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4" r:id="rId4"/>
    <p:sldId id="266" r:id="rId5"/>
    <p:sldId id="267" r:id="rId6"/>
    <p:sldId id="270" r:id="rId7"/>
    <p:sldId id="269" r:id="rId8"/>
    <p:sldId id="271" r:id="rId9"/>
    <p:sldId id="275" r:id="rId10"/>
    <p:sldId id="274" r:id="rId11"/>
    <p:sldId id="273" r:id="rId12"/>
    <p:sldId id="272" r:id="rId13"/>
    <p:sldId id="263"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Pablo González Cañas" initials="JPG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62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6AFE0-22E7-4B93-8C83-A3E967AE3AF2}" type="datetimeFigureOut">
              <a:rPr lang="es-CO" smtClean="0"/>
              <a:t>6/11/2020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5213E-F60E-464E-9EE9-ED4C2429BD99}" type="slidenum">
              <a:rPr lang="es-CO" smtClean="0"/>
              <a:t>‹Nº›</a:t>
            </a:fld>
            <a:endParaRPr lang="es-CO"/>
          </a:p>
        </p:txBody>
      </p:sp>
    </p:spTree>
    <p:extLst>
      <p:ext uri="{BB962C8B-B14F-4D97-AF65-F5344CB8AC3E}">
        <p14:creationId xmlns:p14="http://schemas.microsoft.com/office/powerpoint/2010/main" val="6374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t>6/11/2020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125942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t>6/11/2020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397673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t>6/11/2020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400541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t>6/11/2020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331571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872345-ABDB-4B77-852D-E957F202E84A}" type="datetimeFigureOut">
              <a:rPr lang="es-CO" smtClean="0"/>
              <a:t>6/11/2020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230650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5C872345-ABDB-4B77-852D-E957F202E84A}" type="datetimeFigureOut">
              <a:rPr lang="es-CO" smtClean="0"/>
              <a:t>6/11/2020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87416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C872345-ABDB-4B77-852D-E957F202E84A}" type="datetimeFigureOut">
              <a:rPr lang="es-CO" smtClean="0"/>
              <a:t>6/11/2020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25032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5C872345-ABDB-4B77-852D-E957F202E84A}" type="datetimeFigureOut">
              <a:rPr lang="es-CO" smtClean="0"/>
              <a:t>6/11/2020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288579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872345-ABDB-4B77-852D-E957F202E84A}" type="datetimeFigureOut">
              <a:rPr lang="es-CO" smtClean="0"/>
              <a:t>6/11/2020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9187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872345-ABDB-4B77-852D-E957F202E84A}" type="datetimeFigureOut">
              <a:rPr lang="es-CO" smtClean="0"/>
              <a:t>6/11/2020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170488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872345-ABDB-4B77-852D-E957F202E84A}" type="datetimeFigureOut">
              <a:rPr lang="es-CO" smtClean="0"/>
              <a:t>6/11/2020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1DF069-44BA-4FE1-9347-D1BECC80587D}" type="slidenum">
              <a:rPr lang="es-CO" smtClean="0"/>
              <a:t>‹Nº›</a:t>
            </a:fld>
            <a:endParaRPr lang="es-CO"/>
          </a:p>
        </p:txBody>
      </p:sp>
    </p:spTree>
    <p:extLst>
      <p:ext uri="{BB962C8B-B14F-4D97-AF65-F5344CB8AC3E}">
        <p14:creationId xmlns:p14="http://schemas.microsoft.com/office/powerpoint/2010/main" val="23353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2345-ABDB-4B77-852D-E957F202E84A}" type="datetimeFigureOut">
              <a:rPr lang="es-CO" smtClean="0"/>
              <a:t>6/11/2020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DF069-44BA-4FE1-9347-D1BECC80587D}" type="slidenum">
              <a:rPr lang="es-CO" smtClean="0"/>
              <a:t>‹Nº›</a:t>
            </a:fld>
            <a:endParaRPr lang="es-CO"/>
          </a:p>
        </p:txBody>
      </p:sp>
    </p:spTree>
    <p:extLst>
      <p:ext uri="{BB962C8B-B14F-4D97-AF65-F5344CB8AC3E}">
        <p14:creationId xmlns:p14="http://schemas.microsoft.com/office/powerpoint/2010/main" val="240163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64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3"/>
          <p:cNvSpPr/>
          <p:nvPr/>
        </p:nvSpPr>
        <p:spPr>
          <a:xfrm>
            <a:off x="156193" y="500365"/>
            <a:ext cx="2834141"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9"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CuadroTexto 14"/>
          <p:cNvSpPr txBox="1"/>
          <p:nvPr/>
        </p:nvSpPr>
        <p:spPr>
          <a:xfrm>
            <a:off x="9550888" y="5456013"/>
            <a:ext cx="1424192" cy="369332"/>
          </a:xfrm>
          <a:prstGeom prst="rect">
            <a:avLst/>
          </a:prstGeom>
          <a:noFill/>
        </p:spPr>
        <p:txBody>
          <a:bodyPr wrap="square" rtlCol="0">
            <a:spAutoFit/>
          </a:bodyPr>
          <a:lstStyle/>
          <a:p>
            <a:pPr algn="just"/>
            <a:r>
              <a:rPr lang="es-CO" dirty="0">
                <a:latin typeface="Arial Narrow" panose="020B0606020202030204" pitchFamily="34" charset="0"/>
              </a:rPr>
              <a:t>47 Millones</a:t>
            </a:r>
          </a:p>
        </p:txBody>
      </p:sp>
      <p:pic>
        <p:nvPicPr>
          <p:cNvPr id="5" name="Imagen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9056509" y="5394855"/>
            <a:ext cx="494379" cy="450048"/>
          </a:xfrm>
          <a:prstGeom prst="rect">
            <a:avLst/>
          </a:prstGeom>
        </p:spPr>
      </p:pic>
      <p:sp>
        <p:nvSpPr>
          <p:cNvPr id="6" name="Rectángulo 1"/>
          <p:cNvSpPr/>
          <p:nvPr/>
        </p:nvSpPr>
        <p:spPr>
          <a:xfrm>
            <a:off x="1511808" y="2540606"/>
            <a:ext cx="9699889" cy="2862322"/>
          </a:xfrm>
          <a:prstGeom prst="rect">
            <a:avLst/>
          </a:prstGeom>
        </p:spPr>
        <p:txBody>
          <a:bodyPr wrap="square">
            <a:spAutoFit/>
          </a:bodyPr>
          <a:lstStyle/>
          <a:p>
            <a:pPr algn="just"/>
            <a:r>
              <a:rPr lang="es-CO" sz="2000" dirty="0">
                <a:latin typeface="Arial Narrow" panose="020B0606020202030204" pitchFamily="34" charset="0"/>
              </a:rPr>
              <a:t>Se elaboró el informe de seguimiento a la implementación del Plan de Gestión Integral de Residuos Sólidos Municipal – PGIRS durante la vigencia 2019, periodo en el que se logró una ejecución del 73% de lo programado para la vigencia, y un avance acumulado del 38,4% con respecto a las metas finales del PGIRS (año 2027).</a:t>
            </a:r>
          </a:p>
          <a:p>
            <a:pPr algn="just"/>
            <a:endParaRPr lang="es-CO" sz="2000" dirty="0">
              <a:latin typeface="Arial Narrow" panose="020B0606020202030204" pitchFamily="34" charset="0"/>
            </a:endParaRPr>
          </a:p>
          <a:p>
            <a:pPr marL="285750" indent="-285750" algn="just">
              <a:buFont typeface="Arial" panose="020B0604020202020204" pitchFamily="34" charset="0"/>
              <a:buChar char="•"/>
            </a:pPr>
            <a:r>
              <a:rPr lang="es-CO" sz="2000" dirty="0">
                <a:latin typeface="Arial Narrow" panose="020B0606020202030204" pitchFamily="34" charset="0"/>
              </a:rPr>
              <a:t>132.376 personas sensibilizadas en gestión integral de residuos sólidos.</a:t>
            </a:r>
          </a:p>
          <a:p>
            <a:pPr marL="285750" indent="-285750" algn="just">
              <a:buFont typeface="Arial" panose="020B0604020202020204" pitchFamily="34" charset="0"/>
              <a:buChar char="•"/>
            </a:pPr>
            <a:r>
              <a:rPr lang="es-CO" sz="2000" dirty="0">
                <a:latin typeface="Arial Narrow" panose="020B0606020202030204" pitchFamily="34" charset="0"/>
              </a:rPr>
              <a:t>Aprovechamiento efectivo del 0,67% de los residuos sólidos generados (Aprovechamiento per-cápita del 2,4 k/año).</a:t>
            </a:r>
          </a:p>
          <a:p>
            <a:pPr marL="285750" indent="-285750" algn="just">
              <a:buFont typeface="Arial" panose="020B0604020202020204" pitchFamily="34" charset="0"/>
              <a:buChar char="•"/>
            </a:pPr>
            <a:r>
              <a:rPr lang="es-CO" sz="2000" dirty="0">
                <a:latin typeface="Arial Narrow" panose="020B0606020202030204" pitchFamily="34" charset="0"/>
              </a:rPr>
              <a:t>15,8% de los usuarios de la ciudad cuenta con rutas de aprovechamiento.</a:t>
            </a:r>
          </a:p>
        </p:txBody>
      </p:sp>
      <p:sp>
        <p:nvSpPr>
          <p:cNvPr id="7" name="Rectángulo 4"/>
          <p:cNvSpPr/>
          <p:nvPr/>
        </p:nvSpPr>
        <p:spPr>
          <a:xfrm>
            <a:off x="1981200" y="1533414"/>
            <a:ext cx="8405449" cy="830997"/>
          </a:xfrm>
          <a:prstGeom prst="rect">
            <a:avLst/>
          </a:prstGeom>
        </p:spPr>
        <p:txBody>
          <a:bodyPr wrap="square">
            <a:spAutoFit/>
          </a:bodyPr>
          <a:lstStyle/>
          <a:p>
            <a:pPr marR="5080" algn="ctr">
              <a:lnSpc>
                <a:spcPct val="100000"/>
              </a:lnSpc>
              <a:spcBef>
                <a:spcPts val="100"/>
              </a:spcBef>
              <a:tabLst>
                <a:tab pos="2907030" algn="l"/>
                <a:tab pos="3078480" algn="l"/>
                <a:tab pos="8393430" algn="l"/>
                <a:tab pos="11315700" algn="l"/>
              </a:tabLst>
            </a:pPr>
            <a:r>
              <a:rPr lang="es-CO" sz="2400" b="1" dirty="0">
                <a:solidFill>
                  <a:srgbClr val="231F20"/>
                </a:solidFill>
                <a:latin typeface="Arial Narrow" panose="020B0606020202030204" pitchFamily="34" charset="0"/>
                <a:cs typeface="Arial"/>
              </a:rPr>
              <a:t>PLAN </a:t>
            </a:r>
            <a:r>
              <a:rPr lang="es-CO" sz="2400" b="1" spc="-5" dirty="0">
                <a:solidFill>
                  <a:srgbClr val="231F20"/>
                </a:solidFill>
                <a:latin typeface="Arial Narrow" panose="020B0606020202030204" pitchFamily="34" charset="0"/>
                <a:cs typeface="Arial"/>
              </a:rPr>
              <a:t>DE </a:t>
            </a:r>
            <a:r>
              <a:rPr lang="es-CO" sz="2400" b="1" dirty="0">
                <a:solidFill>
                  <a:srgbClr val="231F20"/>
                </a:solidFill>
                <a:latin typeface="Arial Narrow" panose="020B0606020202030204" pitchFamily="34" charset="0"/>
                <a:cs typeface="Arial"/>
              </a:rPr>
              <a:t>GESTIÓN INTEGRAL </a:t>
            </a:r>
            <a:r>
              <a:rPr lang="es-CO" sz="2400" b="1" spc="-5" dirty="0">
                <a:solidFill>
                  <a:srgbClr val="231F20"/>
                </a:solidFill>
                <a:latin typeface="Arial Narrow" panose="020B0606020202030204" pitchFamily="34" charset="0"/>
                <a:cs typeface="Arial"/>
              </a:rPr>
              <a:t>DE</a:t>
            </a:r>
            <a:r>
              <a:rPr lang="es-CO" sz="2400" b="1" spc="-110" dirty="0">
                <a:solidFill>
                  <a:srgbClr val="231F20"/>
                </a:solidFill>
                <a:latin typeface="Arial Narrow" panose="020B0606020202030204" pitchFamily="34" charset="0"/>
                <a:cs typeface="Arial"/>
              </a:rPr>
              <a:t> </a:t>
            </a:r>
            <a:r>
              <a:rPr lang="es-CO" sz="2400" b="1" spc="-5" dirty="0">
                <a:solidFill>
                  <a:srgbClr val="231F20"/>
                </a:solidFill>
                <a:latin typeface="Arial Narrow" panose="020B0606020202030204" pitchFamily="34" charset="0"/>
                <a:cs typeface="Arial"/>
              </a:rPr>
              <a:t>RESIDUOS</a:t>
            </a:r>
            <a:r>
              <a:rPr lang="es-CO" sz="2400" b="1" spc="-15" dirty="0">
                <a:solidFill>
                  <a:srgbClr val="231F20"/>
                </a:solidFill>
                <a:latin typeface="Arial Narrow" panose="020B0606020202030204" pitchFamily="34" charset="0"/>
                <a:cs typeface="Arial"/>
              </a:rPr>
              <a:t> </a:t>
            </a:r>
            <a:r>
              <a:rPr lang="es-CO" sz="2400" b="1" dirty="0">
                <a:solidFill>
                  <a:srgbClr val="231F20"/>
                </a:solidFill>
                <a:latin typeface="Arial Narrow" panose="020B0606020202030204" pitchFamily="34" charset="0"/>
                <a:cs typeface="Arial"/>
              </a:rPr>
              <a:t>SÓLIDOS VIGENCIA </a:t>
            </a:r>
            <a:r>
              <a:rPr lang="es-CO" sz="2400" b="1" spc="-5" dirty="0">
                <a:solidFill>
                  <a:srgbClr val="231F20"/>
                </a:solidFill>
                <a:latin typeface="Arial Narrow" panose="020B0606020202030204" pitchFamily="34" charset="0"/>
                <a:cs typeface="Arial"/>
              </a:rPr>
              <a:t>12 AÑOS </a:t>
            </a:r>
            <a:r>
              <a:rPr lang="es-CO" sz="2400" b="1" dirty="0">
                <a:solidFill>
                  <a:srgbClr val="231F20"/>
                </a:solidFill>
                <a:latin typeface="Arial Narrow" panose="020B0606020202030204" pitchFamily="34" charset="0"/>
                <a:cs typeface="Arial"/>
              </a:rPr>
              <a:t>(2016 -</a:t>
            </a:r>
            <a:r>
              <a:rPr lang="es-CO" sz="2400" b="1" spc="-114" dirty="0">
                <a:solidFill>
                  <a:srgbClr val="231F20"/>
                </a:solidFill>
                <a:latin typeface="Arial Narrow" panose="020B0606020202030204" pitchFamily="34" charset="0"/>
                <a:cs typeface="Arial"/>
              </a:rPr>
              <a:t> </a:t>
            </a:r>
            <a:r>
              <a:rPr lang="es-CO" sz="2400" b="1" spc="-5" dirty="0">
                <a:solidFill>
                  <a:srgbClr val="231F20"/>
                </a:solidFill>
                <a:latin typeface="Arial Narrow" panose="020B0606020202030204" pitchFamily="34" charset="0"/>
                <a:cs typeface="Arial"/>
              </a:rPr>
              <a:t>2027)</a:t>
            </a:r>
            <a:endParaRPr lang="es-CO" sz="2400" b="1" dirty="0">
              <a:latin typeface="Arial Narrow" panose="020B0606020202030204" pitchFamily="34" charset="0"/>
              <a:cs typeface="Arial"/>
            </a:endParaRPr>
          </a:p>
        </p:txBody>
      </p:sp>
      <p:sp>
        <p:nvSpPr>
          <p:cNvPr id="11" name="TextBox 8">
            <a:extLst>
              <a:ext uri="{FF2B5EF4-FFF2-40B4-BE49-F238E27FC236}">
                <a16:creationId xmlns:a16="http://schemas.microsoft.com/office/drawing/2014/main" id="{A2BE9D4C-69B3-4FC7-8465-9EE5BD46D005}"/>
              </a:ext>
            </a:extLst>
          </p:cNvPr>
          <p:cNvSpPr txBox="1"/>
          <p:nvPr/>
        </p:nvSpPr>
        <p:spPr>
          <a:xfrm>
            <a:off x="8017017" y="332007"/>
            <a:ext cx="4174983"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 </a:t>
            </a:r>
            <a:endParaRPr lang="ko-KR" altLang="en-US" sz="1600" dirty="0">
              <a:latin typeface="Arial Narrow" panose="020B0606020202030204" pitchFamily="34" charset="0"/>
              <a:cs typeface="Arial" pitchFamily="34" charset="0"/>
            </a:endParaRPr>
          </a:p>
        </p:txBody>
      </p:sp>
      <p:sp>
        <p:nvSpPr>
          <p:cNvPr id="12" name="object 20"/>
          <p:cNvSpPr txBox="1"/>
          <p:nvPr/>
        </p:nvSpPr>
        <p:spPr>
          <a:xfrm>
            <a:off x="9303699" y="363146"/>
            <a:ext cx="2634262" cy="759182"/>
          </a:xfrm>
          <a:prstGeom prst="rect">
            <a:avLst/>
          </a:prstGeom>
        </p:spPr>
        <p:txBody>
          <a:bodyPr vert="horz" wrap="square" lIns="0" tIns="20320" rIns="0" bIns="0" rtlCol="0">
            <a:spAutoFit/>
          </a:bodyPr>
          <a:lstStyle/>
          <a:p>
            <a:pPr marL="12700" marR="5080" algn="just">
              <a:spcBef>
                <a:spcPts val="160"/>
              </a:spcBef>
            </a:pPr>
            <a:r>
              <a:rPr sz="1600" b="1" spc="5" dirty="0">
                <a:latin typeface="Arial Narrow" panose="020B0606020202030204" pitchFamily="34" charset="0"/>
                <a:cs typeface="Arial"/>
              </a:rPr>
              <a:t>Hábitat, ambiente </a:t>
            </a:r>
            <a:r>
              <a:rPr sz="1600" b="1" dirty="0">
                <a:latin typeface="Arial Narrow" panose="020B0606020202030204" pitchFamily="34" charset="0"/>
                <a:cs typeface="Arial"/>
              </a:rPr>
              <a:t>y territorio.  </a:t>
            </a:r>
            <a:r>
              <a:rPr sz="1600" b="1" spc="-5" dirty="0">
                <a:latin typeface="Arial Narrow" panose="020B0606020202030204" pitchFamily="34" charset="0"/>
                <a:cs typeface="Arial"/>
              </a:rPr>
              <a:t>Servicios </a:t>
            </a:r>
            <a:r>
              <a:rPr sz="1600" b="1" spc="20" dirty="0">
                <a:latin typeface="Arial Narrow" panose="020B0606020202030204" pitchFamily="34" charset="0"/>
                <a:cs typeface="Arial"/>
              </a:rPr>
              <a:t>públicos</a:t>
            </a:r>
            <a:r>
              <a:rPr sz="1600" b="1" spc="-5" dirty="0">
                <a:latin typeface="Arial Narrow" panose="020B0606020202030204" pitchFamily="34" charset="0"/>
                <a:cs typeface="Arial"/>
              </a:rPr>
              <a:t> </a:t>
            </a:r>
            <a:r>
              <a:rPr sz="1600" b="1" spc="5" dirty="0">
                <a:latin typeface="Arial Narrow" panose="020B0606020202030204" pitchFamily="34" charset="0"/>
                <a:cs typeface="Arial"/>
              </a:rPr>
              <a:t>eficientes.  </a:t>
            </a:r>
            <a:r>
              <a:rPr sz="1600" b="1" spc="-5" dirty="0">
                <a:latin typeface="Arial Narrow" panose="020B0606020202030204" pitchFamily="34" charset="0"/>
                <a:cs typeface="Arial"/>
              </a:rPr>
              <a:t>Servicio </a:t>
            </a:r>
            <a:r>
              <a:rPr sz="1600" b="1" spc="25" dirty="0">
                <a:latin typeface="Arial Narrow" panose="020B0606020202030204" pitchFamily="34" charset="0"/>
                <a:cs typeface="Arial"/>
              </a:rPr>
              <a:t>público </a:t>
            </a:r>
            <a:r>
              <a:rPr sz="1600" b="1" spc="30" dirty="0">
                <a:latin typeface="Arial Narrow" panose="020B0606020202030204" pitchFamily="34" charset="0"/>
                <a:cs typeface="Arial"/>
              </a:rPr>
              <a:t>de</a:t>
            </a:r>
            <a:r>
              <a:rPr sz="1600" b="1" spc="-25" dirty="0">
                <a:latin typeface="Arial Narrow" panose="020B0606020202030204" pitchFamily="34" charset="0"/>
                <a:cs typeface="Arial"/>
              </a:rPr>
              <a:t> </a:t>
            </a:r>
            <a:r>
              <a:rPr sz="1600" b="1" spc="-5" dirty="0">
                <a:latin typeface="Arial Narrow" panose="020B0606020202030204" pitchFamily="34" charset="0"/>
                <a:cs typeface="Arial"/>
              </a:rPr>
              <a:t>aseo.</a:t>
            </a:r>
            <a:endParaRPr sz="1600" b="1" dirty="0">
              <a:latin typeface="Arial Narrow" panose="020B0606020202030204" pitchFamily="34" charset="0"/>
              <a:cs typeface="Arial"/>
            </a:endParaRPr>
          </a:p>
        </p:txBody>
      </p:sp>
    </p:spTree>
    <p:extLst>
      <p:ext uri="{BB962C8B-B14F-4D97-AF65-F5344CB8AC3E}">
        <p14:creationId xmlns:p14="http://schemas.microsoft.com/office/powerpoint/2010/main" val="126333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3"/>
          <p:cNvSpPr/>
          <p:nvPr/>
        </p:nvSpPr>
        <p:spPr>
          <a:xfrm>
            <a:off x="156193" y="500365"/>
            <a:ext cx="2623431"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9"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CuadroTexto 14"/>
          <p:cNvSpPr txBox="1"/>
          <p:nvPr/>
        </p:nvSpPr>
        <p:spPr>
          <a:xfrm>
            <a:off x="5119564" y="5347834"/>
            <a:ext cx="2471052" cy="369332"/>
          </a:xfrm>
          <a:prstGeom prst="rect">
            <a:avLst/>
          </a:prstGeom>
          <a:noFill/>
        </p:spPr>
        <p:txBody>
          <a:bodyPr wrap="square" rtlCol="0">
            <a:spAutoFit/>
          </a:bodyPr>
          <a:lstStyle/>
          <a:p>
            <a:pPr algn="just"/>
            <a:r>
              <a:rPr lang="es-CO" dirty="0">
                <a:latin typeface="Arial Narrow" panose="020B0606020202030204" pitchFamily="34" charset="0"/>
              </a:rPr>
              <a:t>4.800 Millones</a:t>
            </a:r>
          </a:p>
        </p:txBody>
      </p:sp>
      <p:pic>
        <p:nvPicPr>
          <p:cNvPr id="5" name="Imagen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4627510" y="5271489"/>
            <a:ext cx="494379" cy="450048"/>
          </a:xfrm>
          <a:prstGeom prst="rect">
            <a:avLst/>
          </a:prstGeom>
        </p:spPr>
      </p:pic>
      <p:sp>
        <p:nvSpPr>
          <p:cNvPr id="6" name="object 2"/>
          <p:cNvSpPr txBox="1"/>
          <p:nvPr/>
        </p:nvSpPr>
        <p:spPr>
          <a:xfrm>
            <a:off x="2675878" y="1403578"/>
            <a:ext cx="6710593" cy="597599"/>
          </a:xfrm>
          <a:prstGeom prst="rect">
            <a:avLst/>
          </a:prstGeom>
        </p:spPr>
        <p:txBody>
          <a:bodyPr vert="horz" wrap="square" lIns="0" tIns="12700" rIns="0" bIns="0" rtlCol="0">
            <a:spAutoFit/>
          </a:bodyPr>
          <a:lstStyle/>
          <a:p>
            <a:pPr marL="12700" algn="ctr">
              <a:lnSpc>
                <a:spcPct val="100000"/>
              </a:lnSpc>
              <a:spcBef>
                <a:spcPts val="100"/>
              </a:spcBef>
            </a:pPr>
            <a:r>
              <a:rPr b="1" dirty="0">
                <a:solidFill>
                  <a:srgbClr val="231F20"/>
                </a:solidFill>
                <a:latin typeface="Arial Narrow" panose="020B0606020202030204" pitchFamily="34" charset="0"/>
                <a:cs typeface="Arial"/>
              </a:rPr>
              <a:t>FONDO </a:t>
            </a:r>
            <a:r>
              <a:rPr b="1" spc="-5" dirty="0">
                <a:solidFill>
                  <a:srgbClr val="231F20"/>
                </a:solidFill>
                <a:latin typeface="Arial Narrow" panose="020B0606020202030204" pitchFamily="34" charset="0"/>
                <a:cs typeface="Arial"/>
              </a:rPr>
              <a:t>DE </a:t>
            </a:r>
            <a:r>
              <a:rPr b="1" dirty="0">
                <a:solidFill>
                  <a:srgbClr val="231F20"/>
                </a:solidFill>
                <a:latin typeface="Arial Narrow" panose="020B0606020202030204" pitchFamily="34" charset="0"/>
                <a:cs typeface="Arial"/>
              </a:rPr>
              <a:t>SOLIDARIDAD Y </a:t>
            </a:r>
            <a:r>
              <a:rPr b="1" spc="-5" dirty="0">
                <a:solidFill>
                  <a:srgbClr val="231F20"/>
                </a:solidFill>
                <a:latin typeface="Arial Narrow" panose="020B0606020202030204" pitchFamily="34" charset="0"/>
                <a:cs typeface="Arial"/>
              </a:rPr>
              <a:t>REDISTRIBUCIÓN DE</a:t>
            </a:r>
            <a:r>
              <a:rPr b="1" spc="-135" dirty="0">
                <a:solidFill>
                  <a:srgbClr val="231F20"/>
                </a:solidFill>
                <a:latin typeface="Arial Narrow" panose="020B0606020202030204" pitchFamily="34" charset="0"/>
                <a:cs typeface="Arial"/>
              </a:rPr>
              <a:t> </a:t>
            </a:r>
            <a:r>
              <a:rPr b="1" dirty="0">
                <a:solidFill>
                  <a:srgbClr val="231F20"/>
                </a:solidFill>
                <a:latin typeface="Arial Narrow" panose="020B0606020202030204" pitchFamily="34" charset="0"/>
                <a:cs typeface="Arial"/>
              </a:rPr>
              <a:t>INGRESOS</a:t>
            </a:r>
            <a:endParaRPr lang="es-CO" sz="2000" b="1" dirty="0">
              <a:latin typeface="Arial Narrow" panose="020B0606020202030204" pitchFamily="34" charset="0"/>
              <a:cs typeface="Arial" panose="020B0604020202020204" pitchFamily="34" charset="0"/>
            </a:endParaRPr>
          </a:p>
          <a:p>
            <a:pPr algn="ctr">
              <a:lnSpc>
                <a:spcPct val="100000"/>
              </a:lnSpc>
              <a:spcBef>
                <a:spcPts val="40"/>
              </a:spcBef>
            </a:pPr>
            <a:r>
              <a:rPr lang="es-CO" sz="2000" dirty="0">
                <a:latin typeface="Arial Narrow" panose="020B0606020202030204" pitchFamily="34" charset="0"/>
                <a:cs typeface="Arial" panose="020B0604020202020204" pitchFamily="34" charset="0"/>
              </a:rPr>
              <a:t>9 Convenios </a:t>
            </a:r>
            <a:endParaRPr sz="2000" dirty="0">
              <a:latin typeface="Arial Narrow" panose="020B0606020202030204" pitchFamily="34" charset="0"/>
              <a:cs typeface="Arial" panose="020B0604020202020204" pitchFamily="34" charset="0"/>
            </a:endParaRPr>
          </a:p>
        </p:txBody>
      </p:sp>
      <p:sp>
        <p:nvSpPr>
          <p:cNvPr id="7" name="object 29"/>
          <p:cNvSpPr/>
          <p:nvPr/>
        </p:nvSpPr>
        <p:spPr>
          <a:xfrm>
            <a:off x="5789084" y="3757438"/>
            <a:ext cx="290781" cy="311102"/>
          </a:xfrm>
          <a:prstGeom prst="rect">
            <a:avLst/>
          </a:prstGeom>
          <a:blipFill>
            <a:blip r:embed="rId4" cstate="print">
              <a:duotone>
                <a:schemeClr val="accent4">
                  <a:shade val="45000"/>
                  <a:satMod val="135000"/>
                </a:schemeClr>
                <a:prstClr val="white"/>
              </a:duotone>
            </a:blip>
            <a:stretch>
              <a:fillRect/>
            </a:stretch>
          </a:blipFill>
        </p:spPr>
        <p:txBody>
          <a:bodyPr wrap="square" lIns="0" tIns="0" rIns="0" bIns="0" rtlCol="0"/>
          <a:lstStyle/>
          <a:p>
            <a:endParaRPr/>
          </a:p>
        </p:txBody>
      </p:sp>
      <p:sp>
        <p:nvSpPr>
          <p:cNvPr id="10" name="object 30"/>
          <p:cNvSpPr/>
          <p:nvPr/>
        </p:nvSpPr>
        <p:spPr>
          <a:xfrm>
            <a:off x="6380523" y="3956948"/>
            <a:ext cx="935990" cy="0"/>
          </a:xfrm>
          <a:custGeom>
            <a:avLst/>
            <a:gdLst/>
            <a:ahLst/>
            <a:cxnLst/>
            <a:rect l="l" t="t" r="r" b="b"/>
            <a:pathLst>
              <a:path w="935989">
                <a:moveTo>
                  <a:pt x="0" y="0"/>
                </a:moveTo>
                <a:lnTo>
                  <a:pt x="935723" y="0"/>
                </a:lnTo>
              </a:path>
            </a:pathLst>
          </a:custGeom>
          <a:ln w="3175">
            <a:solidFill>
              <a:srgbClr val="0C060D"/>
            </a:solidFill>
          </a:ln>
        </p:spPr>
        <p:txBody>
          <a:bodyPr wrap="square" lIns="0" tIns="0" rIns="0" bIns="0" rtlCol="0"/>
          <a:lstStyle/>
          <a:p>
            <a:endParaRPr/>
          </a:p>
        </p:txBody>
      </p:sp>
      <p:sp>
        <p:nvSpPr>
          <p:cNvPr id="11" name="object 32"/>
          <p:cNvSpPr txBox="1"/>
          <p:nvPr/>
        </p:nvSpPr>
        <p:spPr>
          <a:xfrm>
            <a:off x="1141240" y="2457986"/>
            <a:ext cx="1012366" cy="343684"/>
          </a:xfrm>
          <a:prstGeom prst="rect">
            <a:avLst/>
          </a:prstGeom>
        </p:spPr>
        <p:txBody>
          <a:bodyPr vert="horz" wrap="square" lIns="0" tIns="22860" rIns="0" bIns="0" rtlCol="0">
            <a:spAutoFit/>
          </a:bodyPr>
          <a:lstStyle/>
          <a:p>
            <a:pPr marL="12700" algn="ctr">
              <a:lnSpc>
                <a:spcPct val="100000"/>
              </a:lnSpc>
              <a:spcBef>
                <a:spcPts val="180"/>
              </a:spcBef>
            </a:pPr>
            <a:r>
              <a:rPr sz="900" dirty="0">
                <a:solidFill>
                  <a:srgbClr val="231F20"/>
                </a:solidFill>
                <a:latin typeface="Arial"/>
                <a:cs typeface="Arial"/>
              </a:rPr>
              <a:t>Aguas y</a:t>
            </a:r>
            <a:r>
              <a:rPr sz="900" spc="-110" dirty="0">
                <a:solidFill>
                  <a:srgbClr val="231F20"/>
                </a:solidFill>
                <a:latin typeface="Arial"/>
                <a:cs typeface="Arial"/>
              </a:rPr>
              <a:t> </a:t>
            </a:r>
            <a:r>
              <a:rPr sz="900" spc="-5" dirty="0">
                <a:solidFill>
                  <a:srgbClr val="231F20"/>
                </a:solidFill>
                <a:latin typeface="Arial"/>
                <a:cs typeface="Arial"/>
              </a:rPr>
              <a:t>aguas</a:t>
            </a:r>
            <a:endParaRPr sz="900" dirty="0">
              <a:latin typeface="Arial"/>
              <a:cs typeface="Arial"/>
            </a:endParaRPr>
          </a:p>
          <a:p>
            <a:pPr marL="13335" algn="ctr">
              <a:lnSpc>
                <a:spcPct val="100000"/>
              </a:lnSpc>
              <a:spcBef>
                <a:spcPts val="105"/>
              </a:spcBef>
            </a:pPr>
            <a:r>
              <a:rPr lang="es-CO" sz="1100" i="1" spc="-10" dirty="0">
                <a:solidFill>
                  <a:srgbClr val="231F20"/>
                </a:solidFill>
                <a:latin typeface="Arial"/>
                <a:cs typeface="Arial"/>
              </a:rPr>
              <a:t>1.500</a:t>
            </a:r>
            <a:r>
              <a:rPr sz="1100" i="1" spc="-120" dirty="0">
                <a:solidFill>
                  <a:srgbClr val="231F20"/>
                </a:solidFill>
                <a:latin typeface="Arial"/>
                <a:cs typeface="Arial"/>
              </a:rPr>
              <a:t> </a:t>
            </a:r>
            <a:r>
              <a:rPr sz="1100" i="1" spc="-10" dirty="0">
                <a:solidFill>
                  <a:srgbClr val="231F20"/>
                </a:solidFill>
                <a:latin typeface="Arial"/>
                <a:cs typeface="Arial"/>
              </a:rPr>
              <a:t>Millones</a:t>
            </a:r>
            <a:endParaRPr sz="1100" dirty="0">
              <a:latin typeface="Arial"/>
              <a:cs typeface="Arial"/>
            </a:endParaRPr>
          </a:p>
        </p:txBody>
      </p:sp>
      <p:sp>
        <p:nvSpPr>
          <p:cNvPr id="12" name="object 34"/>
          <p:cNvSpPr txBox="1"/>
          <p:nvPr/>
        </p:nvSpPr>
        <p:spPr>
          <a:xfrm>
            <a:off x="8217759" y="2593899"/>
            <a:ext cx="1051982" cy="333425"/>
          </a:xfrm>
          <a:prstGeom prst="rect">
            <a:avLst/>
          </a:prstGeom>
        </p:spPr>
        <p:txBody>
          <a:bodyPr vert="horz" wrap="square" lIns="0" tIns="12700" rIns="0" bIns="0" rtlCol="0">
            <a:spAutoFit/>
          </a:bodyPr>
          <a:lstStyle/>
          <a:p>
            <a:pPr marL="34290" algn="ctr">
              <a:lnSpc>
                <a:spcPct val="100000"/>
              </a:lnSpc>
              <a:spcBef>
                <a:spcPts val="100"/>
              </a:spcBef>
            </a:pPr>
            <a:r>
              <a:rPr sz="900" spc="-40" dirty="0">
                <a:solidFill>
                  <a:srgbClr val="231F20"/>
                </a:solidFill>
                <a:latin typeface="Arial Narrow" panose="020B0606020202030204" pitchFamily="34" charset="0"/>
                <a:cs typeface="Arial"/>
              </a:rPr>
              <a:t>ATESA</a:t>
            </a:r>
            <a:endParaRPr sz="900" dirty="0">
              <a:latin typeface="Arial Narrow" panose="020B0606020202030204" pitchFamily="34" charset="0"/>
              <a:cs typeface="Arial"/>
            </a:endParaRPr>
          </a:p>
          <a:p>
            <a:pPr algn="ctr">
              <a:lnSpc>
                <a:spcPct val="100000"/>
              </a:lnSpc>
              <a:spcBef>
                <a:spcPts val="60"/>
              </a:spcBef>
            </a:pPr>
            <a:r>
              <a:rPr lang="es-CO" sz="1100" i="1" spc="-10" dirty="0">
                <a:solidFill>
                  <a:srgbClr val="231F20"/>
                </a:solidFill>
                <a:latin typeface="Arial Narrow" panose="020B0606020202030204" pitchFamily="34" charset="0"/>
                <a:cs typeface="Arial"/>
              </a:rPr>
              <a:t>2.800</a:t>
            </a:r>
            <a:r>
              <a:rPr sz="1100" i="1" spc="-95" dirty="0">
                <a:solidFill>
                  <a:srgbClr val="231F20"/>
                </a:solidFill>
                <a:latin typeface="Arial Narrow" panose="020B0606020202030204" pitchFamily="34" charset="0"/>
                <a:cs typeface="Arial"/>
              </a:rPr>
              <a:t> </a:t>
            </a:r>
            <a:r>
              <a:rPr sz="1100" i="1" spc="-10" dirty="0">
                <a:solidFill>
                  <a:srgbClr val="231F20"/>
                </a:solidFill>
                <a:latin typeface="Arial Narrow" panose="020B0606020202030204" pitchFamily="34" charset="0"/>
                <a:cs typeface="Arial"/>
              </a:rPr>
              <a:t>Millones</a:t>
            </a:r>
            <a:endParaRPr sz="1100" dirty="0">
              <a:latin typeface="Arial Narrow" panose="020B0606020202030204" pitchFamily="34" charset="0"/>
              <a:cs typeface="Arial"/>
            </a:endParaRPr>
          </a:p>
        </p:txBody>
      </p:sp>
      <p:sp>
        <p:nvSpPr>
          <p:cNvPr id="13" name="object 35"/>
          <p:cNvSpPr txBox="1"/>
          <p:nvPr/>
        </p:nvSpPr>
        <p:spPr>
          <a:xfrm>
            <a:off x="2316786" y="2455435"/>
            <a:ext cx="718185" cy="455930"/>
          </a:xfrm>
          <a:prstGeom prst="rect">
            <a:avLst/>
          </a:prstGeom>
        </p:spPr>
        <p:txBody>
          <a:bodyPr vert="horz" wrap="square" lIns="0" tIns="35560" rIns="0" bIns="0" rtlCol="0">
            <a:spAutoFit/>
          </a:bodyPr>
          <a:lstStyle/>
          <a:p>
            <a:pPr marL="96520" marR="63500" algn="ctr">
              <a:lnSpc>
                <a:spcPts val="900"/>
              </a:lnSpc>
              <a:spcBef>
                <a:spcPts val="280"/>
              </a:spcBef>
            </a:pPr>
            <a:r>
              <a:rPr sz="900" spc="-15" dirty="0">
                <a:solidFill>
                  <a:srgbClr val="231F20"/>
                </a:solidFill>
                <a:latin typeface="Arial"/>
                <a:cs typeface="Arial"/>
              </a:rPr>
              <a:t>Tribunas  </a:t>
            </a:r>
            <a:r>
              <a:rPr sz="900" spc="5" dirty="0">
                <a:solidFill>
                  <a:srgbClr val="231F20"/>
                </a:solidFill>
                <a:latin typeface="Arial"/>
                <a:cs typeface="Arial"/>
              </a:rPr>
              <a:t>Acueducto</a:t>
            </a:r>
            <a:endParaRPr sz="900">
              <a:latin typeface="Arial"/>
              <a:cs typeface="Arial"/>
            </a:endParaRPr>
          </a:p>
          <a:p>
            <a:pPr algn="ctr">
              <a:lnSpc>
                <a:spcPct val="100000"/>
              </a:lnSpc>
              <a:spcBef>
                <a:spcPts val="85"/>
              </a:spcBef>
            </a:pPr>
            <a:r>
              <a:rPr sz="1100" i="1" spc="-10" dirty="0">
                <a:solidFill>
                  <a:srgbClr val="231F20"/>
                </a:solidFill>
                <a:latin typeface="Arial"/>
                <a:cs typeface="Arial"/>
              </a:rPr>
              <a:t>23</a:t>
            </a:r>
            <a:r>
              <a:rPr sz="1100" i="1" spc="-90" dirty="0">
                <a:solidFill>
                  <a:srgbClr val="231F20"/>
                </a:solidFill>
                <a:latin typeface="Arial"/>
                <a:cs typeface="Arial"/>
              </a:rPr>
              <a:t> </a:t>
            </a:r>
            <a:r>
              <a:rPr sz="1100" i="1" spc="-10" dirty="0">
                <a:solidFill>
                  <a:srgbClr val="231F20"/>
                </a:solidFill>
                <a:latin typeface="Arial"/>
                <a:cs typeface="Arial"/>
              </a:rPr>
              <a:t>Millones</a:t>
            </a:r>
            <a:endParaRPr sz="1100">
              <a:latin typeface="Arial"/>
              <a:cs typeface="Arial"/>
            </a:endParaRPr>
          </a:p>
        </p:txBody>
      </p:sp>
      <p:sp>
        <p:nvSpPr>
          <p:cNvPr id="14" name="object 36"/>
          <p:cNvSpPr txBox="1"/>
          <p:nvPr/>
        </p:nvSpPr>
        <p:spPr>
          <a:xfrm>
            <a:off x="7437512" y="2548932"/>
            <a:ext cx="718185" cy="457200"/>
          </a:xfrm>
          <a:prstGeom prst="rect">
            <a:avLst/>
          </a:prstGeom>
        </p:spPr>
        <p:txBody>
          <a:bodyPr vert="horz" wrap="square" lIns="0" tIns="35560" rIns="0" bIns="0" rtlCol="0">
            <a:spAutoFit/>
          </a:bodyPr>
          <a:lstStyle/>
          <a:p>
            <a:pPr marL="130810" marR="142240" algn="ctr">
              <a:lnSpc>
                <a:spcPts val="900"/>
              </a:lnSpc>
              <a:spcBef>
                <a:spcPts val="280"/>
              </a:spcBef>
            </a:pPr>
            <a:r>
              <a:rPr sz="900" spc="-15" dirty="0">
                <a:solidFill>
                  <a:srgbClr val="231F20"/>
                </a:solidFill>
                <a:latin typeface="Arial"/>
                <a:cs typeface="Arial"/>
              </a:rPr>
              <a:t>Tribunas  Aseo</a:t>
            </a:r>
            <a:endParaRPr sz="900" dirty="0">
              <a:latin typeface="Arial"/>
              <a:cs typeface="Arial"/>
            </a:endParaRPr>
          </a:p>
          <a:p>
            <a:pPr algn="ctr">
              <a:lnSpc>
                <a:spcPct val="100000"/>
              </a:lnSpc>
              <a:spcBef>
                <a:spcPts val="95"/>
              </a:spcBef>
            </a:pPr>
            <a:r>
              <a:rPr lang="es-CO" sz="1100" i="1" spc="-10" dirty="0">
                <a:solidFill>
                  <a:srgbClr val="231F20"/>
                </a:solidFill>
                <a:latin typeface="Arial"/>
                <a:cs typeface="Arial"/>
              </a:rPr>
              <a:t>49</a:t>
            </a:r>
            <a:r>
              <a:rPr sz="1100" i="1" spc="-90" dirty="0">
                <a:solidFill>
                  <a:srgbClr val="231F20"/>
                </a:solidFill>
                <a:latin typeface="Arial"/>
                <a:cs typeface="Arial"/>
              </a:rPr>
              <a:t> </a:t>
            </a:r>
            <a:r>
              <a:rPr sz="1100" i="1" spc="-10" dirty="0">
                <a:solidFill>
                  <a:srgbClr val="231F20"/>
                </a:solidFill>
                <a:latin typeface="Arial"/>
                <a:cs typeface="Arial"/>
              </a:rPr>
              <a:t>Millones</a:t>
            </a:r>
            <a:endParaRPr sz="1100" dirty="0">
              <a:latin typeface="Arial"/>
              <a:cs typeface="Arial"/>
            </a:endParaRPr>
          </a:p>
        </p:txBody>
      </p:sp>
      <p:sp>
        <p:nvSpPr>
          <p:cNvPr id="15" name="object 37"/>
          <p:cNvSpPr txBox="1"/>
          <p:nvPr/>
        </p:nvSpPr>
        <p:spPr>
          <a:xfrm>
            <a:off x="3331224" y="2446426"/>
            <a:ext cx="812341" cy="344325"/>
          </a:xfrm>
          <a:prstGeom prst="rect">
            <a:avLst/>
          </a:prstGeom>
        </p:spPr>
        <p:txBody>
          <a:bodyPr vert="horz" wrap="square" lIns="0" tIns="23495" rIns="0" bIns="0" rtlCol="0">
            <a:spAutoFit/>
          </a:bodyPr>
          <a:lstStyle/>
          <a:p>
            <a:pPr marL="25400" algn="ctr">
              <a:lnSpc>
                <a:spcPct val="100000"/>
              </a:lnSpc>
              <a:spcBef>
                <a:spcPts val="185"/>
              </a:spcBef>
            </a:pPr>
            <a:r>
              <a:rPr sz="900" spc="-25" dirty="0">
                <a:solidFill>
                  <a:srgbClr val="231F20"/>
                </a:solidFill>
                <a:latin typeface="Arial"/>
                <a:cs typeface="Arial"/>
              </a:rPr>
              <a:t>ACUCESDI</a:t>
            </a:r>
            <a:endParaRPr sz="900" dirty="0">
              <a:latin typeface="Arial"/>
              <a:cs typeface="Arial"/>
            </a:endParaRPr>
          </a:p>
          <a:p>
            <a:pPr algn="ctr">
              <a:lnSpc>
                <a:spcPct val="100000"/>
              </a:lnSpc>
              <a:spcBef>
                <a:spcPts val="105"/>
              </a:spcBef>
            </a:pPr>
            <a:r>
              <a:rPr lang="es-CO" sz="1100" i="1" spc="-10" dirty="0">
                <a:solidFill>
                  <a:srgbClr val="231F20"/>
                </a:solidFill>
                <a:latin typeface="Arial"/>
                <a:cs typeface="Arial"/>
              </a:rPr>
              <a:t>221</a:t>
            </a:r>
            <a:r>
              <a:rPr sz="1100" i="1" spc="-114" dirty="0">
                <a:solidFill>
                  <a:srgbClr val="231F20"/>
                </a:solidFill>
                <a:latin typeface="Arial"/>
                <a:cs typeface="Arial"/>
              </a:rPr>
              <a:t> </a:t>
            </a:r>
            <a:r>
              <a:rPr sz="1100" i="1" spc="-10" dirty="0">
                <a:solidFill>
                  <a:srgbClr val="231F20"/>
                </a:solidFill>
                <a:latin typeface="Arial"/>
                <a:cs typeface="Arial"/>
              </a:rPr>
              <a:t>Millones</a:t>
            </a:r>
            <a:endParaRPr sz="1100" dirty="0">
              <a:latin typeface="Arial"/>
              <a:cs typeface="Arial"/>
            </a:endParaRPr>
          </a:p>
        </p:txBody>
      </p:sp>
      <p:sp>
        <p:nvSpPr>
          <p:cNvPr id="16" name="object 38"/>
          <p:cNvSpPr txBox="1"/>
          <p:nvPr/>
        </p:nvSpPr>
        <p:spPr>
          <a:xfrm>
            <a:off x="4342650" y="2478380"/>
            <a:ext cx="755650" cy="450215"/>
          </a:xfrm>
          <a:prstGeom prst="rect">
            <a:avLst/>
          </a:prstGeom>
        </p:spPr>
        <p:txBody>
          <a:bodyPr vert="horz" wrap="square" lIns="0" tIns="35560" rIns="0" bIns="0" rtlCol="0">
            <a:spAutoFit/>
          </a:bodyPr>
          <a:lstStyle/>
          <a:p>
            <a:pPr marL="212090" marR="69215" indent="-84455">
              <a:lnSpc>
                <a:spcPts val="900"/>
              </a:lnSpc>
              <a:spcBef>
                <a:spcPts val="280"/>
              </a:spcBef>
            </a:pPr>
            <a:r>
              <a:rPr sz="900" spc="5" dirty="0">
                <a:solidFill>
                  <a:srgbClr val="231F20"/>
                </a:solidFill>
                <a:latin typeface="Arial"/>
                <a:cs typeface="Arial"/>
              </a:rPr>
              <a:t>Acueducto  </a:t>
            </a:r>
            <a:r>
              <a:rPr sz="900" spc="-20" dirty="0">
                <a:solidFill>
                  <a:srgbClr val="231F20"/>
                </a:solidFill>
                <a:latin typeface="Arial"/>
                <a:cs typeface="Arial"/>
              </a:rPr>
              <a:t>Yarumal</a:t>
            </a:r>
            <a:endParaRPr sz="900" dirty="0">
              <a:latin typeface="Arial"/>
              <a:cs typeface="Arial"/>
            </a:endParaRPr>
          </a:p>
          <a:p>
            <a:pPr marL="12700">
              <a:lnSpc>
                <a:spcPct val="100000"/>
              </a:lnSpc>
              <a:spcBef>
                <a:spcPts val="40"/>
              </a:spcBef>
            </a:pPr>
            <a:r>
              <a:rPr lang="es-CO" sz="1100" i="1" spc="-10" dirty="0">
                <a:solidFill>
                  <a:srgbClr val="231F20"/>
                </a:solidFill>
                <a:latin typeface="Arial"/>
                <a:cs typeface="Arial"/>
              </a:rPr>
              <a:t>11</a:t>
            </a:r>
            <a:r>
              <a:rPr sz="1100" i="1" spc="-95" dirty="0">
                <a:solidFill>
                  <a:srgbClr val="231F20"/>
                </a:solidFill>
                <a:latin typeface="Arial"/>
                <a:cs typeface="Arial"/>
              </a:rPr>
              <a:t> </a:t>
            </a:r>
            <a:r>
              <a:rPr sz="1100" i="1" spc="-10" dirty="0">
                <a:solidFill>
                  <a:srgbClr val="231F20"/>
                </a:solidFill>
                <a:latin typeface="Arial"/>
                <a:cs typeface="Arial"/>
              </a:rPr>
              <a:t>Millones</a:t>
            </a:r>
            <a:endParaRPr sz="1100" dirty="0">
              <a:latin typeface="Arial"/>
              <a:cs typeface="Arial"/>
            </a:endParaRPr>
          </a:p>
        </p:txBody>
      </p:sp>
      <p:sp>
        <p:nvSpPr>
          <p:cNvPr id="17" name="object 39"/>
          <p:cNvSpPr txBox="1"/>
          <p:nvPr/>
        </p:nvSpPr>
        <p:spPr>
          <a:xfrm>
            <a:off x="5493079" y="2469008"/>
            <a:ext cx="755650" cy="459740"/>
          </a:xfrm>
          <a:prstGeom prst="rect">
            <a:avLst/>
          </a:prstGeom>
        </p:spPr>
        <p:txBody>
          <a:bodyPr vert="horz" wrap="square" lIns="0" tIns="35560" rIns="0" bIns="0" rtlCol="0">
            <a:spAutoFit/>
          </a:bodyPr>
          <a:lstStyle/>
          <a:p>
            <a:pPr marL="18415" marR="22225" indent="78105">
              <a:lnSpc>
                <a:spcPts val="900"/>
              </a:lnSpc>
              <a:spcBef>
                <a:spcPts val="280"/>
              </a:spcBef>
            </a:pPr>
            <a:r>
              <a:rPr sz="900" spc="5" dirty="0">
                <a:solidFill>
                  <a:srgbClr val="231F20"/>
                </a:solidFill>
                <a:latin typeface="Arial"/>
                <a:cs typeface="Arial"/>
              </a:rPr>
              <a:t>Acueducto  </a:t>
            </a:r>
            <a:r>
              <a:rPr sz="900" dirty="0">
                <a:solidFill>
                  <a:srgbClr val="231F20"/>
                </a:solidFill>
                <a:latin typeface="Arial"/>
                <a:cs typeface="Arial"/>
              </a:rPr>
              <a:t>Mundo</a:t>
            </a:r>
            <a:r>
              <a:rPr sz="900" spc="-90" dirty="0">
                <a:solidFill>
                  <a:srgbClr val="231F20"/>
                </a:solidFill>
                <a:latin typeface="Arial"/>
                <a:cs typeface="Arial"/>
              </a:rPr>
              <a:t> </a:t>
            </a:r>
            <a:r>
              <a:rPr sz="900" spc="-15" dirty="0">
                <a:solidFill>
                  <a:srgbClr val="231F20"/>
                </a:solidFill>
                <a:latin typeface="Arial"/>
                <a:cs typeface="Arial"/>
              </a:rPr>
              <a:t>Nuevo</a:t>
            </a:r>
            <a:endParaRPr sz="900" dirty="0">
              <a:latin typeface="Arial"/>
              <a:cs typeface="Arial"/>
            </a:endParaRPr>
          </a:p>
          <a:p>
            <a:pPr marL="12700">
              <a:lnSpc>
                <a:spcPct val="100000"/>
              </a:lnSpc>
              <a:spcBef>
                <a:spcPts val="114"/>
              </a:spcBef>
            </a:pPr>
            <a:r>
              <a:rPr lang="es-CO" sz="1100" i="1" spc="-10" dirty="0">
                <a:solidFill>
                  <a:srgbClr val="231F20"/>
                </a:solidFill>
                <a:latin typeface="Arial"/>
                <a:cs typeface="Arial"/>
              </a:rPr>
              <a:t>4</a:t>
            </a:r>
            <a:r>
              <a:rPr sz="1100" i="1" spc="-10" dirty="0">
                <a:solidFill>
                  <a:srgbClr val="231F20"/>
                </a:solidFill>
                <a:latin typeface="Arial"/>
                <a:cs typeface="Arial"/>
              </a:rPr>
              <a:t>.5</a:t>
            </a:r>
            <a:r>
              <a:rPr sz="1100" i="1" spc="-120" dirty="0">
                <a:solidFill>
                  <a:srgbClr val="231F20"/>
                </a:solidFill>
                <a:latin typeface="Arial"/>
                <a:cs typeface="Arial"/>
              </a:rPr>
              <a:t> </a:t>
            </a:r>
            <a:r>
              <a:rPr sz="1100" i="1" spc="-10" dirty="0">
                <a:solidFill>
                  <a:srgbClr val="231F20"/>
                </a:solidFill>
                <a:latin typeface="Arial"/>
                <a:cs typeface="Arial"/>
              </a:rPr>
              <a:t>Millones</a:t>
            </a:r>
            <a:endParaRPr sz="1100" dirty="0">
              <a:latin typeface="Arial"/>
              <a:cs typeface="Arial"/>
            </a:endParaRPr>
          </a:p>
        </p:txBody>
      </p:sp>
      <p:sp>
        <p:nvSpPr>
          <p:cNvPr id="18" name="object 40"/>
          <p:cNvSpPr txBox="1"/>
          <p:nvPr/>
        </p:nvSpPr>
        <p:spPr>
          <a:xfrm>
            <a:off x="6561225" y="2466379"/>
            <a:ext cx="718185" cy="449580"/>
          </a:xfrm>
          <a:prstGeom prst="rect">
            <a:avLst/>
          </a:prstGeom>
        </p:spPr>
        <p:txBody>
          <a:bodyPr vert="horz" wrap="square" lIns="0" tIns="35560" rIns="0" bIns="0" rtlCol="0">
            <a:spAutoFit/>
          </a:bodyPr>
          <a:lstStyle/>
          <a:p>
            <a:pPr marL="53975" marR="106045" algn="ctr">
              <a:lnSpc>
                <a:spcPts val="900"/>
              </a:lnSpc>
              <a:spcBef>
                <a:spcPts val="280"/>
              </a:spcBef>
            </a:pPr>
            <a:r>
              <a:rPr sz="900" spc="5" dirty="0">
                <a:solidFill>
                  <a:srgbClr val="231F20"/>
                </a:solidFill>
                <a:latin typeface="Arial"/>
                <a:cs typeface="Arial"/>
              </a:rPr>
              <a:t>Acueducto  </a:t>
            </a:r>
            <a:r>
              <a:rPr sz="900" spc="-10" dirty="0">
                <a:solidFill>
                  <a:srgbClr val="231F20"/>
                </a:solidFill>
                <a:latin typeface="Arial"/>
                <a:cs typeface="Arial"/>
              </a:rPr>
              <a:t>La</a:t>
            </a:r>
            <a:r>
              <a:rPr sz="900" spc="-40" dirty="0">
                <a:solidFill>
                  <a:srgbClr val="231F20"/>
                </a:solidFill>
                <a:latin typeface="Arial"/>
                <a:cs typeface="Arial"/>
              </a:rPr>
              <a:t> </a:t>
            </a:r>
            <a:r>
              <a:rPr sz="900" spc="-15" dirty="0">
                <a:solidFill>
                  <a:srgbClr val="231F20"/>
                </a:solidFill>
                <a:latin typeface="Arial"/>
                <a:cs typeface="Arial"/>
              </a:rPr>
              <a:t>Bella</a:t>
            </a:r>
            <a:endParaRPr sz="900" dirty="0">
              <a:latin typeface="Arial"/>
              <a:cs typeface="Arial"/>
            </a:endParaRPr>
          </a:p>
          <a:p>
            <a:pPr algn="ctr">
              <a:lnSpc>
                <a:spcPct val="100000"/>
              </a:lnSpc>
              <a:spcBef>
                <a:spcPts val="35"/>
              </a:spcBef>
            </a:pPr>
            <a:r>
              <a:rPr lang="es-CO" sz="1100" i="1" spc="-10" dirty="0">
                <a:solidFill>
                  <a:srgbClr val="231F20"/>
                </a:solidFill>
                <a:latin typeface="Arial"/>
                <a:cs typeface="Arial"/>
              </a:rPr>
              <a:t>50</a:t>
            </a:r>
            <a:r>
              <a:rPr sz="1100" i="1" spc="-90" dirty="0">
                <a:solidFill>
                  <a:srgbClr val="231F20"/>
                </a:solidFill>
                <a:latin typeface="Arial"/>
                <a:cs typeface="Arial"/>
              </a:rPr>
              <a:t> </a:t>
            </a:r>
            <a:r>
              <a:rPr sz="1100" i="1" spc="-10" dirty="0">
                <a:solidFill>
                  <a:srgbClr val="231F20"/>
                </a:solidFill>
                <a:latin typeface="Arial"/>
                <a:cs typeface="Arial"/>
              </a:rPr>
              <a:t>Millones</a:t>
            </a:r>
            <a:endParaRPr sz="1100" dirty="0">
              <a:latin typeface="Arial"/>
              <a:cs typeface="Arial"/>
            </a:endParaRPr>
          </a:p>
        </p:txBody>
      </p:sp>
      <p:grpSp>
        <p:nvGrpSpPr>
          <p:cNvPr id="19" name="18 Grupo"/>
          <p:cNvGrpSpPr/>
          <p:nvPr/>
        </p:nvGrpSpPr>
        <p:grpSpPr>
          <a:xfrm>
            <a:off x="8940669" y="3824279"/>
            <a:ext cx="2267100" cy="838271"/>
            <a:chOff x="9319999" y="3840133"/>
            <a:chExt cx="1710144" cy="625392"/>
          </a:xfrm>
        </p:grpSpPr>
        <p:sp>
          <p:nvSpPr>
            <p:cNvPr id="20" name="object 33"/>
            <p:cNvSpPr txBox="1"/>
            <p:nvPr/>
          </p:nvSpPr>
          <p:spPr>
            <a:xfrm>
              <a:off x="9971598" y="3840133"/>
              <a:ext cx="1058545" cy="535294"/>
            </a:xfrm>
            <a:prstGeom prst="rect">
              <a:avLst/>
            </a:prstGeom>
          </p:spPr>
          <p:txBody>
            <a:bodyPr vert="horz" wrap="square" lIns="0" tIns="50165" rIns="0" bIns="0" rtlCol="0">
              <a:spAutoFit/>
            </a:bodyPr>
            <a:lstStyle/>
            <a:p>
              <a:pPr marL="12700" marR="5080" algn="ctr">
                <a:lnSpc>
                  <a:spcPts val="2440"/>
                </a:lnSpc>
                <a:spcBef>
                  <a:spcPts val="395"/>
                </a:spcBef>
              </a:pPr>
              <a:r>
                <a:rPr sz="2000" spc="-50" dirty="0">
                  <a:solidFill>
                    <a:srgbClr val="231F20"/>
                  </a:solidFill>
                  <a:latin typeface="Arial Narrow" panose="020B0606020202030204" pitchFamily="34" charset="0"/>
                  <a:cs typeface="Arial"/>
                </a:rPr>
                <a:t>Total:  </a:t>
              </a:r>
              <a:endParaRPr lang="es-CO" sz="2000" spc="-50" dirty="0">
                <a:solidFill>
                  <a:srgbClr val="231F20"/>
                </a:solidFill>
                <a:latin typeface="Arial Narrow" panose="020B0606020202030204" pitchFamily="34" charset="0"/>
                <a:cs typeface="Arial"/>
              </a:endParaRPr>
            </a:p>
            <a:p>
              <a:pPr marL="12700" marR="5080" algn="ctr">
                <a:lnSpc>
                  <a:spcPts val="2440"/>
                </a:lnSpc>
                <a:spcBef>
                  <a:spcPts val="395"/>
                </a:spcBef>
              </a:pPr>
              <a:r>
                <a:rPr sz="2000" spc="-5" dirty="0">
                  <a:solidFill>
                    <a:srgbClr val="231F20"/>
                  </a:solidFill>
                  <a:latin typeface="Arial Narrow" panose="020B0606020202030204" pitchFamily="34" charset="0"/>
                  <a:cs typeface="Arial"/>
                </a:rPr>
                <a:t>3</a:t>
              </a:r>
              <a:r>
                <a:rPr lang="es-CO" sz="2000" spc="-5" dirty="0">
                  <a:solidFill>
                    <a:srgbClr val="231F20"/>
                  </a:solidFill>
                  <a:latin typeface="Arial Narrow" panose="020B0606020202030204" pitchFamily="34" charset="0"/>
                  <a:cs typeface="Arial"/>
                </a:rPr>
                <a:t>56.178</a:t>
              </a:r>
              <a:endParaRPr sz="2000" dirty="0">
                <a:latin typeface="Arial Narrow" panose="020B0606020202030204" pitchFamily="34" charset="0"/>
                <a:cs typeface="Arial"/>
              </a:endParaRPr>
            </a:p>
          </p:txBody>
        </p:sp>
        <p:sp>
          <p:nvSpPr>
            <p:cNvPr id="21" name="object 41"/>
            <p:cNvSpPr/>
            <p:nvPr/>
          </p:nvSpPr>
          <p:spPr>
            <a:xfrm>
              <a:off x="9319999" y="3928493"/>
              <a:ext cx="88087" cy="256527"/>
            </a:xfrm>
            <a:prstGeom prst="rect">
              <a:avLst/>
            </a:prstGeom>
            <a:blipFill>
              <a:blip r:embed="rId5" cstate="print"/>
              <a:stretch>
                <a:fillRect/>
              </a:stretch>
            </a:blipFill>
          </p:spPr>
          <p:txBody>
            <a:bodyPr wrap="square" lIns="0" tIns="0" rIns="0" bIns="0" rtlCol="0"/>
            <a:lstStyle/>
            <a:p>
              <a:endParaRPr/>
            </a:p>
          </p:txBody>
        </p:sp>
        <p:sp>
          <p:nvSpPr>
            <p:cNvPr id="22" name="object 42"/>
            <p:cNvSpPr/>
            <p:nvPr/>
          </p:nvSpPr>
          <p:spPr>
            <a:xfrm>
              <a:off x="9436357" y="3928493"/>
              <a:ext cx="88087" cy="256527"/>
            </a:xfrm>
            <a:prstGeom prst="rect">
              <a:avLst/>
            </a:prstGeom>
            <a:blipFill>
              <a:blip r:embed="rId6" cstate="print"/>
              <a:stretch>
                <a:fillRect/>
              </a:stretch>
            </a:blipFill>
          </p:spPr>
          <p:txBody>
            <a:bodyPr wrap="square" lIns="0" tIns="0" rIns="0" bIns="0" rtlCol="0"/>
            <a:lstStyle/>
            <a:p>
              <a:endParaRPr/>
            </a:p>
          </p:txBody>
        </p:sp>
        <p:sp>
          <p:nvSpPr>
            <p:cNvPr id="23" name="object 43"/>
            <p:cNvSpPr/>
            <p:nvPr/>
          </p:nvSpPr>
          <p:spPr>
            <a:xfrm>
              <a:off x="9552714" y="3928493"/>
              <a:ext cx="88087" cy="256527"/>
            </a:xfrm>
            <a:prstGeom prst="rect">
              <a:avLst/>
            </a:prstGeom>
            <a:blipFill>
              <a:blip r:embed="rId7" cstate="print"/>
              <a:stretch>
                <a:fillRect/>
              </a:stretch>
            </a:blipFill>
          </p:spPr>
          <p:txBody>
            <a:bodyPr wrap="square" lIns="0" tIns="0" rIns="0" bIns="0" rtlCol="0"/>
            <a:lstStyle/>
            <a:p>
              <a:endParaRPr/>
            </a:p>
          </p:txBody>
        </p:sp>
        <p:sp>
          <p:nvSpPr>
            <p:cNvPr id="24" name="object 44"/>
            <p:cNvSpPr/>
            <p:nvPr/>
          </p:nvSpPr>
          <p:spPr>
            <a:xfrm>
              <a:off x="9669084" y="3928493"/>
              <a:ext cx="88074" cy="256527"/>
            </a:xfrm>
            <a:prstGeom prst="rect">
              <a:avLst/>
            </a:prstGeom>
            <a:blipFill>
              <a:blip r:embed="rId8" cstate="print"/>
              <a:stretch>
                <a:fillRect/>
              </a:stretch>
            </a:blipFill>
          </p:spPr>
          <p:txBody>
            <a:bodyPr wrap="square" lIns="0" tIns="0" rIns="0" bIns="0" rtlCol="0"/>
            <a:lstStyle/>
            <a:p>
              <a:endParaRPr/>
            </a:p>
          </p:txBody>
        </p:sp>
        <p:sp>
          <p:nvSpPr>
            <p:cNvPr id="25" name="object 45"/>
            <p:cNvSpPr/>
            <p:nvPr/>
          </p:nvSpPr>
          <p:spPr>
            <a:xfrm>
              <a:off x="9782660" y="3928493"/>
              <a:ext cx="88074" cy="256527"/>
            </a:xfrm>
            <a:prstGeom prst="rect">
              <a:avLst/>
            </a:prstGeom>
            <a:blipFill>
              <a:blip r:embed="rId9" cstate="print"/>
              <a:stretch>
                <a:fillRect/>
              </a:stretch>
            </a:blipFill>
          </p:spPr>
          <p:txBody>
            <a:bodyPr wrap="square" lIns="0" tIns="0" rIns="0" bIns="0" rtlCol="0"/>
            <a:lstStyle/>
            <a:p>
              <a:endParaRPr/>
            </a:p>
          </p:txBody>
        </p:sp>
        <p:sp>
          <p:nvSpPr>
            <p:cNvPr id="26" name="object 46"/>
            <p:cNvSpPr/>
            <p:nvPr/>
          </p:nvSpPr>
          <p:spPr>
            <a:xfrm>
              <a:off x="9379816" y="4211195"/>
              <a:ext cx="88087" cy="254330"/>
            </a:xfrm>
            <a:prstGeom prst="rect">
              <a:avLst/>
            </a:prstGeom>
            <a:blipFill>
              <a:blip r:embed="rId10" cstate="print"/>
              <a:stretch>
                <a:fillRect/>
              </a:stretch>
            </a:blipFill>
          </p:spPr>
          <p:txBody>
            <a:bodyPr wrap="square" lIns="0" tIns="0" rIns="0" bIns="0" rtlCol="0"/>
            <a:lstStyle/>
            <a:p>
              <a:endParaRPr/>
            </a:p>
          </p:txBody>
        </p:sp>
        <p:sp>
          <p:nvSpPr>
            <p:cNvPr id="27" name="object 47"/>
            <p:cNvSpPr/>
            <p:nvPr/>
          </p:nvSpPr>
          <p:spPr>
            <a:xfrm>
              <a:off x="9496173" y="4211195"/>
              <a:ext cx="88087" cy="254330"/>
            </a:xfrm>
            <a:prstGeom prst="rect">
              <a:avLst/>
            </a:prstGeom>
            <a:blipFill>
              <a:blip r:embed="rId11" cstate="print"/>
              <a:stretch>
                <a:fillRect/>
              </a:stretch>
            </a:blipFill>
          </p:spPr>
          <p:txBody>
            <a:bodyPr wrap="square" lIns="0" tIns="0" rIns="0" bIns="0" rtlCol="0"/>
            <a:lstStyle/>
            <a:p>
              <a:endParaRPr/>
            </a:p>
          </p:txBody>
        </p:sp>
        <p:sp>
          <p:nvSpPr>
            <p:cNvPr id="28" name="object 48"/>
            <p:cNvSpPr/>
            <p:nvPr/>
          </p:nvSpPr>
          <p:spPr>
            <a:xfrm>
              <a:off x="9612531" y="4211195"/>
              <a:ext cx="88087" cy="254330"/>
            </a:xfrm>
            <a:prstGeom prst="rect">
              <a:avLst/>
            </a:prstGeom>
            <a:blipFill>
              <a:blip r:embed="rId12" cstate="print"/>
              <a:stretch>
                <a:fillRect/>
              </a:stretch>
            </a:blipFill>
          </p:spPr>
          <p:txBody>
            <a:bodyPr wrap="square" lIns="0" tIns="0" rIns="0" bIns="0" rtlCol="0"/>
            <a:lstStyle/>
            <a:p>
              <a:endParaRPr/>
            </a:p>
          </p:txBody>
        </p:sp>
        <p:sp>
          <p:nvSpPr>
            <p:cNvPr id="29" name="object 49"/>
            <p:cNvSpPr/>
            <p:nvPr/>
          </p:nvSpPr>
          <p:spPr>
            <a:xfrm>
              <a:off x="9726120" y="4211195"/>
              <a:ext cx="88074" cy="254330"/>
            </a:xfrm>
            <a:prstGeom prst="rect">
              <a:avLst/>
            </a:prstGeom>
            <a:blipFill>
              <a:blip r:embed="rId13" cstate="print"/>
              <a:stretch>
                <a:fillRect/>
              </a:stretch>
            </a:blipFill>
          </p:spPr>
          <p:txBody>
            <a:bodyPr wrap="square" lIns="0" tIns="0" rIns="0" bIns="0" rtlCol="0"/>
            <a:lstStyle/>
            <a:p>
              <a:endParaRPr/>
            </a:p>
          </p:txBody>
        </p:sp>
      </p:grpSp>
      <p:sp>
        <p:nvSpPr>
          <p:cNvPr id="30" name="object 50"/>
          <p:cNvSpPr/>
          <p:nvPr/>
        </p:nvSpPr>
        <p:spPr>
          <a:xfrm>
            <a:off x="8705529" y="2318580"/>
            <a:ext cx="57150" cy="64135"/>
          </a:xfrm>
          <a:custGeom>
            <a:avLst/>
            <a:gdLst/>
            <a:ahLst/>
            <a:cxnLst/>
            <a:rect l="l" t="t" r="r" b="b"/>
            <a:pathLst>
              <a:path w="57150" h="64135">
                <a:moveTo>
                  <a:pt x="0" y="0"/>
                </a:moveTo>
                <a:lnTo>
                  <a:pt x="56997" y="0"/>
                </a:lnTo>
                <a:lnTo>
                  <a:pt x="56997" y="64122"/>
                </a:lnTo>
                <a:lnTo>
                  <a:pt x="0" y="64122"/>
                </a:lnTo>
                <a:lnTo>
                  <a:pt x="0" y="0"/>
                </a:lnTo>
                <a:close/>
              </a:path>
            </a:pathLst>
          </a:custGeom>
          <a:solidFill>
            <a:srgbClr val="00A650"/>
          </a:solidFill>
        </p:spPr>
        <p:txBody>
          <a:bodyPr wrap="square" lIns="0" tIns="0" rIns="0" bIns="0" rtlCol="0"/>
          <a:lstStyle/>
          <a:p>
            <a:endParaRPr/>
          </a:p>
        </p:txBody>
      </p:sp>
      <p:sp>
        <p:nvSpPr>
          <p:cNvPr id="31" name="object 51"/>
          <p:cNvSpPr/>
          <p:nvPr/>
        </p:nvSpPr>
        <p:spPr>
          <a:xfrm>
            <a:off x="8605771" y="2425463"/>
            <a:ext cx="256540" cy="43180"/>
          </a:xfrm>
          <a:custGeom>
            <a:avLst/>
            <a:gdLst/>
            <a:ahLst/>
            <a:cxnLst/>
            <a:rect l="l" t="t" r="r" b="b"/>
            <a:pathLst>
              <a:path w="256539" h="43179">
                <a:moveTo>
                  <a:pt x="256514" y="0"/>
                </a:moveTo>
                <a:lnTo>
                  <a:pt x="0" y="0"/>
                </a:lnTo>
                <a:lnTo>
                  <a:pt x="0" y="42748"/>
                </a:lnTo>
                <a:lnTo>
                  <a:pt x="14897" y="42748"/>
                </a:lnTo>
                <a:lnTo>
                  <a:pt x="20955" y="26914"/>
                </a:lnTo>
                <a:lnTo>
                  <a:pt x="32226" y="15046"/>
                </a:lnTo>
                <a:lnTo>
                  <a:pt x="47126" y="8268"/>
                </a:lnTo>
                <a:lnTo>
                  <a:pt x="64071" y="7708"/>
                </a:lnTo>
                <a:lnTo>
                  <a:pt x="256514" y="7708"/>
                </a:lnTo>
                <a:lnTo>
                  <a:pt x="256514" y="0"/>
                </a:lnTo>
                <a:close/>
              </a:path>
              <a:path w="256539" h="43179">
                <a:moveTo>
                  <a:pt x="163830" y="7708"/>
                </a:moveTo>
                <a:lnTo>
                  <a:pt x="64071" y="7708"/>
                </a:lnTo>
                <a:lnTo>
                  <a:pt x="76699" y="11933"/>
                </a:lnTo>
                <a:lnTo>
                  <a:pt x="87196" y="19627"/>
                </a:lnTo>
                <a:lnTo>
                  <a:pt x="94891" y="30122"/>
                </a:lnTo>
                <a:lnTo>
                  <a:pt x="99110" y="42748"/>
                </a:lnTo>
                <a:lnTo>
                  <a:pt x="114655" y="42748"/>
                </a:lnTo>
                <a:lnTo>
                  <a:pt x="120713" y="26914"/>
                </a:lnTo>
                <a:lnTo>
                  <a:pt x="131984" y="15046"/>
                </a:lnTo>
                <a:lnTo>
                  <a:pt x="146884" y="8268"/>
                </a:lnTo>
                <a:lnTo>
                  <a:pt x="163830" y="7708"/>
                </a:lnTo>
                <a:close/>
              </a:path>
              <a:path w="256539" h="43179">
                <a:moveTo>
                  <a:pt x="256514" y="7708"/>
                </a:moveTo>
                <a:lnTo>
                  <a:pt x="163830" y="7708"/>
                </a:lnTo>
                <a:lnTo>
                  <a:pt x="176457" y="11933"/>
                </a:lnTo>
                <a:lnTo>
                  <a:pt x="186955" y="19627"/>
                </a:lnTo>
                <a:lnTo>
                  <a:pt x="194649" y="30122"/>
                </a:lnTo>
                <a:lnTo>
                  <a:pt x="198869" y="42748"/>
                </a:lnTo>
                <a:lnTo>
                  <a:pt x="256514" y="42748"/>
                </a:lnTo>
                <a:lnTo>
                  <a:pt x="256514" y="7708"/>
                </a:lnTo>
                <a:close/>
              </a:path>
            </a:pathLst>
          </a:custGeom>
          <a:solidFill>
            <a:srgbClr val="00A650"/>
          </a:solidFill>
        </p:spPr>
        <p:txBody>
          <a:bodyPr wrap="square" lIns="0" tIns="0" rIns="0" bIns="0" rtlCol="0"/>
          <a:lstStyle/>
          <a:p>
            <a:endParaRPr/>
          </a:p>
        </p:txBody>
      </p:sp>
      <p:sp>
        <p:nvSpPr>
          <p:cNvPr id="32" name="object 52"/>
          <p:cNvSpPr/>
          <p:nvPr/>
        </p:nvSpPr>
        <p:spPr>
          <a:xfrm>
            <a:off x="8734028" y="2446837"/>
            <a:ext cx="57150" cy="57150"/>
          </a:xfrm>
          <a:custGeom>
            <a:avLst/>
            <a:gdLst/>
            <a:ahLst/>
            <a:cxnLst/>
            <a:rect l="l" t="t" r="r" b="b"/>
            <a:pathLst>
              <a:path w="57150" h="57150">
                <a:moveTo>
                  <a:pt x="28498" y="0"/>
                </a:moveTo>
                <a:lnTo>
                  <a:pt x="17407" y="2240"/>
                </a:lnTo>
                <a:lnTo>
                  <a:pt x="8348" y="8348"/>
                </a:lnTo>
                <a:lnTo>
                  <a:pt x="2240" y="17407"/>
                </a:lnTo>
                <a:lnTo>
                  <a:pt x="0" y="28498"/>
                </a:lnTo>
                <a:lnTo>
                  <a:pt x="2240" y="39595"/>
                </a:lnTo>
                <a:lnTo>
                  <a:pt x="8348" y="48653"/>
                </a:lnTo>
                <a:lnTo>
                  <a:pt x="17407" y="54759"/>
                </a:lnTo>
                <a:lnTo>
                  <a:pt x="28498" y="56997"/>
                </a:lnTo>
                <a:lnTo>
                  <a:pt x="39595" y="54759"/>
                </a:lnTo>
                <a:lnTo>
                  <a:pt x="48653" y="48653"/>
                </a:lnTo>
                <a:lnTo>
                  <a:pt x="54759" y="39595"/>
                </a:lnTo>
                <a:lnTo>
                  <a:pt x="56997" y="28498"/>
                </a:lnTo>
                <a:lnTo>
                  <a:pt x="54759" y="17407"/>
                </a:lnTo>
                <a:lnTo>
                  <a:pt x="48653" y="8348"/>
                </a:lnTo>
                <a:lnTo>
                  <a:pt x="39595" y="2240"/>
                </a:lnTo>
                <a:lnTo>
                  <a:pt x="28498" y="0"/>
                </a:lnTo>
                <a:close/>
              </a:path>
            </a:pathLst>
          </a:custGeom>
          <a:solidFill>
            <a:srgbClr val="00A650"/>
          </a:solidFill>
        </p:spPr>
        <p:txBody>
          <a:bodyPr wrap="square" lIns="0" tIns="0" rIns="0" bIns="0" rtlCol="0"/>
          <a:lstStyle/>
          <a:p>
            <a:endParaRPr/>
          </a:p>
        </p:txBody>
      </p:sp>
      <p:sp>
        <p:nvSpPr>
          <p:cNvPr id="33" name="object 53"/>
          <p:cNvSpPr/>
          <p:nvPr/>
        </p:nvSpPr>
        <p:spPr>
          <a:xfrm>
            <a:off x="8919283" y="2268707"/>
            <a:ext cx="43180" cy="14604"/>
          </a:xfrm>
          <a:custGeom>
            <a:avLst/>
            <a:gdLst/>
            <a:ahLst/>
            <a:cxnLst/>
            <a:rect l="l" t="t" r="r" b="b"/>
            <a:pathLst>
              <a:path w="43179" h="14604">
                <a:moveTo>
                  <a:pt x="0" y="0"/>
                </a:moveTo>
                <a:lnTo>
                  <a:pt x="42748" y="0"/>
                </a:lnTo>
                <a:lnTo>
                  <a:pt x="42748" y="14249"/>
                </a:lnTo>
                <a:lnTo>
                  <a:pt x="0" y="14249"/>
                </a:lnTo>
                <a:lnTo>
                  <a:pt x="0" y="0"/>
                </a:lnTo>
                <a:close/>
              </a:path>
            </a:pathLst>
          </a:custGeom>
          <a:solidFill>
            <a:srgbClr val="00A650"/>
          </a:solidFill>
        </p:spPr>
        <p:txBody>
          <a:bodyPr wrap="square" lIns="0" tIns="0" rIns="0" bIns="0" rtlCol="0"/>
          <a:lstStyle/>
          <a:p>
            <a:endParaRPr/>
          </a:p>
        </p:txBody>
      </p:sp>
      <p:sp>
        <p:nvSpPr>
          <p:cNvPr id="34" name="object 54"/>
          <p:cNvSpPr/>
          <p:nvPr/>
        </p:nvSpPr>
        <p:spPr>
          <a:xfrm>
            <a:off x="8634269" y="2446837"/>
            <a:ext cx="57150" cy="57150"/>
          </a:xfrm>
          <a:custGeom>
            <a:avLst/>
            <a:gdLst/>
            <a:ahLst/>
            <a:cxnLst/>
            <a:rect l="l" t="t" r="r" b="b"/>
            <a:pathLst>
              <a:path w="57150" h="57150">
                <a:moveTo>
                  <a:pt x="28498" y="0"/>
                </a:moveTo>
                <a:lnTo>
                  <a:pt x="17402" y="2240"/>
                </a:lnTo>
                <a:lnTo>
                  <a:pt x="8343" y="8348"/>
                </a:lnTo>
                <a:lnTo>
                  <a:pt x="2238" y="17407"/>
                </a:lnTo>
                <a:lnTo>
                  <a:pt x="0" y="28498"/>
                </a:lnTo>
                <a:lnTo>
                  <a:pt x="2238" y="39595"/>
                </a:lnTo>
                <a:lnTo>
                  <a:pt x="8343" y="48653"/>
                </a:lnTo>
                <a:lnTo>
                  <a:pt x="17402" y="54759"/>
                </a:lnTo>
                <a:lnTo>
                  <a:pt x="28498" y="56997"/>
                </a:lnTo>
                <a:lnTo>
                  <a:pt x="39590" y="54759"/>
                </a:lnTo>
                <a:lnTo>
                  <a:pt x="48648" y="48653"/>
                </a:lnTo>
                <a:lnTo>
                  <a:pt x="54757" y="39595"/>
                </a:lnTo>
                <a:lnTo>
                  <a:pt x="56997" y="28498"/>
                </a:lnTo>
                <a:lnTo>
                  <a:pt x="54757" y="17407"/>
                </a:lnTo>
                <a:lnTo>
                  <a:pt x="48648" y="8348"/>
                </a:lnTo>
                <a:lnTo>
                  <a:pt x="39590" y="2240"/>
                </a:lnTo>
                <a:lnTo>
                  <a:pt x="28498" y="0"/>
                </a:lnTo>
                <a:close/>
              </a:path>
            </a:pathLst>
          </a:custGeom>
          <a:solidFill>
            <a:srgbClr val="00A650"/>
          </a:solidFill>
        </p:spPr>
        <p:txBody>
          <a:bodyPr wrap="square" lIns="0" tIns="0" rIns="0" bIns="0" rtlCol="0"/>
          <a:lstStyle/>
          <a:p>
            <a:endParaRPr/>
          </a:p>
        </p:txBody>
      </p:sp>
      <p:sp>
        <p:nvSpPr>
          <p:cNvPr id="35" name="object 55"/>
          <p:cNvSpPr/>
          <p:nvPr/>
        </p:nvSpPr>
        <p:spPr>
          <a:xfrm>
            <a:off x="8698392" y="2290081"/>
            <a:ext cx="71755" cy="14604"/>
          </a:xfrm>
          <a:custGeom>
            <a:avLst/>
            <a:gdLst/>
            <a:ahLst/>
            <a:cxnLst/>
            <a:rect l="l" t="t" r="r" b="b"/>
            <a:pathLst>
              <a:path w="71754" h="14604">
                <a:moveTo>
                  <a:pt x="0" y="0"/>
                </a:moveTo>
                <a:lnTo>
                  <a:pt x="71259" y="0"/>
                </a:lnTo>
                <a:lnTo>
                  <a:pt x="71259" y="14249"/>
                </a:lnTo>
                <a:lnTo>
                  <a:pt x="0" y="14249"/>
                </a:lnTo>
                <a:lnTo>
                  <a:pt x="0" y="0"/>
                </a:lnTo>
                <a:close/>
              </a:path>
            </a:pathLst>
          </a:custGeom>
          <a:solidFill>
            <a:srgbClr val="00A650"/>
          </a:solidFill>
        </p:spPr>
        <p:txBody>
          <a:bodyPr wrap="square" lIns="0" tIns="0" rIns="0" bIns="0" rtlCol="0"/>
          <a:lstStyle/>
          <a:p>
            <a:endParaRPr/>
          </a:p>
        </p:txBody>
      </p:sp>
      <p:sp>
        <p:nvSpPr>
          <p:cNvPr id="36" name="object 56"/>
          <p:cNvSpPr/>
          <p:nvPr/>
        </p:nvSpPr>
        <p:spPr>
          <a:xfrm>
            <a:off x="8876534" y="2297206"/>
            <a:ext cx="128270" cy="114300"/>
          </a:xfrm>
          <a:custGeom>
            <a:avLst/>
            <a:gdLst/>
            <a:ahLst/>
            <a:cxnLst/>
            <a:rect l="l" t="t" r="r" b="b"/>
            <a:pathLst>
              <a:path w="128270" h="114300">
                <a:moveTo>
                  <a:pt x="103936" y="0"/>
                </a:moveTo>
                <a:lnTo>
                  <a:pt x="0" y="0"/>
                </a:lnTo>
                <a:lnTo>
                  <a:pt x="0" y="114007"/>
                </a:lnTo>
                <a:lnTo>
                  <a:pt x="106883" y="114007"/>
                </a:lnTo>
                <a:lnTo>
                  <a:pt x="106883" y="106883"/>
                </a:lnTo>
                <a:lnTo>
                  <a:pt x="17437" y="106883"/>
                </a:lnTo>
                <a:lnTo>
                  <a:pt x="14249" y="103682"/>
                </a:lnTo>
                <a:lnTo>
                  <a:pt x="14249" y="95821"/>
                </a:lnTo>
                <a:lnTo>
                  <a:pt x="17437" y="92633"/>
                </a:lnTo>
                <a:lnTo>
                  <a:pt x="128257" y="92633"/>
                </a:lnTo>
                <a:lnTo>
                  <a:pt x="128257" y="78384"/>
                </a:lnTo>
                <a:lnTo>
                  <a:pt x="17424" y="78371"/>
                </a:lnTo>
                <a:lnTo>
                  <a:pt x="14249" y="75184"/>
                </a:lnTo>
                <a:lnTo>
                  <a:pt x="14249" y="17437"/>
                </a:lnTo>
                <a:lnTo>
                  <a:pt x="17437" y="14249"/>
                </a:lnTo>
                <a:lnTo>
                  <a:pt x="118186" y="14249"/>
                </a:lnTo>
                <a:lnTo>
                  <a:pt x="103936" y="0"/>
                </a:lnTo>
                <a:close/>
              </a:path>
              <a:path w="128270" h="114300">
                <a:moveTo>
                  <a:pt x="110070" y="92633"/>
                </a:moveTo>
                <a:lnTo>
                  <a:pt x="39560" y="92633"/>
                </a:lnTo>
                <a:lnTo>
                  <a:pt x="42748" y="95821"/>
                </a:lnTo>
                <a:lnTo>
                  <a:pt x="42748" y="103682"/>
                </a:lnTo>
                <a:lnTo>
                  <a:pt x="39560" y="106883"/>
                </a:lnTo>
                <a:lnTo>
                  <a:pt x="106883" y="106883"/>
                </a:lnTo>
                <a:lnTo>
                  <a:pt x="106883" y="95821"/>
                </a:lnTo>
                <a:lnTo>
                  <a:pt x="110070" y="92633"/>
                </a:lnTo>
                <a:close/>
              </a:path>
              <a:path w="128270" h="114300">
                <a:moveTo>
                  <a:pt x="118186" y="14249"/>
                </a:moveTo>
                <a:lnTo>
                  <a:pt x="94526" y="14249"/>
                </a:lnTo>
                <a:lnTo>
                  <a:pt x="96329" y="14998"/>
                </a:lnTo>
                <a:lnTo>
                  <a:pt x="113258" y="31915"/>
                </a:lnTo>
                <a:lnTo>
                  <a:pt x="114007" y="33731"/>
                </a:lnTo>
                <a:lnTo>
                  <a:pt x="114007" y="75184"/>
                </a:lnTo>
                <a:lnTo>
                  <a:pt x="110820" y="78371"/>
                </a:lnTo>
                <a:lnTo>
                  <a:pt x="17437" y="78384"/>
                </a:lnTo>
                <a:lnTo>
                  <a:pt x="128257" y="78384"/>
                </a:lnTo>
                <a:lnTo>
                  <a:pt x="128257" y="24320"/>
                </a:lnTo>
                <a:lnTo>
                  <a:pt x="118186" y="14249"/>
                </a:lnTo>
                <a:close/>
              </a:path>
            </a:pathLst>
          </a:custGeom>
          <a:solidFill>
            <a:srgbClr val="00A650"/>
          </a:solidFill>
        </p:spPr>
        <p:txBody>
          <a:bodyPr wrap="square" lIns="0" tIns="0" rIns="0" bIns="0" rtlCol="0"/>
          <a:lstStyle/>
          <a:p>
            <a:endParaRPr/>
          </a:p>
        </p:txBody>
      </p:sp>
      <p:sp>
        <p:nvSpPr>
          <p:cNvPr id="37" name="object 57"/>
          <p:cNvSpPr/>
          <p:nvPr/>
        </p:nvSpPr>
        <p:spPr>
          <a:xfrm>
            <a:off x="8876534" y="2425463"/>
            <a:ext cx="128270" cy="43180"/>
          </a:xfrm>
          <a:custGeom>
            <a:avLst/>
            <a:gdLst/>
            <a:ahLst/>
            <a:cxnLst/>
            <a:rect l="l" t="t" r="r" b="b"/>
            <a:pathLst>
              <a:path w="128270" h="43179">
                <a:moveTo>
                  <a:pt x="106883" y="0"/>
                </a:moveTo>
                <a:lnTo>
                  <a:pt x="0" y="0"/>
                </a:lnTo>
                <a:lnTo>
                  <a:pt x="0" y="42748"/>
                </a:lnTo>
                <a:lnTo>
                  <a:pt x="29146" y="42748"/>
                </a:lnTo>
                <a:lnTo>
                  <a:pt x="35204" y="26914"/>
                </a:lnTo>
                <a:lnTo>
                  <a:pt x="46475" y="15046"/>
                </a:lnTo>
                <a:lnTo>
                  <a:pt x="61375" y="8268"/>
                </a:lnTo>
                <a:lnTo>
                  <a:pt x="78320" y="7708"/>
                </a:lnTo>
                <a:lnTo>
                  <a:pt x="106883" y="7708"/>
                </a:lnTo>
                <a:lnTo>
                  <a:pt x="106883" y="0"/>
                </a:lnTo>
                <a:close/>
              </a:path>
              <a:path w="128270" h="43179">
                <a:moveTo>
                  <a:pt x="106883" y="7708"/>
                </a:moveTo>
                <a:lnTo>
                  <a:pt x="78320" y="7708"/>
                </a:lnTo>
                <a:lnTo>
                  <a:pt x="90948" y="11935"/>
                </a:lnTo>
                <a:lnTo>
                  <a:pt x="101446" y="19632"/>
                </a:lnTo>
                <a:lnTo>
                  <a:pt x="109140" y="30127"/>
                </a:lnTo>
                <a:lnTo>
                  <a:pt x="113360" y="42748"/>
                </a:lnTo>
                <a:lnTo>
                  <a:pt x="128257" y="42748"/>
                </a:lnTo>
                <a:lnTo>
                  <a:pt x="128257" y="14249"/>
                </a:lnTo>
                <a:lnTo>
                  <a:pt x="110070" y="14249"/>
                </a:lnTo>
                <a:lnTo>
                  <a:pt x="106883" y="11061"/>
                </a:lnTo>
                <a:lnTo>
                  <a:pt x="106883" y="7708"/>
                </a:lnTo>
                <a:close/>
              </a:path>
            </a:pathLst>
          </a:custGeom>
          <a:solidFill>
            <a:srgbClr val="00A650"/>
          </a:solidFill>
        </p:spPr>
        <p:txBody>
          <a:bodyPr wrap="square" lIns="0" tIns="0" rIns="0" bIns="0" rtlCol="0"/>
          <a:lstStyle/>
          <a:p>
            <a:endParaRPr/>
          </a:p>
        </p:txBody>
      </p:sp>
      <p:sp>
        <p:nvSpPr>
          <p:cNvPr id="38" name="object 58"/>
          <p:cNvSpPr/>
          <p:nvPr/>
        </p:nvSpPr>
        <p:spPr>
          <a:xfrm>
            <a:off x="8905033" y="2325704"/>
            <a:ext cx="71755" cy="36195"/>
          </a:xfrm>
          <a:custGeom>
            <a:avLst/>
            <a:gdLst/>
            <a:ahLst/>
            <a:cxnLst/>
            <a:rect l="l" t="t" r="r" b="b"/>
            <a:pathLst>
              <a:path w="71754" h="36195">
                <a:moveTo>
                  <a:pt x="61175" y="0"/>
                </a:moveTo>
                <a:lnTo>
                  <a:pt x="0" y="0"/>
                </a:lnTo>
                <a:lnTo>
                  <a:pt x="0" y="35623"/>
                </a:lnTo>
                <a:lnTo>
                  <a:pt x="71259" y="35623"/>
                </a:lnTo>
                <a:lnTo>
                  <a:pt x="71259" y="10071"/>
                </a:lnTo>
                <a:lnTo>
                  <a:pt x="61175" y="0"/>
                </a:lnTo>
                <a:close/>
              </a:path>
            </a:pathLst>
          </a:custGeom>
          <a:solidFill>
            <a:srgbClr val="00A650"/>
          </a:solidFill>
        </p:spPr>
        <p:txBody>
          <a:bodyPr wrap="square" lIns="0" tIns="0" rIns="0" bIns="0" rtlCol="0"/>
          <a:lstStyle/>
          <a:p>
            <a:endParaRPr/>
          </a:p>
        </p:txBody>
      </p:sp>
      <p:sp>
        <p:nvSpPr>
          <p:cNvPr id="39" name="object 59"/>
          <p:cNvSpPr/>
          <p:nvPr/>
        </p:nvSpPr>
        <p:spPr>
          <a:xfrm>
            <a:off x="8997667" y="2404089"/>
            <a:ext cx="7620" cy="21590"/>
          </a:xfrm>
          <a:custGeom>
            <a:avLst/>
            <a:gdLst/>
            <a:ahLst/>
            <a:cxnLst/>
            <a:rect l="l" t="t" r="r" b="b"/>
            <a:pathLst>
              <a:path w="7620" h="21589">
                <a:moveTo>
                  <a:pt x="0" y="0"/>
                </a:moveTo>
                <a:lnTo>
                  <a:pt x="7124" y="0"/>
                </a:lnTo>
                <a:lnTo>
                  <a:pt x="7124" y="21374"/>
                </a:lnTo>
                <a:lnTo>
                  <a:pt x="0" y="21374"/>
                </a:lnTo>
                <a:lnTo>
                  <a:pt x="0" y="0"/>
                </a:lnTo>
                <a:close/>
              </a:path>
            </a:pathLst>
          </a:custGeom>
          <a:solidFill>
            <a:srgbClr val="00A650"/>
          </a:solidFill>
        </p:spPr>
        <p:txBody>
          <a:bodyPr wrap="square" lIns="0" tIns="0" rIns="0" bIns="0" rtlCol="0"/>
          <a:lstStyle/>
          <a:p>
            <a:endParaRPr/>
          </a:p>
        </p:txBody>
      </p:sp>
      <p:sp>
        <p:nvSpPr>
          <p:cNvPr id="40" name="object 60"/>
          <p:cNvSpPr/>
          <p:nvPr/>
        </p:nvSpPr>
        <p:spPr>
          <a:xfrm>
            <a:off x="8919295" y="2446837"/>
            <a:ext cx="57150" cy="57150"/>
          </a:xfrm>
          <a:custGeom>
            <a:avLst/>
            <a:gdLst/>
            <a:ahLst/>
            <a:cxnLst/>
            <a:rect l="l" t="t" r="r" b="b"/>
            <a:pathLst>
              <a:path w="57150" h="57150">
                <a:moveTo>
                  <a:pt x="28498" y="0"/>
                </a:moveTo>
                <a:lnTo>
                  <a:pt x="17407" y="2240"/>
                </a:lnTo>
                <a:lnTo>
                  <a:pt x="8348" y="8348"/>
                </a:lnTo>
                <a:lnTo>
                  <a:pt x="2240" y="17407"/>
                </a:lnTo>
                <a:lnTo>
                  <a:pt x="0" y="28498"/>
                </a:lnTo>
                <a:lnTo>
                  <a:pt x="2240" y="39595"/>
                </a:lnTo>
                <a:lnTo>
                  <a:pt x="8348" y="48653"/>
                </a:lnTo>
                <a:lnTo>
                  <a:pt x="17407" y="54759"/>
                </a:lnTo>
                <a:lnTo>
                  <a:pt x="28498" y="56997"/>
                </a:lnTo>
                <a:lnTo>
                  <a:pt x="39595" y="54759"/>
                </a:lnTo>
                <a:lnTo>
                  <a:pt x="48653" y="48653"/>
                </a:lnTo>
                <a:lnTo>
                  <a:pt x="54759" y="39595"/>
                </a:lnTo>
                <a:lnTo>
                  <a:pt x="56997" y="28498"/>
                </a:lnTo>
                <a:lnTo>
                  <a:pt x="54759" y="17407"/>
                </a:lnTo>
                <a:lnTo>
                  <a:pt x="48653" y="8348"/>
                </a:lnTo>
                <a:lnTo>
                  <a:pt x="39595" y="2240"/>
                </a:lnTo>
                <a:lnTo>
                  <a:pt x="28498" y="0"/>
                </a:lnTo>
                <a:close/>
              </a:path>
            </a:pathLst>
          </a:custGeom>
          <a:solidFill>
            <a:srgbClr val="00A650"/>
          </a:solidFill>
        </p:spPr>
        <p:txBody>
          <a:bodyPr wrap="square" lIns="0" tIns="0" rIns="0" bIns="0" rtlCol="0"/>
          <a:lstStyle/>
          <a:p>
            <a:endParaRPr/>
          </a:p>
        </p:txBody>
      </p:sp>
      <p:sp>
        <p:nvSpPr>
          <p:cNvPr id="41" name="object 61"/>
          <p:cNvSpPr/>
          <p:nvPr/>
        </p:nvSpPr>
        <p:spPr>
          <a:xfrm>
            <a:off x="8605758" y="2240195"/>
            <a:ext cx="256540" cy="171450"/>
          </a:xfrm>
          <a:custGeom>
            <a:avLst/>
            <a:gdLst/>
            <a:ahLst/>
            <a:cxnLst/>
            <a:rect l="l" t="t" r="r" b="b"/>
            <a:pathLst>
              <a:path w="256539" h="171450">
                <a:moveTo>
                  <a:pt x="256527" y="0"/>
                </a:moveTo>
                <a:lnTo>
                  <a:pt x="60185" y="0"/>
                </a:lnTo>
                <a:lnTo>
                  <a:pt x="0" y="66865"/>
                </a:lnTo>
                <a:lnTo>
                  <a:pt x="0" y="171018"/>
                </a:lnTo>
                <a:lnTo>
                  <a:pt x="256527" y="171018"/>
                </a:lnTo>
                <a:lnTo>
                  <a:pt x="256527" y="156768"/>
                </a:lnTo>
                <a:lnTo>
                  <a:pt x="88696" y="156768"/>
                </a:lnTo>
                <a:lnTo>
                  <a:pt x="85509" y="153581"/>
                </a:lnTo>
                <a:lnTo>
                  <a:pt x="85509" y="78384"/>
                </a:lnTo>
                <a:lnTo>
                  <a:pt x="81572" y="78384"/>
                </a:lnTo>
                <a:lnTo>
                  <a:pt x="78384" y="75196"/>
                </a:lnTo>
                <a:lnTo>
                  <a:pt x="78384" y="38823"/>
                </a:lnTo>
                <a:lnTo>
                  <a:pt x="81572" y="35636"/>
                </a:lnTo>
                <a:lnTo>
                  <a:pt x="106883" y="35636"/>
                </a:lnTo>
                <a:lnTo>
                  <a:pt x="106895" y="17437"/>
                </a:lnTo>
                <a:lnTo>
                  <a:pt x="110070" y="14262"/>
                </a:lnTo>
                <a:lnTo>
                  <a:pt x="256527" y="14249"/>
                </a:lnTo>
                <a:lnTo>
                  <a:pt x="256527" y="0"/>
                </a:lnTo>
                <a:close/>
              </a:path>
              <a:path w="256539" h="171450">
                <a:moveTo>
                  <a:pt x="256527" y="35623"/>
                </a:moveTo>
                <a:lnTo>
                  <a:pt x="174955" y="35623"/>
                </a:lnTo>
                <a:lnTo>
                  <a:pt x="178142" y="38823"/>
                </a:lnTo>
                <a:lnTo>
                  <a:pt x="178142" y="75196"/>
                </a:lnTo>
                <a:lnTo>
                  <a:pt x="174955" y="78384"/>
                </a:lnTo>
                <a:lnTo>
                  <a:pt x="171018" y="78384"/>
                </a:lnTo>
                <a:lnTo>
                  <a:pt x="171018" y="153581"/>
                </a:lnTo>
                <a:lnTo>
                  <a:pt x="167830" y="156768"/>
                </a:lnTo>
                <a:lnTo>
                  <a:pt x="256527" y="156768"/>
                </a:lnTo>
                <a:lnTo>
                  <a:pt x="256527" y="35623"/>
                </a:lnTo>
                <a:close/>
              </a:path>
              <a:path w="256539" h="171450">
                <a:moveTo>
                  <a:pt x="256527" y="14249"/>
                </a:moveTo>
                <a:lnTo>
                  <a:pt x="146443" y="14249"/>
                </a:lnTo>
                <a:lnTo>
                  <a:pt x="149644" y="17437"/>
                </a:lnTo>
                <a:lnTo>
                  <a:pt x="149644" y="35636"/>
                </a:lnTo>
                <a:lnTo>
                  <a:pt x="256527" y="35623"/>
                </a:lnTo>
                <a:lnTo>
                  <a:pt x="256527" y="14249"/>
                </a:lnTo>
                <a:close/>
              </a:path>
            </a:pathLst>
          </a:custGeom>
          <a:solidFill>
            <a:srgbClr val="00A650"/>
          </a:solidFill>
        </p:spPr>
        <p:txBody>
          <a:bodyPr wrap="square" lIns="0" tIns="0" rIns="0" bIns="0" rtlCol="0"/>
          <a:lstStyle/>
          <a:p>
            <a:endParaRPr/>
          </a:p>
        </p:txBody>
      </p:sp>
      <p:sp>
        <p:nvSpPr>
          <p:cNvPr id="42" name="object 62"/>
          <p:cNvSpPr/>
          <p:nvPr/>
        </p:nvSpPr>
        <p:spPr>
          <a:xfrm>
            <a:off x="1516637" y="2049784"/>
            <a:ext cx="205740" cy="304165"/>
          </a:xfrm>
          <a:custGeom>
            <a:avLst/>
            <a:gdLst/>
            <a:ahLst/>
            <a:cxnLst/>
            <a:rect l="l" t="t" r="r" b="b"/>
            <a:pathLst>
              <a:path w="205739" h="304164">
                <a:moveTo>
                  <a:pt x="102679" y="0"/>
                </a:moveTo>
                <a:lnTo>
                  <a:pt x="51904" y="76473"/>
                </a:lnTo>
                <a:lnTo>
                  <a:pt x="26132" y="119974"/>
                </a:lnTo>
                <a:lnTo>
                  <a:pt x="7085" y="162601"/>
                </a:lnTo>
                <a:lnTo>
                  <a:pt x="0" y="201066"/>
                </a:lnTo>
                <a:lnTo>
                  <a:pt x="8521" y="241027"/>
                </a:lnTo>
                <a:lnTo>
                  <a:pt x="30480" y="273665"/>
                </a:lnTo>
                <a:lnTo>
                  <a:pt x="62868" y="295674"/>
                </a:lnTo>
                <a:lnTo>
                  <a:pt x="102679" y="303745"/>
                </a:lnTo>
                <a:lnTo>
                  <a:pt x="142333" y="295674"/>
                </a:lnTo>
                <a:lnTo>
                  <a:pt x="174273" y="273799"/>
                </a:lnTo>
                <a:lnTo>
                  <a:pt x="103746" y="273799"/>
                </a:lnTo>
                <a:lnTo>
                  <a:pt x="68001" y="268250"/>
                </a:lnTo>
                <a:lnTo>
                  <a:pt x="40776" y="247061"/>
                </a:lnTo>
                <a:lnTo>
                  <a:pt x="26586" y="215443"/>
                </a:lnTo>
                <a:lnTo>
                  <a:pt x="29946" y="178612"/>
                </a:lnTo>
                <a:lnTo>
                  <a:pt x="201212" y="178612"/>
                </a:lnTo>
                <a:lnTo>
                  <a:pt x="198265" y="162601"/>
                </a:lnTo>
                <a:lnTo>
                  <a:pt x="179220" y="119974"/>
                </a:lnTo>
                <a:lnTo>
                  <a:pt x="153448" y="76473"/>
                </a:lnTo>
                <a:lnTo>
                  <a:pt x="102679" y="0"/>
                </a:lnTo>
                <a:close/>
              </a:path>
              <a:path w="205739" h="304164">
                <a:moveTo>
                  <a:pt x="201212" y="178612"/>
                </a:moveTo>
                <a:lnTo>
                  <a:pt x="29946" y="178612"/>
                </a:lnTo>
                <a:lnTo>
                  <a:pt x="39824" y="208978"/>
                </a:lnTo>
                <a:lnTo>
                  <a:pt x="56016" y="235431"/>
                </a:lnTo>
                <a:lnTo>
                  <a:pt x="77623" y="257270"/>
                </a:lnTo>
                <a:lnTo>
                  <a:pt x="103746" y="273799"/>
                </a:lnTo>
                <a:lnTo>
                  <a:pt x="174273" y="273799"/>
                </a:lnTo>
                <a:lnTo>
                  <a:pt x="174467" y="273665"/>
                </a:lnTo>
                <a:lnTo>
                  <a:pt x="196375" y="241027"/>
                </a:lnTo>
                <a:lnTo>
                  <a:pt x="205346" y="201066"/>
                </a:lnTo>
                <a:lnTo>
                  <a:pt x="201212" y="178612"/>
                </a:lnTo>
                <a:close/>
              </a:path>
            </a:pathLst>
          </a:custGeom>
          <a:solidFill>
            <a:srgbClr val="00AEEF"/>
          </a:solidFill>
        </p:spPr>
        <p:txBody>
          <a:bodyPr wrap="square" lIns="0" tIns="0" rIns="0" bIns="0" rtlCol="0"/>
          <a:lstStyle/>
          <a:p>
            <a:endParaRPr/>
          </a:p>
        </p:txBody>
      </p:sp>
      <p:sp>
        <p:nvSpPr>
          <p:cNvPr id="43" name="object 63"/>
          <p:cNvSpPr/>
          <p:nvPr/>
        </p:nvSpPr>
        <p:spPr>
          <a:xfrm>
            <a:off x="1317552" y="2276187"/>
            <a:ext cx="603885" cy="154940"/>
          </a:xfrm>
          <a:custGeom>
            <a:avLst/>
            <a:gdLst/>
            <a:ahLst/>
            <a:cxnLst/>
            <a:rect l="l" t="t" r="r" b="b"/>
            <a:pathLst>
              <a:path w="603885" h="154939">
                <a:moveTo>
                  <a:pt x="0" y="0"/>
                </a:moveTo>
                <a:lnTo>
                  <a:pt x="0" y="154863"/>
                </a:lnTo>
                <a:lnTo>
                  <a:pt x="603808" y="154863"/>
                </a:lnTo>
                <a:lnTo>
                  <a:pt x="603808" y="6845"/>
                </a:lnTo>
              </a:path>
            </a:pathLst>
          </a:custGeom>
          <a:ln w="25400">
            <a:solidFill>
              <a:srgbClr val="00AEEF"/>
            </a:solidFill>
          </a:ln>
        </p:spPr>
        <p:txBody>
          <a:bodyPr wrap="square" lIns="0" tIns="0" rIns="0" bIns="0" rtlCol="0"/>
          <a:lstStyle/>
          <a:p>
            <a:endParaRPr/>
          </a:p>
        </p:txBody>
      </p:sp>
      <p:sp>
        <p:nvSpPr>
          <p:cNvPr id="44" name="object 64"/>
          <p:cNvSpPr/>
          <p:nvPr/>
        </p:nvSpPr>
        <p:spPr>
          <a:xfrm>
            <a:off x="2573885" y="2049784"/>
            <a:ext cx="205740" cy="304165"/>
          </a:xfrm>
          <a:custGeom>
            <a:avLst/>
            <a:gdLst/>
            <a:ahLst/>
            <a:cxnLst/>
            <a:rect l="l" t="t" r="r" b="b"/>
            <a:pathLst>
              <a:path w="205739" h="304164">
                <a:moveTo>
                  <a:pt x="102679" y="0"/>
                </a:moveTo>
                <a:lnTo>
                  <a:pt x="51904" y="76473"/>
                </a:lnTo>
                <a:lnTo>
                  <a:pt x="26132" y="119974"/>
                </a:lnTo>
                <a:lnTo>
                  <a:pt x="7085" y="162601"/>
                </a:lnTo>
                <a:lnTo>
                  <a:pt x="0" y="201066"/>
                </a:lnTo>
                <a:lnTo>
                  <a:pt x="8521" y="241027"/>
                </a:lnTo>
                <a:lnTo>
                  <a:pt x="30479" y="273665"/>
                </a:lnTo>
                <a:lnTo>
                  <a:pt x="62868" y="295674"/>
                </a:lnTo>
                <a:lnTo>
                  <a:pt x="102679" y="303745"/>
                </a:lnTo>
                <a:lnTo>
                  <a:pt x="142333" y="295674"/>
                </a:lnTo>
                <a:lnTo>
                  <a:pt x="174273" y="273799"/>
                </a:lnTo>
                <a:lnTo>
                  <a:pt x="103746" y="273799"/>
                </a:lnTo>
                <a:lnTo>
                  <a:pt x="68001" y="268250"/>
                </a:lnTo>
                <a:lnTo>
                  <a:pt x="40776" y="247061"/>
                </a:lnTo>
                <a:lnTo>
                  <a:pt x="26586" y="215443"/>
                </a:lnTo>
                <a:lnTo>
                  <a:pt x="29946" y="178612"/>
                </a:lnTo>
                <a:lnTo>
                  <a:pt x="201212" y="178612"/>
                </a:lnTo>
                <a:lnTo>
                  <a:pt x="198265" y="162601"/>
                </a:lnTo>
                <a:lnTo>
                  <a:pt x="179220" y="119974"/>
                </a:lnTo>
                <a:lnTo>
                  <a:pt x="153448" y="76473"/>
                </a:lnTo>
                <a:lnTo>
                  <a:pt x="102679" y="0"/>
                </a:lnTo>
                <a:close/>
              </a:path>
              <a:path w="205739" h="304164">
                <a:moveTo>
                  <a:pt x="201212" y="178612"/>
                </a:moveTo>
                <a:lnTo>
                  <a:pt x="29946" y="178612"/>
                </a:lnTo>
                <a:lnTo>
                  <a:pt x="39824" y="208978"/>
                </a:lnTo>
                <a:lnTo>
                  <a:pt x="56016" y="235431"/>
                </a:lnTo>
                <a:lnTo>
                  <a:pt x="77623" y="257270"/>
                </a:lnTo>
                <a:lnTo>
                  <a:pt x="103746" y="273799"/>
                </a:lnTo>
                <a:lnTo>
                  <a:pt x="174273" y="273799"/>
                </a:lnTo>
                <a:lnTo>
                  <a:pt x="174467" y="273665"/>
                </a:lnTo>
                <a:lnTo>
                  <a:pt x="196375" y="241027"/>
                </a:lnTo>
                <a:lnTo>
                  <a:pt x="205346" y="201066"/>
                </a:lnTo>
                <a:lnTo>
                  <a:pt x="201212" y="178612"/>
                </a:lnTo>
                <a:close/>
              </a:path>
            </a:pathLst>
          </a:custGeom>
          <a:solidFill>
            <a:srgbClr val="00AEEF"/>
          </a:solidFill>
        </p:spPr>
        <p:txBody>
          <a:bodyPr wrap="square" lIns="0" tIns="0" rIns="0" bIns="0" rtlCol="0"/>
          <a:lstStyle/>
          <a:p>
            <a:endParaRPr/>
          </a:p>
        </p:txBody>
      </p:sp>
      <p:sp>
        <p:nvSpPr>
          <p:cNvPr id="45" name="object 65"/>
          <p:cNvSpPr/>
          <p:nvPr/>
        </p:nvSpPr>
        <p:spPr>
          <a:xfrm>
            <a:off x="2374800" y="2276187"/>
            <a:ext cx="603885" cy="154940"/>
          </a:xfrm>
          <a:custGeom>
            <a:avLst/>
            <a:gdLst/>
            <a:ahLst/>
            <a:cxnLst/>
            <a:rect l="l" t="t" r="r" b="b"/>
            <a:pathLst>
              <a:path w="603885" h="154939">
                <a:moveTo>
                  <a:pt x="0" y="0"/>
                </a:moveTo>
                <a:lnTo>
                  <a:pt x="0" y="154863"/>
                </a:lnTo>
                <a:lnTo>
                  <a:pt x="603808" y="154863"/>
                </a:lnTo>
                <a:lnTo>
                  <a:pt x="603808" y="6845"/>
                </a:lnTo>
              </a:path>
            </a:pathLst>
          </a:custGeom>
          <a:ln w="25400">
            <a:solidFill>
              <a:srgbClr val="00AEEF"/>
            </a:solidFill>
          </a:ln>
        </p:spPr>
        <p:txBody>
          <a:bodyPr wrap="square" lIns="0" tIns="0" rIns="0" bIns="0" rtlCol="0"/>
          <a:lstStyle/>
          <a:p>
            <a:endParaRPr/>
          </a:p>
        </p:txBody>
      </p:sp>
      <p:sp>
        <p:nvSpPr>
          <p:cNvPr id="46" name="object 66"/>
          <p:cNvSpPr/>
          <p:nvPr/>
        </p:nvSpPr>
        <p:spPr>
          <a:xfrm>
            <a:off x="3600883" y="2049784"/>
            <a:ext cx="205740" cy="304165"/>
          </a:xfrm>
          <a:custGeom>
            <a:avLst/>
            <a:gdLst/>
            <a:ahLst/>
            <a:cxnLst/>
            <a:rect l="l" t="t" r="r" b="b"/>
            <a:pathLst>
              <a:path w="205740" h="304164">
                <a:moveTo>
                  <a:pt x="102679" y="0"/>
                </a:moveTo>
                <a:lnTo>
                  <a:pt x="51904" y="76473"/>
                </a:lnTo>
                <a:lnTo>
                  <a:pt x="26132" y="119974"/>
                </a:lnTo>
                <a:lnTo>
                  <a:pt x="7085" y="162601"/>
                </a:lnTo>
                <a:lnTo>
                  <a:pt x="0" y="201066"/>
                </a:lnTo>
                <a:lnTo>
                  <a:pt x="8521" y="241027"/>
                </a:lnTo>
                <a:lnTo>
                  <a:pt x="30479" y="273665"/>
                </a:lnTo>
                <a:lnTo>
                  <a:pt x="62868" y="295674"/>
                </a:lnTo>
                <a:lnTo>
                  <a:pt x="102679" y="303745"/>
                </a:lnTo>
                <a:lnTo>
                  <a:pt x="142333" y="295674"/>
                </a:lnTo>
                <a:lnTo>
                  <a:pt x="174273" y="273799"/>
                </a:lnTo>
                <a:lnTo>
                  <a:pt x="103746" y="273799"/>
                </a:lnTo>
                <a:lnTo>
                  <a:pt x="68001" y="268250"/>
                </a:lnTo>
                <a:lnTo>
                  <a:pt x="40776" y="247061"/>
                </a:lnTo>
                <a:lnTo>
                  <a:pt x="26586" y="215443"/>
                </a:lnTo>
                <a:lnTo>
                  <a:pt x="29946" y="178612"/>
                </a:lnTo>
                <a:lnTo>
                  <a:pt x="201212" y="178612"/>
                </a:lnTo>
                <a:lnTo>
                  <a:pt x="198265" y="162601"/>
                </a:lnTo>
                <a:lnTo>
                  <a:pt x="179220" y="119974"/>
                </a:lnTo>
                <a:lnTo>
                  <a:pt x="153448" y="76473"/>
                </a:lnTo>
                <a:lnTo>
                  <a:pt x="102679" y="0"/>
                </a:lnTo>
                <a:close/>
              </a:path>
              <a:path w="205740" h="304164">
                <a:moveTo>
                  <a:pt x="201212" y="178612"/>
                </a:moveTo>
                <a:lnTo>
                  <a:pt x="29946" y="178612"/>
                </a:lnTo>
                <a:lnTo>
                  <a:pt x="39824" y="208978"/>
                </a:lnTo>
                <a:lnTo>
                  <a:pt x="56016" y="235431"/>
                </a:lnTo>
                <a:lnTo>
                  <a:pt x="77623" y="257270"/>
                </a:lnTo>
                <a:lnTo>
                  <a:pt x="103746" y="273799"/>
                </a:lnTo>
                <a:lnTo>
                  <a:pt x="174273" y="273799"/>
                </a:lnTo>
                <a:lnTo>
                  <a:pt x="174467" y="273665"/>
                </a:lnTo>
                <a:lnTo>
                  <a:pt x="196375" y="241027"/>
                </a:lnTo>
                <a:lnTo>
                  <a:pt x="205346" y="201066"/>
                </a:lnTo>
                <a:lnTo>
                  <a:pt x="201212" y="178612"/>
                </a:lnTo>
                <a:close/>
              </a:path>
            </a:pathLst>
          </a:custGeom>
          <a:solidFill>
            <a:srgbClr val="00AEEF"/>
          </a:solidFill>
        </p:spPr>
        <p:txBody>
          <a:bodyPr wrap="square" lIns="0" tIns="0" rIns="0" bIns="0" rtlCol="0"/>
          <a:lstStyle/>
          <a:p>
            <a:endParaRPr/>
          </a:p>
        </p:txBody>
      </p:sp>
      <p:sp>
        <p:nvSpPr>
          <p:cNvPr id="47" name="object 67"/>
          <p:cNvSpPr/>
          <p:nvPr/>
        </p:nvSpPr>
        <p:spPr>
          <a:xfrm>
            <a:off x="3401798" y="2276187"/>
            <a:ext cx="603885" cy="154940"/>
          </a:xfrm>
          <a:custGeom>
            <a:avLst/>
            <a:gdLst/>
            <a:ahLst/>
            <a:cxnLst/>
            <a:rect l="l" t="t" r="r" b="b"/>
            <a:pathLst>
              <a:path w="603884" h="154939">
                <a:moveTo>
                  <a:pt x="0" y="0"/>
                </a:moveTo>
                <a:lnTo>
                  <a:pt x="0" y="154863"/>
                </a:lnTo>
                <a:lnTo>
                  <a:pt x="603808" y="154863"/>
                </a:lnTo>
                <a:lnTo>
                  <a:pt x="603808" y="6845"/>
                </a:lnTo>
              </a:path>
            </a:pathLst>
          </a:custGeom>
          <a:ln w="25400">
            <a:solidFill>
              <a:srgbClr val="00AEEF"/>
            </a:solidFill>
          </a:ln>
        </p:spPr>
        <p:txBody>
          <a:bodyPr wrap="square" lIns="0" tIns="0" rIns="0" bIns="0" rtlCol="0"/>
          <a:lstStyle/>
          <a:p>
            <a:endParaRPr/>
          </a:p>
        </p:txBody>
      </p:sp>
      <p:sp>
        <p:nvSpPr>
          <p:cNvPr id="48" name="object 68"/>
          <p:cNvSpPr/>
          <p:nvPr/>
        </p:nvSpPr>
        <p:spPr>
          <a:xfrm>
            <a:off x="8487788" y="2399225"/>
            <a:ext cx="603885" cy="154940"/>
          </a:xfrm>
          <a:custGeom>
            <a:avLst/>
            <a:gdLst/>
            <a:ahLst/>
            <a:cxnLst/>
            <a:rect l="l" t="t" r="r" b="b"/>
            <a:pathLst>
              <a:path w="603885" h="154939">
                <a:moveTo>
                  <a:pt x="0" y="0"/>
                </a:moveTo>
                <a:lnTo>
                  <a:pt x="0" y="154863"/>
                </a:lnTo>
                <a:lnTo>
                  <a:pt x="603808" y="154863"/>
                </a:lnTo>
                <a:lnTo>
                  <a:pt x="603808" y="6845"/>
                </a:lnTo>
              </a:path>
            </a:pathLst>
          </a:custGeom>
          <a:ln w="25400">
            <a:solidFill>
              <a:srgbClr val="ED1C24"/>
            </a:solidFill>
          </a:ln>
        </p:spPr>
        <p:txBody>
          <a:bodyPr wrap="square" lIns="0" tIns="0" rIns="0" bIns="0" rtlCol="0"/>
          <a:lstStyle/>
          <a:p>
            <a:endParaRPr/>
          </a:p>
        </p:txBody>
      </p:sp>
      <p:sp>
        <p:nvSpPr>
          <p:cNvPr id="49" name="object 69"/>
          <p:cNvSpPr/>
          <p:nvPr/>
        </p:nvSpPr>
        <p:spPr>
          <a:xfrm>
            <a:off x="7714918" y="2290068"/>
            <a:ext cx="57150" cy="64135"/>
          </a:xfrm>
          <a:custGeom>
            <a:avLst/>
            <a:gdLst/>
            <a:ahLst/>
            <a:cxnLst/>
            <a:rect l="l" t="t" r="r" b="b"/>
            <a:pathLst>
              <a:path w="57150" h="64135">
                <a:moveTo>
                  <a:pt x="0" y="0"/>
                </a:moveTo>
                <a:lnTo>
                  <a:pt x="57010" y="0"/>
                </a:lnTo>
                <a:lnTo>
                  <a:pt x="57010" y="64122"/>
                </a:lnTo>
                <a:lnTo>
                  <a:pt x="0" y="64122"/>
                </a:lnTo>
                <a:lnTo>
                  <a:pt x="0" y="0"/>
                </a:lnTo>
                <a:close/>
              </a:path>
            </a:pathLst>
          </a:custGeom>
          <a:solidFill>
            <a:srgbClr val="00A650"/>
          </a:solidFill>
        </p:spPr>
        <p:txBody>
          <a:bodyPr wrap="square" lIns="0" tIns="0" rIns="0" bIns="0" rtlCol="0"/>
          <a:lstStyle/>
          <a:p>
            <a:endParaRPr/>
          </a:p>
        </p:txBody>
      </p:sp>
      <p:sp>
        <p:nvSpPr>
          <p:cNvPr id="50" name="object 70"/>
          <p:cNvSpPr/>
          <p:nvPr/>
        </p:nvSpPr>
        <p:spPr>
          <a:xfrm>
            <a:off x="7615159" y="2396951"/>
            <a:ext cx="256540" cy="43180"/>
          </a:xfrm>
          <a:custGeom>
            <a:avLst/>
            <a:gdLst/>
            <a:ahLst/>
            <a:cxnLst/>
            <a:rect l="l" t="t" r="r" b="b"/>
            <a:pathLst>
              <a:path w="256539" h="43179">
                <a:moveTo>
                  <a:pt x="256514" y="0"/>
                </a:moveTo>
                <a:lnTo>
                  <a:pt x="0" y="0"/>
                </a:lnTo>
                <a:lnTo>
                  <a:pt x="0" y="42748"/>
                </a:lnTo>
                <a:lnTo>
                  <a:pt x="14897" y="42748"/>
                </a:lnTo>
                <a:lnTo>
                  <a:pt x="20955" y="26914"/>
                </a:lnTo>
                <a:lnTo>
                  <a:pt x="32226" y="15046"/>
                </a:lnTo>
                <a:lnTo>
                  <a:pt x="47126" y="8268"/>
                </a:lnTo>
                <a:lnTo>
                  <a:pt x="64071" y="7708"/>
                </a:lnTo>
                <a:lnTo>
                  <a:pt x="256514" y="7708"/>
                </a:lnTo>
                <a:lnTo>
                  <a:pt x="256514" y="0"/>
                </a:lnTo>
                <a:close/>
              </a:path>
              <a:path w="256539" h="43179">
                <a:moveTo>
                  <a:pt x="163830" y="7708"/>
                </a:moveTo>
                <a:lnTo>
                  <a:pt x="64071" y="7708"/>
                </a:lnTo>
                <a:lnTo>
                  <a:pt x="76699" y="11933"/>
                </a:lnTo>
                <a:lnTo>
                  <a:pt x="87196" y="19627"/>
                </a:lnTo>
                <a:lnTo>
                  <a:pt x="94891" y="30122"/>
                </a:lnTo>
                <a:lnTo>
                  <a:pt x="99110" y="42748"/>
                </a:lnTo>
                <a:lnTo>
                  <a:pt x="114655" y="42748"/>
                </a:lnTo>
                <a:lnTo>
                  <a:pt x="120713" y="26914"/>
                </a:lnTo>
                <a:lnTo>
                  <a:pt x="131984" y="15046"/>
                </a:lnTo>
                <a:lnTo>
                  <a:pt x="146884" y="8268"/>
                </a:lnTo>
                <a:lnTo>
                  <a:pt x="163830" y="7708"/>
                </a:lnTo>
                <a:close/>
              </a:path>
              <a:path w="256539" h="43179">
                <a:moveTo>
                  <a:pt x="256514" y="7708"/>
                </a:moveTo>
                <a:lnTo>
                  <a:pt x="163830" y="7708"/>
                </a:lnTo>
                <a:lnTo>
                  <a:pt x="176457" y="11933"/>
                </a:lnTo>
                <a:lnTo>
                  <a:pt x="186955" y="19627"/>
                </a:lnTo>
                <a:lnTo>
                  <a:pt x="194649" y="30122"/>
                </a:lnTo>
                <a:lnTo>
                  <a:pt x="198869" y="42748"/>
                </a:lnTo>
                <a:lnTo>
                  <a:pt x="256514" y="42748"/>
                </a:lnTo>
                <a:lnTo>
                  <a:pt x="256514" y="7708"/>
                </a:lnTo>
                <a:close/>
              </a:path>
            </a:pathLst>
          </a:custGeom>
          <a:solidFill>
            <a:srgbClr val="00A650"/>
          </a:solidFill>
        </p:spPr>
        <p:txBody>
          <a:bodyPr wrap="square" lIns="0" tIns="0" rIns="0" bIns="0" rtlCol="0"/>
          <a:lstStyle/>
          <a:p>
            <a:endParaRPr/>
          </a:p>
        </p:txBody>
      </p:sp>
      <p:sp>
        <p:nvSpPr>
          <p:cNvPr id="51" name="object 71"/>
          <p:cNvSpPr/>
          <p:nvPr/>
        </p:nvSpPr>
        <p:spPr>
          <a:xfrm>
            <a:off x="7743417" y="2418325"/>
            <a:ext cx="57150" cy="57150"/>
          </a:xfrm>
          <a:custGeom>
            <a:avLst/>
            <a:gdLst/>
            <a:ahLst/>
            <a:cxnLst/>
            <a:rect l="l" t="t" r="r" b="b"/>
            <a:pathLst>
              <a:path w="57150" h="57150">
                <a:moveTo>
                  <a:pt x="28498" y="0"/>
                </a:moveTo>
                <a:lnTo>
                  <a:pt x="17402" y="2240"/>
                </a:lnTo>
                <a:lnTo>
                  <a:pt x="8343" y="8348"/>
                </a:lnTo>
                <a:lnTo>
                  <a:pt x="2238" y="17407"/>
                </a:lnTo>
                <a:lnTo>
                  <a:pt x="0" y="28498"/>
                </a:lnTo>
                <a:lnTo>
                  <a:pt x="2238" y="39595"/>
                </a:lnTo>
                <a:lnTo>
                  <a:pt x="8343" y="48653"/>
                </a:lnTo>
                <a:lnTo>
                  <a:pt x="17402" y="54759"/>
                </a:lnTo>
                <a:lnTo>
                  <a:pt x="28498" y="56997"/>
                </a:lnTo>
                <a:lnTo>
                  <a:pt x="39590" y="54759"/>
                </a:lnTo>
                <a:lnTo>
                  <a:pt x="48648" y="48653"/>
                </a:lnTo>
                <a:lnTo>
                  <a:pt x="54757" y="39595"/>
                </a:lnTo>
                <a:lnTo>
                  <a:pt x="56997" y="28498"/>
                </a:lnTo>
                <a:lnTo>
                  <a:pt x="54757" y="17407"/>
                </a:lnTo>
                <a:lnTo>
                  <a:pt x="48648" y="8348"/>
                </a:lnTo>
                <a:lnTo>
                  <a:pt x="39590" y="2240"/>
                </a:lnTo>
                <a:lnTo>
                  <a:pt x="28498" y="0"/>
                </a:lnTo>
                <a:close/>
              </a:path>
            </a:pathLst>
          </a:custGeom>
          <a:solidFill>
            <a:srgbClr val="00A650"/>
          </a:solidFill>
        </p:spPr>
        <p:txBody>
          <a:bodyPr wrap="square" lIns="0" tIns="0" rIns="0" bIns="0" rtlCol="0"/>
          <a:lstStyle/>
          <a:p>
            <a:endParaRPr/>
          </a:p>
        </p:txBody>
      </p:sp>
      <p:sp>
        <p:nvSpPr>
          <p:cNvPr id="52" name="object 72"/>
          <p:cNvSpPr/>
          <p:nvPr/>
        </p:nvSpPr>
        <p:spPr>
          <a:xfrm>
            <a:off x="7928671" y="2240195"/>
            <a:ext cx="43180" cy="14604"/>
          </a:xfrm>
          <a:custGeom>
            <a:avLst/>
            <a:gdLst/>
            <a:ahLst/>
            <a:cxnLst/>
            <a:rect l="l" t="t" r="r" b="b"/>
            <a:pathLst>
              <a:path w="43179" h="14604">
                <a:moveTo>
                  <a:pt x="0" y="0"/>
                </a:moveTo>
                <a:lnTo>
                  <a:pt x="42748" y="0"/>
                </a:lnTo>
                <a:lnTo>
                  <a:pt x="42748" y="14249"/>
                </a:lnTo>
                <a:lnTo>
                  <a:pt x="0" y="14249"/>
                </a:lnTo>
                <a:lnTo>
                  <a:pt x="0" y="0"/>
                </a:lnTo>
                <a:close/>
              </a:path>
            </a:pathLst>
          </a:custGeom>
          <a:solidFill>
            <a:srgbClr val="00A650"/>
          </a:solidFill>
        </p:spPr>
        <p:txBody>
          <a:bodyPr wrap="square" lIns="0" tIns="0" rIns="0" bIns="0" rtlCol="0"/>
          <a:lstStyle/>
          <a:p>
            <a:endParaRPr/>
          </a:p>
        </p:txBody>
      </p:sp>
      <p:sp>
        <p:nvSpPr>
          <p:cNvPr id="53" name="object 73"/>
          <p:cNvSpPr/>
          <p:nvPr/>
        </p:nvSpPr>
        <p:spPr>
          <a:xfrm>
            <a:off x="7643658" y="2418325"/>
            <a:ext cx="57150" cy="57150"/>
          </a:xfrm>
          <a:custGeom>
            <a:avLst/>
            <a:gdLst/>
            <a:ahLst/>
            <a:cxnLst/>
            <a:rect l="l" t="t" r="r" b="b"/>
            <a:pathLst>
              <a:path w="57150" h="57150">
                <a:moveTo>
                  <a:pt x="28498" y="0"/>
                </a:moveTo>
                <a:lnTo>
                  <a:pt x="17407" y="2240"/>
                </a:lnTo>
                <a:lnTo>
                  <a:pt x="8348" y="8348"/>
                </a:lnTo>
                <a:lnTo>
                  <a:pt x="2240" y="17407"/>
                </a:lnTo>
                <a:lnTo>
                  <a:pt x="0" y="28498"/>
                </a:lnTo>
                <a:lnTo>
                  <a:pt x="2240" y="39595"/>
                </a:lnTo>
                <a:lnTo>
                  <a:pt x="8348" y="48653"/>
                </a:lnTo>
                <a:lnTo>
                  <a:pt x="17407" y="54759"/>
                </a:lnTo>
                <a:lnTo>
                  <a:pt x="28498" y="56997"/>
                </a:lnTo>
                <a:lnTo>
                  <a:pt x="39595" y="54759"/>
                </a:lnTo>
                <a:lnTo>
                  <a:pt x="48653" y="48653"/>
                </a:lnTo>
                <a:lnTo>
                  <a:pt x="54759" y="39595"/>
                </a:lnTo>
                <a:lnTo>
                  <a:pt x="56997" y="28498"/>
                </a:lnTo>
                <a:lnTo>
                  <a:pt x="54759" y="17407"/>
                </a:lnTo>
                <a:lnTo>
                  <a:pt x="48653" y="8348"/>
                </a:lnTo>
                <a:lnTo>
                  <a:pt x="39595" y="2240"/>
                </a:lnTo>
                <a:lnTo>
                  <a:pt x="28498" y="0"/>
                </a:lnTo>
                <a:close/>
              </a:path>
            </a:pathLst>
          </a:custGeom>
          <a:solidFill>
            <a:srgbClr val="00A650"/>
          </a:solidFill>
        </p:spPr>
        <p:txBody>
          <a:bodyPr wrap="square" lIns="0" tIns="0" rIns="0" bIns="0" rtlCol="0"/>
          <a:lstStyle/>
          <a:p>
            <a:endParaRPr/>
          </a:p>
        </p:txBody>
      </p:sp>
      <p:sp>
        <p:nvSpPr>
          <p:cNvPr id="54" name="object 74"/>
          <p:cNvSpPr/>
          <p:nvPr/>
        </p:nvSpPr>
        <p:spPr>
          <a:xfrm>
            <a:off x="7707780" y="2261569"/>
            <a:ext cx="71755" cy="14604"/>
          </a:xfrm>
          <a:custGeom>
            <a:avLst/>
            <a:gdLst/>
            <a:ahLst/>
            <a:cxnLst/>
            <a:rect l="l" t="t" r="r" b="b"/>
            <a:pathLst>
              <a:path w="71754" h="14604">
                <a:moveTo>
                  <a:pt x="0" y="0"/>
                </a:moveTo>
                <a:lnTo>
                  <a:pt x="71259" y="0"/>
                </a:lnTo>
                <a:lnTo>
                  <a:pt x="71259" y="14249"/>
                </a:lnTo>
                <a:lnTo>
                  <a:pt x="0" y="14249"/>
                </a:lnTo>
                <a:lnTo>
                  <a:pt x="0" y="0"/>
                </a:lnTo>
                <a:close/>
              </a:path>
            </a:pathLst>
          </a:custGeom>
          <a:solidFill>
            <a:srgbClr val="00A650"/>
          </a:solidFill>
        </p:spPr>
        <p:txBody>
          <a:bodyPr wrap="square" lIns="0" tIns="0" rIns="0" bIns="0" rtlCol="0"/>
          <a:lstStyle/>
          <a:p>
            <a:endParaRPr/>
          </a:p>
        </p:txBody>
      </p:sp>
      <p:sp>
        <p:nvSpPr>
          <p:cNvPr id="55" name="object 75"/>
          <p:cNvSpPr/>
          <p:nvPr/>
        </p:nvSpPr>
        <p:spPr>
          <a:xfrm>
            <a:off x="7885923" y="2268694"/>
            <a:ext cx="128270" cy="114300"/>
          </a:xfrm>
          <a:custGeom>
            <a:avLst/>
            <a:gdLst/>
            <a:ahLst/>
            <a:cxnLst/>
            <a:rect l="l" t="t" r="r" b="b"/>
            <a:pathLst>
              <a:path w="128270" h="114300">
                <a:moveTo>
                  <a:pt x="103936" y="0"/>
                </a:moveTo>
                <a:lnTo>
                  <a:pt x="0" y="0"/>
                </a:lnTo>
                <a:lnTo>
                  <a:pt x="0" y="114007"/>
                </a:lnTo>
                <a:lnTo>
                  <a:pt x="106883" y="114007"/>
                </a:lnTo>
                <a:lnTo>
                  <a:pt x="106883" y="106883"/>
                </a:lnTo>
                <a:lnTo>
                  <a:pt x="17437" y="106883"/>
                </a:lnTo>
                <a:lnTo>
                  <a:pt x="14249" y="103682"/>
                </a:lnTo>
                <a:lnTo>
                  <a:pt x="14249" y="95821"/>
                </a:lnTo>
                <a:lnTo>
                  <a:pt x="17437" y="92633"/>
                </a:lnTo>
                <a:lnTo>
                  <a:pt x="128257" y="92633"/>
                </a:lnTo>
                <a:lnTo>
                  <a:pt x="128257" y="78384"/>
                </a:lnTo>
                <a:lnTo>
                  <a:pt x="17424" y="78371"/>
                </a:lnTo>
                <a:lnTo>
                  <a:pt x="14249" y="75184"/>
                </a:lnTo>
                <a:lnTo>
                  <a:pt x="14249" y="17437"/>
                </a:lnTo>
                <a:lnTo>
                  <a:pt x="17437" y="14249"/>
                </a:lnTo>
                <a:lnTo>
                  <a:pt x="118186" y="14249"/>
                </a:lnTo>
                <a:lnTo>
                  <a:pt x="103936" y="0"/>
                </a:lnTo>
                <a:close/>
              </a:path>
              <a:path w="128270" h="114300">
                <a:moveTo>
                  <a:pt x="110070" y="92633"/>
                </a:moveTo>
                <a:lnTo>
                  <a:pt x="39560" y="92633"/>
                </a:lnTo>
                <a:lnTo>
                  <a:pt x="42748" y="95821"/>
                </a:lnTo>
                <a:lnTo>
                  <a:pt x="42748" y="103682"/>
                </a:lnTo>
                <a:lnTo>
                  <a:pt x="39560" y="106883"/>
                </a:lnTo>
                <a:lnTo>
                  <a:pt x="106883" y="106883"/>
                </a:lnTo>
                <a:lnTo>
                  <a:pt x="106883" y="95821"/>
                </a:lnTo>
                <a:lnTo>
                  <a:pt x="110070" y="92633"/>
                </a:lnTo>
                <a:close/>
              </a:path>
              <a:path w="128270" h="114300">
                <a:moveTo>
                  <a:pt x="118186" y="14249"/>
                </a:moveTo>
                <a:lnTo>
                  <a:pt x="94526" y="14249"/>
                </a:lnTo>
                <a:lnTo>
                  <a:pt x="96329" y="14998"/>
                </a:lnTo>
                <a:lnTo>
                  <a:pt x="113258" y="31915"/>
                </a:lnTo>
                <a:lnTo>
                  <a:pt x="114007" y="33731"/>
                </a:lnTo>
                <a:lnTo>
                  <a:pt x="114007" y="75184"/>
                </a:lnTo>
                <a:lnTo>
                  <a:pt x="110820" y="78371"/>
                </a:lnTo>
                <a:lnTo>
                  <a:pt x="17437" y="78384"/>
                </a:lnTo>
                <a:lnTo>
                  <a:pt x="128257" y="78384"/>
                </a:lnTo>
                <a:lnTo>
                  <a:pt x="128257" y="24320"/>
                </a:lnTo>
                <a:lnTo>
                  <a:pt x="118186" y="14249"/>
                </a:lnTo>
                <a:close/>
              </a:path>
            </a:pathLst>
          </a:custGeom>
          <a:solidFill>
            <a:srgbClr val="00A650"/>
          </a:solidFill>
        </p:spPr>
        <p:txBody>
          <a:bodyPr wrap="square" lIns="0" tIns="0" rIns="0" bIns="0" rtlCol="0"/>
          <a:lstStyle/>
          <a:p>
            <a:endParaRPr/>
          </a:p>
        </p:txBody>
      </p:sp>
      <p:sp>
        <p:nvSpPr>
          <p:cNvPr id="56" name="object 76"/>
          <p:cNvSpPr/>
          <p:nvPr/>
        </p:nvSpPr>
        <p:spPr>
          <a:xfrm>
            <a:off x="7885923" y="2396951"/>
            <a:ext cx="128270" cy="43180"/>
          </a:xfrm>
          <a:custGeom>
            <a:avLst/>
            <a:gdLst/>
            <a:ahLst/>
            <a:cxnLst/>
            <a:rect l="l" t="t" r="r" b="b"/>
            <a:pathLst>
              <a:path w="128270" h="43179">
                <a:moveTo>
                  <a:pt x="106883" y="0"/>
                </a:moveTo>
                <a:lnTo>
                  <a:pt x="0" y="0"/>
                </a:lnTo>
                <a:lnTo>
                  <a:pt x="0" y="42748"/>
                </a:lnTo>
                <a:lnTo>
                  <a:pt x="29146" y="42748"/>
                </a:lnTo>
                <a:lnTo>
                  <a:pt x="35210" y="26914"/>
                </a:lnTo>
                <a:lnTo>
                  <a:pt x="46480" y="15046"/>
                </a:lnTo>
                <a:lnTo>
                  <a:pt x="61377" y="8268"/>
                </a:lnTo>
                <a:lnTo>
                  <a:pt x="78320" y="7708"/>
                </a:lnTo>
                <a:lnTo>
                  <a:pt x="106883" y="7708"/>
                </a:lnTo>
                <a:lnTo>
                  <a:pt x="106883" y="0"/>
                </a:lnTo>
                <a:close/>
              </a:path>
              <a:path w="128270" h="43179">
                <a:moveTo>
                  <a:pt x="106883" y="7708"/>
                </a:moveTo>
                <a:lnTo>
                  <a:pt x="78320" y="7708"/>
                </a:lnTo>
                <a:lnTo>
                  <a:pt x="90948" y="11935"/>
                </a:lnTo>
                <a:lnTo>
                  <a:pt x="101446" y="19632"/>
                </a:lnTo>
                <a:lnTo>
                  <a:pt x="109140" y="30127"/>
                </a:lnTo>
                <a:lnTo>
                  <a:pt x="113360" y="42748"/>
                </a:lnTo>
                <a:lnTo>
                  <a:pt x="128257" y="42748"/>
                </a:lnTo>
                <a:lnTo>
                  <a:pt x="128257" y="14249"/>
                </a:lnTo>
                <a:lnTo>
                  <a:pt x="110070" y="14249"/>
                </a:lnTo>
                <a:lnTo>
                  <a:pt x="106883" y="11061"/>
                </a:lnTo>
                <a:lnTo>
                  <a:pt x="106883" y="7708"/>
                </a:lnTo>
                <a:close/>
              </a:path>
            </a:pathLst>
          </a:custGeom>
          <a:solidFill>
            <a:srgbClr val="00A650"/>
          </a:solidFill>
        </p:spPr>
        <p:txBody>
          <a:bodyPr wrap="square" lIns="0" tIns="0" rIns="0" bIns="0" rtlCol="0"/>
          <a:lstStyle/>
          <a:p>
            <a:endParaRPr/>
          </a:p>
        </p:txBody>
      </p:sp>
      <p:sp>
        <p:nvSpPr>
          <p:cNvPr id="57" name="object 77"/>
          <p:cNvSpPr/>
          <p:nvPr/>
        </p:nvSpPr>
        <p:spPr>
          <a:xfrm>
            <a:off x="7914422" y="2297192"/>
            <a:ext cx="71755" cy="36195"/>
          </a:xfrm>
          <a:custGeom>
            <a:avLst/>
            <a:gdLst/>
            <a:ahLst/>
            <a:cxnLst/>
            <a:rect l="l" t="t" r="r" b="b"/>
            <a:pathLst>
              <a:path w="71754" h="36195">
                <a:moveTo>
                  <a:pt x="61175" y="0"/>
                </a:moveTo>
                <a:lnTo>
                  <a:pt x="0" y="0"/>
                </a:lnTo>
                <a:lnTo>
                  <a:pt x="0" y="35623"/>
                </a:lnTo>
                <a:lnTo>
                  <a:pt x="71259" y="35623"/>
                </a:lnTo>
                <a:lnTo>
                  <a:pt x="71259" y="10071"/>
                </a:lnTo>
                <a:lnTo>
                  <a:pt x="61175" y="0"/>
                </a:lnTo>
                <a:close/>
              </a:path>
            </a:pathLst>
          </a:custGeom>
          <a:solidFill>
            <a:srgbClr val="00A650"/>
          </a:solidFill>
        </p:spPr>
        <p:txBody>
          <a:bodyPr wrap="square" lIns="0" tIns="0" rIns="0" bIns="0" rtlCol="0"/>
          <a:lstStyle/>
          <a:p>
            <a:endParaRPr/>
          </a:p>
        </p:txBody>
      </p:sp>
      <p:sp>
        <p:nvSpPr>
          <p:cNvPr id="58" name="object 78"/>
          <p:cNvSpPr/>
          <p:nvPr/>
        </p:nvSpPr>
        <p:spPr>
          <a:xfrm>
            <a:off x="8007056" y="2375577"/>
            <a:ext cx="7620" cy="21590"/>
          </a:xfrm>
          <a:custGeom>
            <a:avLst/>
            <a:gdLst/>
            <a:ahLst/>
            <a:cxnLst/>
            <a:rect l="l" t="t" r="r" b="b"/>
            <a:pathLst>
              <a:path w="7620" h="21589">
                <a:moveTo>
                  <a:pt x="0" y="0"/>
                </a:moveTo>
                <a:lnTo>
                  <a:pt x="7124" y="0"/>
                </a:lnTo>
                <a:lnTo>
                  <a:pt x="7124" y="21374"/>
                </a:lnTo>
                <a:lnTo>
                  <a:pt x="0" y="21374"/>
                </a:lnTo>
                <a:lnTo>
                  <a:pt x="0" y="0"/>
                </a:lnTo>
                <a:close/>
              </a:path>
            </a:pathLst>
          </a:custGeom>
          <a:solidFill>
            <a:srgbClr val="00A650"/>
          </a:solidFill>
        </p:spPr>
        <p:txBody>
          <a:bodyPr wrap="square" lIns="0" tIns="0" rIns="0" bIns="0" rtlCol="0"/>
          <a:lstStyle/>
          <a:p>
            <a:endParaRPr/>
          </a:p>
        </p:txBody>
      </p:sp>
      <p:sp>
        <p:nvSpPr>
          <p:cNvPr id="59" name="object 79"/>
          <p:cNvSpPr/>
          <p:nvPr/>
        </p:nvSpPr>
        <p:spPr>
          <a:xfrm>
            <a:off x="7928684" y="2418325"/>
            <a:ext cx="57150" cy="57150"/>
          </a:xfrm>
          <a:custGeom>
            <a:avLst/>
            <a:gdLst/>
            <a:ahLst/>
            <a:cxnLst/>
            <a:rect l="l" t="t" r="r" b="b"/>
            <a:pathLst>
              <a:path w="57150" h="57150">
                <a:moveTo>
                  <a:pt x="28498" y="0"/>
                </a:moveTo>
                <a:lnTo>
                  <a:pt x="17402" y="2240"/>
                </a:lnTo>
                <a:lnTo>
                  <a:pt x="8343" y="8348"/>
                </a:lnTo>
                <a:lnTo>
                  <a:pt x="2238" y="17407"/>
                </a:lnTo>
                <a:lnTo>
                  <a:pt x="0" y="28498"/>
                </a:lnTo>
                <a:lnTo>
                  <a:pt x="2238" y="39595"/>
                </a:lnTo>
                <a:lnTo>
                  <a:pt x="8343" y="48653"/>
                </a:lnTo>
                <a:lnTo>
                  <a:pt x="17402" y="54759"/>
                </a:lnTo>
                <a:lnTo>
                  <a:pt x="28498" y="56997"/>
                </a:lnTo>
                <a:lnTo>
                  <a:pt x="39590" y="54759"/>
                </a:lnTo>
                <a:lnTo>
                  <a:pt x="48648" y="48653"/>
                </a:lnTo>
                <a:lnTo>
                  <a:pt x="54757" y="39595"/>
                </a:lnTo>
                <a:lnTo>
                  <a:pt x="56997" y="28498"/>
                </a:lnTo>
                <a:lnTo>
                  <a:pt x="54757" y="17407"/>
                </a:lnTo>
                <a:lnTo>
                  <a:pt x="48648" y="8348"/>
                </a:lnTo>
                <a:lnTo>
                  <a:pt x="39590" y="2240"/>
                </a:lnTo>
                <a:lnTo>
                  <a:pt x="28498" y="0"/>
                </a:lnTo>
                <a:close/>
              </a:path>
            </a:pathLst>
          </a:custGeom>
          <a:solidFill>
            <a:srgbClr val="00A650"/>
          </a:solidFill>
        </p:spPr>
        <p:txBody>
          <a:bodyPr wrap="square" lIns="0" tIns="0" rIns="0" bIns="0" rtlCol="0"/>
          <a:lstStyle/>
          <a:p>
            <a:endParaRPr/>
          </a:p>
        </p:txBody>
      </p:sp>
      <p:sp>
        <p:nvSpPr>
          <p:cNvPr id="60" name="object 80"/>
          <p:cNvSpPr/>
          <p:nvPr/>
        </p:nvSpPr>
        <p:spPr>
          <a:xfrm>
            <a:off x="7615147" y="2211683"/>
            <a:ext cx="256540" cy="171450"/>
          </a:xfrm>
          <a:custGeom>
            <a:avLst/>
            <a:gdLst/>
            <a:ahLst/>
            <a:cxnLst/>
            <a:rect l="l" t="t" r="r" b="b"/>
            <a:pathLst>
              <a:path w="256539" h="171450">
                <a:moveTo>
                  <a:pt x="256527" y="0"/>
                </a:moveTo>
                <a:lnTo>
                  <a:pt x="60185" y="0"/>
                </a:lnTo>
                <a:lnTo>
                  <a:pt x="0" y="66865"/>
                </a:lnTo>
                <a:lnTo>
                  <a:pt x="0" y="171018"/>
                </a:lnTo>
                <a:lnTo>
                  <a:pt x="256527" y="171018"/>
                </a:lnTo>
                <a:lnTo>
                  <a:pt x="256527" y="156768"/>
                </a:lnTo>
                <a:lnTo>
                  <a:pt x="88696" y="156768"/>
                </a:lnTo>
                <a:lnTo>
                  <a:pt x="85509" y="153581"/>
                </a:lnTo>
                <a:lnTo>
                  <a:pt x="85509" y="78384"/>
                </a:lnTo>
                <a:lnTo>
                  <a:pt x="81572" y="78384"/>
                </a:lnTo>
                <a:lnTo>
                  <a:pt x="78384" y="75196"/>
                </a:lnTo>
                <a:lnTo>
                  <a:pt x="78384" y="38823"/>
                </a:lnTo>
                <a:lnTo>
                  <a:pt x="81572" y="35636"/>
                </a:lnTo>
                <a:lnTo>
                  <a:pt x="106883" y="35636"/>
                </a:lnTo>
                <a:lnTo>
                  <a:pt x="106895" y="17437"/>
                </a:lnTo>
                <a:lnTo>
                  <a:pt x="110070" y="14262"/>
                </a:lnTo>
                <a:lnTo>
                  <a:pt x="256527" y="14249"/>
                </a:lnTo>
                <a:lnTo>
                  <a:pt x="256527" y="0"/>
                </a:lnTo>
                <a:close/>
              </a:path>
              <a:path w="256539" h="171450">
                <a:moveTo>
                  <a:pt x="256527" y="35623"/>
                </a:moveTo>
                <a:lnTo>
                  <a:pt x="174955" y="35623"/>
                </a:lnTo>
                <a:lnTo>
                  <a:pt x="178142" y="38823"/>
                </a:lnTo>
                <a:lnTo>
                  <a:pt x="178142" y="75196"/>
                </a:lnTo>
                <a:lnTo>
                  <a:pt x="174955" y="78384"/>
                </a:lnTo>
                <a:lnTo>
                  <a:pt x="171018" y="78384"/>
                </a:lnTo>
                <a:lnTo>
                  <a:pt x="171018" y="153581"/>
                </a:lnTo>
                <a:lnTo>
                  <a:pt x="167830" y="156768"/>
                </a:lnTo>
                <a:lnTo>
                  <a:pt x="256527" y="156768"/>
                </a:lnTo>
                <a:lnTo>
                  <a:pt x="256527" y="35623"/>
                </a:lnTo>
                <a:close/>
              </a:path>
              <a:path w="256539" h="171450">
                <a:moveTo>
                  <a:pt x="256527" y="14249"/>
                </a:moveTo>
                <a:lnTo>
                  <a:pt x="146443" y="14249"/>
                </a:lnTo>
                <a:lnTo>
                  <a:pt x="149644" y="17437"/>
                </a:lnTo>
                <a:lnTo>
                  <a:pt x="149644" y="35636"/>
                </a:lnTo>
                <a:lnTo>
                  <a:pt x="256527" y="35623"/>
                </a:lnTo>
                <a:lnTo>
                  <a:pt x="256527" y="14249"/>
                </a:lnTo>
                <a:close/>
              </a:path>
            </a:pathLst>
          </a:custGeom>
          <a:solidFill>
            <a:srgbClr val="00A650"/>
          </a:solidFill>
        </p:spPr>
        <p:txBody>
          <a:bodyPr wrap="square" lIns="0" tIns="0" rIns="0" bIns="0" rtlCol="0"/>
          <a:lstStyle/>
          <a:p>
            <a:endParaRPr/>
          </a:p>
        </p:txBody>
      </p:sp>
      <p:sp>
        <p:nvSpPr>
          <p:cNvPr id="61" name="object 81"/>
          <p:cNvSpPr/>
          <p:nvPr/>
        </p:nvSpPr>
        <p:spPr>
          <a:xfrm>
            <a:off x="7497163" y="2370713"/>
            <a:ext cx="603885" cy="154940"/>
          </a:xfrm>
          <a:custGeom>
            <a:avLst/>
            <a:gdLst/>
            <a:ahLst/>
            <a:cxnLst/>
            <a:rect l="l" t="t" r="r" b="b"/>
            <a:pathLst>
              <a:path w="603885" h="154939">
                <a:moveTo>
                  <a:pt x="0" y="0"/>
                </a:moveTo>
                <a:lnTo>
                  <a:pt x="0" y="154863"/>
                </a:lnTo>
                <a:lnTo>
                  <a:pt x="603808" y="154863"/>
                </a:lnTo>
                <a:lnTo>
                  <a:pt x="603808" y="6845"/>
                </a:lnTo>
              </a:path>
            </a:pathLst>
          </a:custGeom>
          <a:ln w="25400">
            <a:solidFill>
              <a:srgbClr val="ED1C24"/>
            </a:solidFill>
          </a:ln>
        </p:spPr>
        <p:txBody>
          <a:bodyPr wrap="square" lIns="0" tIns="0" rIns="0" bIns="0" rtlCol="0"/>
          <a:lstStyle/>
          <a:p>
            <a:endParaRPr/>
          </a:p>
        </p:txBody>
      </p:sp>
      <p:sp>
        <p:nvSpPr>
          <p:cNvPr id="62" name="object 82"/>
          <p:cNvSpPr/>
          <p:nvPr/>
        </p:nvSpPr>
        <p:spPr>
          <a:xfrm>
            <a:off x="4627510" y="2085874"/>
            <a:ext cx="205740" cy="304165"/>
          </a:xfrm>
          <a:custGeom>
            <a:avLst/>
            <a:gdLst/>
            <a:ahLst/>
            <a:cxnLst/>
            <a:rect l="l" t="t" r="r" b="b"/>
            <a:pathLst>
              <a:path w="205740" h="304164">
                <a:moveTo>
                  <a:pt x="102679" y="0"/>
                </a:moveTo>
                <a:lnTo>
                  <a:pt x="51904" y="76473"/>
                </a:lnTo>
                <a:lnTo>
                  <a:pt x="26132" y="119974"/>
                </a:lnTo>
                <a:lnTo>
                  <a:pt x="7085" y="162601"/>
                </a:lnTo>
                <a:lnTo>
                  <a:pt x="0" y="201066"/>
                </a:lnTo>
                <a:lnTo>
                  <a:pt x="8521" y="241027"/>
                </a:lnTo>
                <a:lnTo>
                  <a:pt x="30479" y="273665"/>
                </a:lnTo>
                <a:lnTo>
                  <a:pt x="62868" y="295674"/>
                </a:lnTo>
                <a:lnTo>
                  <a:pt x="102679" y="303745"/>
                </a:lnTo>
                <a:lnTo>
                  <a:pt x="142333" y="295674"/>
                </a:lnTo>
                <a:lnTo>
                  <a:pt x="174273" y="273799"/>
                </a:lnTo>
                <a:lnTo>
                  <a:pt x="103746" y="273799"/>
                </a:lnTo>
                <a:lnTo>
                  <a:pt x="68001" y="268250"/>
                </a:lnTo>
                <a:lnTo>
                  <a:pt x="40776" y="247061"/>
                </a:lnTo>
                <a:lnTo>
                  <a:pt x="26586" y="215443"/>
                </a:lnTo>
                <a:lnTo>
                  <a:pt x="29946" y="178612"/>
                </a:lnTo>
                <a:lnTo>
                  <a:pt x="201212" y="178612"/>
                </a:lnTo>
                <a:lnTo>
                  <a:pt x="198265" y="162601"/>
                </a:lnTo>
                <a:lnTo>
                  <a:pt x="179220" y="119974"/>
                </a:lnTo>
                <a:lnTo>
                  <a:pt x="153448" y="76473"/>
                </a:lnTo>
                <a:lnTo>
                  <a:pt x="102679" y="0"/>
                </a:lnTo>
                <a:close/>
              </a:path>
              <a:path w="205740" h="304164">
                <a:moveTo>
                  <a:pt x="201212" y="178612"/>
                </a:moveTo>
                <a:lnTo>
                  <a:pt x="29946" y="178612"/>
                </a:lnTo>
                <a:lnTo>
                  <a:pt x="39824" y="208978"/>
                </a:lnTo>
                <a:lnTo>
                  <a:pt x="56016" y="235431"/>
                </a:lnTo>
                <a:lnTo>
                  <a:pt x="77623" y="257270"/>
                </a:lnTo>
                <a:lnTo>
                  <a:pt x="103746" y="273799"/>
                </a:lnTo>
                <a:lnTo>
                  <a:pt x="174273" y="273799"/>
                </a:lnTo>
                <a:lnTo>
                  <a:pt x="174467" y="273665"/>
                </a:lnTo>
                <a:lnTo>
                  <a:pt x="196375" y="241027"/>
                </a:lnTo>
                <a:lnTo>
                  <a:pt x="205346" y="201066"/>
                </a:lnTo>
                <a:lnTo>
                  <a:pt x="201212" y="178612"/>
                </a:lnTo>
                <a:close/>
              </a:path>
            </a:pathLst>
          </a:custGeom>
          <a:solidFill>
            <a:srgbClr val="00AEEF"/>
          </a:solidFill>
        </p:spPr>
        <p:txBody>
          <a:bodyPr wrap="square" lIns="0" tIns="0" rIns="0" bIns="0" rtlCol="0"/>
          <a:lstStyle/>
          <a:p>
            <a:endParaRPr/>
          </a:p>
        </p:txBody>
      </p:sp>
      <p:sp>
        <p:nvSpPr>
          <p:cNvPr id="63" name="object 83"/>
          <p:cNvSpPr/>
          <p:nvPr/>
        </p:nvSpPr>
        <p:spPr>
          <a:xfrm>
            <a:off x="5727013" y="2085874"/>
            <a:ext cx="205740" cy="304165"/>
          </a:xfrm>
          <a:custGeom>
            <a:avLst/>
            <a:gdLst/>
            <a:ahLst/>
            <a:cxnLst/>
            <a:rect l="l" t="t" r="r" b="b"/>
            <a:pathLst>
              <a:path w="205740" h="304164">
                <a:moveTo>
                  <a:pt x="102679" y="0"/>
                </a:moveTo>
                <a:lnTo>
                  <a:pt x="51904" y="76473"/>
                </a:lnTo>
                <a:lnTo>
                  <a:pt x="26132" y="119974"/>
                </a:lnTo>
                <a:lnTo>
                  <a:pt x="7085" y="162601"/>
                </a:lnTo>
                <a:lnTo>
                  <a:pt x="0" y="201066"/>
                </a:lnTo>
                <a:lnTo>
                  <a:pt x="8521" y="241027"/>
                </a:lnTo>
                <a:lnTo>
                  <a:pt x="30479" y="273665"/>
                </a:lnTo>
                <a:lnTo>
                  <a:pt x="62868" y="295674"/>
                </a:lnTo>
                <a:lnTo>
                  <a:pt x="102679" y="303745"/>
                </a:lnTo>
                <a:lnTo>
                  <a:pt x="142333" y="295674"/>
                </a:lnTo>
                <a:lnTo>
                  <a:pt x="174273" y="273799"/>
                </a:lnTo>
                <a:lnTo>
                  <a:pt x="103746" y="273799"/>
                </a:lnTo>
                <a:lnTo>
                  <a:pt x="68001" y="268250"/>
                </a:lnTo>
                <a:lnTo>
                  <a:pt x="40776" y="247061"/>
                </a:lnTo>
                <a:lnTo>
                  <a:pt x="26586" y="215443"/>
                </a:lnTo>
                <a:lnTo>
                  <a:pt x="29946" y="178612"/>
                </a:lnTo>
                <a:lnTo>
                  <a:pt x="201212" y="178612"/>
                </a:lnTo>
                <a:lnTo>
                  <a:pt x="198265" y="162601"/>
                </a:lnTo>
                <a:lnTo>
                  <a:pt x="179220" y="119974"/>
                </a:lnTo>
                <a:lnTo>
                  <a:pt x="153448" y="76473"/>
                </a:lnTo>
                <a:lnTo>
                  <a:pt x="102679" y="0"/>
                </a:lnTo>
                <a:close/>
              </a:path>
              <a:path w="205740" h="304164">
                <a:moveTo>
                  <a:pt x="201212" y="178612"/>
                </a:moveTo>
                <a:lnTo>
                  <a:pt x="29946" y="178612"/>
                </a:lnTo>
                <a:lnTo>
                  <a:pt x="39824" y="208978"/>
                </a:lnTo>
                <a:lnTo>
                  <a:pt x="56016" y="235431"/>
                </a:lnTo>
                <a:lnTo>
                  <a:pt x="77623" y="257270"/>
                </a:lnTo>
                <a:lnTo>
                  <a:pt x="103746" y="273799"/>
                </a:lnTo>
                <a:lnTo>
                  <a:pt x="174273" y="273799"/>
                </a:lnTo>
                <a:lnTo>
                  <a:pt x="174467" y="273665"/>
                </a:lnTo>
                <a:lnTo>
                  <a:pt x="196375" y="241027"/>
                </a:lnTo>
                <a:lnTo>
                  <a:pt x="205346" y="201066"/>
                </a:lnTo>
                <a:lnTo>
                  <a:pt x="201212" y="178612"/>
                </a:lnTo>
                <a:close/>
              </a:path>
            </a:pathLst>
          </a:custGeom>
          <a:solidFill>
            <a:srgbClr val="00AEEF"/>
          </a:solidFill>
        </p:spPr>
        <p:txBody>
          <a:bodyPr wrap="square" lIns="0" tIns="0" rIns="0" bIns="0" rtlCol="0"/>
          <a:lstStyle/>
          <a:p>
            <a:endParaRPr/>
          </a:p>
        </p:txBody>
      </p:sp>
      <p:sp>
        <p:nvSpPr>
          <p:cNvPr id="64" name="object 84"/>
          <p:cNvSpPr/>
          <p:nvPr/>
        </p:nvSpPr>
        <p:spPr>
          <a:xfrm>
            <a:off x="6776427" y="2085874"/>
            <a:ext cx="205740" cy="304165"/>
          </a:xfrm>
          <a:custGeom>
            <a:avLst/>
            <a:gdLst/>
            <a:ahLst/>
            <a:cxnLst/>
            <a:rect l="l" t="t" r="r" b="b"/>
            <a:pathLst>
              <a:path w="205740" h="304164">
                <a:moveTo>
                  <a:pt x="102679" y="0"/>
                </a:moveTo>
                <a:lnTo>
                  <a:pt x="51904" y="76473"/>
                </a:lnTo>
                <a:lnTo>
                  <a:pt x="26132" y="119974"/>
                </a:lnTo>
                <a:lnTo>
                  <a:pt x="7085" y="162601"/>
                </a:lnTo>
                <a:lnTo>
                  <a:pt x="0" y="201066"/>
                </a:lnTo>
                <a:lnTo>
                  <a:pt x="8521" y="241027"/>
                </a:lnTo>
                <a:lnTo>
                  <a:pt x="30479" y="273665"/>
                </a:lnTo>
                <a:lnTo>
                  <a:pt x="62868" y="295674"/>
                </a:lnTo>
                <a:lnTo>
                  <a:pt x="102679" y="303745"/>
                </a:lnTo>
                <a:lnTo>
                  <a:pt x="142333" y="295674"/>
                </a:lnTo>
                <a:lnTo>
                  <a:pt x="174273" y="273799"/>
                </a:lnTo>
                <a:lnTo>
                  <a:pt x="103746" y="273799"/>
                </a:lnTo>
                <a:lnTo>
                  <a:pt x="68001" y="268250"/>
                </a:lnTo>
                <a:lnTo>
                  <a:pt x="40776" y="247061"/>
                </a:lnTo>
                <a:lnTo>
                  <a:pt x="26586" y="215443"/>
                </a:lnTo>
                <a:lnTo>
                  <a:pt x="29946" y="178612"/>
                </a:lnTo>
                <a:lnTo>
                  <a:pt x="201212" y="178612"/>
                </a:lnTo>
                <a:lnTo>
                  <a:pt x="198265" y="162601"/>
                </a:lnTo>
                <a:lnTo>
                  <a:pt x="179220" y="119974"/>
                </a:lnTo>
                <a:lnTo>
                  <a:pt x="153448" y="76473"/>
                </a:lnTo>
                <a:lnTo>
                  <a:pt x="102679" y="0"/>
                </a:lnTo>
                <a:close/>
              </a:path>
              <a:path w="205740" h="304164">
                <a:moveTo>
                  <a:pt x="201212" y="178612"/>
                </a:moveTo>
                <a:lnTo>
                  <a:pt x="29946" y="178612"/>
                </a:lnTo>
                <a:lnTo>
                  <a:pt x="39824" y="208978"/>
                </a:lnTo>
                <a:lnTo>
                  <a:pt x="56016" y="235431"/>
                </a:lnTo>
                <a:lnTo>
                  <a:pt x="77623" y="257270"/>
                </a:lnTo>
                <a:lnTo>
                  <a:pt x="103746" y="273799"/>
                </a:lnTo>
                <a:lnTo>
                  <a:pt x="174273" y="273799"/>
                </a:lnTo>
                <a:lnTo>
                  <a:pt x="174467" y="273665"/>
                </a:lnTo>
                <a:lnTo>
                  <a:pt x="196375" y="241027"/>
                </a:lnTo>
                <a:lnTo>
                  <a:pt x="205346" y="201066"/>
                </a:lnTo>
                <a:lnTo>
                  <a:pt x="201212" y="178612"/>
                </a:lnTo>
                <a:close/>
              </a:path>
            </a:pathLst>
          </a:custGeom>
          <a:solidFill>
            <a:srgbClr val="00AEEF"/>
          </a:solidFill>
        </p:spPr>
        <p:txBody>
          <a:bodyPr wrap="square" lIns="0" tIns="0" rIns="0" bIns="0" rtlCol="0"/>
          <a:lstStyle/>
          <a:p>
            <a:endParaRPr/>
          </a:p>
        </p:txBody>
      </p:sp>
      <p:sp>
        <p:nvSpPr>
          <p:cNvPr id="65" name="object 85"/>
          <p:cNvSpPr/>
          <p:nvPr/>
        </p:nvSpPr>
        <p:spPr>
          <a:xfrm>
            <a:off x="5527941" y="2312277"/>
            <a:ext cx="603885" cy="154940"/>
          </a:xfrm>
          <a:custGeom>
            <a:avLst/>
            <a:gdLst/>
            <a:ahLst/>
            <a:cxnLst/>
            <a:rect l="l" t="t" r="r" b="b"/>
            <a:pathLst>
              <a:path w="603884" h="154939">
                <a:moveTo>
                  <a:pt x="0" y="0"/>
                </a:moveTo>
                <a:lnTo>
                  <a:pt x="0" y="154863"/>
                </a:lnTo>
                <a:lnTo>
                  <a:pt x="603808" y="154863"/>
                </a:lnTo>
                <a:lnTo>
                  <a:pt x="603808" y="6845"/>
                </a:lnTo>
              </a:path>
            </a:pathLst>
          </a:custGeom>
          <a:ln w="25400">
            <a:solidFill>
              <a:srgbClr val="00AEEF"/>
            </a:solidFill>
          </a:ln>
        </p:spPr>
        <p:txBody>
          <a:bodyPr wrap="square" lIns="0" tIns="0" rIns="0" bIns="0" rtlCol="0"/>
          <a:lstStyle/>
          <a:p>
            <a:endParaRPr/>
          </a:p>
        </p:txBody>
      </p:sp>
      <p:sp>
        <p:nvSpPr>
          <p:cNvPr id="66" name="object 86"/>
          <p:cNvSpPr/>
          <p:nvPr/>
        </p:nvSpPr>
        <p:spPr>
          <a:xfrm>
            <a:off x="4444465" y="2312277"/>
            <a:ext cx="603885" cy="154940"/>
          </a:xfrm>
          <a:custGeom>
            <a:avLst/>
            <a:gdLst/>
            <a:ahLst/>
            <a:cxnLst/>
            <a:rect l="l" t="t" r="r" b="b"/>
            <a:pathLst>
              <a:path w="603884" h="154939">
                <a:moveTo>
                  <a:pt x="0" y="0"/>
                </a:moveTo>
                <a:lnTo>
                  <a:pt x="0" y="154863"/>
                </a:lnTo>
                <a:lnTo>
                  <a:pt x="603808" y="154863"/>
                </a:lnTo>
                <a:lnTo>
                  <a:pt x="603808" y="6845"/>
                </a:lnTo>
              </a:path>
            </a:pathLst>
          </a:custGeom>
          <a:ln w="25400">
            <a:solidFill>
              <a:srgbClr val="00AEEF"/>
            </a:solidFill>
          </a:ln>
        </p:spPr>
        <p:txBody>
          <a:bodyPr wrap="square" lIns="0" tIns="0" rIns="0" bIns="0" rtlCol="0"/>
          <a:lstStyle/>
          <a:p>
            <a:endParaRPr/>
          </a:p>
        </p:txBody>
      </p:sp>
      <p:sp>
        <p:nvSpPr>
          <p:cNvPr id="67" name="object 87"/>
          <p:cNvSpPr/>
          <p:nvPr/>
        </p:nvSpPr>
        <p:spPr>
          <a:xfrm>
            <a:off x="6577189" y="2312277"/>
            <a:ext cx="603885" cy="154940"/>
          </a:xfrm>
          <a:custGeom>
            <a:avLst/>
            <a:gdLst/>
            <a:ahLst/>
            <a:cxnLst/>
            <a:rect l="l" t="t" r="r" b="b"/>
            <a:pathLst>
              <a:path w="603884" h="154939">
                <a:moveTo>
                  <a:pt x="0" y="0"/>
                </a:moveTo>
                <a:lnTo>
                  <a:pt x="0" y="154863"/>
                </a:lnTo>
                <a:lnTo>
                  <a:pt x="603808" y="154863"/>
                </a:lnTo>
                <a:lnTo>
                  <a:pt x="603808" y="6845"/>
                </a:lnTo>
              </a:path>
            </a:pathLst>
          </a:custGeom>
          <a:ln w="25400">
            <a:solidFill>
              <a:srgbClr val="00AEEF"/>
            </a:solidFill>
          </a:ln>
        </p:spPr>
        <p:txBody>
          <a:bodyPr wrap="square" lIns="0" tIns="0" rIns="0" bIns="0" rtlCol="0"/>
          <a:lstStyle/>
          <a:p>
            <a:endParaRPr/>
          </a:p>
        </p:txBody>
      </p:sp>
      <p:sp>
        <p:nvSpPr>
          <p:cNvPr id="68" name="object 36"/>
          <p:cNvSpPr txBox="1"/>
          <p:nvPr/>
        </p:nvSpPr>
        <p:spPr>
          <a:xfrm>
            <a:off x="9419605" y="2548932"/>
            <a:ext cx="880446" cy="333425"/>
          </a:xfrm>
          <a:prstGeom prst="rect">
            <a:avLst/>
          </a:prstGeom>
        </p:spPr>
        <p:txBody>
          <a:bodyPr vert="horz" wrap="square" lIns="0" tIns="35560" rIns="0" bIns="0" rtlCol="0">
            <a:spAutoFit/>
          </a:bodyPr>
          <a:lstStyle/>
          <a:p>
            <a:pPr marL="130810" marR="142240" algn="ctr">
              <a:lnSpc>
                <a:spcPts val="900"/>
              </a:lnSpc>
              <a:spcBef>
                <a:spcPts val="280"/>
              </a:spcBef>
            </a:pPr>
            <a:r>
              <a:rPr lang="es-CO" sz="900" spc="-15" dirty="0">
                <a:solidFill>
                  <a:srgbClr val="231F20"/>
                </a:solidFill>
                <a:latin typeface="Arial Narrow" panose="020B0606020202030204" pitchFamily="34" charset="0"/>
                <a:cs typeface="Arial"/>
              </a:rPr>
              <a:t>Ase</a:t>
            </a:r>
            <a:r>
              <a:rPr sz="900" spc="-15" dirty="0">
                <a:solidFill>
                  <a:srgbClr val="231F20"/>
                </a:solidFill>
                <a:latin typeface="Arial Narrow" panose="020B0606020202030204" pitchFamily="34" charset="0"/>
                <a:cs typeface="Arial"/>
              </a:rPr>
              <a:t>o</a:t>
            </a:r>
            <a:r>
              <a:rPr lang="es-CO" sz="900" spc="-15" dirty="0">
                <a:solidFill>
                  <a:srgbClr val="231F20"/>
                </a:solidFill>
                <a:latin typeface="Arial Narrow" panose="020B0606020202030204" pitchFamily="34" charset="0"/>
                <a:cs typeface="Arial"/>
              </a:rPr>
              <a:t> Plus</a:t>
            </a:r>
            <a:endParaRPr sz="900" dirty="0">
              <a:latin typeface="Arial Narrow" panose="020B0606020202030204" pitchFamily="34" charset="0"/>
              <a:cs typeface="Arial"/>
            </a:endParaRPr>
          </a:p>
          <a:p>
            <a:pPr algn="ctr">
              <a:lnSpc>
                <a:spcPct val="100000"/>
              </a:lnSpc>
              <a:spcBef>
                <a:spcPts val="95"/>
              </a:spcBef>
            </a:pPr>
            <a:r>
              <a:rPr lang="es-CO" sz="1100" i="1" spc="-10" dirty="0">
                <a:solidFill>
                  <a:srgbClr val="231F20"/>
                </a:solidFill>
                <a:latin typeface="Arial Narrow" panose="020B0606020202030204" pitchFamily="34" charset="0"/>
                <a:cs typeface="Arial"/>
              </a:rPr>
              <a:t>53</a:t>
            </a:r>
            <a:r>
              <a:rPr sz="1100" i="1" spc="-90" dirty="0">
                <a:solidFill>
                  <a:srgbClr val="231F20"/>
                </a:solidFill>
                <a:latin typeface="Arial Narrow" panose="020B0606020202030204" pitchFamily="34" charset="0"/>
                <a:cs typeface="Arial"/>
              </a:rPr>
              <a:t> </a:t>
            </a:r>
            <a:r>
              <a:rPr sz="1100" i="1" spc="-10" dirty="0">
                <a:solidFill>
                  <a:srgbClr val="231F20"/>
                </a:solidFill>
                <a:latin typeface="Arial Narrow" panose="020B0606020202030204" pitchFamily="34" charset="0"/>
                <a:cs typeface="Arial"/>
              </a:rPr>
              <a:t>Millones</a:t>
            </a:r>
            <a:endParaRPr sz="1100" dirty="0">
              <a:latin typeface="Arial Narrow" panose="020B0606020202030204" pitchFamily="34" charset="0"/>
              <a:cs typeface="Arial"/>
            </a:endParaRPr>
          </a:p>
        </p:txBody>
      </p:sp>
      <p:sp>
        <p:nvSpPr>
          <p:cNvPr id="69" name="object 69"/>
          <p:cNvSpPr/>
          <p:nvPr/>
        </p:nvSpPr>
        <p:spPr>
          <a:xfrm>
            <a:off x="9697011" y="2290068"/>
            <a:ext cx="57150" cy="64135"/>
          </a:xfrm>
          <a:custGeom>
            <a:avLst/>
            <a:gdLst/>
            <a:ahLst/>
            <a:cxnLst/>
            <a:rect l="l" t="t" r="r" b="b"/>
            <a:pathLst>
              <a:path w="57150" h="64135">
                <a:moveTo>
                  <a:pt x="0" y="0"/>
                </a:moveTo>
                <a:lnTo>
                  <a:pt x="57010" y="0"/>
                </a:lnTo>
                <a:lnTo>
                  <a:pt x="57010" y="64122"/>
                </a:lnTo>
                <a:lnTo>
                  <a:pt x="0" y="64122"/>
                </a:lnTo>
                <a:lnTo>
                  <a:pt x="0" y="0"/>
                </a:lnTo>
                <a:close/>
              </a:path>
            </a:pathLst>
          </a:custGeom>
          <a:solidFill>
            <a:srgbClr val="00A650"/>
          </a:solidFill>
        </p:spPr>
        <p:txBody>
          <a:bodyPr wrap="square" lIns="0" tIns="0" rIns="0" bIns="0" rtlCol="0"/>
          <a:lstStyle/>
          <a:p>
            <a:endParaRPr/>
          </a:p>
        </p:txBody>
      </p:sp>
      <p:sp>
        <p:nvSpPr>
          <p:cNvPr id="70" name="object 70"/>
          <p:cNvSpPr/>
          <p:nvPr/>
        </p:nvSpPr>
        <p:spPr>
          <a:xfrm>
            <a:off x="9597252" y="2396951"/>
            <a:ext cx="256540" cy="43180"/>
          </a:xfrm>
          <a:custGeom>
            <a:avLst/>
            <a:gdLst/>
            <a:ahLst/>
            <a:cxnLst/>
            <a:rect l="l" t="t" r="r" b="b"/>
            <a:pathLst>
              <a:path w="256539" h="43179">
                <a:moveTo>
                  <a:pt x="256514" y="0"/>
                </a:moveTo>
                <a:lnTo>
                  <a:pt x="0" y="0"/>
                </a:lnTo>
                <a:lnTo>
                  <a:pt x="0" y="42748"/>
                </a:lnTo>
                <a:lnTo>
                  <a:pt x="14897" y="42748"/>
                </a:lnTo>
                <a:lnTo>
                  <a:pt x="20955" y="26914"/>
                </a:lnTo>
                <a:lnTo>
                  <a:pt x="32226" y="15046"/>
                </a:lnTo>
                <a:lnTo>
                  <a:pt x="47126" y="8268"/>
                </a:lnTo>
                <a:lnTo>
                  <a:pt x="64071" y="7708"/>
                </a:lnTo>
                <a:lnTo>
                  <a:pt x="256514" y="7708"/>
                </a:lnTo>
                <a:lnTo>
                  <a:pt x="256514" y="0"/>
                </a:lnTo>
                <a:close/>
              </a:path>
              <a:path w="256539" h="43179">
                <a:moveTo>
                  <a:pt x="163830" y="7708"/>
                </a:moveTo>
                <a:lnTo>
                  <a:pt x="64071" y="7708"/>
                </a:lnTo>
                <a:lnTo>
                  <a:pt x="76699" y="11933"/>
                </a:lnTo>
                <a:lnTo>
                  <a:pt x="87196" y="19627"/>
                </a:lnTo>
                <a:lnTo>
                  <a:pt x="94891" y="30122"/>
                </a:lnTo>
                <a:lnTo>
                  <a:pt x="99110" y="42748"/>
                </a:lnTo>
                <a:lnTo>
                  <a:pt x="114655" y="42748"/>
                </a:lnTo>
                <a:lnTo>
                  <a:pt x="120713" y="26914"/>
                </a:lnTo>
                <a:lnTo>
                  <a:pt x="131984" y="15046"/>
                </a:lnTo>
                <a:lnTo>
                  <a:pt x="146884" y="8268"/>
                </a:lnTo>
                <a:lnTo>
                  <a:pt x="163830" y="7708"/>
                </a:lnTo>
                <a:close/>
              </a:path>
              <a:path w="256539" h="43179">
                <a:moveTo>
                  <a:pt x="256514" y="7708"/>
                </a:moveTo>
                <a:lnTo>
                  <a:pt x="163830" y="7708"/>
                </a:lnTo>
                <a:lnTo>
                  <a:pt x="176457" y="11933"/>
                </a:lnTo>
                <a:lnTo>
                  <a:pt x="186955" y="19627"/>
                </a:lnTo>
                <a:lnTo>
                  <a:pt x="194649" y="30122"/>
                </a:lnTo>
                <a:lnTo>
                  <a:pt x="198869" y="42748"/>
                </a:lnTo>
                <a:lnTo>
                  <a:pt x="256514" y="42748"/>
                </a:lnTo>
                <a:lnTo>
                  <a:pt x="256514" y="7708"/>
                </a:lnTo>
                <a:close/>
              </a:path>
            </a:pathLst>
          </a:custGeom>
          <a:solidFill>
            <a:srgbClr val="00A650"/>
          </a:solidFill>
        </p:spPr>
        <p:txBody>
          <a:bodyPr wrap="square" lIns="0" tIns="0" rIns="0" bIns="0" rtlCol="0"/>
          <a:lstStyle/>
          <a:p>
            <a:endParaRPr/>
          </a:p>
        </p:txBody>
      </p:sp>
      <p:sp>
        <p:nvSpPr>
          <p:cNvPr id="71" name="object 71"/>
          <p:cNvSpPr/>
          <p:nvPr/>
        </p:nvSpPr>
        <p:spPr>
          <a:xfrm>
            <a:off x="9725510" y="2418325"/>
            <a:ext cx="57150" cy="57150"/>
          </a:xfrm>
          <a:custGeom>
            <a:avLst/>
            <a:gdLst/>
            <a:ahLst/>
            <a:cxnLst/>
            <a:rect l="l" t="t" r="r" b="b"/>
            <a:pathLst>
              <a:path w="57150" h="57150">
                <a:moveTo>
                  <a:pt x="28498" y="0"/>
                </a:moveTo>
                <a:lnTo>
                  <a:pt x="17402" y="2240"/>
                </a:lnTo>
                <a:lnTo>
                  <a:pt x="8343" y="8348"/>
                </a:lnTo>
                <a:lnTo>
                  <a:pt x="2238" y="17407"/>
                </a:lnTo>
                <a:lnTo>
                  <a:pt x="0" y="28498"/>
                </a:lnTo>
                <a:lnTo>
                  <a:pt x="2238" y="39595"/>
                </a:lnTo>
                <a:lnTo>
                  <a:pt x="8343" y="48653"/>
                </a:lnTo>
                <a:lnTo>
                  <a:pt x="17402" y="54759"/>
                </a:lnTo>
                <a:lnTo>
                  <a:pt x="28498" y="56997"/>
                </a:lnTo>
                <a:lnTo>
                  <a:pt x="39590" y="54759"/>
                </a:lnTo>
                <a:lnTo>
                  <a:pt x="48648" y="48653"/>
                </a:lnTo>
                <a:lnTo>
                  <a:pt x="54757" y="39595"/>
                </a:lnTo>
                <a:lnTo>
                  <a:pt x="56997" y="28498"/>
                </a:lnTo>
                <a:lnTo>
                  <a:pt x="54757" y="17407"/>
                </a:lnTo>
                <a:lnTo>
                  <a:pt x="48648" y="8348"/>
                </a:lnTo>
                <a:lnTo>
                  <a:pt x="39590" y="2240"/>
                </a:lnTo>
                <a:lnTo>
                  <a:pt x="28498" y="0"/>
                </a:lnTo>
                <a:close/>
              </a:path>
            </a:pathLst>
          </a:custGeom>
          <a:solidFill>
            <a:srgbClr val="00A650"/>
          </a:solidFill>
        </p:spPr>
        <p:txBody>
          <a:bodyPr wrap="square" lIns="0" tIns="0" rIns="0" bIns="0" rtlCol="0"/>
          <a:lstStyle/>
          <a:p>
            <a:endParaRPr/>
          </a:p>
        </p:txBody>
      </p:sp>
      <p:sp>
        <p:nvSpPr>
          <p:cNvPr id="72" name="object 72"/>
          <p:cNvSpPr/>
          <p:nvPr/>
        </p:nvSpPr>
        <p:spPr>
          <a:xfrm>
            <a:off x="9910764" y="2240195"/>
            <a:ext cx="43180" cy="14604"/>
          </a:xfrm>
          <a:custGeom>
            <a:avLst/>
            <a:gdLst/>
            <a:ahLst/>
            <a:cxnLst/>
            <a:rect l="l" t="t" r="r" b="b"/>
            <a:pathLst>
              <a:path w="43179" h="14604">
                <a:moveTo>
                  <a:pt x="0" y="0"/>
                </a:moveTo>
                <a:lnTo>
                  <a:pt x="42748" y="0"/>
                </a:lnTo>
                <a:lnTo>
                  <a:pt x="42748" y="14249"/>
                </a:lnTo>
                <a:lnTo>
                  <a:pt x="0" y="14249"/>
                </a:lnTo>
                <a:lnTo>
                  <a:pt x="0" y="0"/>
                </a:lnTo>
                <a:close/>
              </a:path>
            </a:pathLst>
          </a:custGeom>
          <a:solidFill>
            <a:srgbClr val="00A650"/>
          </a:solidFill>
        </p:spPr>
        <p:txBody>
          <a:bodyPr wrap="square" lIns="0" tIns="0" rIns="0" bIns="0" rtlCol="0"/>
          <a:lstStyle/>
          <a:p>
            <a:endParaRPr/>
          </a:p>
        </p:txBody>
      </p:sp>
      <p:sp>
        <p:nvSpPr>
          <p:cNvPr id="73" name="object 73"/>
          <p:cNvSpPr/>
          <p:nvPr/>
        </p:nvSpPr>
        <p:spPr>
          <a:xfrm>
            <a:off x="9625751" y="2418325"/>
            <a:ext cx="57150" cy="57150"/>
          </a:xfrm>
          <a:custGeom>
            <a:avLst/>
            <a:gdLst/>
            <a:ahLst/>
            <a:cxnLst/>
            <a:rect l="l" t="t" r="r" b="b"/>
            <a:pathLst>
              <a:path w="57150" h="57150">
                <a:moveTo>
                  <a:pt x="28498" y="0"/>
                </a:moveTo>
                <a:lnTo>
                  <a:pt x="17407" y="2240"/>
                </a:lnTo>
                <a:lnTo>
                  <a:pt x="8348" y="8348"/>
                </a:lnTo>
                <a:lnTo>
                  <a:pt x="2240" y="17407"/>
                </a:lnTo>
                <a:lnTo>
                  <a:pt x="0" y="28498"/>
                </a:lnTo>
                <a:lnTo>
                  <a:pt x="2240" y="39595"/>
                </a:lnTo>
                <a:lnTo>
                  <a:pt x="8348" y="48653"/>
                </a:lnTo>
                <a:lnTo>
                  <a:pt x="17407" y="54759"/>
                </a:lnTo>
                <a:lnTo>
                  <a:pt x="28498" y="56997"/>
                </a:lnTo>
                <a:lnTo>
                  <a:pt x="39595" y="54759"/>
                </a:lnTo>
                <a:lnTo>
                  <a:pt x="48653" y="48653"/>
                </a:lnTo>
                <a:lnTo>
                  <a:pt x="54759" y="39595"/>
                </a:lnTo>
                <a:lnTo>
                  <a:pt x="56997" y="28498"/>
                </a:lnTo>
                <a:lnTo>
                  <a:pt x="54759" y="17407"/>
                </a:lnTo>
                <a:lnTo>
                  <a:pt x="48653" y="8348"/>
                </a:lnTo>
                <a:lnTo>
                  <a:pt x="39595" y="2240"/>
                </a:lnTo>
                <a:lnTo>
                  <a:pt x="28498" y="0"/>
                </a:lnTo>
                <a:close/>
              </a:path>
            </a:pathLst>
          </a:custGeom>
          <a:solidFill>
            <a:srgbClr val="00A650"/>
          </a:solidFill>
        </p:spPr>
        <p:txBody>
          <a:bodyPr wrap="square" lIns="0" tIns="0" rIns="0" bIns="0" rtlCol="0"/>
          <a:lstStyle/>
          <a:p>
            <a:endParaRPr/>
          </a:p>
        </p:txBody>
      </p:sp>
      <p:sp>
        <p:nvSpPr>
          <p:cNvPr id="74" name="object 74"/>
          <p:cNvSpPr/>
          <p:nvPr/>
        </p:nvSpPr>
        <p:spPr>
          <a:xfrm>
            <a:off x="9689873" y="2261569"/>
            <a:ext cx="71755" cy="14604"/>
          </a:xfrm>
          <a:custGeom>
            <a:avLst/>
            <a:gdLst/>
            <a:ahLst/>
            <a:cxnLst/>
            <a:rect l="l" t="t" r="r" b="b"/>
            <a:pathLst>
              <a:path w="71754" h="14604">
                <a:moveTo>
                  <a:pt x="0" y="0"/>
                </a:moveTo>
                <a:lnTo>
                  <a:pt x="71259" y="0"/>
                </a:lnTo>
                <a:lnTo>
                  <a:pt x="71259" y="14249"/>
                </a:lnTo>
                <a:lnTo>
                  <a:pt x="0" y="14249"/>
                </a:lnTo>
                <a:lnTo>
                  <a:pt x="0" y="0"/>
                </a:lnTo>
                <a:close/>
              </a:path>
            </a:pathLst>
          </a:custGeom>
          <a:solidFill>
            <a:srgbClr val="00A650"/>
          </a:solidFill>
        </p:spPr>
        <p:txBody>
          <a:bodyPr wrap="square" lIns="0" tIns="0" rIns="0" bIns="0" rtlCol="0"/>
          <a:lstStyle/>
          <a:p>
            <a:endParaRPr/>
          </a:p>
        </p:txBody>
      </p:sp>
      <p:sp>
        <p:nvSpPr>
          <p:cNvPr id="75" name="object 75"/>
          <p:cNvSpPr/>
          <p:nvPr/>
        </p:nvSpPr>
        <p:spPr>
          <a:xfrm>
            <a:off x="9868016" y="2268694"/>
            <a:ext cx="128270" cy="114300"/>
          </a:xfrm>
          <a:custGeom>
            <a:avLst/>
            <a:gdLst/>
            <a:ahLst/>
            <a:cxnLst/>
            <a:rect l="l" t="t" r="r" b="b"/>
            <a:pathLst>
              <a:path w="128270" h="114300">
                <a:moveTo>
                  <a:pt x="103936" y="0"/>
                </a:moveTo>
                <a:lnTo>
                  <a:pt x="0" y="0"/>
                </a:lnTo>
                <a:lnTo>
                  <a:pt x="0" y="114007"/>
                </a:lnTo>
                <a:lnTo>
                  <a:pt x="106883" y="114007"/>
                </a:lnTo>
                <a:lnTo>
                  <a:pt x="106883" y="106883"/>
                </a:lnTo>
                <a:lnTo>
                  <a:pt x="17437" y="106883"/>
                </a:lnTo>
                <a:lnTo>
                  <a:pt x="14249" y="103682"/>
                </a:lnTo>
                <a:lnTo>
                  <a:pt x="14249" y="95821"/>
                </a:lnTo>
                <a:lnTo>
                  <a:pt x="17437" y="92633"/>
                </a:lnTo>
                <a:lnTo>
                  <a:pt x="128257" y="92633"/>
                </a:lnTo>
                <a:lnTo>
                  <a:pt x="128257" y="78384"/>
                </a:lnTo>
                <a:lnTo>
                  <a:pt x="17424" y="78371"/>
                </a:lnTo>
                <a:lnTo>
                  <a:pt x="14249" y="75184"/>
                </a:lnTo>
                <a:lnTo>
                  <a:pt x="14249" y="17437"/>
                </a:lnTo>
                <a:lnTo>
                  <a:pt x="17437" y="14249"/>
                </a:lnTo>
                <a:lnTo>
                  <a:pt x="118186" y="14249"/>
                </a:lnTo>
                <a:lnTo>
                  <a:pt x="103936" y="0"/>
                </a:lnTo>
                <a:close/>
              </a:path>
              <a:path w="128270" h="114300">
                <a:moveTo>
                  <a:pt x="110070" y="92633"/>
                </a:moveTo>
                <a:lnTo>
                  <a:pt x="39560" y="92633"/>
                </a:lnTo>
                <a:lnTo>
                  <a:pt x="42748" y="95821"/>
                </a:lnTo>
                <a:lnTo>
                  <a:pt x="42748" y="103682"/>
                </a:lnTo>
                <a:lnTo>
                  <a:pt x="39560" y="106883"/>
                </a:lnTo>
                <a:lnTo>
                  <a:pt x="106883" y="106883"/>
                </a:lnTo>
                <a:lnTo>
                  <a:pt x="106883" y="95821"/>
                </a:lnTo>
                <a:lnTo>
                  <a:pt x="110070" y="92633"/>
                </a:lnTo>
                <a:close/>
              </a:path>
              <a:path w="128270" h="114300">
                <a:moveTo>
                  <a:pt x="118186" y="14249"/>
                </a:moveTo>
                <a:lnTo>
                  <a:pt x="94526" y="14249"/>
                </a:lnTo>
                <a:lnTo>
                  <a:pt x="96329" y="14998"/>
                </a:lnTo>
                <a:lnTo>
                  <a:pt x="113258" y="31915"/>
                </a:lnTo>
                <a:lnTo>
                  <a:pt x="114007" y="33731"/>
                </a:lnTo>
                <a:lnTo>
                  <a:pt x="114007" y="75184"/>
                </a:lnTo>
                <a:lnTo>
                  <a:pt x="110820" y="78371"/>
                </a:lnTo>
                <a:lnTo>
                  <a:pt x="17437" y="78384"/>
                </a:lnTo>
                <a:lnTo>
                  <a:pt x="128257" y="78384"/>
                </a:lnTo>
                <a:lnTo>
                  <a:pt x="128257" y="24320"/>
                </a:lnTo>
                <a:lnTo>
                  <a:pt x="118186" y="14249"/>
                </a:lnTo>
                <a:close/>
              </a:path>
            </a:pathLst>
          </a:custGeom>
          <a:solidFill>
            <a:srgbClr val="00A650"/>
          </a:solidFill>
        </p:spPr>
        <p:txBody>
          <a:bodyPr wrap="square" lIns="0" tIns="0" rIns="0" bIns="0" rtlCol="0"/>
          <a:lstStyle/>
          <a:p>
            <a:endParaRPr/>
          </a:p>
        </p:txBody>
      </p:sp>
      <p:sp>
        <p:nvSpPr>
          <p:cNvPr id="76" name="object 76"/>
          <p:cNvSpPr/>
          <p:nvPr/>
        </p:nvSpPr>
        <p:spPr>
          <a:xfrm>
            <a:off x="9868016" y="2396951"/>
            <a:ext cx="128270" cy="43180"/>
          </a:xfrm>
          <a:custGeom>
            <a:avLst/>
            <a:gdLst/>
            <a:ahLst/>
            <a:cxnLst/>
            <a:rect l="l" t="t" r="r" b="b"/>
            <a:pathLst>
              <a:path w="128270" h="43179">
                <a:moveTo>
                  <a:pt x="106883" y="0"/>
                </a:moveTo>
                <a:lnTo>
                  <a:pt x="0" y="0"/>
                </a:lnTo>
                <a:lnTo>
                  <a:pt x="0" y="42748"/>
                </a:lnTo>
                <a:lnTo>
                  <a:pt x="29146" y="42748"/>
                </a:lnTo>
                <a:lnTo>
                  <a:pt x="35210" y="26914"/>
                </a:lnTo>
                <a:lnTo>
                  <a:pt x="46480" y="15046"/>
                </a:lnTo>
                <a:lnTo>
                  <a:pt x="61377" y="8268"/>
                </a:lnTo>
                <a:lnTo>
                  <a:pt x="78320" y="7708"/>
                </a:lnTo>
                <a:lnTo>
                  <a:pt x="106883" y="7708"/>
                </a:lnTo>
                <a:lnTo>
                  <a:pt x="106883" y="0"/>
                </a:lnTo>
                <a:close/>
              </a:path>
              <a:path w="128270" h="43179">
                <a:moveTo>
                  <a:pt x="106883" y="7708"/>
                </a:moveTo>
                <a:lnTo>
                  <a:pt x="78320" y="7708"/>
                </a:lnTo>
                <a:lnTo>
                  <a:pt x="90948" y="11935"/>
                </a:lnTo>
                <a:lnTo>
                  <a:pt x="101446" y="19632"/>
                </a:lnTo>
                <a:lnTo>
                  <a:pt x="109140" y="30127"/>
                </a:lnTo>
                <a:lnTo>
                  <a:pt x="113360" y="42748"/>
                </a:lnTo>
                <a:lnTo>
                  <a:pt x="128257" y="42748"/>
                </a:lnTo>
                <a:lnTo>
                  <a:pt x="128257" y="14249"/>
                </a:lnTo>
                <a:lnTo>
                  <a:pt x="110070" y="14249"/>
                </a:lnTo>
                <a:lnTo>
                  <a:pt x="106883" y="11061"/>
                </a:lnTo>
                <a:lnTo>
                  <a:pt x="106883" y="7708"/>
                </a:lnTo>
                <a:close/>
              </a:path>
            </a:pathLst>
          </a:custGeom>
          <a:solidFill>
            <a:srgbClr val="00A650"/>
          </a:solidFill>
        </p:spPr>
        <p:txBody>
          <a:bodyPr wrap="square" lIns="0" tIns="0" rIns="0" bIns="0" rtlCol="0"/>
          <a:lstStyle/>
          <a:p>
            <a:endParaRPr/>
          </a:p>
        </p:txBody>
      </p:sp>
      <p:sp>
        <p:nvSpPr>
          <p:cNvPr id="77" name="object 77"/>
          <p:cNvSpPr/>
          <p:nvPr/>
        </p:nvSpPr>
        <p:spPr>
          <a:xfrm>
            <a:off x="9896515" y="2297192"/>
            <a:ext cx="71755" cy="36195"/>
          </a:xfrm>
          <a:custGeom>
            <a:avLst/>
            <a:gdLst/>
            <a:ahLst/>
            <a:cxnLst/>
            <a:rect l="l" t="t" r="r" b="b"/>
            <a:pathLst>
              <a:path w="71754" h="36195">
                <a:moveTo>
                  <a:pt x="61175" y="0"/>
                </a:moveTo>
                <a:lnTo>
                  <a:pt x="0" y="0"/>
                </a:lnTo>
                <a:lnTo>
                  <a:pt x="0" y="35623"/>
                </a:lnTo>
                <a:lnTo>
                  <a:pt x="71259" y="35623"/>
                </a:lnTo>
                <a:lnTo>
                  <a:pt x="71259" y="10071"/>
                </a:lnTo>
                <a:lnTo>
                  <a:pt x="61175" y="0"/>
                </a:lnTo>
                <a:close/>
              </a:path>
            </a:pathLst>
          </a:custGeom>
          <a:solidFill>
            <a:srgbClr val="00A650"/>
          </a:solidFill>
        </p:spPr>
        <p:txBody>
          <a:bodyPr wrap="square" lIns="0" tIns="0" rIns="0" bIns="0" rtlCol="0"/>
          <a:lstStyle/>
          <a:p>
            <a:endParaRPr/>
          </a:p>
        </p:txBody>
      </p:sp>
      <p:sp>
        <p:nvSpPr>
          <p:cNvPr id="78" name="object 78"/>
          <p:cNvSpPr/>
          <p:nvPr/>
        </p:nvSpPr>
        <p:spPr>
          <a:xfrm>
            <a:off x="9989149" y="2375577"/>
            <a:ext cx="7620" cy="21590"/>
          </a:xfrm>
          <a:custGeom>
            <a:avLst/>
            <a:gdLst/>
            <a:ahLst/>
            <a:cxnLst/>
            <a:rect l="l" t="t" r="r" b="b"/>
            <a:pathLst>
              <a:path w="7620" h="21589">
                <a:moveTo>
                  <a:pt x="0" y="0"/>
                </a:moveTo>
                <a:lnTo>
                  <a:pt x="7124" y="0"/>
                </a:lnTo>
                <a:lnTo>
                  <a:pt x="7124" y="21374"/>
                </a:lnTo>
                <a:lnTo>
                  <a:pt x="0" y="21374"/>
                </a:lnTo>
                <a:lnTo>
                  <a:pt x="0" y="0"/>
                </a:lnTo>
                <a:close/>
              </a:path>
            </a:pathLst>
          </a:custGeom>
          <a:solidFill>
            <a:srgbClr val="00A650"/>
          </a:solidFill>
        </p:spPr>
        <p:txBody>
          <a:bodyPr wrap="square" lIns="0" tIns="0" rIns="0" bIns="0" rtlCol="0"/>
          <a:lstStyle/>
          <a:p>
            <a:endParaRPr/>
          </a:p>
        </p:txBody>
      </p:sp>
      <p:sp>
        <p:nvSpPr>
          <p:cNvPr id="79" name="object 79"/>
          <p:cNvSpPr/>
          <p:nvPr/>
        </p:nvSpPr>
        <p:spPr>
          <a:xfrm>
            <a:off x="9910777" y="2418325"/>
            <a:ext cx="57150" cy="57150"/>
          </a:xfrm>
          <a:custGeom>
            <a:avLst/>
            <a:gdLst/>
            <a:ahLst/>
            <a:cxnLst/>
            <a:rect l="l" t="t" r="r" b="b"/>
            <a:pathLst>
              <a:path w="57150" h="57150">
                <a:moveTo>
                  <a:pt x="28498" y="0"/>
                </a:moveTo>
                <a:lnTo>
                  <a:pt x="17402" y="2240"/>
                </a:lnTo>
                <a:lnTo>
                  <a:pt x="8343" y="8348"/>
                </a:lnTo>
                <a:lnTo>
                  <a:pt x="2238" y="17407"/>
                </a:lnTo>
                <a:lnTo>
                  <a:pt x="0" y="28498"/>
                </a:lnTo>
                <a:lnTo>
                  <a:pt x="2238" y="39595"/>
                </a:lnTo>
                <a:lnTo>
                  <a:pt x="8343" y="48653"/>
                </a:lnTo>
                <a:lnTo>
                  <a:pt x="17402" y="54759"/>
                </a:lnTo>
                <a:lnTo>
                  <a:pt x="28498" y="56997"/>
                </a:lnTo>
                <a:lnTo>
                  <a:pt x="39590" y="54759"/>
                </a:lnTo>
                <a:lnTo>
                  <a:pt x="48648" y="48653"/>
                </a:lnTo>
                <a:lnTo>
                  <a:pt x="54757" y="39595"/>
                </a:lnTo>
                <a:lnTo>
                  <a:pt x="56997" y="28498"/>
                </a:lnTo>
                <a:lnTo>
                  <a:pt x="54757" y="17407"/>
                </a:lnTo>
                <a:lnTo>
                  <a:pt x="48648" y="8348"/>
                </a:lnTo>
                <a:lnTo>
                  <a:pt x="39590" y="2240"/>
                </a:lnTo>
                <a:lnTo>
                  <a:pt x="28498" y="0"/>
                </a:lnTo>
                <a:close/>
              </a:path>
            </a:pathLst>
          </a:custGeom>
          <a:solidFill>
            <a:srgbClr val="00A650"/>
          </a:solidFill>
        </p:spPr>
        <p:txBody>
          <a:bodyPr wrap="square" lIns="0" tIns="0" rIns="0" bIns="0" rtlCol="0"/>
          <a:lstStyle/>
          <a:p>
            <a:endParaRPr/>
          </a:p>
        </p:txBody>
      </p:sp>
      <p:sp>
        <p:nvSpPr>
          <p:cNvPr id="80" name="object 80"/>
          <p:cNvSpPr/>
          <p:nvPr/>
        </p:nvSpPr>
        <p:spPr>
          <a:xfrm>
            <a:off x="9597240" y="2211683"/>
            <a:ext cx="256540" cy="171450"/>
          </a:xfrm>
          <a:custGeom>
            <a:avLst/>
            <a:gdLst/>
            <a:ahLst/>
            <a:cxnLst/>
            <a:rect l="l" t="t" r="r" b="b"/>
            <a:pathLst>
              <a:path w="256539" h="171450">
                <a:moveTo>
                  <a:pt x="256527" y="0"/>
                </a:moveTo>
                <a:lnTo>
                  <a:pt x="60185" y="0"/>
                </a:lnTo>
                <a:lnTo>
                  <a:pt x="0" y="66865"/>
                </a:lnTo>
                <a:lnTo>
                  <a:pt x="0" y="171018"/>
                </a:lnTo>
                <a:lnTo>
                  <a:pt x="256527" y="171018"/>
                </a:lnTo>
                <a:lnTo>
                  <a:pt x="256527" y="156768"/>
                </a:lnTo>
                <a:lnTo>
                  <a:pt x="88696" y="156768"/>
                </a:lnTo>
                <a:lnTo>
                  <a:pt x="85509" y="153581"/>
                </a:lnTo>
                <a:lnTo>
                  <a:pt x="85509" y="78384"/>
                </a:lnTo>
                <a:lnTo>
                  <a:pt x="81572" y="78384"/>
                </a:lnTo>
                <a:lnTo>
                  <a:pt x="78384" y="75196"/>
                </a:lnTo>
                <a:lnTo>
                  <a:pt x="78384" y="38823"/>
                </a:lnTo>
                <a:lnTo>
                  <a:pt x="81572" y="35636"/>
                </a:lnTo>
                <a:lnTo>
                  <a:pt x="106883" y="35636"/>
                </a:lnTo>
                <a:lnTo>
                  <a:pt x="106895" y="17437"/>
                </a:lnTo>
                <a:lnTo>
                  <a:pt x="110070" y="14262"/>
                </a:lnTo>
                <a:lnTo>
                  <a:pt x="256527" y="14249"/>
                </a:lnTo>
                <a:lnTo>
                  <a:pt x="256527" y="0"/>
                </a:lnTo>
                <a:close/>
              </a:path>
              <a:path w="256539" h="171450">
                <a:moveTo>
                  <a:pt x="256527" y="35623"/>
                </a:moveTo>
                <a:lnTo>
                  <a:pt x="174955" y="35623"/>
                </a:lnTo>
                <a:lnTo>
                  <a:pt x="178142" y="38823"/>
                </a:lnTo>
                <a:lnTo>
                  <a:pt x="178142" y="75196"/>
                </a:lnTo>
                <a:lnTo>
                  <a:pt x="174955" y="78384"/>
                </a:lnTo>
                <a:lnTo>
                  <a:pt x="171018" y="78384"/>
                </a:lnTo>
                <a:lnTo>
                  <a:pt x="171018" y="153581"/>
                </a:lnTo>
                <a:lnTo>
                  <a:pt x="167830" y="156768"/>
                </a:lnTo>
                <a:lnTo>
                  <a:pt x="256527" y="156768"/>
                </a:lnTo>
                <a:lnTo>
                  <a:pt x="256527" y="35623"/>
                </a:lnTo>
                <a:close/>
              </a:path>
              <a:path w="256539" h="171450">
                <a:moveTo>
                  <a:pt x="256527" y="14249"/>
                </a:moveTo>
                <a:lnTo>
                  <a:pt x="146443" y="14249"/>
                </a:lnTo>
                <a:lnTo>
                  <a:pt x="149644" y="17437"/>
                </a:lnTo>
                <a:lnTo>
                  <a:pt x="149644" y="35636"/>
                </a:lnTo>
                <a:lnTo>
                  <a:pt x="256527" y="35623"/>
                </a:lnTo>
                <a:lnTo>
                  <a:pt x="256527" y="14249"/>
                </a:lnTo>
                <a:close/>
              </a:path>
            </a:pathLst>
          </a:custGeom>
          <a:solidFill>
            <a:srgbClr val="00A650"/>
          </a:solidFill>
        </p:spPr>
        <p:txBody>
          <a:bodyPr wrap="square" lIns="0" tIns="0" rIns="0" bIns="0" rtlCol="0"/>
          <a:lstStyle/>
          <a:p>
            <a:endParaRPr/>
          </a:p>
        </p:txBody>
      </p:sp>
      <p:sp>
        <p:nvSpPr>
          <p:cNvPr id="81" name="object 81"/>
          <p:cNvSpPr/>
          <p:nvPr/>
        </p:nvSpPr>
        <p:spPr>
          <a:xfrm>
            <a:off x="9479256" y="2370713"/>
            <a:ext cx="603885" cy="154940"/>
          </a:xfrm>
          <a:custGeom>
            <a:avLst/>
            <a:gdLst/>
            <a:ahLst/>
            <a:cxnLst/>
            <a:rect l="l" t="t" r="r" b="b"/>
            <a:pathLst>
              <a:path w="603885" h="154939">
                <a:moveTo>
                  <a:pt x="0" y="0"/>
                </a:moveTo>
                <a:lnTo>
                  <a:pt x="0" y="154863"/>
                </a:lnTo>
                <a:lnTo>
                  <a:pt x="603808" y="154863"/>
                </a:lnTo>
                <a:lnTo>
                  <a:pt x="603808" y="6845"/>
                </a:lnTo>
              </a:path>
            </a:pathLst>
          </a:custGeom>
          <a:ln w="25400">
            <a:solidFill>
              <a:srgbClr val="ED1C24"/>
            </a:solidFill>
          </a:ln>
        </p:spPr>
        <p:txBody>
          <a:bodyPr wrap="square" lIns="0" tIns="0" rIns="0" bIns="0" rtlCol="0"/>
          <a:lstStyle/>
          <a:p>
            <a:endParaRPr/>
          </a:p>
        </p:txBody>
      </p:sp>
      <p:sp>
        <p:nvSpPr>
          <p:cNvPr id="82" name="Rectángulo 91"/>
          <p:cNvSpPr/>
          <p:nvPr/>
        </p:nvSpPr>
        <p:spPr>
          <a:xfrm>
            <a:off x="5048351" y="3805306"/>
            <a:ext cx="1083476" cy="923330"/>
          </a:xfrm>
          <a:prstGeom prst="rect">
            <a:avLst/>
          </a:prstGeom>
        </p:spPr>
        <p:txBody>
          <a:bodyPr wrap="square">
            <a:spAutoFit/>
          </a:bodyPr>
          <a:lstStyle/>
          <a:p>
            <a:pPr algn="ctr"/>
            <a:r>
              <a:rPr lang="es-MX" dirty="0">
                <a:solidFill>
                  <a:schemeClr val="bg2">
                    <a:lumMod val="25000"/>
                  </a:schemeClr>
                </a:solidFill>
                <a:latin typeface="Arial Narrow" panose="020B0606020202030204" pitchFamily="34" charset="0"/>
              </a:rPr>
              <a:t>1</a:t>
            </a:r>
          </a:p>
          <a:p>
            <a:pPr algn="ctr"/>
            <a:r>
              <a:rPr lang="es-MX" dirty="0">
                <a:solidFill>
                  <a:schemeClr val="bg2">
                    <a:lumMod val="25000"/>
                  </a:schemeClr>
                </a:solidFill>
                <a:latin typeface="Arial Narrow" panose="020B0606020202030204" pitchFamily="34" charset="0"/>
              </a:rPr>
              <a:t>2</a:t>
            </a:r>
          </a:p>
          <a:p>
            <a:pPr algn="ctr"/>
            <a:r>
              <a:rPr lang="es-MX" dirty="0">
                <a:solidFill>
                  <a:schemeClr val="bg2">
                    <a:lumMod val="25000"/>
                  </a:schemeClr>
                </a:solidFill>
                <a:latin typeface="Arial Narrow" panose="020B0606020202030204" pitchFamily="34" charset="0"/>
              </a:rPr>
              <a:t>3</a:t>
            </a:r>
          </a:p>
        </p:txBody>
      </p:sp>
      <p:sp>
        <p:nvSpPr>
          <p:cNvPr id="83" name="Rectángulo 91"/>
          <p:cNvSpPr/>
          <p:nvPr/>
        </p:nvSpPr>
        <p:spPr>
          <a:xfrm>
            <a:off x="4863798" y="3425196"/>
            <a:ext cx="1580161" cy="338554"/>
          </a:xfrm>
          <a:prstGeom prst="rect">
            <a:avLst/>
          </a:prstGeom>
        </p:spPr>
        <p:txBody>
          <a:bodyPr wrap="square">
            <a:spAutoFit/>
          </a:bodyPr>
          <a:lstStyle/>
          <a:p>
            <a:pPr algn="ctr"/>
            <a:r>
              <a:rPr lang="es-MX" sz="1600" dirty="0">
                <a:solidFill>
                  <a:schemeClr val="bg2">
                    <a:lumMod val="25000"/>
                  </a:schemeClr>
                </a:solidFill>
                <a:latin typeface="Arial Narrow" panose="020B0606020202030204" pitchFamily="34" charset="0"/>
              </a:rPr>
              <a:t>ESTRATO</a:t>
            </a:r>
          </a:p>
        </p:txBody>
      </p:sp>
      <p:sp>
        <p:nvSpPr>
          <p:cNvPr id="84" name="Rectángulo 91"/>
          <p:cNvSpPr/>
          <p:nvPr/>
        </p:nvSpPr>
        <p:spPr>
          <a:xfrm>
            <a:off x="7472938" y="3820992"/>
            <a:ext cx="1083476" cy="923330"/>
          </a:xfrm>
          <a:prstGeom prst="rect">
            <a:avLst/>
          </a:prstGeom>
        </p:spPr>
        <p:txBody>
          <a:bodyPr wrap="square">
            <a:spAutoFit/>
          </a:bodyPr>
          <a:lstStyle/>
          <a:p>
            <a:pPr algn="ctr"/>
            <a:r>
              <a:rPr lang="es-MX" dirty="0">
                <a:solidFill>
                  <a:schemeClr val="bg2">
                    <a:lumMod val="25000"/>
                  </a:schemeClr>
                </a:solidFill>
                <a:latin typeface="Arial Narrow" panose="020B0606020202030204" pitchFamily="34" charset="0"/>
              </a:rPr>
              <a:t>93.472</a:t>
            </a:r>
          </a:p>
          <a:p>
            <a:pPr algn="ctr"/>
            <a:r>
              <a:rPr lang="es-MX" dirty="0">
                <a:solidFill>
                  <a:schemeClr val="bg2">
                    <a:lumMod val="25000"/>
                  </a:schemeClr>
                </a:solidFill>
                <a:latin typeface="Arial Narrow" panose="020B0606020202030204" pitchFamily="34" charset="0"/>
              </a:rPr>
              <a:t>160.280</a:t>
            </a:r>
          </a:p>
          <a:p>
            <a:pPr algn="ctr"/>
            <a:r>
              <a:rPr lang="es-MX" dirty="0">
                <a:solidFill>
                  <a:schemeClr val="bg2">
                    <a:lumMod val="25000"/>
                  </a:schemeClr>
                </a:solidFill>
                <a:latin typeface="Arial Narrow" panose="020B0606020202030204" pitchFamily="34" charset="0"/>
              </a:rPr>
              <a:t>102.426</a:t>
            </a:r>
          </a:p>
        </p:txBody>
      </p:sp>
      <p:sp>
        <p:nvSpPr>
          <p:cNvPr id="85" name="84 Rectángulo"/>
          <p:cNvSpPr/>
          <p:nvPr/>
        </p:nvSpPr>
        <p:spPr>
          <a:xfrm>
            <a:off x="6919657" y="3422841"/>
            <a:ext cx="2335896" cy="338554"/>
          </a:xfrm>
          <a:prstGeom prst="rect">
            <a:avLst/>
          </a:prstGeom>
        </p:spPr>
        <p:txBody>
          <a:bodyPr wrap="none">
            <a:spAutoFit/>
          </a:bodyPr>
          <a:lstStyle/>
          <a:p>
            <a:pPr algn="ctr"/>
            <a:r>
              <a:rPr lang="es-MX" sz="1600" dirty="0">
                <a:solidFill>
                  <a:schemeClr val="bg2">
                    <a:lumMod val="25000"/>
                  </a:schemeClr>
                </a:solidFill>
                <a:latin typeface="Arial Narrow" panose="020B0606020202030204" pitchFamily="34" charset="0"/>
              </a:rPr>
              <a:t>POBLACIÓN BENEFICIADA</a:t>
            </a:r>
          </a:p>
        </p:txBody>
      </p:sp>
      <p:sp>
        <p:nvSpPr>
          <p:cNvPr id="86" name="object 29"/>
          <p:cNvSpPr/>
          <p:nvPr/>
        </p:nvSpPr>
        <p:spPr>
          <a:xfrm>
            <a:off x="5798968" y="4062238"/>
            <a:ext cx="290781" cy="311102"/>
          </a:xfrm>
          <a:prstGeom prst="rect">
            <a:avLst/>
          </a:prstGeom>
          <a:blipFill>
            <a:blip r:embed="rId4" cstate="print">
              <a:duotone>
                <a:schemeClr val="accent4">
                  <a:shade val="45000"/>
                  <a:satMod val="135000"/>
                </a:schemeClr>
                <a:prstClr val="white"/>
              </a:duotone>
            </a:blip>
            <a:stretch>
              <a:fillRect/>
            </a:stretch>
          </a:blipFill>
        </p:spPr>
        <p:txBody>
          <a:bodyPr wrap="square" lIns="0" tIns="0" rIns="0" bIns="0" rtlCol="0"/>
          <a:lstStyle/>
          <a:p>
            <a:endParaRPr/>
          </a:p>
        </p:txBody>
      </p:sp>
      <p:sp>
        <p:nvSpPr>
          <p:cNvPr id="87" name="object 29"/>
          <p:cNvSpPr/>
          <p:nvPr/>
        </p:nvSpPr>
        <p:spPr>
          <a:xfrm>
            <a:off x="5787362" y="4373340"/>
            <a:ext cx="290781" cy="311102"/>
          </a:xfrm>
          <a:prstGeom prst="rect">
            <a:avLst/>
          </a:prstGeom>
          <a:blipFill>
            <a:blip r:embed="rId4" cstate="print">
              <a:duotone>
                <a:schemeClr val="accent4">
                  <a:shade val="45000"/>
                  <a:satMod val="135000"/>
                </a:schemeClr>
                <a:prstClr val="white"/>
              </a:duotone>
            </a:blip>
            <a:stretch>
              <a:fillRect/>
            </a:stretch>
          </a:blipFill>
        </p:spPr>
        <p:txBody>
          <a:bodyPr wrap="square" lIns="0" tIns="0" rIns="0" bIns="0" rtlCol="0"/>
          <a:lstStyle/>
          <a:p>
            <a:endParaRPr/>
          </a:p>
        </p:txBody>
      </p:sp>
      <p:sp>
        <p:nvSpPr>
          <p:cNvPr id="88" name="object 30"/>
          <p:cNvSpPr/>
          <p:nvPr/>
        </p:nvSpPr>
        <p:spPr>
          <a:xfrm>
            <a:off x="6380523" y="4245288"/>
            <a:ext cx="935990" cy="0"/>
          </a:xfrm>
          <a:custGeom>
            <a:avLst/>
            <a:gdLst/>
            <a:ahLst/>
            <a:cxnLst/>
            <a:rect l="l" t="t" r="r" b="b"/>
            <a:pathLst>
              <a:path w="935989">
                <a:moveTo>
                  <a:pt x="0" y="0"/>
                </a:moveTo>
                <a:lnTo>
                  <a:pt x="935723" y="0"/>
                </a:lnTo>
              </a:path>
            </a:pathLst>
          </a:custGeom>
          <a:ln w="3175">
            <a:solidFill>
              <a:srgbClr val="0C060D"/>
            </a:solidFill>
          </a:ln>
        </p:spPr>
        <p:txBody>
          <a:bodyPr wrap="square" lIns="0" tIns="0" rIns="0" bIns="0" rtlCol="0"/>
          <a:lstStyle/>
          <a:p>
            <a:endParaRPr/>
          </a:p>
        </p:txBody>
      </p:sp>
      <p:sp>
        <p:nvSpPr>
          <p:cNvPr id="89" name="object 30"/>
          <p:cNvSpPr/>
          <p:nvPr/>
        </p:nvSpPr>
        <p:spPr>
          <a:xfrm>
            <a:off x="6380523" y="4528891"/>
            <a:ext cx="935990" cy="0"/>
          </a:xfrm>
          <a:custGeom>
            <a:avLst/>
            <a:gdLst/>
            <a:ahLst/>
            <a:cxnLst/>
            <a:rect l="l" t="t" r="r" b="b"/>
            <a:pathLst>
              <a:path w="935989">
                <a:moveTo>
                  <a:pt x="0" y="0"/>
                </a:moveTo>
                <a:lnTo>
                  <a:pt x="935723" y="0"/>
                </a:lnTo>
              </a:path>
            </a:pathLst>
          </a:custGeom>
          <a:ln w="3175">
            <a:solidFill>
              <a:srgbClr val="0C060D"/>
            </a:solidFill>
          </a:ln>
        </p:spPr>
        <p:txBody>
          <a:bodyPr wrap="square" lIns="0" tIns="0" rIns="0" bIns="0" rtlCol="0"/>
          <a:lstStyle/>
          <a:p>
            <a:endParaRPr/>
          </a:p>
        </p:txBody>
      </p:sp>
      <p:sp>
        <p:nvSpPr>
          <p:cNvPr id="90" name="TextBox 8">
            <a:extLst>
              <a:ext uri="{FF2B5EF4-FFF2-40B4-BE49-F238E27FC236}">
                <a16:creationId xmlns:a16="http://schemas.microsoft.com/office/drawing/2014/main" id="{A2BE9D4C-69B3-4FC7-8465-9EE5BD46D005}"/>
              </a:ext>
            </a:extLst>
          </p:cNvPr>
          <p:cNvSpPr txBox="1"/>
          <p:nvPr/>
        </p:nvSpPr>
        <p:spPr>
          <a:xfrm>
            <a:off x="7028457" y="406149"/>
            <a:ext cx="4825101"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a:t>
            </a:r>
            <a:r>
              <a:rPr lang="en-US" altLang="ko-KR" sz="1600" dirty="0">
                <a:latin typeface="Futura Book" panose="020B0800000000000000"/>
                <a:cs typeface="Arial" pitchFamily="34" charset="0"/>
              </a:rPr>
              <a:t> </a:t>
            </a:r>
            <a:endParaRPr lang="ko-KR" altLang="en-US" sz="1600" dirty="0">
              <a:latin typeface="Futura Book" panose="020B0800000000000000"/>
              <a:cs typeface="Arial" pitchFamily="34" charset="0"/>
            </a:endParaRPr>
          </a:p>
        </p:txBody>
      </p:sp>
      <p:sp>
        <p:nvSpPr>
          <p:cNvPr id="91" name="Rectángulo 1"/>
          <p:cNvSpPr/>
          <p:nvPr/>
        </p:nvSpPr>
        <p:spPr>
          <a:xfrm>
            <a:off x="8217759" y="419332"/>
            <a:ext cx="3974241" cy="830997"/>
          </a:xfrm>
          <a:prstGeom prst="rect">
            <a:avLst/>
          </a:prstGeom>
        </p:spPr>
        <p:txBody>
          <a:bodyPr wrap="square">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Servicios públicos eficientes.</a:t>
            </a:r>
          </a:p>
          <a:p>
            <a:r>
              <a:rPr lang="es-CO" altLang="ko-KR" sz="1600" b="1" dirty="0">
                <a:latin typeface="Arial Narrow" panose="020B0606020202030204" pitchFamily="34" charset="0"/>
                <a:cs typeface="Arial" pitchFamily="34" charset="0"/>
              </a:rPr>
              <a:t>Agua para todos  - Servicio público de aseo</a:t>
            </a:r>
            <a:endParaRPr lang="ko-KR" altLang="en-US" sz="1600" b="1" dirty="0">
              <a:latin typeface="Arial Narrow" panose="020B0606020202030204" pitchFamily="34" charset="0"/>
              <a:cs typeface="Arial" pitchFamily="34" charset="0"/>
            </a:endParaRPr>
          </a:p>
        </p:txBody>
      </p:sp>
      <p:sp>
        <p:nvSpPr>
          <p:cNvPr id="92" name="Rectángulo 91"/>
          <p:cNvSpPr/>
          <p:nvPr/>
        </p:nvSpPr>
        <p:spPr>
          <a:xfrm>
            <a:off x="247108" y="4098566"/>
            <a:ext cx="4473367" cy="307777"/>
          </a:xfrm>
          <a:prstGeom prst="rect">
            <a:avLst/>
          </a:prstGeom>
          <a:ln>
            <a:solidFill>
              <a:srgbClr val="FF002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1400" dirty="0">
                <a:latin typeface="Arial Narrow" panose="020B0606020202030204" pitchFamily="34" charset="0"/>
              </a:rPr>
              <a:t>A la fecha se han realizado transferencias por $436 Millones</a:t>
            </a:r>
          </a:p>
        </p:txBody>
      </p:sp>
    </p:spTree>
    <p:extLst>
      <p:ext uri="{BB962C8B-B14F-4D97-AF65-F5344CB8AC3E}">
        <p14:creationId xmlns:p14="http://schemas.microsoft.com/office/powerpoint/2010/main" val="4889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3"/>
          <p:cNvSpPr/>
          <p:nvPr/>
        </p:nvSpPr>
        <p:spPr>
          <a:xfrm>
            <a:off x="156194" y="500365"/>
            <a:ext cx="2691832"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9"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TextBox 8">
            <a:extLst>
              <a:ext uri="{FF2B5EF4-FFF2-40B4-BE49-F238E27FC236}">
                <a16:creationId xmlns:a16="http://schemas.microsoft.com/office/drawing/2014/main" id="{A2BE9D4C-69B3-4FC7-8465-9EE5BD46D005}"/>
              </a:ext>
            </a:extLst>
          </p:cNvPr>
          <p:cNvSpPr txBox="1"/>
          <p:nvPr/>
        </p:nvSpPr>
        <p:spPr>
          <a:xfrm>
            <a:off x="8029375" y="406149"/>
            <a:ext cx="4162626"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 </a:t>
            </a:r>
            <a:endParaRPr lang="ko-KR" altLang="en-US" sz="1600" dirty="0">
              <a:latin typeface="Arial Narrow" panose="020B0606020202030204" pitchFamily="34" charset="0"/>
              <a:cs typeface="Arial" pitchFamily="34" charset="0"/>
            </a:endParaRPr>
          </a:p>
        </p:txBody>
      </p:sp>
      <p:sp>
        <p:nvSpPr>
          <p:cNvPr id="5" name="CuadroTexto 14"/>
          <p:cNvSpPr txBox="1"/>
          <p:nvPr/>
        </p:nvSpPr>
        <p:spPr>
          <a:xfrm>
            <a:off x="5341550" y="5086823"/>
            <a:ext cx="1694693" cy="369332"/>
          </a:xfrm>
          <a:prstGeom prst="rect">
            <a:avLst/>
          </a:prstGeom>
          <a:noFill/>
        </p:spPr>
        <p:txBody>
          <a:bodyPr wrap="square" rtlCol="0">
            <a:spAutoFit/>
          </a:bodyPr>
          <a:lstStyle/>
          <a:p>
            <a:pPr algn="just"/>
            <a:r>
              <a:rPr lang="es-CO" dirty="0">
                <a:latin typeface="Arial Narrow" panose="020B0606020202030204" pitchFamily="34" charset="0"/>
              </a:rPr>
              <a:t>512 Millones</a:t>
            </a:r>
          </a:p>
        </p:txBody>
      </p:sp>
      <p:pic>
        <p:nvPicPr>
          <p:cNvPr id="6" name="Imagen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4666025" y="5046465"/>
            <a:ext cx="494379" cy="450048"/>
          </a:xfrm>
          <a:prstGeom prst="rect">
            <a:avLst/>
          </a:prstGeom>
        </p:spPr>
      </p:pic>
      <p:sp>
        <p:nvSpPr>
          <p:cNvPr id="7" name="Rectángulo 1"/>
          <p:cNvSpPr/>
          <p:nvPr/>
        </p:nvSpPr>
        <p:spPr>
          <a:xfrm>
            <a:off x="9325591" y="419332"/>
            <a:ext cx="2866410" cy="830997"/>
          </a:xfrm>
          <a:prstGeom prst="rect">
            <a:avLst/>
          </a:prstGeom>
        </p:spPr>
        <p:txBody>
          <a:bodyPr wrap="square">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Servicios públicos eficientes.</a:t>
            </a:r>
          </a:p>
          <a:p>
            <a:r>
              <a:rPr lang="es-CO" altLang="ko-KR" sz="1600" b="1" dirty="0">
                <a:latin typeface="Arial Narrow" panose="020B0606020202030204" pitchFamily="34" charset="0"/>
                <a:cs typeface="Arial" pitchFamily="34" charset="0"/>
              </a:rPr>
              <a:t>Agua para todos.</a:t>
            </a:r>
            <a:endParaRPr lang="ko-KR" altLang="en-US" sz="1600" b="1" dirty="0">
              <a:latin typeface="Arial Narrow" panose="020B0606020202030204" pitchFamily="34" charset="0"/>
              <a:cs typeface="Arial" pitchFamily="34" charset="0"/>
            </a:endParaRPr>
          </a:p>
        </p:txBody>
      </p:sp>
      <p:grpSp>
        <p:nvGrpSpPr>
          <p:cNvPr id="10" name="9 Grupo"/>
          <p:cNvGrpSpPr/>
          <p:nvPr/>
        </p:nvGrpSpPr>
        <p:grpSpPr>
          <a:xfrm>
            <a:off x="3562925" y="3581886"/>
            <a:ext cx="4466449" cy="936092"/>
            <a:chOff x="2495715" y="3008108"/>
            <a:chExt cx="4466449" cy="936092"/>
          </a:xfrm>
        </p:grpSpPr>
        <p:sp>
          <p:nvSpPr>
            <p:cNvPr id="11" name="object 3"/>
            <p:cNvSpPr txBox="1"/>
            <p:nvPr/>
          </p:nvSpPr>
          <p:spPr>
            <a:xfrm>
              <a:off x="2495715" y="3084410"/>
              <a:ext cx="145415" cy="859790"/>
            </a:xfrm>
            <a:prstGeom prst="rect">
              <a:avLst/>
            </a:prstGeom>
          </p:spPr>
          <p:txBody>
            <a:bodyPr vert="horz" wrap="square" lIns="0" tIns="146685" rIns="0" bIns="0" rtlCol="0">
              <a:spAutoFit/>
            </a:bodyPr>
            <a:lstStyle/>
            <a:p>
              <a:pPr>
                <a:lnSpc>
                  <a:spcPct val="100000"/>
                </a:lnSpc>
                <a:spcBef>
                  <a:spcPts val="1155"/>
                </a:spcBef>
              </a:pPr>
              <a:r>
                <a:rPr sz="1850" spc="10" dirty="0">
                  <a:solidFill>
                    <a:srgbClr val="231F20"/>
                  </a:solidFill>
                  <a:latin typeface="Arial"/>
                  <a:cs typeface="Arial"/>
                </a:rPr>
                <a:t>1</a:t>
              </a:r>
              <a:endParaRPr sz="1850">
                <a:latin typeface="Arial"/>
                <a:cs typeface="Arial"/>
              </a:endParaRPr>
            </a:p>
            <a:p>
              <a:pPr>
                <a:lnSpc>
                  <a:spcPct val="100000"/>
                </a:lnSpc>
                <a:spcBef>
                  <a:spcPts val="1065"/>
                </a:spcBef>
              </a:pPr>
              <a:r>
                <a:rPr sz="1850" spc="10" dirty="0">
                  <a:solidFill>
                    <a:srgbClr val="231F20"/>
                  </a:solidFill>
                  <a:latin typeface="Arial"/>
                  <a:cs typeface="Arial"/>
                </a:rPr>
                <a:t>2</a:t>
              </a:r>
              <a:endParaRPr sz="1850">
                <a:latin typeface="Arial"/>
                <a:cs typeface="Arial"/>
              </a:endParaRPr>
            </a:p>
          </p:txBody>
        </p:sp>
        <p:sp>
          <p:nvSpPr>
            <p:cNvPr id="12" name="object 4"/>
            <p:cNvSpPr txBox="1"/>
            <p:nvPr/>
          </p:nvSpPr>
          <p:spPr>
            <a:xfrm>
              <a:off x="4720844" y="3008108"/>
              <a:ext cx="608965" cy="859790"/>
            </a:xfrm>
            <a:prstGeom prst="rect">
              <a:avLst/>
            </a:prstGeom>
          </p:spPr>
          <p:txBody>
            <a:bodyPr vert="horz" wrap="square" lIns="0" tIns="146685" rIns="0" bIns="0" rtlCol="0">
              <a:spAutoFit/>
            </a:bodyPr>
            <a:lstStyle/>
            <a:p>
              <a:pPr>
                <a:lnSpc>
                  <a:spcPct val="100000"/>
                </a:lnSpc>
                <a:spcBef>
                  <a:spcPts val="1155"/>
                </a:spcBef>
              </a:pPr>
              <a:r>
                <a:rPr lang="es-CO" spc="5" dirty="0">
                  <a:solidFill>
                    <a:srgbClr val="231F20"/>
                  </a:solidFill>
                  <a:latin typeface="Arial Narrow" panose="020B0606020202030204" pitchFamily="34" charset="0"/>
                  <a:cs typeface="Arial"/>
                </a:rPr>
                <a:t>4.806</a:t>
              </a:r>
              <a:endParaRPr dirty="0">
                <a:latin typeface="Arial Narrow" panose="020B0606020202030204" pitchFamily="34" charset="0"/>
                <a:cs typeface="Arial"/>
              </a:endParaRPr>
            </a:p>
            <a:p>
              <a:pPr>
                <a:lnSpc>
                  <a:spcPct val="100000"/>
                </a:lnSpc>
                <a:spcBef>
                  <a:spcPts val="1065"/>
                </a:spcBef>
              </a:pPr>
              <a:r>
                <a:rPr lang="es-CO" spc="5" dirty="0">
                  <a:solidFill>
                    <a:srgbClr val="231F20"/>
                  </a:solidFill>
                  <a:latin typeface="Arial Narrow" panose="020B0606020202030204" pitchFamily="34" charset="0"/>
                  <a:cs typeface="Arial"/>
                </a:rPr>
                <a:t>5.977</a:t>
              </a:r>
              <a:endParaRPr dirty="0">
                <a:latin typeface="Arial Narrow" panose="020B0606020202030204" pitchFamily="34" charset="0"/>
                <a:cs typeface="Arial"/>
              </a:endParaRPr>
            </a:p>
          </p:txBody>
        </p:sp>
        <p:sp>
          <p:nvSpPr>
            <p:cNvPr id="13" name="object 5"/>
            <p:cNvSpPr/>
            <p:nvPr/>
          </p:nvSpPr>
          <p:spPr>
            <a:xfrm>
              <a:off x="2677515" y="3265424"/>
              <a:ext cx="204431" cy="203936"/>
            </a:xfrm>
            <a:prstGeom prst="rect">
              <a:avLst/>
            </a:prstGeom>
            <a:blipFill>
              <a:blip r:embed="rId4" cstate="print"/>
              <a:stretch>
                <a:fillRect/>
              </a:stretch>
            </a:blipFill>
          </p:spPr>
          <p:txBody>
            <a:bodyPr wrap="square" lIns="0" tIns="0" rIns="0" bIns="0" rtlCol="0"/>
            <a:lstStyle/>
            <a:p>
              <a:endParaRPr/>
            </a:p>
          </p:txBody>
        </p:sp>
        <p:sp>
          <p:nvSpPr>
            <p:cNvPr id="14" name="object 6"/>
            <p:cNvSpPr/>
            <p:nvPr/>
          </p:nvSpPr>
          <p:spPr>
            <a:xfrm>
              <a:off x="2677515" y="3663975"/>
              <a:ext cx="204431" cy="203923"/>
            </a:xfrm>
            <a:prstGeom prst="rect">
              <a:avLst/>
            </a:prstGeom>
            <a:blipFill>
              <a:blip r:embed="rId5" cstate="print"/>
              <a:stretch>
                <a:fillRect/>
              </a:stretch>
            </a:blipFill>
          </p:spPr>
          <p:txBody>
            <a:bodyPr wrap="square" lIns="0" tIns="0" rIns="0" bIns="0" rtlCol="0"/>
            <a:lstStyle/>
            <a:p>
              <a:endParaRPr/>
            </a:p>
          </p:txBody>
        </p:sp>
        <p:sp>
          <p:nvSpPr>
            <p:cNvPr id="15" name="object 7"/>
            <p:cNvSpPr/>
            <p:nvPr/>
          </p:nvSpPr>
          <p:spPr>
            <a:xfrm>
              <a:off x="3045066" y="3367608"/>
              <a:ext cx="1463040" cy="0"/>
            </a:xfrm>
            <a:custGeom>
              <a:avLst/>
              <a:gdLst/>
              <a:ahLst/>
              <a:cxnLst/>
              <a:rect l="l" t="t" r="r" b="b"/>
              <a:pathLst>
                <a:path w="1463039">
                  <a:moveTo>
                    <a:pt x="0" y="0"/>
                  </a:moveTo>
                  <a:lnTo>
                    <a:pt x="1462951" y="0"/>
                  </a:lnTo>
                </a:path>
              </a:pathLst>
            </a:custGeom>
            <a:ln w="3175">
              <a:solidFill>
                <a:srgbClr val="0C060D"/>
              </a:solidFill>
            </a:ln>
          </p:spPr>
          <p:txBody>
            <a:bodyPr wrap="square" lIns="0" tIns="0" rIns="0" bIns="0" rtlCol="0"/>
            <a:lstStyle/>
            <a:p>
              <a:endParaRPr/>
            </a:p>
          </p:txBody>
        </p:sp>
        <p:sp>
          <p:nvSpPr>
            <p:cNvPr id="16" name="object 8"/>
            <p:cNvSpPr/>
            <p:nvPr/>
          </p:nvSpPr>
          <p:spPr>
            <a:xfrm>
              <a:off x="3045066" y="3791851"/>
              <a:ext cx="1463040" cy="0"/>
            </a:xfrm>
            <a:custGeom>
              <a:avLst/>
              <a:gdLst/>
              <a:ahLst/>
              <a:cxnLst/>
              <a:rect l="l" t="t" r="r" b="b"/>
              <a:pathLst>
                <a:path w="1463039">
                  <a:moveTo>
                    <a:pt x="0" y="0"/>
                  </a:moveTo>
                  <a:lnTo>
                    <a:pt x="1462951" y="0"/>
                  </a:lnTo>
                </a:path>
              </a:pathLst>
            </a:custGeom>
            <a:ln w="3175">
              <a:solidFill>
                <a:srgbClr val="0C060D"/>
              </a:solidFill>
            </a:ln>
          </p:spPr>
          <p:txBody>
            <a:bodyPr wrap="square" lIns="0" tIns="0" rIns="0" bIns="0" rtlCol="0"/>
            <a:lstStyle/>
            <a:p>
              <a:endParaRPr/>
            </a:p>
          </p:txBody>
        </p:sp>
        <p:grpSp>
          <p:nvGrpSpPr>
            <p:cNvPr id="17" name="16 Grupo"/>
            <p:cNvGrpSpPr/>
            <p:nvPr/>
          </p:nvGrpSpPr>
          <p:grpSpPr>
            <a:xfrm>
              <a:off x="6005786" y="3097110"/>
              <a:ext cx="956378" cy="847090"/>
              <a:chOff x="6577076" y="3292424"/>
              <a:chExt cx="459167" cy="447738"/>
            </a:xfrm>
          </p:grpSpPr>
          <p:sp>
            <p:nvSpPr>
              <p:cNvPr id="18" name="object 9"/>
              <p:cNvSpPr/>
              <p:nvPr/>
            </p:nvSpPr>
            <p:spPr>
              <a:xfrm>
                <a:off x="6577076" y="3292424"/>
                <a:ext cx="73431" cy="213880"/>
              </a:xfrm>
              <a:prstGeom prst="rect">
                <a:avLst/>
              </a:prstGeom>
              <a:blipFill>
                <a:blip r:embed="rId6" cstate="print"/>
                <a:stretch>
                  <a:fillRect/>
                </a:stretch>
              </a:blipFill>
            </p:spPr>
            <p:txBody>
              <a:bodyPr wrap="square" lIns="0" tIns="0" rIns="0" bIns="0" rtlCol="0"/>
              <a:lstStyle/>
              <a:p>
                <a:endParaRPr/>
              </a:p>
            </p:txBody>
          </p:sp>
          <p:sp>
            <p:nvSpPr>
              <p:cNvPr id="19" name="object 10"/>
              <p:cNvSpPr/>
              <p:nvPr/>
            </p:nvSpPr>
            <p:spPr>
              <a:xfrm>
                <a:off x="6674078" y="3292424"/>
                <a:ext cx="73444" cy="213880"/>
              </a:xfrm>
              <a:prstGeom prst="rect">
                <a:avLst/>
              </a:prstGeom>
              <a:blipFill>
                <a:blip r:embed="rId7" cstate="print"/>
                <a:stretch>
                  <a:fillRect/>
                </a:stretch>
              </a:blipFill>
            </p:spPr>
            <p:txBody>
              <a:bodyPr wrap="square" lIns="0" tIns="0" rIns="0" bIns="0" rtlCol="0"/>
              <a:lstStyle/>
              <a:p>
                <a:endParaRPr/>
              </a:p>
            </p:txBody>
          </p:sp>
          <p:sp>
            <p:nvSpPr>
              <p:cNvPr id="20" name="object 11"/>
              <p:cNvSpPr/>
              <p:nvPr/>
            </p:nvSpPr>
            <p:spPr>
              <a:xfrm>
                <a:off x="6771093" y="3292424"/>
                <a:ext cx="73444" cy="213880"/>
              </a:xfrm>
              <a:prstGeom prst="rect">
                <a:avLst/>
              </a:prstGeom>
              <a:blipFill>
                <a:blip r:embed="rId8" cstate="print"/>
                <a:stretch>
                  <a:fillRect/>
                </a:stretch>
              </a:blipFill>
            </p:spPr>
            <p:txBody>
              <a:bodyPr wrap="square" lIns="0" tIns="0" rIns="0" bIns="0" rtlCol="0"/>
              <a:lstStyle/>
              <a:p>
                <a:endParaRPr/>
              </a:p>
            </p:txBody>
          </p:sp>
          <p:sp>
            <p:nvSpPr>
              <p:cNvPr id="21" name="object 12"/>
              <p:cNvSpPr/>
              <p:nvPr/>
            </p:nvSpPr>
            <p:spPr>
              <a:xfrm>
                <a:off x="6868109" y="3292424"/>
                <a:ext cx="73431" cy="213880"/>
              </a:xfrm>
              <a:prstGeom prst="rect">
                <a:avLst/>
              </a:prstGeom>
              <a:blipFill>
                <a:blip r:embed="rId9" cstate="print"/>
                <a:stretch>
                  <a:fillRect/>
                </a:stretch>
              </a:blipFill>
            </p:spPr>
            <p:txBody>
              <a:bodyPr wrap="square" lIns="0" tIns="0" rIns="0" bIns="0" rtlCol="0"/>
              <a:lstStyle/>
              <a:p>
                <a:endParaRPr/>
              </a:p>
            </p:txBody>
          </p:sp>
          <p:sp>
            <p:nvSpPr>
              <p:cNvPr id="22" name="object 13"/>
              <p:cNvSpPr/>
              <p:nvPr/>
            </p:nvSpPr>
            <p:spPr>
              <a:xfrm>
                <a:off x="6962812" y="3292424"/>
                <a:ext cx="73431" cy="213880"/>
              </a:xfrm>
              <a:prstGeom prst="rect">
                <a:avLst/>
              </a:prstGeom>
              <a:blipFill>
                <a:blip r:embed="rId10" cstate="print"/>
                <a:stretch>
                  <a:fillRect/>
                </a:stretch>
              </a:blipFill>
            </p:spPr>
            <p:txBody>
              <a:bodyPr wrap="square" lIns="0" tIns="0" rIns="0" bIns="0" rtlCol="0"/>
              <a:lstStyle/>
              <a:p>
                <a:endParaRPr/>
              </a:p>
            </p:txBody>
          </p:sp>
          <p:sp>
            <p:nvSpPr>
              <p:cNvPr id="23" name="object 14"/>
              <p:cNvSpPr/>
              <p:nvPr/>
            </p:nvSpPr>
            <p:spPr>
              <a:xfrm>
                <a:off x="6626936" y="3528111"/>
                <a:ext cx="73444" cy="212051"/>
              </a:xfrm>
              <a:prstGeom prst="rect">
                <a:avLst/>
              </a:prstGeom>
              <a:blipFill>
                <a:blip r:embed="rId11" cstate="print"/>
                <a:stretch>
                  <a:fillRect/>
                </a:stretch>
              </a:blipFill>
            </p:spPr>
            <p:txBody>
              <a:bodyPr wrap="square" lIns="0" tIns="0" rIns="0" bIns="0" rtlCol="0"/>
              <a:lstStyle/>
              <a:p>
                <a:endParaRPr/>
              </a:p>
            </p:txBody>
          </p:sp>
          <p:sp>
            <p:nvSpPr>
              <p:cNvPr id="24" name="object 15"/>
              <p:cNvSpPr/>
              <p:nvPr/>
            </p:nvSpPr>
            <p:spPr>
              <a:xfrm>
                <a:off x="6723951" y="3528111"/>
                <a:ext cx="73444" cy="212051"/>
              </a:xfrm>
              <a:prstGeom prst="rect">
                <a:avLst/>
              </a:prstGeom>
              <a:blipFill>
                <a:blip r:embed="rId12" cstate="print"/>
                <a:stretch>
                  <a:fillRect/>
                </a:stretch>
              </a:blipFill>
            </p:spPr>
            <p:txBody>
              <a:bodyPr wrap="square" lIns="0" tIns="0" rIns="0" bIns="0" rtlCol="0"/>
              <a:lstStyle/>
              <a:p>
                <a:endParaRPr/>
              </a:p>
            </p:txBody>
          </p:sp>
          <p:sp>
            <p:nvSpPr>
              <p:cNvPr id="25" name="object 16"/>
              <p:cNvSpPr/>
              <p:nvPr/>
            </p:nvSpPr>
            <p:spPr>
              <a:xfrm>
                <a:off x="6820966" y="3528111"/>
                <a:ext cx="73431" cy="212051"/>
              </a:xfrm>
              <a:prstGeom prst="rect">
                <a:avLst/>
              </a:prstGeom>
              <a:blipFill>
                <a:blip r:embed="rId13" cstate="print"/>
                <a:stretch>
                  <a:fillRect/>
                </a:stretch>
              </a:blipFill>
            </p:spPr>
            <p:txBody>
              <a:bodyPr wrap="square" lIns="0" tIns="0" rIns="0" bIns="0" rtlCol="0"/>
              <a:lstStyle/>
              <a:p>
                <a:endParaRPr/>
              </a:p>
            </p:txBody>
          </p:sp>
          <p:sp>
            <p:nvSpPr>
              <p:cNvPr id="26" name="object 17"/>
              <p:cNvSpPr/>
              <p:nvPr/>
            </p:nvSpPr>
            <p:spPr>
              <a:xfrm>
                <a:off x="6915670" y="3528111"/>
                <a:ext cx="73431" cy="212051"/>
              </a:xfrm>
              <a:prstGeom prst="rect">
                <a:avLst/>
              </a:prstGeom>
              <a:blipFill>
                <a:blip r:embed="rId14" cstate="print"/>
                <a:stretch>
                  <a:fillRect/>
                </a:stretch>
              </a:blipFill>
            </p:spPr>
            <p:txBody>
              <a:bodyPr wrap="square" lIns="0" tIns="0" rIns="0" bIns="0" rtlCol="0"/>
              <a:lstStyle/>
              <a:p>
                <a:endParaRPr/>
              </a:p>
            </p:txBody>
          </p:sp>
        </p:grpSp>
      </p:grpSp>
      <p:sp>
        <p:nvSpPr>
          <p:cNvPr id="27" name="Título 3">
            <a:extLst>
              <a:ext uri="{FF2B5EF4-FFF2-40B4-BE49-F238E27FC236}">
                <a16:creationId xmlns:a16="http://schemas.microsoft.com/office/drawing/2014/main" id="{6D38E6EE-7969-4B3A-911A-B4DC277F3A98}"/>
              </a:ext>
            </a:extLst>
          </p:cNvPr>
          <p:cNvSpPr txBox="1">
            <a:spLocks/>
          </p:cNvSpPr>
          <p:nvPr/>
        </p:nvSpPr>
        <p:spPr>
          <a:xfrm>
            <a:off x="2848026" y="2101329"/>
            <a:ext cx="6588581" cy="943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dirty="0">
                <a:latin typeface="Arial Narrow" panose="020B0606020202030204" pitchFamily="34" charset="0"/>
              </a:rPr>
              <a:t>El Programa esta llegando a 18 de las 19 comunas del municipio de Pereira y 7 de los 12 Corregimientos.</a:t>
            </a:r>
          </a:p>
        </p:txBody>
      </p:sp>
      <p:sp>
        <p:nvSpPr>
          <p:cNvPr id="28" name="27 Rectángulo"/>
          <p:cNvSpPr/>
          <p:nvPr/>
        </p:nvSpPr>
        <p:spPr>
          <a:xfrm>
            <a:off x="4608767" y="1475376"/>
            <a:ext cx="2726580" cy="646331"/>
          </a:xfrm>
          <a:prstGeom prst="rect">
            <a:avLst/>
          </a:prstGeom>
        </p:spPr>
        <p:txBody>
          <a:bodyPr wrap="none">
            <a:spAutoFit/>
          </a:bodyPr>
          <a:lstStyle/>
          <a:p>
            <a:pPr algn="ctr"/>
            <a:r>
              <a:rPr lang="es-ES" sz="3600" dirty="0">
                <a:latin typeface="Arial Narrow" panose="020B0606020202030204" pitchFamily="34" charset="0"/>
              </a:rPr>
              <a:t>MÍNIMO VITAL</a:t>
            </a:r>
          </a:p>
        </p:txBody>
      </p:sp>
      <p:sp>
        <p:nvSpPr>
          <p:cNvPr id="2" name="Rectángulo 1"/>
          <p:cNvSpPr/>
          <p:nvPr/>
        </p:nvSpPr>
        <p:spPr>
          <a:xfrm>
            <a:off x="3346264" y="3414960"/>
            <a:ext cx="863826" cy="307777"/>
          </a:xfrm>
          <a:prstGeom prst="rect">
            <a:avLst/>
          </a:prstGeom>
        </p:spPr>
        <p:txBody>
          <a:bodyPr wrap="none">
            <a:spAutoFit/>
          </a:bodyPr>
          <a:lstStyle/>
          <a:p>
            <a:pPr algn="ctr"/>
            <a:r>
              <a:rPr lang="es-MX" sz="1400" dirty="0">
                <a:solidFill>
                  <a:schemeClr val="bg2">
                    <a:lumMod val="25000"/>
                  </a:schemeClr>
                </a:solidFill>
                <a:latin typeface="Arial Narrow" panose="020B0606020202030204" pitchFamily="34" charset="0"/>
              </a:rPr>
              <a:t>ESTRATO</a:t>
            </a:r>
          </a:p>
        </p:txBody>
      </p:sp>
      <p:sp>
        <p:nvSpPr>
          <p:cNvPr id="3" name="Rectángulo 2"/>
          <p:cNvSpPr/>
          <p:nvPr/>
        </p:nvSpPr>
        <p:spPr>
          <a:xfrm>
            <a:off x="4974460" y="3426901"/>
            <a:ext cx="2061783" cy="307777"/>
          </a:xfrm>
          <a:prstGeom prst="rect">
            <a:avLst/>
          </a:prstGeom>
        </p:spPr>
        <p:txBody>
          <a:bodyPr wrap="none">
            <a:spAutoFit/>
          </a:bodyPr>
          <a:lstStyle/>
          <a:p>
            <a:pPr algn="ctr"/>
            <a:r>
              <a:rPr lang="es-MX" sz="1400" dirty="0">
                <a:solidFill>
                  <a:schemeClr val="bg2">
                    <a:lumMod val="25000"/>
                  </a:schemeClr>
                </a:solidFill>
                <a:latin typeface="Arial Narrow" panose="020B0606020202030204" pitchFamily="34" charset="0"/>
              </a:rPr>
              <a:t>POBLACIÓN BENEFICIADA</a:t>
            </a:r>
          </a:p>
        </p:txBody>
      </p:sp>
      <p:sp>
        <p:nvSpPr>
          <p:cNvPr id="29" name="Rectángulo 28"/>
          <p:cNvSpPr/>
          <p:nvPr/>
        </p:nvSpPr>
        <p:spPr>
          <a:xfrm>
            <a:off x="8412748" y="3765464"/>
            <a:ext cx="766557" cy="1200329"/>
          </a:xfrm>
          <a:prstGeom prst="rect">
            <a:avLst/>
          </a:prstGeom>
        </p:spPr>
        <p:txBody>
          <a:bodyPr wrap="none">
            <a:spAutoFit/>
          </a:bodyPr>
          <a:lstStyle/>
          <a:p>
            <a:pPr algn="ctr"/>
            <a:r>
              <a:rPr lang="es-MX" dirty="0">
                <a:solidFill>
                  <a:schemeClr val="bg2">
                    <a:lumMod val="25000"/>
                  </a:schemeClr>
                </a:solidFill>
                <a:latin typeface="Arial Narrow" panose="020B0606020202030204" pitchFamily="34" charset="0"/>
              </a:rPr>
              <a:t>Total</a:t>
            </a:r>
          </a:p>
          <a:p>
            <a:pPr algn="ctr"/>
            <a:r>
              <a:rPr lang="es-MX" dirty="0">
                <a:solidFill>
                  <a:schemeClr val="bg2">
                    <a:lumMod val="25000"/>
                  </a:schemeClr>
                </a:solidFill>
                <a:latin typeface="Arial Narrow" panose="020B0606020202030204" pitchFamily="34" charset="0"/>
              </a:rPr>
              <a:t>10.783</a:t>
            </a:r>
          </a:p>
          <a:p>
            <a:pPr algn="ctr"/>
            <a:endParaRPr lang="es-MX" dirty="0">
              <a:solidFill>
                <a:schemeClr val="bg2">
                  <a:lumMod val="25000"/>
                </a:schemeClr>
              </a:solidFill>
              <a:latin typeface="Arial Narrow" panose="020B0606020202030204" pitchFamily="34" charset="0"/>
            </a:endParaRPr>
          </a:p>
          <a:p>
            <a:pPr algn="ctr"/>
            <a:endParaRPr lang="es-MX" dirty="0">
              <a:solidFill>
                <a:schemeClr val="bg2">
                  <a:lumMod val="25000"/>
                </a:schemeClr>
              </a:solidFill>
              <a:latin typeface="Arial Narrow" panose="020B0606020202030204" pitchFamily="34" charset="0"/>
            </a:endParaRPr>
          </a:p>
        </p:txBody>
      </p:sp>
    </p:spTree>
    <p:extLst>
      <p:ext uri="{BB962C8B-B14F-4D97-AF65-F5344CB8AC3E}">
        <p14:creationId xmlns:p14="http://schemas.microsoft.com/office/powerpoint/2010/main" val="395677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3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D8A914E-53DA-42DA-B18B-1221CA9CA673}"/>
              </a:ext>
            </a:extLst>
          </p:cNvPr>
          <p:cNvSpPr txBox="1"/>
          <p:nvPr/>
        </p:nvSpPr>
        <p:spPr>
          <a:xfrm>
            <a:off x="2849732" y="2295958"/>
            <a:ext cx="6720396" cy="2123658"/>
          </a:xfrm>
          <a:prstGeom prst="rect">
            <a:avLst/>
          </a:prstGeom>
          <a:noFill/>
        </p:spPr>
        <p:txBody>
          <a:bodyPr wrap="square" rtlCol="0" anchor="ctr">
            <a:spAutoFit/>
          </a:bodyPr>
          <a:lstStyle/>
          <a:p>
            <a:pPr algn="ctr"/>
            <a:r>
              <a:rPr lang="es-ES" sz="6600" b="1" dirty="0">
                <a:latin typeface="Arial Narrow" panose="020B0606020202030204" pitchFamily="34" charset="0"/>
                <a:cs typeface="Arial" panose="020B0604020202020204" pitchFamily="34" charset="0"/>
              </a:rPr>
              <a:t>SECRETARÍA DE PLANEACIÓN</a:t>
            </a:r>
            <a:endParaRPr lang="en-US" sz="66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40290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D8A914E-53DA-42DA-B18B-1221CA9CA673}"/>
              </a:ext>
            </a:extLst>
          </p:cNvPr>
          <p:cNvSpPr txBox="1"/>
          <p:nvPr/>
        </p:nvSpPr>
        <p:spPr>
          <a:xfrm>
            <a:off x="1979484" y="2702436"/>
            <a:ext cx="8204200" cy="830997"/>
          </a:xfrm>
          <a:prstGeom prst="rect">
            <a:avLst/>
          </a:prstGeom>
          <a:noFill/>
        </p:spPr>
        <p:txBody>
          <a:bodyPr wrap="square" rtlCol="0" anchor="ctr">
            <a:spAutoFit/>
          </a:bodyPr>
          <a:lstStyle/>
          <a:p>
            <a:pPr algn="ctr"/>
            <a:r>
              <a:rPr lang="es-ES" sz="4800" b="1" dirty="0">
                <a:latin typeface="Arial Narrow" panose="020B0606020202030204" pitchFamily="34" charset="0"/>
                <a:cs typeface="Arial" panose="020B0604020202020204" pitchFamily="34" charset="0"/>
              </a:rPr>
              <a:t>INFORME DE GESTIÓN </a:t>
            </a:r>
            <a:endParaRPr lang="en-US" sz="48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423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3"/>
          <p:cNvSpPr/>
          <p:nvPr/>
        </p:nvSpPr>
        <p:spPr>
          <a:xfrm>
            <a:off x="941997" y="2292468"/>
            <a:ext cx="4987263" cy="3185487"/>
          </a:xfrm>
          <a:prstGeom prst="rect">
            <a:avLst/>
          </a:prstGeom>
        </p:spPr>
        <p:txBody>
          <a:bodyPr wrap="none">
            <a:spAutoFit/>
          </a:bodyPr>
          <a:lstStyle/>
          <a:p>
            <a:r>
              <a:rPr lang="es-CO" sz="3200" b="1" dirty="0">
                <a:latin typeface="Arial Narrow" panose="020B0606020202030204" pitchFamily="34" charset="0"/>
                <a:cs typeface="Arial" panose="020B0604020202020204" pitchFamily="34" charset="0"/>
              </a:rPr>
              <a:t>Subprocesos</a:t>
            </a:r>
            <a:endParaRPr lang="es-CO" sz="2400" b="1" dirty="0">
              <a:latin typeface="Arial Narrow" panose="020B0606020202030204" pitchFamily="34" charset="0"/>
              <a:cs typeface="Arial" panose="020B0604020202020204" pitchFamily="34" charset="0"/>
            </a:endParaRPr>
          </a:p>
          <a:p>
            <a:pPr marL="298450" indent="-285750">
              <a:lnSpc>
                <a:spcPct val="100000"/>
              </a:lnSpc>
              <a:spcBef>
                <a:spcPts val="105"/>
              </a:spcBef>
              <a:buFont typeface="Arial" panose="020B0604020202020204" pitchFamily="34" charset="0"/>
              <a:buChar char="•"/>
            </a:pPr>
            <a:r>
              <a:rPr lang="es-CO" sz="2400" dirty="0">
                <a:latin typeface="Arial Narrow" panose="020B0606020202030204" pitchFamily="34" charset="0"/>
                <a:cs typeface="Arial"/>
              </a:rPr>
              <a:t>Cambio Climático</a:t>
            </a:r>
          </a:p>
          <a:p>
            <a:pPr marL="298450" indent="-285750">
              <a:lnSpc>
                <a:spcPct val="100000"/>
              </a:lnSpc>
              <a:spcBef>
                <a:spcPts val="105"/>
              </a:spcBef>
              <a:buFont typeface="Arial" panose="020B0604020202020204" pitchFamily="34" charset="0"/>
              <a:buChar char="•"/>
            </a:pPr>
            <a:r>
              <a:rPr lang="es-CO" sz="2400" dirty="0">
                <a:latin typeface="Arial Narrow" panose="020B0606020202030204" pitchFamily="34" charset="0"/>
                <a:cs typeface="Arial"/>
              </a:rPr>
              <a:t>Conservación de Ecosistemas</a:t>
            </a:r>
          </a:p>
          <a:p>
            <a:pPr marL="298450" indent="-285750">
              <a:lnSpc>
                <a:spcPct val="100000"/>
              </a:lnSpc>
              <a:spcBef>
                <a:spcPts val="105"/>
              </a:spcBef>
              <a:buFont typeface="Arial" panose="020B0604020202020204" pitchFamily="34" charset="0"/>
              <a:buChar char="•"/>
            </a:pPr>
            <a:r>
              <a:rPr lang="es-CO" sz="2400" dirty="0">
                <a:latin typeface="Arial Narrow" panose="020B0606020202030204" pitchFamily="34" charset="0"/>
                <a:cs typeface="Arial"/>
              </a:rPr>
              <a:t>Biodiversidad y Servicios Ecosistémicos</a:t>
            </a:r>
          </a:p>
          <a:p>
            <a:pPr marL="298450" indent="-285750">
              <a:lnSpc>
                <a:spcPct val="100000"/>
              </a:lnSpc>
              <a:spcBef>
                <a:spcPts val="105"/>
              </a:spcBef>
              <a:buFont typeface="Arial" panose="020B0604020202020204" pitchFamily="34" charset="0"/>
              <a:buChar char="•"/>
            </a:pPr>
            <a:r>
              <a:rPr lang="es-CO" sz="2400" dirty="0">
                <a:latin typeface="Arial Narrow" panose="020B0606020202030204" pitchFamily="34" charset="0"/>
                <a:cs typeface="Arial"/>
              </a:rPr>
              <a:t>Servicio Publico de Aseo</a:t>
            </a:r>
          </a:p>
          <a:p>
            <a:pPr marL="298450" indent="-285750">
              <a:lnSpc>
                <a:spcPct val="100000"/>
              </a:lnSpc>
              <a:spcBef>
                <a:spcPts val="105"/>
              </a:spcBef>
              <a:buFont typeface="Arial" panose="020B0604020202020204" pitchFamily="34" charset="0"/>
              <a:buChar char="•"/>
            </a:pPr>
            <a:r>
              <a:rPr lang="es-CO" sz="2400" dirty="0">
                <a:latin typeface="Arial Narrow" panose="020B0606020202030204" pitchFamily="34" charset="0"/>
                <a:cs typeface="Arial"/>
              </a:rPr>
              <a:t>Cultura y Sensibilidad Ambiental</a:t>
            </a:r>
          </a:p>
          <a:p>
            <a:pPr marL="298450" indent="-285750">
              <a:lnSpc>
                <a:spcPct val="100000"/>
              </a:lnSpc>
              <a:spcBef>
                <a:spcPts val="105"/>
              </a:spcBef>
              <a:buFont typeface="Arial" panose="020B0604020202020204" pitchFamily="34" charset="0"/>
              <a:buChar char="•"/>
            </a:pPr>
            <a:r>
              <a:rPr lang="es-CO" sz="2400" dirty="0">
                <a:latin typeface="Arial Narrow" panose="020B0606020202030204" pitchFamily="34" charset="0"/>
                <a:cs typeface="Arial"/>
              </a:rPr>
              <a:t>Agua Para Todos</a:t>
            </a:r>
          </a:p>
          <a:p>
            <a:endParaRPr lang="es-CO" sz="2000" dirty="0"/>
          </a:p>
        </p:txBody>
      </p:sp>
      <p:sp>
        <p:nvSpPr>
          <p:cNvPr id="5" name="Rectángulo 4"/>
          <p:cNvSpPr/>
          <p:nvPr/>
        </p:nvSpPr>
        <p:spPr>
          <a:xfrm>
            <a:off x="1714500" y="879568"/>
            <a:ext cx="9017000" cy="1077218"/>
          </a:xfrm>
          <a:prstGeom prst="rect">
            <a:avLst/>
          </a:prstGeom>
        </p:spPr>
        <p:txBody>
          <a:bodyPr wrap="square">
            <a:spAutoFit/>
          </a:bodyPr>
          <a:lstStyle/>
          <a:p>
            <a:pPr algn="ctr"/>
            <a:r>
              <a:rPr lang="es-ES" sz="3200" b="1" dirty="0">
                <a:solidFill>
                  <a:srgbClr val="FF0000"/>
                </a:solidFill>
                <a:latin typeface="Arial Narrow" panose="020B0606020202030204" pitchFamily="34" charset="0"/>
              </a:rPr>
              <a:t>DIRECCIÓN ESTRATÉGICA DEL SISTEMA DE GESTIÓN AMBIENTAL MUNICIPAL </a:t>
            </a:r>
          </a:p>
        </p:txBody>
      </p:sp>
    </p:spTree>
    <p:extLst>
      <p:ext uri="{BB962C8B-B14F-4D97-AF65-F5344CB8AC3E}">
        <p14:creationId xmlns:p14="http://schemas.microsoft.com/office/powerpoint/2010/main" val="305199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 name="TextBox 8">
            <a:extLst>
              <a:ext uri="{FF2B5EF4-FFF2-40B4-BE49-F238E27FC236}">
                <a16:creationId xmlns:a16="http://schemas.microsoft.com/office/drawing/2014/main" id="{A2BE9D4C-69B3-4FC7-8465-9EE5BD46D005}"/>
              </a:ext>
            </a:extLst>
          </p:cNvPr>
          <p:cNvSpPr txBox="1"/>
          <p:nvPr/>
        </p:nvSpPr>
        <p:spPr>
          <a:xfrm>
            <a:off x="6979029" y="393792"/>
            <a:ext cx="4825101"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 </a:t>
            </a:r>
            <a:endParaRPr lang="ko-KR" altLang="en-US" sz="1600" dirty="0">
              <a:latin typeface="Arial Narrow" panose="020B0606020202030204" pitchFamily="34" charset="0"/>
              <a:cs typeface="Arial" pitchFamily="34" charset="0"/>
            </a:endParaRPr>
          </a:p>
        </p:txBody>
      </p:sp>
      <p:sp>
        <p:nvSpPr>
          <p:cNvPr id="4" name="TextBox 8">
            <a:extLst>
              <a:ext uri="{FF2B5EF4-FFF2-40B4-BE49-F238E27FC236}">
                <a16:creationId xmlns:a16="http://schemas.microsoft.com/office/drawing/2014/main" id="{A2BE9D4C-69B3-4FC7-8465-9EE5BD46D005}"/>
              </a:ext>
            </a:extLst>
          </p:cNvPr>
          <p:cNvSpPr txBox="1"/>
          <p:nvPr/>
        </p:nvSpPr>
        <p:spPr>
          <a:xfrm>
            <a:off x="8217243" y="416432"/>
            <a:ext cx="4015057" cy="830997"/>
          </a:xfrm>
          <a:prstGeom prst="rect">
            <a:avLst/>
          </a:prstGeom>
          <a:noFill/>
        </p:spPr>
        <p:txBody>
          <a:bodyPr wrap="square" rtlCol="0" anchor="ctr">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Variabilidad y cambio climático.</a:t>
            </a:r>
          </a:p>
          <a:p>
            <a:r>
              <a:rPr lang="es-CO" altLang="ko-KR" sz="1600" b="1" dirty="0">
                <a:latin typeface="Arial Narrow" panose="020B0606020202030204" pitchFamily="34" charset="0"/>
                <a:cs typeface="Arial" pitchFamily="34" charset="0"/>
              </a:rPr>
              <a:t>Adaptación y mitigación al cambio climático</a:t>
            </a:r>
            <a:r>
              <a:rPr lang="es-CO" altLang="ko-KR" sz="1600" dirty="0">
                <a:latin typeface="Futura Book" panose="020B0800000000000000"/>
                <a:cs typeface="Arial" pitchFamily="34" charset="0"/>
              </a:rPr>
              <a:t>.</a:t>
            </a:r>
            <a:endParaRPr lang="ko-KR" altLang="en-US" sz="1600" dirty="0">
              <a:latin typeface="Futura Book" panose="020B0800000000000000"/>
              <a:cs typeface="Arial" pitchFamily="34" charset="0"/>
            </a:endParaRPr>
          </a:p>
        </p:txBody>
      </p:sp>
      <p:sp>
        <p:nvSpPr>
          <p:cNvPr id="5" name="CuadroTexto 2"/>
          <p:cNvSpPr txBox="1"/>
          <p:nvPr/>
        </p:nvSpPr>
        <p:spPr>
          <a:xfrm>
            <a:off x="2670048" y="1456264"/>
            <a:ext cx="7400544" cy="923330"/>
          </a:xfrm>
          <a:prstGeom prst="rect">
            <a:avLst/>
          </a:prstGeom>
          <a:noFill/>
        </p:spPr>
        <p:txBody>
          <a:bodyPr wrap="square" rtlCol="0">
            <a:spAutoFit/>
          </a:bodyPr>
          <a:lstStyle/>
          <a:p>
            <a:pPr algn="ctr"/>
            <a:r>
              <a:rPr lang="es-CO" b="1" dirty="0">
                <a:latin typeface="Arial Narrow" panose="020B0606020202030204" pitchFamily="34" charset="0"/>
              </a:rPr>
              <a:t>Estrategia Municipal de Adaptación y Mitigación al Cambio Climático - EMAVCC </a:t>
            </a:r>
          </a:p>
          <a:p>
            <a:pPr algn="just"/>
            <a:r>
              <a:rPr lang="es-CO" dirty="0">
                <a:latin typeface="Arial Narrow" panose="020B0606020202030204" pitchFamily="34" charset="0"/>
              </a:rPr>
              <a:t>Se elaboro el cronograma para el seguimiento de la  implementación del Plan de Acción de la Estrategia Municipal de Adaptación y Mitigación al Cambio Climático.</a:t>
            </a:r>
          </a:p>
        </p:txBody>
      </p:sp>
      <p:sp>
        <p:nvSpPr>
          <p:cNvPr id="6" name="Rectángulo 9"/>
          <p:cNvSpPr/>
          <p:nvPr/>
        </p:nvSpPr>
        <p:spPr>
          <a:xfrm>
            <a:off x="7252121" y="2684296"/>
            <a:ext cx="4278915" cy="923330"/>
          </a:xfrm>
          <a:prstGeom prst="rect">
            <a:avLst/>
          </a:prstGeom>
        </p:spPr>
        <p:txBody>
          <a:bodyPr wrap="square">
            <a:spAutoFit/>
          </a:bodyPr>
          <a:lstStyle/>
          <a:p>
            <a:pPr algn="just"/>
            <a:r>
              <a:rPr lang="es-CO" dirty="0">
                <a:latin typeface="Arial Narrow" panose="020B0606020202030204" pitchFamily="34" charset="0"/>
              </a:rPr>
              <a:t>Participación y fortalecimiento en cinco actividades del Nodo Regional de Cambio Climático.</a:t>
            </a:r>
          </a:p>
        </p:txBody>
      </p:sp>
      <p:sp>
        <p:nvSpPr>
          <p:cNvPr id="7" name="Rectángulo 10"/>
          <p:cNvSpPr/>
          <p:nvPr/>
        </p:nvSpPr>
        <p:spPr>
          <a:xfrm flipH="1">
            <a:off x="443285" y="2684296"/>
            <a:ext cx="4945579" cy="923330"/>
          </a:xfrm>
          <a:prstGeom prst="rect">
            <a:avLst/>
          </a:prstGeom>
        </p:spPr>
        <p:txBody>
          <a:bodyPr wrap="square">
            <a:spAutoFit/>
          </a:bodyPr>
          <a:lstStyle/>
          <a:p>
            <a:pPr algn="just"/>
            <a:r>
              <a:rPr lang="es-MX" dirty="0">
                <a:latin typeface="Arial Narrow" panose="020B0606020202030204" pitchFamily="34" charset="0"/>
                <a:cs typeface="Times New Roman" panose="02020603050405020304" pitchFamily="18" charset="0"/>
              </a:rPr>
              <a:t>Promoción de procesos de consumo responsable y reducción de la generación de residuos solidos con potencial de Gases de Efecto Invernadero.</a:t>
            </a:r>
            <a:endParaRPr lang="es-CO" dirty="0">
              <a:latin typeface="Arial Narrow" panose="020B0606020202030204" pitchFamily="34" charset="0"/>
            </a:endParaRPr>
          </a:p>
        </p:txBody>
      </p:sp>
      <p:sp>
        <p:nvSpPr>
          <p:cNvPr id="9" name="Rectángulo 3"/>
          <p:cNvSpPr/>
          <p:nvPr/>
        </p:nvSpPr>
        <p:spPr>
          <a:xfrm>
            <a:off x="156193" y="500365"/>
            <a:ext cx="2661147"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10" name="Rectángulo 9"/>
          <p:cNvSpPr/>
          <p:nvPr/>
        </p:nvSpPr>
        <p:spPr>
          <a:xfrm>
            <a:off x="2916074" y="4058776"/>
            <a:ext cx="6096000" cy="2585323"/>
          </a:xfrm>
          <a:prstGeom prst="rect">
            <a:avLst/>
          </a:prstGeom>
        </p:spPr>
        <p:txBody>
          <a:bodyPr>
            <a:spAutoFit/>
          </a:bodyPr>
          <a:lstStyle/>
          <a:p>
            <a:pPr algn="just"/>
            <a:r>
              <a:rPr lang="es-MX" b="1" dirty="0">
                <a:latin typeface="Arial Narrow" panose="020B0606020202030204" pitchFamily="34" charset="0"/>
                <a:cs typeface="Times New Roman" panose="02020603050405020304" pitchFamily="18" charset="0"/>
              </a:rPr>
              <a:t>Inscripción al Fondo Acción de los siguientes Proyectos:</a:t>
            </a:r>
          </a:p>
          <a:p>
            <a:pPr marL="285750" indent="-285750" algn="just">
              <a:buFont typeface="Arial" panose="020B0604020202020204" pitchFamily="34" charset="0"/>
              <a:buChar char="•"/>
            </a:pPr>
            <a:r>
              <a:rPr lang="es-MX" dirty="0">
                <a:latin typeface="Arial Narrow" panose="020B0606020202030204" pitchFamily="34" charset="0"/>
                <a:cs typeface="Times New Roman" panose="02020603050405020304" pitchFamily="18" charset="0"/>
              </a:rPr>
              <a:t>Implementación de un sistema de información y de alertas tempranas multipropósito para la gestión del riesgo de desastres relacionados con eventos hidroclimatológicos.</a:t>
            </a:r>
          </a:p>
          <a:p>
            <a:pPr marL="285750" indent="-285750" algn="just">
              <a:buFont typeface="Arial" panose="020B0604020202020204" pitchFamily="34" charset="0"/>
              <a:buChar char="•"/>
            </a:pPr>
            <a:r>
              <a:rPr lang="es-MX" dirty="0">
                <a:latin typeface="Arial Narrow" panose="020B0606020202030204" pitchFamily="34" charset="0"/>
                <a:cs typeface="Times New Roman" panose="02020603050405020304" pitchFamily="18" charset="0"/>
              </a:rPr>
              <a:t>Identificación, análisis y zonificación de amenazas por fenómenos de remoción en masa, inundaciones, vendavales, sequias y avenidas torrenciales para la zona urbana y rural del municipio relacionado con el cambio climático. </a:t>
            </a:r>
          </a:p>
          <a:p>
            <a:pPr marL="285750" indent="-285750" algn="just">
              <a:buFont typeface="Arial" panose="020B0604020202020204" pitchFamily="34" charset="0"/>
              <a:buChar char="•"/>
            </a:pPr>
            <a:endParaRPr lang="es-CO" dirty="0">
              <a:latin typeface="Futura Book" panose="020B0800000000000000"/>
            </a:endParaRPr>
          </a:p>
        </p:txBody>
      </p:sp>
      <p:pic>
        <p:nvPicPr>
          <p:cNvPr id="11" name="Imagen 1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788502" y="4710016"/>
            <a:ext cx="494379" cy="450048"/>
          </a:xfrm>
          <a:prstGeom prst="rect">
            <a:avLst/>
          </a:prstGeom>
        </p:spPr>
      </p:pic>
      <p:sp>
        <p:nvSpPr>
          <p:cNvPr id="13" name="Rectángulo 12"/>
          <p:cNvSpPr/>
          <p:nvPr/>
        </p:nvSpPr>
        <p:spPr>
          <a:xfrm>
            <a:off x="1277078" y="4790732"/>
            <a:ext cx="1143262" cy="369332"/>
          </a:xfrm>
          <a:prstGeom prst="rect">
            <a:avLst/>
          </a:prstGeom>
        </p:spPr>
        <p:txBody>
          <a:bodyPr wrap="none">
            <a:spAutoFit/>
          </a:bodyPr>
          <a:lstStyle/>
          <a:p>
            <a:pPr algn="just"/>
            <a:r>
              <a:rPr lang="es-CO" dirty="0">
                <a:latin typeface="Arial Narrow" panose="020B0606020202030204" pitchFamily="34" charset="0"/>
                <a:cs typeface="Arial" panose="020B0604020202020204" pitchFamily="34" charset="0"/>
              </a:rPr>
              <a:t>90 Millones</a:t>
            </a:r>
          </a:p>
        </p:txBody>
      </p:sp>
    </p:spTree>
    <p:extLst>
      <p:ext uri="{BB962C8B-B14F-4D97-AF65-F5344CB8AC3E}">
        <p14:creationId xmlns:p14="http://schemas.microsoft.com/office/powerpoint/2010/main" val="405221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4"/>
          <p:cNvSpPr txBox="1"/>
          <p:nvPr/>
        </p:nvSpPr>
        <p:spPr>
          <a:xfrm>
            <a:off x="6370674" y="5057838"/>
            <a:ext cx="1609272" cy="369332"/>
          </a:xfrm>
          <a:prstGeom prst="rect">
            <a:avLst/>
          </a:prstGeom>
          <a:noFill/>
        </p:spPr>
        <p:txBody>
          <a:bodyPr wrap="square" rtlCol="0">
            <a:spAutoFit/>
          </a:bodyPr>
          <a:lstStyle/>
          <a:p>
            <a:pPr algn="just"/>
            <a:r>
              <a:rPr lang="es-CO" dirty="0">
                <a:latin typeface="Futura Book"/>
              </a:rPr>
              <a:t>59 Millones</a:t>
            </a:r>
          </a:p>
        </p:txBody>
      </p:sp>
      <p:sp>
        <p:nvSpPr>
          <p:cNvPr id="3" name="Rectángulo 1"/>
          <p:cNvSpPr/>
          <p:nvPr/>
        </p:nvSpPr>
        <p:spPr>
          <a:xfrm>
            <a:off x="345002" y="1624629"/>
            <a:ext cx="6092867" cy="400110"/>
          </a:xfrm>
          <a:prstGeom prst="rect">
            <a:avLst/>
          </a:prstGeom>
        </p:spPr>
        <p:txBody>
          <a:bodyPr wrap="square">
            <a:spAutoFit/>
          </a:bodyPr>
          <a:lstStyle/>
          <a:p>
            <a:r>
              <a:rPr lang="es-MX" sz="2000" b="1" dirty="0">
                <a:latin typeface="Arial Narrow" panose="020B0606020202030204" pitchFamily="34" charset="0"/>
              </a:rPr>
              <a:t>Se conmemoraron las siguientes fechas ambientales</a:t>
            </a:r>
            <a:endParaRPr lang="es-CO" sz="2000" b="1" dirty="0">
              <a:latin typeface="Arial Narrow" panose="020B0606020202030204" pitchFamily="34" charset="0"/>
            </a:endParaRPr>
          </a:p>
        </p:txBody>
      </p:sp>
      <p:sp>
        <p:nvSpPr>
          <p:cNvPr id="4" name="Rectángulo 4"/>
          <p:cNvSpPr/>
          <p:nvPr/>
        </p:nvSpPr>
        <p:spPr>
          <a:xfrm>
            <a:off x="345003" y="2041223"/>
            <a:ext cx="4140201" cy="2308324"/>
          </a:xfrm>
          <a:prstGeom prst="rect">
            <a:avLst/>
          </a:prstGeom>
        </p:spPr>
        <p:txBody>
          <a:bodyPr wrap="square">
            <a:spAutoFit/>
          </a:bodyPr>
          <a:lstStyle/>
          <a:p>
            <a:pPr marL="285750" indent="-285750">
              <a:buFont typeface="Arial" panose="020B0604020202020204" pitchFamily="34" charset="0"/>
              <a:buChar char="•"/>
            </a:pPr>
            <a:r>
              <a:rPr lang="es-CO" dirty="0">
                <a:latin typeface="Arial Narrow" panose="020B0606020202030204" pitchFamily="34" charset="0"/>
              </a:rPr>
              <a:t>Día Mundial del Agua</a:t>
            </a:r>
          </a:p>
          <a:p>
            <a:pPr marL="285750" indent="-285750">
              <a:buFont typeface="Arial" panose="020B0604020202020204" pitchFamily="34" charset="0"/>
              <a:buChar char="•"/>
            </a:pPr>
            <a:r>
              <a:rPr lang="es-CO" dirty="0">
                <a:latin typeface="Arial Narrow" panose="020B0606020202030204" pitchFamily="34" charset="0"/>
              </a:rPr>
              <a:t>Hora del Planeta</a:t>
            </a:r>
          </a:p>
          <a:p>
            <a:pPr marL="285750" indent="-285750">
              <a:buFont typeface="Arial" panose="020B0604020202020204" pitchFamily="34" charset="0"/>
              <a:buChar char="•"/>
            </a:pPr>
            <a:r>
              <a:rPr lang="es-CO" dirty="0">
                <a:latin typeface="Arial Narrow" panose="020B0606020202030204" pitchFamily="34" charset="0"/>
              </a:rPr>
              <a:t>Día Mundial de Saneamiento Ambiental</a:t>
            </a:r>
          </a:p>
          <a:p>
            <a:pPr marL="285750" indent="-285750">
              <a:buFont typeface="Arial" panose="020B0604020202020204" pitchFamily="34" charset="0"/>
              <a:buChar char="•"/>
            </a:pPr>
            <a:r>
              <a:rPr lang="es-CO" dirty="0">
                <a:latin typeface="Arial Narrow" panose="020B0606020202030204" pitchFamily="34" charset="0"/>
              </a:rPr>
              <a:t>Día Internacional de la Tierra</a:t>
            </a:r>
          </a:p>
          <a:p>
            <a:pPr marL="285750" indent="-285750">
              <a:buFont typeface="Arial" panose="020B0604020202020204" pitchFamily="34" charset="0"/>
              <a:buChar char="•"/>
            </a:pPr>
            <a:r>
              <a:rPr lang="es-CO" dirty="0">
                <a:latin typeface="Arial Narrow" panose="020B0606020202030204" pitchFamily="34" charset="0"/>
              </a:rPr>
              <a:t>Día Nacional del Árbol</a:t>
            </a:r>
          </a:p>
          <a:p>
            <a:pPr marL="285750" indent="-285750">
              <a:buFont typeface="Arial" panose="020B0604020202020204" pitchFamily="34" charset="0"/>
              <a:buChar char="•"/>
            </a:pPr>
            <a:r>
              <a:rPr lang="es-CO" dirty="0">
                <a:latin typeface="Arial Narrow" panose="020B0606020202030204" pitchFamily="34" charset="0"/>
              </a:rPr>
              <a:t>Día Internacional del Reciclaje</a:t>
            </a:r>
          </a:p>
          <a:p>
            <a:pPr marL="285750" indent="-285750">
              <a:buFont typeface="Arial" panose="020B0604020202020204" pitchFamily="34" charset="0"/>
              <a:buChar char="•"/>
            </a:pPr>
            <a:r>
              <a:rPr lang="es-CO" dirty="0">
                <a:latin typeface="Arial Narrow" panose="020B0606020202030204" pitchFamily="34" charset="0"/>
              </a:rPr>
              <a:t>Día Internacional de la Biodiversidad</a:t>
            </a:r>
          </a:p>
          <a:p>
            <a:pPr marL="285750" indent="-285750">
              <a:buFont typeface="Arial" panose="020B0604020202020204" pitchFamily="34" charset="0"/>
              <a:buChar char="•"/>
            </a:pPr>
            <a:endParaRPr lang="es-CO" dirty="0">
              <a:latin typeface="Futura Book" panose="020B0800000000000000"/>
            </a:endParaRPr>
          </a:p>
        </p:txBody>
      </p:sp>
      <p:sp>
        <p:nvSpPr>
          <p:cNvPr id="5" name="Rectángulo 16"/>
          <p:cNvSpPr/>
          <p:nvPr/>
        </p:nvSpPr>
        <p:spPr>
          <a:xfrm>
            <a:off x="355600" y="4269001"/>
            <a:ext cx="4224029" cy="715089"/>
          </a:xfrm>
          <a:prstGeom prst="flowChartAlternateProcess">
            <a:avLst/>
          </a:prstGeom>
          <a:ln>
            <a:solidFill>
              <a:srgbClr val="FF002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dirty="0">
                <a:latin typeface="Century Gothic" panose="020B0502020202020204" pitchFamily="34" charset="0"/>
                <a:ea typeface="Century Gothic" panose="020B0502020202020204" pitchFamily="34" charset="0"/>
                <a:cs typeface="Century Gothic" panose="020B0502020202020204" pitchFamily="34" charset="0"/>
              </a:rPr>
              <a:t> </a:t>
            </a:r>
            <a:r>
              <a:rPr lang="es-ES" b="1" dirty="0">
                <a:latin typeface="Arial Narrow" panose="020B0606020202030204" pitchFamily="34" charset="0"/>
                <a:ea typeface="Century Gothic" panose="020B0502020202020204" pitchFamily="34" charset="0"/>
                <a:cs typeface="Century Gothic" panose="020B0502020202020204" pitchFamily="34" charset="0"/>
              </a:rPr>
              <a:t>17 Jornadas de sensibilización virtual </a:t>
            </a:r>
          </a:p>
          <a:p>
            <a:pPr algn="just"/>
            <a:r>
              <a:rPr lang="es-ES" dirty="0">
                <a:latin typeface="Arial Narrow" panose="020B0606020202030204" pitchFamily="34" charset="0"/>
                <a:ea typeface="Century Gothic" panose="020B0502020202020204" pitchFamily="34" charset="0"/>
                <a:cs typeface="Century Gothic" panose="020B0502020202020204" pitchFamily="34" charset="0"/>
              </a:rPr>
              <a:t>       (440</a:t>
            </a:r>
            <a:r>
              <a:rPr lang="pt-BR" dirty="0">
                <a:latin typeface="Arial Narrow" panose="020B0606020202030204" pitchFamily="34" charset="0"/>
              </a:rPr>
              <a:t> Personas sensibilizadas)</a:t>
            </a:r>
            <a:endParaRPr lang="es-CO" dirty="0">
              <a:latin typeface="Arial Narrow" panose="020B0606020202030204" pitchFamily="34" charset="0"/>
            </a:endParaRPr>
          </a:p>
        </p:txBody>
      </p:sp>
      <p:sp>
        <p:nvSpPr>
          <p:cNvPr id="6" name="Rectángulo 18"/>
          <p:cNvSpPr/>
          <p:nvPr/>
        </p:nvSpPr>
        <p:spPr>
          <a:xfrm>
            <a:off x="901743" y="5125097"/>
            <a:ext cx="3131742" cy="715089"/>
          </a:xfrm>
          <a:prstGeom prst="roundRect">
            <a:avLst/>
          </a:prstGeom>
          <a:ln>
            <a:solidFill>
              <a:srgbClr val="FF0021"/>
            </a:solidFill>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pt-BR" b="1" dirty="0">
                <a:latin typeface="Arial Narrow" panose="020B0606020202030204" pitchFamily="34" charset="0"/>
              </a:rPr>
              <a:t>13 Albergues – COVID19</a:t>
            </a:r>
          </a:p>
          <a:p>
            <a:pPr algn="ctr"/>
            <a:r>
              <a:rPr lang="pt-BR" dirty="0">
                <a:latin typeface="Arial Narrow" panose="020B0606020202030204" pitchFamily="34" charset="0"/>
              </a:rPr>
              <a:t>     (237 Personas sensibilizadas)</a:t>
            </a:r>
            <a:endParaRPr lang="es-CO" dirty="0">
              <a:latin typeface="Arial Narrow" panose="020B0606020202030204" pitchFamily="34" charset="0"/>
            </a:endParaRPr>
          </a:p>
        </p:txBody>
      </p:sp>
      <p:pic>
        <p:nvPicPr>
          <p:cNvPr id="7" name="Imagen 19" descr="C:\Users\usuario\Desktop\CONTRATO 2020\informe #4\ALCANCE 4\h\albergue coliseo de ferias 27 de mayo (8).jpeg"/>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22912" y="2041223"/>
            <a:ext cx="2789567" cy="2337048"/>
          </a:xfrm>
          <a:prstGeom prst="rect">
            <a:avLst/>
          </a:prstGeom>
          <a:ln w="28575" cap="sq">
            <a:solidFill>
              <a:srgbClr val="FF0021"/>
            </a:solidFill>
            <a:miter lim="800000"/>
          </a:ln>
          <a:effectLst>
            <a:outerShdw blurRad="57150" dist="50800" dir="2700000" algn="tl" rotWithShape="0">
              <a:srgbClr val="000000">
                <a:alpha val="40000"/>
              </a:srgbClr>
            </a:outerShdw>
          </a:effectLst>
        </p:spPr>
      </p:pic>
      <p:pic>
        <p:nvPicPr>
          <p:cNvPr id="8" name="Imagen 20"/>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5848739" y="4977122"/>
            <a:ext cx="494379" cy="450048"/>
          </a:xfrm>
          <a:prstGeom prst="rect">
            <a:avLst/>
          </a:prstGeom>
        </p:spPr>
      </p:pic>
      <p:sp>
        <p:nvSpPr>
          <p:cNvPr id="9" name="Rectángulo 3"/>
          <p:cNvSpPr/>
          <p:nvPr/>
        </p:nvSpPr>
        <p:spPr>
          <a:xfrm>
            <a:off x="156193" y="500365"/>
            <a:ext cx="2698218"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10"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1" name="TextBox 8">
            <a:extLst>
              <a:ext uri="{FF2B5EF4-FFF2-40B4-BE49-F238E27FC236}">
                <a16:creationId xmlns:a16="http://schemas.microsoft.com/office/drawing/2014/main" id="{A2BE9D4C-69B3-4FC7-8465-9EE5BD46D005}"/>
              </a:ext>
            </a:extLst>
          </p:cNvPr>
          <p:cNvSpPr txBox="1"/>
          <p:nvPr/>
        </p:nvSpPr>
        <p:spPr>
          <a:xfrm>
            <a:off x="7979946" y="418506"/>
            <a:ext cx="4825101"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anose="020B0604020202020204" pitchFamily="34" charset="0"/>
              </a:rPr>
              <a:t>Eje</a:t>
            </a:r>
            <a:r>
              <a:rPr lang="en-US" altLang="ko-KR" sz="1600" dirty="0">
                <a:latin typeface="Arial Narrow" panose="020B0606020202030204" pitchFamily="34" charset="0"/>
                <a:cs typeface="Arial" panose="020B0604020202020204" pitchFamily="34" charset="0"/>
              </a:rPr>
              <a:t>:</a:t>
            </a:r>
          </a:p>
          <a:p>
            <a:r>
              <a:rPr lang="es-CO" altLang="ko-KR" sz="1600" dirty="0">
                <a:latin typeface="Arial Narrow" panose="020B0606020202030204" pitchFamily="34" charset="0"/>
                <a:cs typeface="Arial" panose="020B0604020202020204" pitchFamily="34" charset="0"/>
              </a:rPr>
              <a:t>Programa</a:t>
            </a:r>
            <a:r>
              <a:rPr lang="en-US" altLang="ko-KR" sz="1600" dirty="0">
                <a:latin typeface="Arial Narrow" panose="020B0606020202030204" pitchFamily="34" charset="0"/>
                <a:cs typeface="Arial" panose="020B0604020202020204" pitchFamily="34" charset="0"/>
              </a:rPr>
              <a:t>:</a:t>
            </a:r>
          </a:p>
          <a:p>
            <a:r>
              <a:rPr lang="es-CO" altLang="ko-KR" sz="1600" dirty="0">
                <a:latin typeface="Arial Narrow" panose="020B0606020202030204" pitchFamily="34" charset="0"/>
                <a:cs typeface="Arial" panose="020B0604020202020204" pitchFamily="34" charset="0"/>
              </a:rPr>
              <a:t>Subprograma</a:t>
            </a:r>
            <a:r>
              <a:rPr lang="en-US" altLang="ko-KR" sz="1600" dirty="0">
                <a:latin typeface="Arial Narrow" panose="020B0606020202030204" pitchFamily="34" charset="0"/>
                <a:cs typeface="Arial" panose="020B0604020202020204" pitchFamily="34" charset="0"/>
              </a:rPr>
              <a:t>: </a:t>
            </a:r>
            <a:endParaRPr lang="ko-KR" altLang="en-US" sz="1600" dirty="0">
              <a:latin typeface="Arial Narrow" panose="020B0606020202030204" pitchFamily="34" charset="0"/>
              <a:cs typeface="Arial" panose="020B0604020202020204" pitchFamily="34" charset="0"/>
            </a:endParaRPr>
          </a:p>
        </p:txBody>
      </p:sp>
      <p:sp>
        <p:nvSpPr>
          <p:cNvPr id="12" name="TextBox 8">
            <a:extLst>
              <a:ext uri="{FF2B5EF4-FFF2-40B4-BE49-F238E27FC236}">
                <a16:creationId xmlns:a16="http://schemas.microsoft.com/office/drawing/2014/main" id="{A2BE9D4C-69B3-4FC7-8465-9EE5BD46D005}"/>
              </a:ext>
            </a:extLst>
          </p:cNvPr>
          <p:cNvSpPr txBox="1"/>
          <p:nvPr/>
        </p:nvSpPr>
        <p:spPr>
          <a:xfrm>
            <a:off x="9238126" y="413888"/>
            <a:ext cx="3566921" cy="830997"/>
          </a:xfrm>
          <a:prstGeom prst="rect">
            <a:avLst/>
          </a:prstGeom>
          <a:noFill/>
        </p:spPr>
        <p:txBody>
          <a:bodyPr wrap="square" rtlCol="0" anchor="ctr">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Gobernanza ambiental.</a:t>
            </a:r>
          </a:p>
          <a:p>
            <a:r>
              <a:rPr lang="es-CO" altLang="ko-KR" sz="1600" b="1" dirty="0">
                <a:latin typeface="Arial Narrow" panose="020B0606020202030204" pitchFamily="34" charset="0"/>
                <a:cs typeface="Arial" pitchFamily="34" charset="0"/>
              </a:rPr>
              <a:t>Cultura y sensibilidad ambiental</a:t>
            </a:r>
            <a:r>
              <a:rPr lang="es-CO" altLang="ko-KR" sz="1400" b="1" i="1" dirty="0">
                <a:latin typeface="Arial Narrow" panose="020B0606020202030204" pitchFamily="34" charset="0"/>
                <a:cs typeface="Arial" pitchFamily="34" charset="0"/>
              </a:rPr>
              <a:t>.</a:t>
            </a:r>
            <a:endParaRPr lang="ko-KR" altLang="en-US" sz="1400" b="1" i="1" dirty="0">
              <a:latin typeface="Arial Narrow" panose="020B0606020202030204" pitchFamily="34" charset="0"/>
              <a:cs typeface="Arial" pitchFamily="34"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9437" y="2850708"/>
            <a:ext cx="3274693" cy="2989478"/>
          </a:xfrm>
          <a:prstGeom prst="rect">
            <a:avLst/>
          </a:prstGeom>
          <a:ln w="28575" cap="sq">
            <a:solidFill>
              <a:srgbClr val="FF002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7301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4"/>
          <p:cNvSpPr txBox="1"/>
          <p:nvPr/>
        </p:nvSpPr>
        <p:spPr>
          <a:xfrm>
            <a:off x="9951847" y="5039832"/>
            <a:ext cx="1609272" cy="369332"/>
          </a:xfrm>
          <a:prstGeom prst="rect">
            <a:avLst/>
          </a:prstGeom>
          <a:noFill/>
        </p:spPr>
        <p:txBody>
          <a:bodyPr wrap="square" rtlCol="0">
            <a:spAutoFit/>
          </a:bodyPr>
          <a:lstStyle/>
          <a:p>
            <a:pPr algn="just"/>
            <a:r>
              <a:rPr lang="es-CO" dirty="0">
                <a:latin typeface="Futura Book"/>
              </a:rPr>
              <a:t>16 Millones</a:t>
            </a:r>
          </a:p>
        </p:txBody>
      </p:sp>
      <p:pic>
        <p:nvPicPr>
          <p:cNvPr id="3" name="Imagen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9457468" y="5005859"/>
            <a:ext cx="494379" cy="450048"/>
          </a:xfrm>
          <a:prstGeom prst="rect">
            <a:avLst/>
          </a:prstGeom>
        </p:spPr>
      </p:pic>
      <p:pic>
        <p:nvPicPr>
          <p:cNvPr id="4" name="Imagen 21"/>
          <p:cNvPicPr/>
          <p:nvPr/>
        </p:nvPicPr>
        <p:blipFill>
          <a:blip r:embed="rId4"/>
          <a:stretch>
            <a:fillRect/>
          </a:stretch>
        </p:blipFill>
        <p:spPr>
          <a:xfrm>
            <a:off x="738456" y="1930903"/>
            <a:ext cx="5148263" cy="3217227"/>
          </a:xfrm>
          <a:prstGeom prst="round2DiagRect">
            <a:avLst>
              <a:gd name="adj1" fmla="val 16667"/>
              <a:gd name="adj2" fmla="val 0"/>
            </a:avLst>
          </a:prstGeom>
          <a:ln w="38100" cap="sq">
            <a:solidFill>
              <a:srgbClr val="FF0021"/>
            </a:solidFill>
            <a:miter lim="800000"/>
          </a:ln>
          <a:effectLst>
            <a:outerShdw blurRad="254000" algn="tl" rotWithShape="0">
              <a:srgbClr val="000000">
                <a:alpha val="43000"/>
              </a:srgbClr>
            </a:outerShdw>
          </a:effectLst>
        </p:spPr>
      </p:pic>
      <p:sp>
        <p:nvSpPr>
          <p:cNvPr id="5" name="CuadroTexto 2"/>
          <p:cNvSpPr txBox="1"/>
          <p:nvPr/>
        </p:nvSpPr>
        <p:spPr>
          <a:xfrm>
            <a:off x="6090700" y="2389076"/>
            <a:ext cx="5079169" cy="1323439"/>
          </a:xfrm>
          <a:prstGeom prst="rect">
            <a:avLst/>
          </a:prstGeom>
          <a:noFill/>
        </p:spPr>
        <p:txBody>
          <a:bodyPr wrap="square" rtlCol="0">
            <a:spAutoFit/>
          </a:bodyPr>
          <a:lstStyle/>
          <a:p>
            <a:pPr algn="just"/>
            <a:r>
              <a:rPr lang="es-CO" sz="2000" dirty="0">
                <a:latin typeface="Arial Narrow" panose="020B0606020202030204" pitchFamily="34" charset="0"/>
              </a:rPr>
              <a:t>Esta pendiente la socialización con los propietarios donde están ubicados los humedales, para que la autoridad ambiental emita el respectivo acuerdo de manejo.</a:t>
            </a:r>
          </a:p>
        </p:txBody>
      </p:sp>
      <p:sp>
        <p:nvSpPr>
          <p:cNvPr id="6" name="Rectángulo 3"/>
          <p:cNvSpPr/>
          <p:nvPr/>
        </p:nvSpPr>
        <p:spPr>
          <a:xfrm>
            <a:off x="156193" y="500365"/>
            <a:ext cx="2636433"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7"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8" name="TextBox 8">
            <a:extLst>
              <a:ext uri="{FF2B5EF4-FFF2-40B4-BE49-F238E27FC236}">
                <a16:creationId xmlns:a16="http://schemas.microsoft.com/office/drawing/2014/main" id="{A2BE9D4C-69B3-4FC7-8465-9EE5BD46D005}"/>
              </a:ext>
            </a:extLst>
          </p:cNvPr>
          <p:cNvSpPr txBox="1"/>
          <p:nvPr/>
        </p:nvSpPr>
        <p:spPr>
          <a:xfrm>
            <a:off x="8128231" y="344364"/>
            <a:ext cx="4063770"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 </a:t>
            </a:r>
            <a:endParaRPr lang="ko-KR" altLang="en-US" sz="1600" dirty="0">
              <a:latin typeface="Arial Narrow" panose="020B0606020202030204" pitchFamily="34" charset="0"/>
              <a:cs typeface="Arial" pitchFamily="34" charset="0"/>
            </a:endParaRPr>
          </a:p>
        </p:txBody>
      </p:sp>
      <p:sp>
        <p:nvSpPr>
          <p:cNvPr id="9" name="TextBox 8">
            <a:extLst>
              <a:ext uri="{FF2B5EF4-FFF2-40B4-BE49-F238E27FC236}">
                <a16:creationId xmlns:a16="http://schemas.microsoft.com/office/drawing/2014/main" id="{A2BE9D4C-69B3-4FC7-8465-9EE5BD46D005}"/>
              </a:ext>
            </a:extLst>
          </p:cNvPr>
          <p:cNvSpPr txBox="1"/>
          <p:nvPr/>
        </p:nvSpPr>
        <p:spPr>
          <a:xfrm>
            <a:off x="9259411" y="359480"/>
            <a:ext cx="2805590" cy="830997"/>
          </a:xfrm>
          <a:prstGeom prst="rect">
            <a:avLst/>
          </a:prstGeom>
          <a:noFill/>
        </p:spPr>
        <p:txBody>
          <a:bodyPr wrap="square" rtlCol="0" anchor="ctr">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Ecosistemas para la vida.</a:t>
            </a:r>
          </a:p>
          <a:p>
            <a:r>
              <a:rPr lang="es-CO" altLang="ko-KR" sz="1600" b="1" dirty="0">
                <a:latin typeface="Arial Narrow" panose="020B0606020202030204" pitchFamily="34" charset="0"/>
                <a:cs typeface="Arial" pitchFamily="34" charset="0"/>
              </a:rPr>
              <a:t>Conservación de ecosistemas.</a:t>
            </a:r>
            <a:endParaRPr lang="ko-KR" altLang="en-US" sz="1600" b="1" dirty="0">
              <a:latin typeface="Arial Narrow" panose="020B0606020202030204" pitchFamily="34" charset="0"/>
              <a:cs typeface="Arial" pitchFamily="34" charset="0"/>
            </a:endParaRPr>
          </a:p>
        </p:txBody>
      </p:sp>
      <p:sp>
        <p:nvSpPr>
          <p:cNvPr id="10" name="CuadroTexto 9"/>
          <p:cNvSpPr txBox="1"/>
          <p:nvPr/>
        </p:nvSpPr>
        <p:spPr>
          <a:xfrm>
            <a:off x="3866766" y="5148130"/>
            <a:ext cx="2019953" cy="307777"/>
          </a:xfrm>
          <a:prstGeom prst="rect">
            <a:avLst/>
          </a:prstGeom>
          <a:noFill/>
        </p:spPr>
        <p:txBody>
          <a:bodyPr wrap="square" rtlCol="0">
            <a:spAutoFit/>
          </a:bodyPr>
          <a:lstStyle/>
          <a:p>
            <a:r>
              <a:rPr lang="es-CO" sz="1400" dirty="0">
                <a:latin typeface="Arial Narrow" panose="020B0606020202030204" pitchFamily="34" charset="0"/>
              </a:rPr>
              <a:t>Humedal Maracay</a:t>
            </a:r>
          </a:p>
        </p:txBody>
      </p:sp>
    </p:spTree>
    <p:extLst>
      <p:ext uri="{BB962C8B-B14F-4D97-AF65-F5344CB8AC3E}">
        <p14:creationId xmlns:p14="http://schemas.microsoft.com/office/powerpoint/2010/main" val="311122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3"/>
          <p:cNvSpPr/>
          <p:nvPr/>
        </p:nvSpPr>
        <p:spPr>
          <a:xfrm>
            <a:off x="156194" y="500365"/>
            <a:ext cx="2611720"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9"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11" name="CuadroTexto 14"/>
          <p:cNvSpPr txBox="1"/>
          <p:nvPr/>
        </p:nvSpPr>
        <p:spPr>
          <a:xfrm>
            <a:off x="1886807" y="3857485"/>
            <a:ext cx="2471052" cy="369332"/>
          </a:xfrm>
          <a:prstGeom prst="rect">
            <a:avLst/>
          </a:prstGeom>
          <a:noFill/>
        </p:spPr>
        <p:txBody>
          <a:bodyPr wrap="square" rtlCol="0">
            <a:spAutoFit/>
          </a:bodyPr>
          <a:lstStyle/>
          <a:p>
            <a:pPr algn="just"/>
            <a:r>
              <a:rPr lang="es-CO" dirty="0">
                <a:latin typeface="Arial Narrow" panose="020B0606020202030204" pitchFamily="34" charset="0"/>
              </a:rPr>
              <a:t>61 Millones</a:t>
            </a:r>
          </a:p>
        </p:txBody>
      </p:sp>
      <p:pic>
        <p:nvPicPr>
          <p:cNvPr id="12" name="Imagen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1361922" y="3776769"/>
            <a:ext cx="494379" cy="450048"/>
          </a:xfrm>
          <a:prstGeom prst="rect">
            <a:avLst/>
          </a:prstGeom>
        </p:spPr>
      </p:pic>
      <p:sp>
        <p:nvSpPr>
          <p:cNvPr id="13" name="Rectángulo 4"/>
          <p:cNvSpPr/>
          <p:nvPr/>
        </p:nvSpPr>
        <p:spPr>
          <a:xfrm>
            <a:off x="3265124" y="2740698"/>
            <a:ext cx="6096000" cy="646331"/>
          </a:xfrm>
          <a:prstGeom prst="rect">
            <a:avLst/>
          </a:prstGeom>
        </p:spPr>
        <p:txBody>
          <a:bodyPr>
            <a:spAutoFit/>
          </a:bodyPr>
          <a:lstStyle/>
          <a:p>
            <a:r>
              <a:rPr lang="es-CO" dirty="0">
                <a:latin typeface="Arial Narrow" panose="020B0606020202030204" pitchFamily="34" charset="0"/>
              </a:rPr>
              <a:t>Revisión de contrapartidas con parques Nacionales para los planes de manejo para las Reservas Naturales de la Sociedad Civil.</a:t>
            </a:r>
          </a:p>
        </p:txBody>
      </p:sp>
      <p:sp>
        <p:nvSpPr>
          <p:cNvPr id="14" name="Rectángulo 5"/>
          <p:cNvSpPr/>
          <p:nvPr/>
        </p:nvSpPr>
        <p:spPr>
          <a:xfrm>
            <a:off x="673100" y="1540369"/>
            <a:ext cx="6096000" cy="1200329"/>
          </a:xfrm>
          <a:prstGeom prst="rect">
            <a:avLst/>
          </a:prstGeom>
        </p:spPr>
        <p:txBody>
          <a:bodyPr>
            <a:spAutoFit/>
          </a:bodyPr>
          <a:lstStyle/>
          <a:p>
            <a:r>
              <a:rPr lang="es-CO" dirty="0">
                <a:latin typeface="Arial Narrow" panose="020B0606020202030204" pitchFamily="34" charset="0"/>
              </a:rPr>
              <a:t>Revisión del plan de trabajo para la elaboración de planes de manejo de las Reservas Naturales de la Sociedad Civil con intención de inscripción ante el Registro Único Nacional de Áreas Protegidas (RUNAP).</a:t>
            </a:r>
          </a:p>
        </p:txBody>
      </p:sp>
      <p:sp>
        <p:nvSpPr>
          <p:cNvPr id="15" name="Rectángulo 13"/>
          <p:cNvSpPr/>
          <p:nvPr/>
        </p:nvSpPr>
        <p:spPr>
          <a:xfrm>
            <a:off x="3385065" y="4873148"/>
            <a:ext cx="7315884" cy="369332"/>
          </a:xfrm>
          <a:prstGeom prst="rect">
            <a:avLst/>
          </a:prstGeom>
        </p:spPr>
        <p:txBody>
          <a:bodyPr wrap="square">
            <a:spAutoFit/>
          </a:bodyPr>
          <a:lstStyle/>
          <a:p>
            <a:r>
              <a:rPr lang="es-MX" dirty="0">
                <a:latin typeface="Arial Narrow" panose="020B0606020202030204" pitchFamily="34" charset="0"/>
              </a:rPr>
              <a:t>Se consolido el Plan de Acción del Sistema Municipal de áreas protegidas (SIMAP).</a:t>
            </a:r>
          </a:p>
        </p:txBody>
      </p:sp>
      <p:sp>
        <p:nvSpPr>
          <p:cNvPr id="16" name="Rectángulo 8"/>
          <p:cNvSpPr/>
          <p:nvPr/>
        </p:nvSpPr>
        <p:spPr>
          <a:xfrm>
            <a:off x="5485704" y="3805510"/>
            <a:ext cx="6096000" cy="646331"/>
          </a:xfrm>
          <a:prstGeom prst="rect">
            <a:avLst/>
          </a:prstGeom>
        </p:spPr>
        <p:txBody>
          <a:bodyPr>
            <a:spAutoFit/>
          </a:bodyPr>
          <a:lstStyle/>
          <a:p>
            <a:r>
              <a:rPr lang="es-MX" dirty="0">
                <a:latin typeface="Arial Narrow" panose="020B0606020202030204" pitchFamily="34" charset="0"/>
              </a:rPr>
              <a:t>Apoyo al procedimiento para el pago por servicios ambientales, hoy Pereira es pionera a nivel nacional.</a:t>
            </a:r>
          </a:p>
        </p:txBody>
      </p:sp>
      <p:sp>
        <p:nvSpPr>
          <p:cNvPr id="17" name="TextBox 8">
            <a:extLst>
              <a:ext uri="{FF2B5EF4-FFF2-40B4-BE49-F238E27FC236}">
                <a16:creationId xmlns:a16="http://schemas.microsoft.com/office/drawing/2014/main" id="{A2BE9D4C-69B3-4FC7-8465-9EE5BD46D005}"/>
              </a:ext>
            </a:extLst>
          </p:cNvPr>
          <p:cNvSpPr txBox="1"/>
          <p:nvPr/>
        </p:nvSpPr>
        <p:spPr>
          <a:xfrm>
            <a:off x="6645390" y="406149"/>
            <a:ext cx="4055559"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 </a:t>
            </a:r>
            <a:endParaRPr lang="ko-KR" altLang="en-US" sz="1600" dirty="0">
              <a:latin typeface="Arial Narrow" panose="020B0606020202030204" pitchFamily="34" charset="0"/>
              <a:cs typeface="Arial" pitchFamily="34" charset="0"/>
            </a:endParaRPr>
          </a:p>
        </p:txBody>
      </p:sp>
      <p:sp>
        <p:nvSpPr>
          <p:cNvPr id="18" name="Rectángulo 1"/>
          <p:cNvSpPr/>
          <p:nvPr/>
        </p:nvSpPr>
        <p:spPr>
          <a:xfrm>
            <a:off x="7821827" y="421580"/>
            <a:ext cx="4370173" cy="830997"/>
          </a:xfrm>
          <a:prstGeom prst="rect">
            <a:avLst/>
          </a:prstGeom>
        </p:spPr>
        <p:txBody>
          <a:bodyPr wrap="square">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Ecosistemas para la vida.</a:t>
            </a:r>
          </a:p>
          <a:p>
            <a:r>
              <a:rPr lang="es-CO" altLang="ko-KR" sz="1600" b="1" dirty="0">
                <a:latin typeface="Arial Narrow" panose="020B0606020202030204" pitchFamily="34" charset="0"/>
                <a:cs typeface="Arial" pitchFamily="34" charset="0"/>
              </a:rPr>
              <a:t>De la biodiversidad y los servicios ecosistémicos</a:t>
            </a:r>
            <a:endParaRPr lang="es-CO" sz="1600" b="1" dirty="0">
              <a:latin typeface="Arial Narrow" panose="020B0606020202030204" pitchFamily="34" charset="0"/>
            </a:endParaRPr>
          </a:p>
        </p:txBody>
      </p:sp>
    </p:spTree>
    <p:extLst>
      <p:ext uri="{BB962C8B-B14F-4D97-AF65-F5344CB8AC3E}">
        <p14:creationId xmlns:p14="http://schemas.microsoft.com/office/powerpoint/2010/main" val="278562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3"/>
          <p:cNvSpPr/>
          <p:nvPr/>
        </p:nvSpPr>
        <p:spPr>
          <a:xfrm>
            <a:off x="156193" y="500365"/>
            <a:ext cx="2797071" cy="769441"/>
          </a:xfrm>
          <a:prstGeom prst="rect">
            <a:avLst/>
          </a:prstGeom>
        </p:spPr>
        <p:txBody>
          <a:bodyPr wrap="square">
            <a:spAutoFit/>
          </a:bodyPr>
          <a:lstStyle/>
          <a:p>
            <a:pPr algn="ctr"/>
            <a:r>
              <a:rPr lang="es-ES" sz="4400" dirty="0">
                <a:solidFill>
                  <a:srgbClr val="FF0000"/>
                </a:solidFill>
                <a:latin typeface="Futura Book" panose="020B0800000000000000" pitchFamily="34" charset="0"/>
              </a:rPr>
              <a:t>LOGROS </a:t>
            </a:r>
          </a:p>
        </p:txBody>
      </p:sp>
      <p:sp>
        <p:nvSpPr>
          <p:cNvPr id="9" name="자유형 8">
            <a:extLst>
              <a:ext uri="{FF2B5EF4-FFF2-40B4-BE49-F238E27FC236}">
                <a16:creationId xmlns:a16="http://schemas.microsoft.com/office/drawing/2014/main" id="{30B15247-E57E-4363-BB94-514DE55119BA}"/>
              </a:ext>
            </a:extLst>
          </p:cNvPr>
          <p:cNvSpPr/>
          <p:nvPr/>
        </p:nvSpPr>
        <p:spPr>
          <a:xfrm>
            <a:off x="355600" y="1309816"/>
            <a:ext cx="11448530" cy="165560"/>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 name="CuadroTexto 14"/>
          <p:cNvSpPr txBox="1"/>
          <p:nvPr/>
        </p:nvSpPr>
        <p:spPr>
          <a:xfrm>
            <a:off x="4844339" y="5464858"/>
            <a:ext cx="2471052" cy="369332"/>
          </a:xfrm>
          <a:prstGeom prst="rect">
            <a:avLst/>
          </a:prstGeom>
          <a:noFill/>
        </p:spPr>
        <p:txBody>
          <a:bodyPr wrap="square" rtlCol="0">
            <a:spAutoFit/>
          </a:bodyPr>
          <a:lstStyle/>
          <a:p>
            <a:pPr algn="just"/>
            <a:r>
              <a:rPr lang="es-CO" dirty="0">
                <a:latin typeface="Futura Book"/>
              </a:rPr>
              <a:t>39 Millones</a:t>
            </a:r>
          </a:p>
        </p:txBody>
      </p:sp>
      <p:pic>
        <p:nvPicPr>
          <p:cNvPr id="5" name="Imagen 2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461" t="9929" r="15201" b="26950"/>
          <a:stretch/>
        </p:blipFill>
        <p:spPr>
          <a:xfrm>
            <a:off x="4349960" y="5384142"/>
            <a:ext cx="494379" cy="450048"/>
          </a:xfrm>
          <a:prstGeom prst="rect">
            <a:avLst/>
          </a:prstGeom>
        </p:spPr>
      </p:pic>
      <p:sp>
        <p:nvSpPr>
          <p:cNvPr id="6" name="Rectángulo 2"/>
          <p:cNvSpPr/>
          <p:nvPr/>
        </p:nvSpPr>
        <p:spPr>
          <a:xfrm>
            <a:off x="574418" y="1950000"/>
            <a:ext cx="3975100" cy="1754326"/>
          </a:xfrm>
          <a:prstGeom prst="rect">
            <a:avLst/>
          </a:prstGeom>
        </p:spPr>
        <p:txBody>
          <a:bodyPr wrap="square">
            <a:spAutoFit/>
          </a:bodyPr>
          <a:lstStyle/>
          <a:p>
            <a:pPr algn="just"/>
            <a:r>
              <a:rPr lang="es-MX" dirty="0">
                <a:latin typeface="Arial Narrow" panose="020B0606020202030204" pitchFamily="34" charset="0"/>
              </a:rPr>
              <a:t>Se presento  la información requerida en el Sistema Único de Información  en el plazo establecido por la Superintendencia de Servicios Públicos, para la certificación del Fondo de Solidaridad y Redistribución de Ingresos.</a:t>
            </a:r>
          </a:p>
        </p:txBody>
      </p:sp>
      <p:sp>
        <p:nvSpPr>
          <p:cNvPr id="7" name="Rectángulo 12"/>
          <p:cNvSpPr/>
          <p:nvPr/>
        </p:nvSpPr>
        <p:spPr>
          <a:xfrm>
            <a:off x="574418" y="3803799"/>
            <a:ext cx="3975100" cy="646331"/>
          </a:xfrm>
          <a:prstGeom prst="rect">
            <a:avLst/>
          </a:prstGeom>
        </p:spPr>
        <p:txBody>
          <a:bodyPr wrap="square">
            <a:spAutoFit/>
          </a:bodyPr>
          <a:lstStyle/>
          <a:p>
            <a:pPr algn="just"/>
            <a:r>
              <a:rPr lang="es-MX" dirty="0">
                <a:latin typeface="Arial Narrow" panose="020B0606020202030204" pitchFamily="34" charset="0"/>
              </a:rPr>
              <a:t>Asesoría permanente para el Programa del Mínimo Vital de Agua.</a:t>
            </a:r>
          </a:p>
        </p:txBody>
      </p:sp>
      <p:sp>
        <p:nvSpPr>
          <p:cNvPr id="10" name="object 28"/>
          <p:cNvSpPr/>
          <p:nvPr/>
        </p:nvSpPr>
        <p:spPr>
          <a:xfrm>
            <a:off x="4985955" y="2309070"/>
            <a:ext cx="669290" cy="661035"/>
          </a:xfrm>
          <a:custGeom>
            <a:avLst/>
            <a:gdLst/>
            <a:ahLst/>
            <a:cxnLst/>
            <a:rect l="l" t="t" r="r" b="b"/>
            <a:pathLst>
              <a:path w="669289" h="661035">
                <a:moveTo>
                  <a:pt x="335660" y="0"/>
                </a:moveTo>
                <a:lnTo>
                  <a:pt x="311644" y="0"/>
                </a:lnTo>
                <a:lnTo>
                  <a:pt x="265539" y="5104"/>
                </a:lnTo>
                <a:lnTo>
                  <a:pt x="222535" y="16001"/>
                </a:lnTo>
                <a:lnTo>
                  <a:pt x="182801" y="32182"/>
                </a:lnTo>
                <a:lnTo>
                  <a:pt x="146503" y="53139"/>
                </a:lnTo>
                <a:lnTo>
                  <a:pt x="113810" y="78362"/>
                </a:lnTo>
                <a:lnTo>
                  <a:pt x="84890" y="107342"/>
                </a:lnTo>
                <a:lnTo>
                  <a:pt x="59910" y="139572"/>
                </a:lnTo>
                <a:lnTo>
                  <a:pt x="39039" y="174542"/>
                </a:lnTo>
                <a:lnTo>
                  <a:pt x="22445" y="211743"/>
                </a:lnTo>
                <a:lnTo>
                  <a:pt x="10295" y="250668"/>
                </a:lnTo>
                <a:lnTo>
                  <a:pt x="2757" y="290806"/>
                </a:lnTo>
                <a:lnTo>
                  <a:pt x="0" y="331649"/>
                </a:lnTo>
                <a:lnTo>
                  <a:pt x="2190" y="372689"/>
                </a:lnTo>
                <a:lnTo>
                  <a:pt x="9497" y="413417"/>
                </a:lnTo>
                <a:lnTo>
                  <a:pt x="22088" y="453323"/>
                </a:lnTo>
                <a:lnTo>
                  <a:pt x="40130" y="491900"/>
                </a:lnTo>
                <a:lnTo>
                  <a:pt x="63792" y="528638"/>
                </a:lnTo>
                <a:lnTo>
                  <a:pt x="93242" y="563029"/>
                </a:lnTo>
                <a:lnTo>
                  <a:pt x="129783" y="595301"/>
                </a:lnTo>
                <a:lnTo>
                  <a:pt x="170124" y="621464"/>
                </a:lnTo>
                <a:lnTo>
                  <a:pt x="214034" y="641281"/>
                </a:lnTo>
                <a:lnTo>
                  <a:pt x="261284" y="654520"/>
                </a:lnTo>
                <a:lnTo>
                  <a:pt x="311644" y="660946"/>
                </a:lnTo>
                <a:lnTo>
                  <a:pt x="335660" y="660946"/>
                </a:lnTo>
                <a:lnTo>
                  <a:pt x="391795" y="653791"/>
                </a:lnTo>
                <a:lnTo>
                  <a:pt x="444556" y="636768"/>
                </a:lnTo>
                <a:lnTo>
                  <a:pt x="449777" y="634009"/>
                </a:lnTo>
                <a:lnTo>
                  <a:pt x="311644" y="634009"/>
                </a:lnTo>
                <a:lnTo>
                  <a:pt x="300275" y="626668"/>
                </a:lnTo>
                <a:lnTo>
                  <a:pt x="258850" y="626668"/>
                </a:lnTo>
                <a:lnTo>
                  <a:pt x="220226" y="616227"/>
                </a:lnTo>
                <a:lnTo>
                  <a:pt x="183847" y="600049"/>
                </a:lnTo>
                <a:lnTo>
                  <a:pt x="150169" y="578823"/>
                </a:lnTo>
                <a:lnTo>
                  <a:pt x="119646" y="553237"/>
                </a:lnTo>
                <a:lnTo>
                  <a:pt x="137721" y="538664"/>
                </a:lnTo>
                <a:lnTo>
                  <a:pt x="141153" y="536092"/>
                </a:lnTo>
                <a:lnTo>
                  <a:pt x="102844" y="536092"/>
                </a:lnTo>
                <a:lnTo>
                  <a:pt x="76171" y="501549"/>
                </a:lnTo>
                <a:lnTo>
                  <a:pt x="54223" y="463009"/>
                </a:lnTo>
                <a:lnTo>
                  <a:pt x="37690" y="421178"/>
                </a:lnTo>
                <a:lnTo>
                  <a:pt x="27257" y="376680"/>
                </a:lnTo>
                <a:lnTo>
                  <a:pt x="23634" y="330466"/>
                </a:lnTo>
                <a:lnTo>
                  <a:pt x="364451" y="330466"/>
                </a:lnTo>
                <a:lnTo>
                  <a:pt x="362051" y="303542"/>
                </a:lnTo>
                <a:lnTo>
                  <a:pt x="26047" y="303542"/>
                </a:lnTo>
                <a:lnTo>
                  <a:pt x="34448" y="251375"/>
                </a:lnTo>
                <a:lnTo>
                  <a:pt x="51848" y="201956"/>
                </a:lnTo>
                <a:lnTo>
                  <a:pt x="77348" y="156208"/>
                </a:lnTo>
                <a:lnTo>
                  <a:pt x="110045" y="115049"/>
                </a:lnTo>
                <a:lnTo>
                  <a:pt x="150680" y="115049"/>
                </a:lnTo>
                <a:lnTo>
                  <a:pt x="145899" y="111725"/>
                </a:lnTo>
                <a:lnTo>
                  <a:pt x="188648" y="57523"/>
                </a:lnTo>
                <a:lnTo>
                  <a:pt x="258850" y="31826"/>
                </a:lnTo>
                <a:lnTo>
                  <a:pt x="303564" y="31826"/>
                </a:lnTo>
                <a:lnTo>
                  <a:pt x="311644" y="26923"/>
                </a:lnTo>
                <a:lnTo>
                  <a:pt x="451914" y="26923"/>
                </a:lnTo>
                <a:lnTo>
                  <a:pt x="434443" y="19053"/>
                </a:lnTo>
                <a:lnTo>
                  <a:pt x="387031" y="5979"/>
                </a:lnTo>
                <a:lnTo>
                  <a:pt x="335660" y="0"/>
                </a:lnTo>
                <a:close/>
              </a:path>
              <a:path w="669289" h="661035">
                <a:moveTo>
                  <a:pt x="335660" y="472452"/>
                </a:moveTo>
                <a:lnTo>
                  <a:pt x="311644" y="472452"/>
                </a:lnTo>
                <a:lnTo>
                  <a:pt x="311644" y="634009"/>
                </a:lnTo>
                <a:lnTo>
                  <a:pt x="335660" y="634009"/>
                </a:lnTo>
                <a:lnTo>
                  <a:pt x="335660" y="472452"/>
                </a:lnTo>
                <a:close/>
              </a:path>
              <a:path w="669289" h="661035">
                <a:moveTo>
                  <a:pt x="417258" y="460209"/>
                </a:moveTo>
                <a:lnTo>
                  <a:pt x="388454" y="479793"/>
                </a:lnTo>
                <a:lnTo>
                  <a:pt x="398843" y="482050"/>
                </a:lnTo>
                <a:lnTo>
                  <a:pt x="408555" y="484995"/>
                </a:lnTo>
                <a:lnTo>
                  <a:pt x="417815" y="488399"/>
                </a:lnTo>
                <a:lnTo>
                  <a:pt x="426846" y="492036"/>
                </a:lnTo>
                <a:lnTo>
                  <a:pt x="414627" y="531775"/>
                </a:lnTo>
                <a:lnTo>
                  <a:pt x="395655" y="574957"/>
                </a:lnTo>
                <a:lnTo>
                  <a:pt x="369482" y="612172"/>
                </a:lnTo>
                <a:lnTo>
                  <a:pt x="335660" y="634009"/>
                </a:lnTo>
                <a:lnTo>
                  <a:pt x="449777" y="634009"/>
                </a:lnTo>
                <a:lnTo>
                  <a:pt x="463668" y="626668"/>
                </a:lnTo>
                <a:lnTo>
                  <a:pt x="388454" y="626668"/>
                </a:lnTo>
                <a:lnTo>
                  <a:pt x="409681" y="599931"/>
                </a:lnTo>
                <a:lnTo>
                  <a:pt x="426857" y="568834"/>
                </a:lnTo>
                <a:lnTo>
                  <a:pt x="440430" y="535444"/>
                </a:lnTo>
                <a:lnTo>
                  <a:pt x="450849" y="501827"/>
                </a:lnTo>
                <a:lnTo>
                  <a:pt x="482682" y="501827"/>
                </a:lnTo>
                <a:lnTo>
                  <a:pt x="467651" y="479793"/>
                </a:lnTo>
                <a:lnTo>
                  <a:pt x="462851" y="479793"/>
                </a:lnTo>
                <a:lnTo>
                  <a:pt x="460463" y="477342"/>
                </a:lnTo>
                <a:lnTo>
                  <a:pt x="455650" y="477342"/>
                </a:lnTo>
                <a:lnTo>
                  <a:pt x="458050" y="470001"/>
                </a:lnTo>
                <a:lnTo>
                  <a:pt x="456367" y="467550"/>
                </a:lnTo>
                <a:lnTo>
                  <a:pt x="434060" y="467550"/>
                </a:lnTo>
                <a:lnTo>
                  <a:pt x="429259" y="465112"/>
                </a:lnTo>
                <a:lnTo>
                  <a:pt x="422058" y="462660"/>
                </a:lnTo>
                <a:lnTo>
                  <a:pt x="417258" y="460209"/>
                </a:lnTo>
                <a:close/>
              </a:path>
              <a:path w="669289" h="661035">
                <a:moveTo>
                  <a:pt x="223458" y="501827"/>
                </a:moveTo>
                <a:lnTo>
                  <a:pt x="196455" y="501827"/>
                </a:lnTo>
                <a:lnTo>
                  <a:pt x="206874" y="535444"/>
                </a:lnTo>
                <a:lnTo>
                  <a:pt x="220447" y="568834"/>
                </a:lnTo>
                <a:lnTo>
                  <a:pt x="237623" y="599931"/>
                </a:lnTo>
                <a:lnTo>
                  <a:pt x="258850" y="626668"/>
                </a:lnTo>
                <a:lnTo>
                  <a:pt x="300275" y="626668"/>
                </a:lnTo>
                <a:lnTo>
                  <a:pt x="277822" y="612172"/>
                </a:lnTo>
                <a:lnTo>
                  <a:pt x="251648" y="574957"/>
                </a:lnTo>
                <a:lnTo>
                  <a:pt x="232672" y="531775"/>
                </a:lnTo>
                <a:lnTo>
                  <a:pt x="223458" y="501827"/>
                </a:lnTo>
                <a:close/>
              </a:path>
              <a:path w="669289" h="661035">
                <a:moveTo>
                  <a:pt x="522858" y="558126"/>
                </a:moveTo>
                <a:lnTo>
                  <a:pt x="492749" y="581920"/>
                </a:lnTo>
                <a:lnTo>
                  <a:pt x="460161" y="601579"/>
                </a:lnTo>
                <a:lnTo>
                  <a:pt x="425321" y="616648"/>
                </a:lnTo>
                <a:lnTo>
                  <a:pt x="388454" y="626668"/>
                </a:lnTo>
                <a:lnTo>
                  <a:pt x="463668" y="626668"/>
                </a:lnTo>
                <a:lnTo>
                  <a:pt x="493269" y="611025"/>
                </a:lnTo>
                <a:lnTo>
                  <a:pt x="537260" y="577710"/>
                </a:lnTo>
                <a:lnTo>
                  <a:pt x="522858" y="558126"/>
                </a:lnTo>
                <a:close/>
              </a:path>
              <a:path w="669289" h="661035">
                <a:moveTo>
                  <a:pt x="578963" y="401459"/>
                </a:moveTo>
                <a:lnTo>
                  <a:pt x="450849" y="401459"/>
                </a:lnTo>
                <a:lnTo>
                  <a:pt x="611656" y="624217"/>
                </a:lnTo>
                <a:lnTo>
                  <a:pt x="669251" y="587501"/>
                </a:lnTo>
                <a:lnTo>
                  <a:pt x="578963" y="401459"/>
                </a:lnTo>
                <a:close/>
              </a:path>
              <a:path w="669289" h="661035">
                <a:moveTo>
                  <a:pt x="201256" y="330466"/>
                </a:moveTo>
                <a:lnTo>
                  <a:pt x="174853" y="330466"/>
                </a:lnTo>
                <a:lnTo>
                  <a:pt x="175753" y="367193"/>
                </a:lnTo>
                <a:lnTo>
                  <a:pt x="178451" y="403904"/>
                </a:lnTo>
                <a:lnTo>
                  <a:pt x="182948" y="440623"/>
                </a:lnTo>
                <a:lnTo>
                  <a:pt x="189242" y="477342"/>
                </a:lnTo>
                <a:lnTo>
                  <a:pt x="166291" y="489279"/>
                </a:lnTo>
                <a:lnTo>
                  <a:pt x="144242" y="503050"/>
                </a:lnTo>
                <a:lnTo>
                  <a:pt x="123094" y="518654"/>
                </a:lnTo>
                <a:lnTo>
                  <a:pt x="102844" y="536092"/>
                </a:lnTo>
                <a:lnTo>
                  <a:pt x="141153" y="536092"/>
                </a:lnTo>
                <a:lnTo>
                  <a:pt x="156246" y="524779"/>
                </a:lnTo>
                <a:lnTo>
                  <a:pt x="175672" y="512271"/>
                </a:lnTo>
                <a:lnTo>
                  <a:pt x="196455" y="501827"/>
                </a:lnTo>
                <a:lnTo>
                  <a:pt x="223458" y="501827"/>
                </a:lnTo>
                <a:lnTo>
                  <a:pt x="220446" y="492036"/>
                </a:lnTo>
                <a:lnTo>
                  <a:pt x="242123" y="484155"/>
                </a:lnTo>
                <a:lnTo>
                  <a:pt x="264250" y="478572"/>
                </a:lnTo>
                <a:lnTo>
                  <a:pt x="287274" y="474825"/>
                </a:lnTo>
                <a:lnTo>
                  <a:pt x="311644" y="472452"/>
                </a:lnTo>
                <a:lnTo>
                  <a:pt x="369252" y="472452"/>
                </a:lnTo>
                <a:lnTo>
                  <a:pt x="369252" y="467550"/>
                </a:lnTo>
                <a:lnTo>
                  <a:pt x="213245" y="467550"/>
                </a:lnTo>
                <a:lnTo>
                  <a:pt x="207321" y="432708"/>
                </a:lnTo>
                <a:lnTo>
                  <a:pt x="203650" y="398094"/>
                </a:lnTo>
                <a:lnTo>
                  <a:pt x="201779" y="363937"/>
                </a:lnTo>
                <a:lnTo>
                  <a:pt x="201256" y="330466"/>
                </a:lnTo>
                <a:close/>
              </a:path>
              <a:path w="669289" h="661035">
                <a:moveTo>
                  <a:pt x="482682" y="501827"/>
                </a:moveTo>
                <a:lnTo>
                  <a:pt x="450849" y="501827"/>
                </a:lnTo>
                <a:lnTo>
                  <a:pt x="465220" y="509592"/>
                </a:lnTo>
                <a:lnTo>
                  <a:pt x="479362" y="518045"/>
                </a:lnTo>
                <a:lnTo>
                  <a:pt x="493049" y="526955"/>
                </a:lnTo>
                <a:lnTo>
                  <a:pt x="506056" y="536092"/>
                </a:lnTo>
                <a:lnTo>
                  <a:pt x="482682" y="501827"/>
                </a:lnTo>
                <a:close/>
              </a:path>
              <a:path w="669289" h="661035">
                <a:moveTo>
                  <a:pt x="369252" y="472452"/>
                </a:moveTo>
                <a:lnTo>
                  <a:pt x="335660" y="472452"/>
                </a:lnTo>
                <a:lnTo>
                  <a:pt x="344616" y="472873"/>
                </a:lnTo>
                <a:lnTo>
                  <a:pt x="353351" y="473983"/>
                </a:lnTo>
                <a:lnTo>
                  <a:pt x="361638" y="475549"/>
                </a:lnTo>
                <a:lnTo>
                  <a:pt x="369252" y="477342"/>
                </a:lnTo>
                <a:lnTo>
                  <a:pt x="369252" y="472452"/>
                </a:lnTo>
                <a:close/>
              </a:path>
              <a:path w="669289" h="661035">
                <a:moveTo>
                  <a:pt x="335660" y="330466"/>
                </a:moveTo>
                <a:lnTo>
                  <a:pt x="311644" y="330466"/>
                </a:lnTo>
                <a:lnTo>
                  <a:pt x="311644" y="447967"/>
                </a:lnTo>
                <a:lnTo>
                  <a:pt x="286486" y="449307"/>
                </a:lnTo>
                <a:lnTo>
                  <a:pt x="261549" y="453172"/>
                </a:lnTo>
                <a:lnTo>
                  <a:pt x="237060" y="459331"/>
                </a:lnTo>
                <a:lnTo>
                  <a:pt x="213245" y="467550"/>
                </a:lnTo>
                <a:lnTo>
                  <a:pt x="369252" y="467550"/>
                </a:lnTo>
                <a:lnTo>
                  <a:pt x="369252" y="450418"/>
                </a:lnTo>
                <a:lnTo>
                  <a:pt x="360626" y="449001"/>
                </a:lnTo>
                <a:lnTo>
                  <a:pt x="352451" y="448273"/>
                </a:lnTo>
                <a:lnTo>
                  <a:pt x="344279" y="448005"/>
                </a:lnTo>
                <a:lnTo>
                  <a:pt x="335660" y="447967"/>
                </a:lnTo>
                <a:lnTo>
                  <a:pt x="335660" y="330466"/>
                </a:lnTo>
                <a:close/>
              </a:path>
              <a:path w="669289" h="661035">
                <a:moveTo>
                  <a:pt x="441248" y="445528"/>
                </a:moveTo>
                <a:lnTo>
                  <a:pt x="436447" y="450418"/>
                </a:lnTo>
                <a:lnTo>
                  <a:pt x="434060" y="455320"/>
                </a:lnTo>
                <a:lnTo>
                  <a:pt x="434060" y="467550"/>
                </a:lnTo>
                <a:lnTo>
                  <a:pt x="456367" y="467550"/>
                </a:lnTo>
                <a:lnTo>
                  <a:pt x="441248" y="445528"/>
                </a:lnTo>
                <a:close/>
              </a:path>
              <a:path w="669289" h="661035">
                <a:moveTo>
                  <a:pt x="390854" y="186042"/>
                </a:moveTo>
                <a:lnTo>
                  <a:pt x="400455" y="433285"/>
                </a:lnTo>
                <a:lnTo>
                  <a:pt x="450849" y="401459"/>
                </a:lnTo>
                <a:lnTo>
                  <a:pt x="578963" y="401459"/>
                </a:lnTo>
                <a:lnTo>
                  <a:pt x="549261" y="340258"/>
                </a:lnTo>
                <a:lnTo>
                  <a:pt x="599655" y="308444"/>
                </a:lnTo>
                <a:lnTo>
                  <a:pt x="390854" y="186042"/>
                </a:lnTo>
                <a:close/>
              </a:path>
              <a:path w="669289" h="661035">
                <a:moveTo>
                  <a:pt x="647661" y="318236"/>
                </a:moveTo>
                <a:lnTo>
                  <a:pt x="621258" y="335368"/>
                </a:lnTo>
                <a:lnTo>
                  <a:pt x="620810" y="351511"/>
                </a:lnTo>
                <a:lnTo>
                  <a:pt x="619464" y="367193"/>
                </a:lnTo>
                <a:lnTo>
                  <a:pt x="617218" y="382873"/>
                </a:lnTo>
                <a:lnTo>
                  <a:pt x="614069" y="399008"/>
                </a:lnTo>
                <a:lnTo>
                  <a:pt x="630859" y="433285"/>
                </a:lnTo>
                <a:lnTo>
                  <a:pt x="638547" y="405327"/>
                </a:lnTo>
                <a:lnTo>
                  <a:pt x="643760" y="376680"/>
                </a:lnTo>
                <a:lnTo>
                  <a:pt x="646723" y="347573"/>
                </a:lnTo>
                <a:lnTo>
                  <a:pt x="647661" y="318236"/>
                </a:lnTo>
                <a:close/>
              </a:path>
              <a:path w="669289" h="661035">
                <a:moveTo>
                  <a:pt x="150680" y="115049"/>
                </a:moveTo>
                <a:lnTo>
                  <a:pt x="110045" y="115049"/>
                </a:lnTo>
                <a:lnTo>
                  <a:pt x="128907" y="131039"/>
                </a:lnTo>
                <a:lnTo>
                  <a:pt x="149343" y="145651"/>
                </a:lnTo>
                <a:lnTo>
                  <a:pt x="171129" y="158427"/>
                </a:lnTo>
                <a:lnTo>
                  <a:pt x="194042" y="168909"/>
                </a:lnTo>
                <a:lnTo>
                  <a:pt x="187336" y="200963"/>
                </a:lnTo>
                <a:lnTo>
                  <a:pt x="181752" y="234392"/>
                </a:lnTo>
                <a:lnTo>
                  <a:pt x="177515" y="268738"/>
                </a:lnTo>
                <a:lnTo>
                  <a:pt x="174853" y="303542"/>
                </a:lnTo>
                <a:lnTo>
                  <a:pt x="201256" y="303542"/>
                </a:lnTo>
                <a:lnTo>
                  <a:pt x="203536" y="270957"/>
                </a:lnTo>
                <a:lnTo>
                  <a:pt x="206946" y="239288"/>
                </a:lnTo>
                <a:lnTo>
                  <a:pt x="211707" y="208536"/>
                </a:lnTo>
                <a:lnTo>
                  <a:pt x="218045" y="178701"/>
                </a:lnTo>
                <a:lnTo>
                  <a:pt x="357250" y="178701"/>
                </a:lnTo>
                <a:lnTo>
                  <a:pt x="357250" y="171361"/>
                </a:lnTo>
                <a:lnTo>
                  <a:pt x="311644" y="171361"/>
                </a:lnTo>
                <a:lnTo>
                  <a:pt x="288663" y="170059"/>
                </a:lnTo>
                <a:lnTo>
                  <a:pt x="266355" y="166460"/>
                </a:lnTo>
                <a:lnTo>
                  <a:pt x="244491" y="161025"/>
                </a:lnTo>
                <a:lnTo>
                  <a:pt x="222846" y="154216"/>
                </a:lnTo>
                <a:lnTo>
                  <a:pt x="226453" y="144424"/>
                </a:lnTo>
                <a:lnTo>
                  <a:pt x="201256" y="144424"/>
                </a:lnTo>
                <a:lnTo>
                  <a:pt x="181904" y="134751"/>
                </a:lnTo>
                <a:lnTo>
                  <a:pt x="163451" y="123928"/>
                </a:lnTo>
                <a:lnTo>
                  <a:pt x="150680" y="115049"/>
                </a:lnTo>
                <a:close/>
              </a:path>
              <a:path w="669289" h="661035">
                <a:moveTo>
                  <a:pt x="357250" y="178701"/>
                </a:moveTo>
                <a:lnTo>
                  <a:pt x="218045" y="178701"/>
                </a:lnTo>
                <a:lnTo>
                  <a:pt x="240103" y="185547"/>
                </a:lnTo>
                <a:lnTo>
                  <a:pt x="263054" y="191246"/>
                </a:lnTo>
                <a:lnTo>
                  <a:pt x="286900" y="195568"/>
                </a:lnTo>
                <a:lnTo>
                  <a:pt x="311644" y="198285"/>
                </a:lnTo>
                <a:lnTo>
                  <a:pt x="311644" y="303542"/>
                </a:lnTo>
                <a:lnTo>
                  <a:pt x="335660" y="303542"/>
                </a:lnTo>
                <a:lnTo>
                  <a:pt x="335660" y="198285"/>
                </a:lnTo>
                <a:lnTo>
                  <a:pt x="342848" y="195833"/>
                </a:lnTo>
                <a:lnTo>
                  <a:pt x="357250" y="195833"/>
                </a:lnTo>
                <a:lnTo>
                  <a:pt x="357250" y="178701"/>
                </a:lnTo>
                <a:close/>
              </a:path>
              <a:path w="669289" h="661035">
                <a:moveTo>
                  <a:pt x="568732" y="115049"/>
                </a:moveTo>
                <a:lnTo>
                  <a:pt x="537260" y="115049"/>
                </a:lnTo>
                <a:lnTo>
                  <a:pt x="565876" y="150700"/>
                </a:lnTo>
                <a:lnTo>
                  <a:pt x="589766" y="190939"/>
                </a:lnTo>
                <a:lnTo>
                  <a:pt x="607806" y="234848"/>
                </a:lnTo>
                <a:lnTo>
                  <a:pt x="618870" y="281508"/>
                </a:lnTo>
                <a:lnTo>
                  <a:pt x="645261" y="296202"/>
                </a:lnTo>
                <a:lnTo>
                  <a:pt x="637304" y="251224"/>
                </a:lnTo>
                <a:lnTo>
                  <a:pt x="623659" y="207819"/>
                </a:lnTo>
                <a:lnTo>
                  <a:pt x="604543" y="166675"/>
                </a:lnTo>
                <a:lnTo>
                  <a:pt x="580171" y="128485"/>
                </a:lnTo>
                <a:lnTo>
                  <a:pt x="568732" y="115049"/>
                </a:lnTo>
                <a:close/>
              </a:path>
              <a:path w="669289" h="661035">
                <a:moveTo>
                  <a:pt x="451914" y="26923"/>
                </a:moveTo>
                <a:lnTo>
                  <a:pt x="335660" y="26923"/>
                </a:lnTo>
                <a:lnTo>
                  <a:pt x="366707" y="45782"/>
                </a:lnTo>
                <a:lnTo>
                  <a:pt x="391456" y="78639"/>
                </a:lnTo>
                <a:lnTo>
                  <a:pt x="409907" y="117462"/>
                </a:lnTo>
                <a:lnTo>
                  <a:pt x="422058" y="154216"/>
                </a:lnTo>
                <a:lnTo>
                  <a:pt x="419658" y="156667"/>
                </a:lnTo>
                <a:lnTo>
                  <a:pt x="414857" y="156667"/>
                </a:lnTo>
                <a:lnTo>
                  <a:pt x="410057" y="159118"/>
                </a:lnTo>
                <a:lnTo>
                  <a:pt x="458050" y="186042"/>
                </a:lnTo>
                <a:lnTo>
                  <a:pt x="455650" y="181152"/>
                </a:lnTo>
                <a:lnTo>
                  <a:pt x="455650" y="176250"/>
                </a:lnTo>
                <a:lnTo>
                  <a:pt x="453262" y="168909"/>
                </a:lnTo>
                <a:lnTo>
                  <a:pt x="474482" y="159463"/>
                </a:lnTo>
                <a:lnTo>
                  <a:pt x="498857" y="144737"/>
                </a:lnTo>
                <a:lnTo>
                  <a:pt x="499295" y="144424"/>
                </a:lnTo>
                <a:lnTo>
                  <a:pt x="446048" y="144424"/>
                </a:lnTo>
                <a:lnTo>
                  <a:pt x="436042" y="114781"/>
                </a:lnTo>
                <a:lnTo>
                  <a:pt x="423557" y="85367"/>
                </a:lnTo>
                <a:lnTo>
                  <a:pt x="407919" y="57333"/>
                </a:lnTo>
                <a:lnTo>
                  <a:pt x="388454" y="31826"/>
                </a:lnTo>
                <a:lnTo>
                  <a:pt x="462796" y="31826"/>
                </a:lnTo>
                <a:lnTo>
                  <a:pt x="451914" y="26923"/>
                </a:lnTo>
                <a:close/>
              </a:path>
              <a:path w="669289" h="661035">
                <a:moveTo>
                  <a:pt x="335660" y="26923"/>
                </a:moveTo>
                <a:lnTo>
                  <a:pt x="311644" y="26923"/>
                </a:lnTo>
                <a:lnTo>
                  <a:pt x="311644" y="171361"/>
                </a:lnTo>
                <a:lnTo>
                  <a:pt x="335660" y="171361"/>
                </a:lnTo>
                <a:lnTo>
                  <a:pt x="335660" y="26923"/>
                </a:lnTo>
                <a:close/>
              </a:path>
              <a:path w="669289" h="661035">
                <a:moveTo>
                  <a:pt x="357250" y="168909"/>
                </a:moveTo>
                <a:lnTo>
                  <a:pt x="350062" y="171361"/>
                </a:lnTo>
                <a:lnTo>
                  <a:pt x="357250" y="171361"/>
                </a:lnTo>
                <a:lnTo>
                  <a:pt x="357250" y="168909"/>
                </a:lnTo>
                <a:close/>
              </a:path>
              <a:path w="669289" h="661035">
                <a:moveTo>
                  <a:pt x="303564" y="31826"/>
                </a:moveTo>
                <a:lnTo>
                  <a:pt x="258850" y="31826"/>
                </a:lnTo>
                <a:lnTo>
                  <a:pt x="239050" y="57333"/>
                </a:lnTo>
                <a:lnTo>
                  <a:pt x="222852" y="85367"/>
                </a:lnTo>
                <a:lnTo>
                  <a:pt x="210255" y="114781"/>
                </a:lnTo>
                <a:lnTo>
                  <a:pt x="201256" y="144424"/>
                </a:lnTo>
                <a:lnTo>
                  <a:pt x="226453" y="144424"/>
                </a:lnTo>
                <a:lnTo>
                  <a:pt x="236385" y="117462"/>
                </a:lnTo>
                <a:lnTo>
                  <a:pt x="255548" y="78639"/>
                </a:lnTo>
                <a:lnTo>
                  <a:pt x="280560" y="45782"/>
                </a:lnTo>
                <a:lnTo>
                  <a:pt x="303564" y="31826"/>
                </a:lnTo>
                <a:close/>
              </a:path>
              <a:path w="669289" h="661035">
                <a:moveTo>
                  <a:pt x="462796" y="31826"/>
                </a:moveTo>
                <a:lnTo>
                  <a:pt x="388454" y="31826"/>
                </a:lnTo>
                <a:lnTo>
                  <a:pt x="423889" y="42836"/>
                </a:lnTo>
                <a:lnTo>
                  <a:pt x="457751" y="57523"/>
                </a:lnTo>
                <a:lnTo>
                  <a:pt x="489367" y="75883"/>
                </a:lnTo>
                <a:lnTo>
                  <a:pt x="518057" y="97916"/>
                </a:lnTo>
                <a:lnTo>
                  <a:pt x="499719" y="113102"/>
                </a:lnTo>
                <a:lnTo>
                  <a:pt x="477557" y="127600"/>
                </a:lnTo>
                <a:lnTo>
                  <a:pt x="457643" y="138882"/>
                </a:lnTo>
                <a:lnTo>
                  <a:pt x="446048" y="144424"/>
                </a:lnTo>
                <a:lnTo>
                  <a:pt x="499295" y="144424"/>
                </a:lnTo>
                <a:lnTo>
                  <a:pt x="521433" y="128631"/>
                </a:lnTo>
                <a:lnTo>
                  <a:pt x="537260" y="115049"/>
                </a:lnTo>
                <a:lnTo>
                  <a:pt x="568732" y="115049"/>
                </a:lnTo>
                <a:lnTo>
                  <a:pt x="550758" y="93937"/>
                </a:lnTo>
                <a:lnTo>
                  <a:pt x="516522" y="63722"/>
                </a:lnTo>
                <a:lnTo>
                  <a:pt x="477678" y="38530"/>
                </a:lnTo>
                <a:lnTo>
                  <a:pt x="462796" y="31826"/>
                </a:lnTo>
                <a:close/>
              </a:path>
            </a:pathLst>
          </a:custGeom>
          <a:solidFill>
            <a:srgbClr val="0C060D"/>
          </a:solidFill>
        </p:spPr>
        <p:txBody>
          <a:bodyPr wrap="square" lIns="0" tIns="0" rIns="0" bIns="0" rtlCol="0"/>
          <a:lstStyle/>
          <a:p>
            <a:endParaRPr/>
          </a:p>
        </p:txBody>
      </p:sp>
      <p:grpSp>
        <p:nvGrpSpPr>
          <p:cNvPr id="11" name="10 Grupo"/>
          <p:cNvGrpSpPr/>
          <p:nvPr/>
        </p:nvGrpSpPr>
        <p:grpSpPr>
          <a:xfrm>
            <a:off x="5700584" y="1544996"/>
            <a:ext cx="5577016" cy="3478107"/>
            <a:chOff x="5807676" y="1592799"/>
            <a:chExt cx="5749299" cy="2929955"/>
          </a:xfrm>
        </p:grpSpPr>
        <p:sp>
          <p:nvSpPr>
            <p:cNvPr id="12" name="object 2"/>
            <p:cNvSpPr/>
            <p:nvPr/>
          </p:nvSpPr>
          <p:spPr>
            <a:xfrm>
              <a:off x="6313792" y="1619287"/>
              <a:ext cx="5234610" cy="2903467"/>
            </a:xfrm>
            <a:prstGeom prst="rect">
              <a:avLst/>
            </a:prstGeom>
            <a:blipFill>
              <a:blip r:embed="rId4" cstate="print">
                <a:extLst>
                  <a:ext uri="{BEBA8EAE-BF5A-486C-A8C5-ECC9F3942E4B}">
                    <a14:imgProps xmlns:a14="http://schemas.microsoft.com/office/drawing/2010/main">
                      <a14:imgLayer r:embed="rId5">
                        <a14:imgEffect>
                          <a14:sharpenSoften amount="50000"/>
                        </a14:imgEffect>
                      </a14:imgLayer>
                    </a14:imgProps>
                  </a:ext>
                </a:extLst>
              </a:blip>
              <a:stretch>
                <a:fillRect/>
              </a:stretch>
            </a:blipFill>
          </p:spPr>
          <p:txBody>
            <a:bodyPr wrap="square" lIns="0" tIns="0" rIns="0" bIns="0" rtlCol="0"/>
            <a:lstStyle/>
            <a:p>
              <a:endParaRPr/>
            </a:p>
          </p:txBody>
        </p:sp>
        <p:sp>
          <p:nvSpPr>
            <p:cNvPr id="13" name="object 29"/>
            <p:cNvSpPr/>
            <p:nvPr/>
          </p:nvSpPr>
          <p:spPr>
            <a:xfrm>
              <a:off x="5863873" y="1946473"/>
              <a:ext cx="449919" cy="945007"/>
            </a:xfrm>
            <a:custGeom>
              <a:avLst/>
              <a:gdLst/>
              <a:ahLst/>
              <a:cxnLst/>
              <a:rect l="l" t="t" r="r" b="b"/>
              <a:pathLst>
                <a:path w="429260" h="819785">
                  <a:moveTo>
                    <a:pt x="428891" y="0"/>
                  </a:moveTo>
                  <a:lnTo>
                    <a:pt x="0" y="474230"/>
                  </a:lnTo>
                  <a:lnTo>
                    <a:pt x="428891" y="819302"/>
                  </a:lnTo>
                  <a:lnTo>
                    <a:pt x="428891" y="0"/>
                  </a:lnTo>
                  <a:close/>
                </a:path>
              </a:pathLst>
            </a:custGeom>
            <a:solidFill>
              <a:srgbClr val="A2BBDE"/>
            </a:solidFill>
          </p:spPr>
          <p:txBody>
            <a:bodyPr wrap="square" lIns="0" tIns="0" rIns="0" bIns="0" rtlCol="0"/>
            <a:lstStyle/>
            <a:p>
              <a:endParaRPr/>
            </a:p>
          </p:txBody>
        </p:sp>
        <p:sp>
          <p:nvSpPr>
            <p:cNvPr id="14" name="object 30"/>
            <p:cNvSpPr/>
            <p:nvPr/>
          </p:nvSpPr>
          <p:spPr>
            <a:xfrm>
              <a:off x="5807676" y="1592799"/>
              <a:ext cx="5749299" cy="2929955"/>
            </a:xfrm>
            <a:custGeom>
              <a:avLst/>
              <a:gdLst/>
              <a:ahLst/>
              <a:cxnLst/>
              <a:rect l="l" t="t" r="r" b="b"/>
              <a:pathLst>
                <a:path w="5243195" h="2745104">
                  <a:moveTo>
                    <a:pt x="428891" y="1174864"/>
                  </a:moveTo>
                  <a:lnTo>
                    <a:pt x="428891" y="2744952"/>
                  </a:lnTo>
                  <a:lnTo>
                    <a:pt x="5243106" y="2727617"/>
                  </a:lnTo>
                  <a:lnTo>
                    <a:pt x="5243106" y="4203"/>
                  </a:lnTo>
                  <a:lnTo>
                    <a:pt x="428891" y="0"/>
                  </a:lnTo>
                  <a:lnTo>
                    <a:pt x="428891" y="390893"/>
                  </a:lnTo>
                  <a:lnTo>
                    <a:pt x="0" y="829792"/>
                  </a:lnTo>
                  <a:lnTo>
                    <a:pt x="428891" y="1174864"/>
                  </a:lnTo>
                  <a:close/>
                </a:path>
              </a:pathLst>
            </a:custGeom>
            <a:ln w="63500">
              <a:solidFill>
                <a:srgbClr val="449FA1"/>
              </a:solidFill>
            </a:ln>
          </p:spPr>
          <p:txBody>
            <a:bodyPr wrap="square" lIns="0" tIns="0" rIns="0" bIns="0" rtlCol="0"/>
            <a:lstStyle/>
            <a:p>
              <a:endParaRPr/>
            </a:p>
          </p:txBody>
        </p:sp>
      </p:grpSp>
      <p:sp>
        <p:nvSpPr>
          <p:cNvPr id="16" name="TextBox 8">
            <a:extLst>
              <a:ext uri="{FF2B5EF4-FFF2-40B4-BE49-F238E27FC236}">
                <a16:creationId xmlns:a16="http://schemas.microsoft.com/office/drawing/2014/main" id="{A2BE9D4C-69B3-4FC7-8465-9EE5BD46D005}"/>
              </a:ext>
            </a:extLst>
          </p:cNvPr>
          <p:cNvSpPr txBox="1"/>
          <p:nvPr/>
        </p:nvSpPr>
        <p:spPr>
          <a:xfrm>
            <a:off x="8091159" y="406149"/>
            <a:ext cx="4100841" cy="830997"/>
          </a:xfrm>
          <a:prstGeom prst="rect">
            <a:avLst/>
          </a:prstGeom>
          <a:noFill/>
        </p:spPr>
        <p:txBody>
          <a:bodyPr wrap="square" rtlCol="0" anchor="ctr">
            <a:spAutoFit/>
          </a:bodyPr>
          <a:lstStyle/>
          <a:p>
            <a:r>
              <a:rPr lang="es-CO" altLang="ko-KR" sz="1600" dirty="0">
                <a:latin typeface="Arial Narrow" panose="020B0606020202030204" pitchFamily="34" charset="0"/>
                <a:cs typeface="Arial" pitchFamily="34" charset="0"/>
              </a:rPr>
              <a:t>Eje</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Programa</a:t>
            </a:r>
            <a:r>
              <a:rPr lang="en-US" altLang="ko-KR" sz="1600" dirty="0">
                <a:latin typeface="Arial Narrow" panose="020B0606020202030204" pitchFamily="34" charset="0"/>
                <a:cs typeface="Arial" pitchFamily="34" charset="0"/>
              </a:rPr>
              <a:t>:</a:t>
            </a:r>
          </a:p>
          <a:p>
            <a:r>
              <a:rPr lang="es-CO" altLang="ko-KR" sz="1600" dirty="0">
                <a:latin typeface="Arial Narrow" panose="020B0606020202030204" pitchFamily="34" charset="0"/>
                <a:cs typeface="Arial" pitchFamily="34" charset="0"/>
              </a:rPr>
              <a:t>Subprograma</a:t>
            </a:r>
            <a:r>
              <a:rPr lang="en-US" altLang="ko-KR" sz="1600" dirty="0">
                <a:latin typeface="Arial Narrow" panose="020B0606020202030204" pitchFamily="34" charset="0"/>
                <a:cs typeface="Arial" pitchFamily="34" charset="0"/>
              </a:rPr>
              <a:t>: </a:t>
            </a:r>
            <a:endParaRPr lang="ko-KR" altLang="en-US" sz="1600" dirty="0">
              <a:latin typeface="Arial Narrow" panose="020B0606020202030204" pitchFamily="34" charset="0"/>
              <a:cs typeface="Arial" pitchFamily="34" charset="0"/>
            </a:endParaRPr>
          </a:p>
        </p:txBody>
      </p:sp>
      <p:sp>
        <p:nvSpPr>
          <p:cNvPr id="17" name="TextBox 8">
            <a:extLst>
              <a:ext uri="{FF2B5EF4-FFF2-40B4-BE49-F238E27FC236}">
                <a16:creationId xmlns:a16="http://schemas.microsoft.com/office/drawing/2014/main" id="{A2BE9D4C-69B3-4FC7-8465-9EE5BD46D005}"/>
              </a:ext>
            </a:extLst>
          </p:cNvPr>
          <p:cNvSpPr txBox="1"/>
          <p:nvPr/>
        </p:nvSpPr>
        <p:spPr>
          <a:xfrm>
            <a:off x="9391136" y="390761"/>
            <a:ext cx="2894917" cy="861774"/>
          </a:xfrm>
          <a:prstGeom prst="rect">
            <a:avLst/>
          </a:prstGeom>
          <a:noFill/>
        </p:spPr>
        <p:txBody>
          <a:bodyPr wrap="square" rtlCol="0" anchor="ctr">
            <a:spAutoFit/>
          </a:bodyPr>
          <a:lstStyle/>
          <a:p>
            <a:r>
              <a:rPr lang="es-CO" altLang="ko-KR" sz="1600" b="1" dirty="0">
                <a:latin typeface="Arial Narrow" panose="020B0606020202030204" pitchFamily="34" charset="0"/>
                <a:cs typeface="Arial" pitchFamily="34" charset="0"/>
              </a:rPr>
              <a:t>Hábitat, ambiente y territorio.</a:t>
            </a:r>
          </a:p>
          <a:p>
            <a:r>
              <a:rPr lang="es-CO" altLang="ko-KR" sz="1600" b="1" dirty="0">
                <a:latin typeface="Arial Narrow" panose="020B0606020202030204" pitchFamily="34" charset="0"/>
                <a:cs typeface="Arial" pitchFamily="34" charset="0"/>
              </a:rPr>
              <a:t>Servicios públicos eficientes.</a:t>
            </a:r>
          </a:p>
          <a:p>
            <a:r>
              <a:rPr lang="es-CO" altLang="ko-KR" sz="1600" b="1" dirty="0">
                <a:latin typeface="Arial Narrow" panose="020B0606020202030204" pitchFamily="34" charset="0"/>
                <a:cs typeface="Arial" pitchFamily="34" charset="0"/>
              </a:rPr>
              <a:t>Agua para todos.</a:t>
            </a:r>
            <a:endParaRPr lang="ko-KR" altLang="en-US" sz="1600" b="1" dirty="0">
              <a:latin typeface="Arial Narrow" panose="020B0606020202030204" pitchFamily="34" charset="0"/>
              <a:cs typeface="Arial" pitchFamily="34" charset="0"/>
            </a:endParaRPr>
          </a:p>
        </p:txBody>
      </p:sp>
    </p:spTree>
    <p:extLst>
      <p:ext uri="{BB962C8B-B14F-4D97-AF65-F5344CB8AC3E}">
        <p14:creationId xmlns:p14="http://schemas.microsoft.com/office/powerpoint/2010/main" val="36121308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815</Words>
  <Application>Microsoft Office PowerPoint</Application>
  <PresentationFormat>Panorámica</PresentationFormat>
  <Paragraphs>146</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Narrow</vt:lpstr>
      <vt:lpstr>Calibri</vt:lpstr>
      <vt:lpstr>Calibri Light</vt:lpstr>
      <vt:lpstr>Century Gothic</vt:lpstr>
      <vt:lpstr>Futura Book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Diana Maria Lopez Gallego</cp:lastModifiedBy>
  <cp:revision>16</cp:revision>
  <dcterms:created xsi:type="dcterms:W3CDTF">2020-01-08T22:04:33Z</dcterms:created>
  <dcterms:modified xsi:type="dcterms:W3CDTF">2020-11-06T21:52:24Z</dcterms:modified>
</cp:coreProperties>
</file>