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82" r:id="rId5"/>
    <p:sldId id="288" r:id="rId6"/>
    <p:sldId id="258" r:id="rId7"/>
    <p:sldId id="283" r:id="rId8"/>
    <p:sldId id="277" r:id="rId9"/>
    <p:sldId id="284" r:id="rId10"/>
    <p:sldId id="278" r:id="rId11"/>
    <p:sldId id="285" r:id="rId12"/>
    <p:sldId id="279" r:id="rId13"/>
    <p:sldId id="286" r:id="rId14"/>
    <p:sldId id="281" r:id="rId15"/>
    <p:sldId id="287" r:id="rId16"/>
    <p:sldId id="280" r:id="rId17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s-CO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AE0E9E6-DD4E-40F3-BD2F-E1F329E2257B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15/02/2019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F0EB18F-22AA-47AA-A04A-D2F091E25DA8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CO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66E4BC1-D34B-461B-9F05-DA2BD6CB9983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15/02/2019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7997C6-B8C6-4D3F-8588-B975C3B9CDE8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59.89.187.4:8080/saavienergi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449360" y="6280628"/>
            <a:ext cx="9143640" cy="377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CO" sz="2000" b="0" strike="noStrike" spc="-1" dirty="0" err="1" smtClean="0">
                <a:solidFill>
                  <a:srgbClr val="000000"/>
                </a:solidFill>
                <a:latin typeface="Calibri"/>
              </a:rPr>
              <a:t>Innoving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CO" sz="2000" b="0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Calibri"/>
              </a:rPr>
              <a:t>2019</a:t>
            </a:r>
            <a:endParaRPr lang="es-CO" sz="2000" b="0" strike="noStrike" spc="-1" dirty="0">
              <a:latin typeface="Arial"/>
            </a:endParaRPr>
          </a:p>
        </p:txBody>
      </p:sp>
      <p:pic>
        <p:nvPicPr>
          <p:cNvPr id="83" name="Imagen 3"/>
          <p:cNvPicPr/>
          <p:nvPr/>
        </p:nvPicPr>
        <p:blipFill>
          <a:blip r:embed="rId2"/>
          <a:stretch/>
        </p:blipFill>
        <p:spPr>
          <a:xfrm>
            <a:off x="1010160" y="318600"/>
            <a:ext cx="10058040" cy="157968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1449360" y="2162520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3200" b="1" strike="noStrike" spc="-1" dirty="0" err="1" smtClean="0">
                <a:solidFill>
                  <a:srgbClr val="000000"/>
                </a:solidFill>
                <a:latin typeface="Cambria Math"/>
                <a:ea typeface="Cambria Math"/>
              </a:rPr>
              <a:t>Saavi</a:t>
            </a:r>
            <a:r>
              <a:rPr lang="es-CO" sz="3200" b="1" strike="noStrike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 Energía</a:t>
            </a:r>
            <a:endParaRPr lang="es-CO" sz="3200" b="1" strike="noStrike" spc="-1" dirty="0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542195" y="5798014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2000" b="0" strike="noStrike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CCC La Rosita </a:t>
            </a:r>
            <a:r>
              <a:rPr lang="es-CO" sz="2000" b="0" strike="noStrike" spc="-1" dirty="0" err="1" smtClean="0">
                <a:solidFill>
                  <a:srgbClr val="000000"/>
                </a:solidFill>
                <a:latin typeface="Cambria Math"/>
                <a:ea typeface="Cambria Math"/>
              </a:rPr>
              <a:t>Saavi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 Energía - Gere</a:t>
            </a:r>
            <a:r>
              <a:rPr lang="es-CO" sz="2400" b="0" strike="noStrike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ncia</a:t>
            </a:r>
            <a:endParaRPr lang="es-CO" sz="24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80" y="2937470"/>
            <a:ext cx="3600400" cy="2689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32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Subir múltiples artículos</a:t>
            </a:r>
            <a:endParaRPr lang="es-CO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2 Imagen"/>
          <p:cNvPicPr/>
          <p:nvPr/>
        </p:nvPicPr>
        <p:blipFill>
          <a:blip r:embed="rId2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157" name="2 Imagen"/>
          <p:cNvPicPr/>
          <p:nvPr/>
        </p:nvPicPr>
        <p:blipFill>
          <a:blip r:embed="rId2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3470760" y="1426320"/>
            <a:ext cx="1904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1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Masivos</a:t>
            </a:r>
            <a:endParaRPr lang="es-CO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800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Múltiples artículos</a:t>
            </a:r>
            <a:endParaRPr lang="es-CO" sz="2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533040" y="2510640"/>
            <a:ext cx="7739640" cy="32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3105000" y="2798280"/>
            <a:ext cx="8269200" cy="38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es-CO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Para subir múltiples artículos, se recurre a la segunda opción.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Dado que esta posibilidad oculta una cierta mayor complejidad, se hará un documento independiente para enseñar a utilizar dicha herramienta.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En la siguiente diapositiva se presenta la apariencia de dicha interfaz para subir múltiples documentos</a:t>
            </a:r>
            <a:endParaRPr lang="es-CO" sz="2000" spc="-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latin typeface="Arial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0" y="3861048"/>
            <a:ext cx="2410952" cy="190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28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37" y="1381931"/>
            <a:ext cx="6203365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Subir múltiples artículos</a:t>
            </a:r>
            <a:endParaRPr lang="es-CO" sz="2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2 Imagen"/>
          <p:cNvPicPr/>
          <p:nvPr/>
        </p:nvPicPr>
        <p:blipFill>
          <a:blip r:embed="rId3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97" name="2 Imagen"/>
          <p:cNvPicPr/>
          <p:nvPr/>
        </p:nvPicPr>
        <p:blipFill>
          <a:blip r:embed="rId3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2 Flecha derecha"/>
          <p:cNvSpPr/>
          <p:nvPr/>
        </p:nvSpPr>
        <p:spPr>
          <a:xfrm rot="19173933">
            <a:off x="3435696" y="4218570"/>
            <a:ext cx="1296144" cy="2675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60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32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Subir un solo artículo</a:t>
            </a:r>
            <a:endParaRPr lang="es-CO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2 Imagen"/>
          <p:cNvPicPr/>
          <p:nvPr/>
        </p:nvPicPr>
        <p:blipFill>
          <a:blip r:embed="rId2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157" name="2 Imagen"/>
          <p:cNvPicPr/>
          <p:nvPr/>
        </p:nvPicPr>
        <p:blipFill>
          <a:blip r:embed="rId2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3470760" y="1426320"/>
            <a:ext cx="4281424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1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Artículo único</a:t>
            </a:r>
            <a:endParaRPr lang="es-CO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800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Subida mono documento</a:t>
            </a:r>
            <a:endParaRPr lang="es-CO" sz="2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533040" y="2510640"/>
            <a:ext cx="7739640" cy="32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3105000" y="2798280"/>
            <a:ext cx="8269200" cy="38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es-CO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Para subir un solo documento se dispone de dos alternativas.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1. El documento se encuentra digitalizado en la computadora. Se debe subir utilizando </a:t>
            </a:r>
            <a:r>
              <a:rPr lang="es-CO" sz="2000" b="1" spc="-1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Browse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 para buscarlo, y </a:t>
            </a:r>
            <a:r>
              <a:rPr lang="es-CO" sz="2000" b="1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Cargar archivo 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para almacenarlo en la computadora.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2. El documento se encuentra en </a:t>
            </a:r>
            <a:r>
              <a:rPr lang="es-CO" sz="2000" spc="-1" dirty="0">
                <a:solidFill>
                  <a:srgbClr val="000000"/>
                </a:solidFill>
                <a:ea typeface="ＭＳ Ｐゴシック"/>
              </a:rPr>
              <a:t>la web. Debe escribir la </a:t>
            </a:r>
            <a:r>
              <a:rPr lang="es-CO" sz="2000" b="1" spc="-1" dirty="0">
                <a:solidFill>
                  <a:srgbClr val="000000"/>
                </a:solidFill>
                <a:ea typeface="ＭＳ Ｐゴシック"/>
              </a:rPr>
              <a:t>dirección</a:t>
            </a:r>
            <a:r>
              <a:rPr lang="es-CO" sz="20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s-CO" sz="2000" spc="-1" dirty="0" smtClean="0">
                <a:solidFill>
                  <a:srgbClr val="000000"/>
                </a:solidFill>
                <a:ea typeface="ＭＳ Ｐゴシック"/>
              </a:rPr>
              <a:t>(</a:t>
            </a:r>
            <a:r>
              <a:rPr lang="es-CO" sz="2000" b="1" spc="-1" dirty="0" smtClean="0">
                <a:solidFill>
                  <a:srgbClr val="000000"/>
                </a:solidFill>
                <a:ea typeface="ＭＳ Ｐゴシック"/>
              </a:rPr>
              <a:t>link del archivo</a:t>
            </a:r>
            <a:r>
              <a:rPr lang="es-CO" sz="2000" spc="-1" dirty="0" smtClean="0">
                <a:solidFill>
                  <a:srgbClr val="000000"/>
                </a:solidFill>
                <a:ea typeface="ＭＳ Ｐゴシック"/>
              </a:rPr>
              <a:t>) utilizando </a:t>
            </a:r>
            <a:r>
              <a:rPr lang="es-CO" sz="2000" spc="-1" dirty="0">
                <a:solidFill>
                  <a:srgbClr val="000000"/>
                </a:solidFill>
                <a:ea typeface="ＭＳ Ｐゴシック"/>
              </a:rPr>
              <a:t>http.</a:t>
            </a:r>
            <a:endParaRPr lang="es-CO" sz="2000" spc="-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Basta con responder todas las preguntas que se plantean en la interfaz. En particular, seleccionar la categoría y hacer clic en </a:t>
            </a:r>
            <a:r>
              <a:rPr lang="es-CO" sz="2000" b="1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Guardar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lang="es-CO" sz="2000" spc="-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latin typeface="Arial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4" y="3751185"/>
            <a:ext cx="2396448" cy="190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28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56" y="1340768"/>
            <a:ext cx="6162753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Administración</a:t>
            </a:r>
            <a:endParaRPr lang="es-CO" sz="2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2 Imagen"/>
          <p:cNvPicPr/>
          <p:nvPr/>
        </p:nvPicPr>
        <p:blipFill>
          <a:blip r:embed="rId3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97" name="2 Imagen"/>
          <p:cNvPicPr/>
          <p:nvPr/>
        </p:nvPicPr>
        <p:blipFill>
          <a:blip r:embed="rId3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2 Flecha derecha"/>
          <p:cNvSpPr/>
          <p:nvPr/>
        </p:nvSpPr>
        <p:spPr>
          <a:xfrm rot="19173933">
            <a:off x="1995535" y="4033392"/>
            <a:ext cx="1296144" cy="2675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Elipse"/>
          <p:cNvSpPr/>
          <p:nvPr/>
        </p:nvSpPr>
        <p:spPr>
          <a:xfrm>
            <a:off x="3273767" y="5639344"/>
            <a:ext cx="85611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55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32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Subida masiva – documento extra</a:t>
            </a:r>
            <a:endParaRPr lang="es-CO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2 Imagen"/>
          <p:cNvPicPr/>
          <p:nvPr/>
        </p:nvPicPr>
        <p:blipFill>
          <a:blip r:embed="rId2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157" name="2 Imagen"/>
          <p:cNvPicPr/>
          <p:nvPr/>
        </p:nvPicPr>
        <p:blipFill>
          <a:blip r:embed="rId2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3470760" y="1426320"/>
            <a:ext cx="51455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1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Masivos</a:t>
            </a:r>
            <a:endParaRPr lang="es-CO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800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Nuevo documento</a:t>
            </a:r>
            <a:endParaRPr lang="es-CO" sz="2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533040" y="2510640"/>
            <a:ext cx="7739640" cy="32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3105000" y="2798280"/>
            <a:ext cx="8269200" cy="38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es-CO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    </a:t>
            </a:r>
            <a:r>
              <a:rPr lang="es-CO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En atención a que la subida de masivos posee cierta complejidad adicional, se expondrá en un nuevo documento.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El proceso, básicamente, es el siguiente: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1. 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Se determina el origen de los documentos</a:t>
            </a: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2. Se crea un archivo Excel especial para describirlos. Este tipo de archivo tiene una extensión CSV.</a:t>
            </a: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3. Se sube el archivo CSV a la plataforma</a:t>
            </a: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4. Se hace clic en “Guardar”. El sistema sube y procesa los documentos descritos en el archivo Excel</a:t>
            </a:r>
            <a:endParaRPr lang="es-CO" sz="2000" spc="-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latin typeface="Arial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0" y="3808774"/>
            <a:ext cx="2266319" cy="178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28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85" y="1276228"/>
            <a:ext cx="6260229" cy="494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Subida masiva – documento extra</a:t>
            </a:r>
            <a:endParaRPr lang="es-CO" sz="2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2 Imagen"/>
          <p:cNvPicPr/>
          <p:nvPr/>
        </p:nvPicPr>
        <p:blipFill>
          <a:blip r:embed="rId3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97" name="2 Imagen"/>
          <p:cNvPicPr/>
          <p:nvPr/>
        </p:nvPicPr>
        <p:blipFill>
          <a:blip r:embed="rId3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2 Flecha derecha"/>
          <p:cNvSpPr/>
          <p:nvPr/>
        </p:nvSpPr>
        <p:spPr>
          <a:xfrm rot="19173933">
            <a:off x="2317511" y="4709267"/>
            <a:ext cx="1296144" cy="2675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374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3"/>
          <p:cNvPicPr/>
          <p:nvPr/>
        </p:nvPicPr>
        <p:blipFill>
          <a:blip r:embed="rId2"/>
          <a:stretch/>
        </p:blipFill>
        <p:spPr>
          <a:xfrm>
            <a:off x="1010160" y="318600"/>
            <a:ext cx="10058040" cy="157968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1512360" y="1823124"/>
            <a:ext cx="9143640" cy="14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endParaRPr lang="es-CO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2800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Plataforma MIN</a:t>
            </a:r>
            <a:endParaRPr lang="es-CO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401"/>
              </a:spcAft>
            </a:pPr>
            <a:endParaRPr lang="es-CO" sz="3200" b="0" strike="noStrike" spc="-1" dirty="0">
              <a:latin typeface="Arial"/>
            </a:endParaRPr>
          </a:p>
        </p:txBody>
      </p:sp>
      <p:sp>
        <p:nvSpPr>
          <p:cNvPr id="94" name="TextShape 4"/>
          <p:cNvSpPr txBox="1"/>
          <p:nvPr/>
        </p:nvSpPr>
        <p:spPr>
          <a:xfrm>
            <a:off x="4223792" y="2056636"/>
            <a:ext cx="3672408" cy="49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Aft>
                <a:spcPts val="2401"/>
              </a:spcAft>
            </a:pPr>
            <a:r>
              <a:rPr lang="es-CO" sz="2800" b="0" strike="noStrike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MANUAL TÉCNICO </a:t>
            </a:r>
            <a:endParaRPr lang="es-CO" sz="2800" b="0" strike="noStrike" spc="-1" dirty="0">
              <a:latin typeface="Arial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1449360" y="6280628"/>
            <a:ext cx="9143640" cy="377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CO" sz="2000" b="0" strike="noStrike" spc="-1" dirty="0" err="1" smtClean="0">
                <a:solidFill>
                  <a:srgbClr val="000000"/>
                </a:solidFill>
                <a:latin typeface="Calibri"/>
              </a:rPr>
              <a:t>Innoving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CO" sz="2000" b="0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Calibri"/>
              </a:rPr>
              <a:t>2019</a:t>
            </a:r>
            <a:endParaRPr lang="es-CO" sz="2000" b="0" strike="noStrike" spc="-1" dirty="0">
              <a:latin typeface="Arial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1542195" y="5798014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2000" b="0" strike="noStrike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CCC La Rosita </a:t>
            </a:r>
            <a:r>
              <a:rPr lang="es-CO" sz="2000" b="0" strike="noStrike" spc="-1" dirty="0" err="1" smtClean="0">
                <a:solidFill>
                  <a:srgbClr val="000000"/>
                </a:solidFill>
                <a:latin typeface="Cambria Math"/>
                <a:ea typeface="Cambria Math"/>
              </a:rPr>
              <a:t>Saavi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 Energía - Gere</a:t>
            </a:r>
            <a:r>
              <a:rPr lang="es-CO" sz="2400" b="0" strike="noStrike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ncia</a:t>
            </a:r>
            <a:endParaRPr lang="es-CO" sz="2400" b="0" strike="noStrike" spc="-1" dirty="0"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08" y="3108158"/>
            <a:ext cx="3441196" cy="257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32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Link a la plataforma</a:t>
            </a:r>
            <a:endParaRPr lang="es-CO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2 Imagen"/>
          <p:cNvPicPr/>
          <p:nvPr/>
        </p:nvPicPr>
        <p:blipFill>
          <a:blip r:embed="rId2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157" name="2 Imagen"/>
          <p:cNvPicPr/>
          <p:nvPr/>
        </p:nvPicPr>
        <p:blipFill>
          <a:blip r:embed="rId2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3470760" y="1426320"/>
            <a:ext cx="1904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1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L I N K</a:t>
            </a:r>
            <a:endParaRPr lang="es-CO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800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Acceso a la plataforma</a:t>
            </a:r>
            <a:endParaRPr lang="es-CO" sz="2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533040" y="2510640"/>
            <a:ext cx="7739640" cy="32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3105000" y="2798280"/>
            <a:ext cx="8269200" cy="38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es-CO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    </a:t>
            </a:r>
            <a:r>
              <a:rPr lang="es-CO" sz="21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Link</a:t>
            </a:r>
            <a:r>
              <a:rPr lang="es-CO" sz="21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: </a:t>
            </a:r>
            <a:r>
              <a:rPr lang="es-CO" sz="2000" spc="-1" dirty="0">
                <a:solidFill>
                  <a:srgbClr val="000000"/>
                </a:solidFill>
                <a:ea typeface="ＭＳ Ｐゴシック"/>
                <a:hlinkClick r:id="rId3"/>
              </a:rPr>
              <a:t>http://</a:t>
            </a:r>
            <a:r>
              <a:rPr lang="es-CO" sz="2000" spc="-1" dirty="0" smtClean="0">
                <a:solidFill>
                  <a:srgbClr val="000000"/>
                </a:solidFill>
                <a:ea typeface="ＭＳ Ｐゴシック"/>
                <a:hlinkClick r:id="rId3"/>
              </a:rPr>
              <a:t>159.89.187.4:8080/saavienergia</a:t>
            </a:r>
            <a:endParaRPr lang="es-CO" sz="2000" spc="-1" dirty="0" smtClean="0">
              <a:solidFill>
                <a:srgbClr val="000000"/>
              </a:solidFill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latin typeface="Arial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El LINK actual a la plataforma se encuentra dentro de un servidor de la empresa INNOVING.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Si se dispone de un enlace a la plataforma (dominio Web), este LINK será reemplazado por el nuevo.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latin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0" y="2926044"/>
            <a:ext cx="2521616" cy="188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8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32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Sistema de Administración</a:t>
            </a:r>
            <a:endParaRPr lang="es-CO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2 Imagen"/>
          <p:cNvPicPr/>
          <p:nvPr/>
        </p:nvPicPr>
        <p:blipFill>
          <a:blip r:embed="rId2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157" name="2 Imagen"/>
          <p:cNvPicPr/>
          <p:nvPr/>
        </p:nvPicPr>
        <p:blipFill>
          <a:blip r:embed="rId2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3470760" y="1426320"/>
            <a:ext cx="1904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1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Administración</a:t>
            </a:r>
            <a:endParaRPr lang="es-CO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800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Menú</a:t>
            </a:r>
            <a:endParaRPr lang="es-CO" sz="2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533040" y="2510640"/>
            <a:ext cx="7739640" cy="32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3105000" y="2798280"/>
            <a:ext cx="8269200" cy="38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es-CO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    </a:t>
            </a:r>
            <a:r>
              <a:rPr lang="es-CO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Al proceso de administración se accede a través del link disponible en el menú principal.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La Administración facilita la subida de informació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n a la plataforma, específicamente documentos de diverso tipo.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En la siguiente pantalla se presenta dicho acceso.</a:t>
            </a: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latin typeface="Arial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0" y="2943716"/>
            <a:ext cx="2439319" cy="192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2007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Administración</a:t>
            </a:r>
            <a:endParaRPr lang="es-CO" sz="2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2 Imagen"/>
          <p:cNvPicPr/>
          <p:nvPr/>
        </p:nvPicPr>
        <p:blipFill>
          <a:blip r:embed="rId2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97" name="2 Imagen"/>
          <p:cNvPicPr/>
          <p:nvPr/>
        </p:nvPicPr>
        <p:blipFill>
          <a:blip r:embed="rId2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39" y="1340768"/>
            <a:ext cx="6255162" cy="493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Flecha derecha"/>
          <p:cNvSpPr/>
          <p:nvPr/>
        </p:nvSpPr>
        <p:spPr>
          <a:xfrm rot="19173933">
            <a:off x="2321466" y="3153525"/>
            <a:ext cx="1296144" cy="2675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32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Pantalla del Administrador</a:t>
            </a:r>
            <a:endParaRPr lang="es-CO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2 Imagen"/>
          <p:cNvPicPr/>
          <p:nvPr/>
        </p:nvPicPr>
        <p:blipFill>
          <a:blip r:embed="rId2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157" name="2 Imagen"/>
          <p:cNvPicPr/>
          <p:nvPr/>
        </p:nvPicPr>
        <p:blipFill>
          <a:blip r:embed="rId2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3470760" y="1426320"/>
            <a:ext cx="4641464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1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Artículos</a:t>
            </a:r>
            <a:endParaRPr lang="es-CO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800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Añadir un nuevo artículo</a:t>
            </a:r>
            <a:endParaRPr lang="es-CO" sz="2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533040" y="2510640"/>
            <a:ext cx="7739640" cy="32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3105000" y="2798280"/>
            <a:ext cx="8269200" cy="38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es-CO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Los artículos son, en realidad y para esta aplicación, documentos con información para el usuario.</a:t>
            </a: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spc="-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En una primera fase se considera la subida de archivos PDF, pues este tipo de documento es el  más común a la hora de almacenar información empresarial.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La siguiente diapositiva presenta la interfaz que se despliega.</a:t>
            </a: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spc="-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latin typeface="Arial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9" y="2924944"/>
            <a:ext cx="2370294" cy="187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28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37" y="1361211"/>
            <a:ext cx="6203365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Añadir Artículo</a:t>
            </a:r>
            <a:endParaRPr lang="es-CO" sz="2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2 Imagen"/>
          <p:cNvPicPr/>
          <p:nvPr/>
        </p:nvPicPr>
        <p:blipFill>
          <a:blip r:embed="rId3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97" name="2 Imagen"/>
          <p:cNvPicPr/>
          <p:nvPr/>
        </p:nvPicPr>
        <p:blipFill>
          <a:blip r:embed="rId3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2 Flecha derecha"/>
          <p:cNvSpPr/>
          <p:nvPr/>
        </p:nvSpPr>
        <p:spPr>
          <a:xfrm rot="19173933">
            <a:off x="1741049" y="4465440"/>
            <a:ext cx="1296144" cy="2675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0906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32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Añadir un nuevo artículo</a:t>
            </a:r>
            <a:endParaRPr lang="es-CO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2 Imagen"/>
          <p:cNvPicPr/>
          <p:nvPr/>
        </p:nvPicPr>
        <p:blipFill>
          <a:blip r:embed="rId2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157" name="2 Imagen"/>
          <p:cNvPicPr/>
          <p:nvPr/>
        </p:nvPicPr>
        <p:blipFill>
          <a:blip r:embed="rId2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3470760" y="1426320"/>
            <a:ext cx="4065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1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Añadir</a:t>
            </a:r>
            <a:endParaRPr lang="es-CO" sz="21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s-CO" sz="2800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Agregar documento</a:t>
            </a:r>
            <a:endParaRPr lang="es-CO" sz="2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533040" y="2510640"/>
            <a:ext cx="7739640" cy="32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3105000" y="2798280"/>
            <a:ext cx="8269200" cy="38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es-CO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    </a:t>
            </a:r>
            <a:r>
              <a:rPr lang="es-CO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Cuando se intentan agregar documentos, se dispone de dos posibilidades: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1. Subir un solo documento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2. Subir múltiples documentos</a:t>
            </a:r>
          </a:p>
          <a:p>
            <a:pPr marL="343080" indent="-342720" algn="just">
              <a:lnSpc>
                <a:spcPct val="100000"/>
              </a:lnSpc>
            </a:pPr>
            <a:endParaRPr lang="es-CO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es-CO" sz="2000" b="0" strike="noStrike" spc="-1" dirty="0" smtClean="0">
                <a:solidFill>
                  <a:srgbClr val="000000"/>
                </a:solidFill>
                <a:latin typeface="Arial"/>
                <a:ea typeface="ＭＳ Ｐゴシック"/>
              </a:rPr>
              <a:t>	En la siguiente diapositiva se verá la interfaz de la primera opción (un solo documento)</a:t>
            </a:r>
            <a:endParaRPr lang="es-CO" sz="20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 algn="just">
              <a:lnSpc>
                <a:spcPct val="100000"/>
              </a:lnSpc>
            </a:pPr>
            <a:endParaRPr lang="es-CO" sz="2000" b="0" strike="noStrike" spc="-1" dirty="0">
              <a:latin typeface="Arial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6" y="3776568"/>
            <a:ext cx="2347924" cy="185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28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72" y="1340768"/>
            <a:ext cx="6264696" cy="49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TextShape 1"/>
          <p:cNvSpPr txBox="1"/>
          <p:nvPr/>
        </p:nvSpPr>
        <p:spPr>
          <a:xfrm>
            <a:off x="838080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trike="noStrike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Subir un solo artículo</a:t>
            </a:r>
            <a:endParaRPr lang="es-CO" sz="2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2 Imagen"/>
          <p:cNvPicPr/>
          <p:nvPr/>
        </p:nvPicPr>
        <p:blipFill>
          <a:blip r:embed="rId3"/>
          <a:stretch/>
        </p:blipFill>
        <p:spPr>
          <a:xfrm>
            <a:off x="9704880" y="140760"/>
            <a:ext cx="1452600" cy="542520"/>
          </a:xfrm>
          <a:prstGeom prst="rect">
            <a:avLst/>
          </a:prstGeom>
          <a:ln>
            <a:noFill/>
          </a:ln>
        </p:spPr>
      </p:pic>
      <p:pic>
        <p:nvPicPr>
          <p:cNvPr id="97" name="2 Imagen"/>
          <p:cNvPicPr/>
          <p:nvPr/>
        </p:nvPicPr>
        <p:blipFill>
          <a:blip r:embed="rId3"/>
          <a:stretch/>
        </p:blipFill>
        <p:spPr>
          <a:xfrm>
            <a:off x="907560" y="126720"/>
            <a:ext cx="1452600" cy="5425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615960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2 Flecha derecha"/>
          <p:cNvSpPr/>
          <p:nvPr/>
        </p:nvSpPr>
        <p:spPr>
          <a:xfrm rot="19173933">
            <a:off x="2427582" y="4203795"/>
            <a:ext cx="1296144" cy="2675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21337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106</Words>
  <Application>Microsoft Office PowerPoint</Application>
  <PresentationFormat>Personalizado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174</cp:revision>
  <dcterms:created xsi:type="dcterms:W3CDTF">2016-10-07T22:04:59Z</dcterms:created>
  <dcterms:modified xsi:type="dcterms:W3CDTF">2019-02-15T20:50:05Z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