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80" r:id="rId4"/>
    <p:sldId id="281" r:id="rId5"/>
    <p:sldId id="283" r:id="rId6"/>
    <p:sldId id="309" r:id="rId7"/>
    <p:sldId id="310" r:id="rId8"/>
    <p:sldId id="311" r:id="rId9"/>
    <p:sldId id="314" r:id="rId10"/>
    <p:sldId id="323" r:id="rId11"/>
    <p:sldId id="285" r:id="rId12"/>
    <p:sldId id="286" r:id="rId13"/>
    <p:sldId id="288" r:id="rId14"/>
    <p:sldId id="293" r:id="rId15"/>
    <p:sldId id="289" r:id="rId16"/>
    <p:sldId id="294" r:id="rId17"/>
    <p:sldId id="298" r:id="rId18"/>
    <p:sldId id="299" r:id="rId19"/>
    <p:sldId id="290" r:id="rId20"/>
    <p:sldId id="295" r:id="rId21"/>
    <p:sldId id="292" r:id="rId22"/>
    <p:sldId id="300" r:id="rId23"/>
    <p:sldId id="307" r:id="rId24"/>
    <p:sldId id="296" r:id="rId25"/>
    <p:sldId id="263" r:id="rId26"/>
    <p:sldId id="324" r:id="rId27"/>
    <p:sldId id="326" r:id="rId28"/>
    <p:sldId id="327" r:id="rId29"/>
    <p:sldId id="325" r:id="rId30"/>
    <p:sldId id="328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Pablo González Cañas" initials="JPGC" lastIdx="1" clrIdx="0">
    <p:extLst>
      <p:ext uri="{19B8F6BF-5375-455C-9EA6-DF929625EA0E}">
        <p15:presenceInfo xmlns:p15="http://schemas.microsoft.com/office/powerpoint/2012/main" userId="bd2a105a1fca9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21"/>
    <a:srgbClr val="5F6063"/>
    <a:srgbClr val="FFD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AFE0-22E7-4B93-8C83-A3E967AE3AF2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213E-F60E-464E-9EE9-ED4C2429B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4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42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7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41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71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5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1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79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7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8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345-ABDB-4B77-852D-E957F202E84A}" type="datetimeFigureOut">
              <a:rPr lang="es-CO" smtClean="0"/>
              <a:t>6/11/2020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4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226895-F37D-4CF3-8D96-C0CB4F192586}"/>
              </a:ext>
            </a:extLst>
          </p:cNvPr>
          <p:cNvSpPr txBox="1"/>
          <p:nvPr/>
        </p:nvSpPr>
        <p:spPr>
          <a:xfrm>
            <a:off x="377146" y="1771244"/>
            <a:ext cx="346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07814"/>
              </p:ext>
            </p:extLst>
          </p:nvPr>
        </p:nvGraphicFramePr>
        <p:xfrm>
          <a:off x="377146" y="2870702"/>
          <a:ext cx="11004570" cy="2238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9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868">
                <a:tc rowSpan="3"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Estrategia municipal de adaptación a la variabilidad y cambio climático de Pereira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Adopción de la Estrategia Municipal de Adaptación a la Variabilidad y al Cambio Climático – EMAVCC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Decreto Municipal 617 del 22 de agosto de 2018)</a:t>
                      </a:r>
                      <a:endParaRPr lang="es-CO" sz="1800" b="1" kern="1200" dirty="0">
                        <a:solidFill>
                          <a:srgbClr val="5F606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kern="1200" dirty="0">
                        <a:solidFill>
                          <a:srgbClr val="5F606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Avance de las metas a corto plazo 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 componente programático de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EMAVCC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Análisis espacial </a:t>
                      </a:r>
                      <a:r>
                        <a:rPr lang="es-CO" sz="1800" b="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los escenarios de cambio climático de las variables de temperatura y precipitación, para los periodos 2011 –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2040</a:t>
                      </a:r>
                      <a:r>
                        <a:rPr lang="es-CO" sz="1800" b="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2041 –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2070</a:t>
                      </a:r>
                      <a:r>
                        <a:rPr lang="es-CO" sz="1800" b="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 2071 –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5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1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50AAE0-C2BD-4159-A06A-D61CA7EBD38F}"/>
              </a:ext>
            </a:extLst>
          </p:cNvPr>
          <p:cNvSpPr txBox="1"/>
          <p:nvPr/>
        </p:nvSpPr>
        <p:spPr>
          <a:xfrm>
            <a:off x="1041147" y="1928071"/>
            <a:ext cx="99808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800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los servicios ecosistémicos</a:t>
            </a:r>
          </a:p>
          <a:p>
            <a:endParaRPr lang="es-CO" sz="2800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ambiental más educada y participativa</a:t>
            </a:r>
          </a:p>
          <a:p>
            <a:endParaRPr lang="es-CO" sz="2800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cambio climático</a:t>
            </a:r>
          </a:p>
          <a:p>
            <a:endParaRPr lang="es-CO" sz="2800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55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9407F79-AD06-4181-8D3E-39D8C719F8B9}"/>
              </a:ext>
            </a:extLst>
          </p:cNvPr>
          <p:cNvSpPr txBox="1"/>
          <p:nvPr/>
        </p:nvSpPr>
        <p:spPr>
          <a:xfrm>
            <a:off x="991957" y="2572861"/>
            <a:ext cx="9935873" cy="228147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gestión ambiental </a:t>
            </a:r>
            <a:r>
              <a:rPr lang="es-CO" sz="32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municipio, basada en procesos de sensibilización y cultura ambiental, conservación de los ecosistemas y la adaptabilidad al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8335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4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02368"/>
              </p:ext>
            </p:extLst>
          </p:nvPr>
        </p:nvGraphicFramePr>
        <p:xfrm>
          <a:off x="614596" y="2374665"/>
          <a:ext cx="10658008" cy="1053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76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Línea base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Año base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Meta de cuatrenio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Meta 2020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Meta 2021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Meta 2022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Meta 2023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15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51%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53%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54%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56%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54636" y="1666779"/>
            <a:ext cx="1071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los suelos con ecosistemas estratégicos bajo alguna figura de protección: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70810"/>
              </p:ext>
            </p:extLst>
          </p:nvPr>
        </p:nvGraphicFramePr>
        <p:xfrm>
          <a:off x="614596" y="4454347"/>
          <a:ext cx="10658008" cy="131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83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Línea base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Año base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Meta de cuatrenio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Meta 2020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Meta 2021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Meta 2022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Meta 2023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117.536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160.000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130.000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140.000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150.000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160.000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54636" y="3725252"/>
            <a:ext cx="1071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personas sensibilizadas por procesos pedagógicos y culturales ambientales:</a:t>
            </a:r>
          </a:p>
        </p:txBody>
      </p:sp>
    </p:spTree>
    <p:extLst>
      <p:ext uri="{BB962C8B-B14F-4D97-AF65-F5344CB8AC3E}">
        <p14:creationId xmlns:p14="http://schemas.microsoft.com/office/powerpoint/2010/main" val="123377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91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1431"/>
              </p:ext>
            </p:extLst>
          </p:nvPr>
        </p:nvGraphicFramePr>
        <p:xfrm>
          <a:off x="1712890" y="1858132"/>
          <a:ext cx="7544247" cy="3980865"/>
        </p:xfrm>
        <a:graphic>
          <a:graphicData uri="http://schemas.openxmlformats.org/drawingml/2006/table">
            <a:tbl>
              <a:tblPr/>
              <a:tblGrid>
                <a:gridCol w="463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Valor Total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Valor Total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Valor Total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Valor Total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0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LOS SERVICIOS ECOSISTÉMICOS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Apoyar los procesos de Articulación Interinstitucional para la implementación de proyectos para la gestión de la biodiversidad y los servicios ecosistémicos.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Áreas Protegidas y Conservadas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y seguimiento del Acuerdo 10 de 2018 por el cual se  crea el Sistema Municipal de Áreas Protegidas - SIMAP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Incentivos a la conservación aplicados en los suelos de protección de la estructura ecológica principal,  ecosistemas estratégicos y  reservas naturales de la sociedad civil implementados.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07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LOS SERVICIOS ECOSISTÉMICOS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1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de espacios de participación del SIGAM, articulado y armonizado con las líneas estratégicas del PGAR, para garantizar el cumplimiento del Acuerdo 33 de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4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Sensibilización en temas ambientales armonizados con el PGAR 2020-2039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0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DEL CAMBIO CLIMÁTICO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en el proceso de elaboración de diagnóstico para Estudios Ambientales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y puesta en marcha del Decreto Municipal 617 de 2018, por medio del cual se adopta la EMAVCC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5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7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4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21014" y="5597219"/>
            <a:ext cx="3523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los servicios ecosistémicos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710" t="14805" r="29584" b="8350"/>
          <a:stretch/>
        </p:blipFill>
        <p:spPr>
          <a:xfrm>
            <a:off x="4139716" y="1528901"/>
            <a:ext cx="3487875" cy="329699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95789" y="4841158"/>
            <a:ext cx="3575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2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ODS15: Gestionar sosteniblemente los bosques, luchar contra la desertificación, detener e invertir la degradación de las tierras y detener la pérdida de biodiversidad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7423" y="5581931"/>
            <a:ext cx="2659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cambio climático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1768" y="5002040"/>
            <a:ext cx="3580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2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ODS13: Adoptar medidas urgentes para combatir el cambio climático y sus efectos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9873" t="17562" r="29742" b="10079"/>
          <a:stretch/>
        </p:blipFill>
        <p:spPr>
          <a:xfrm>
            <a:off x="279957" y="1504229"/>
            <a:ext cx="3297418" cy="332166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055211" y="5520275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ambiental más educada </a:t>
            </a:r>
          </a:p>
          <a:p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participativa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055211" y="4923455"/>
            <a:ext cx="336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2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ODS17: Fortalecer los medios de implementación y revitalizar la Asociación Mundial para el Desarrollo Sostenible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9576" t="17385" r="29444" b="9199"/>
          <a:stretch/>
        </p:blipFill>
        <p:spPr>
          <a:xfrm>
            <a:off x="8161808" y="1480577"/>
            <a:ext cx="3363639" cy="33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27344"/>
              </p:ext>
            </p:extLst>
          </p:nvPr>
        </p:nvGraphicFramePr>
        <p:xfrm>
          <a:off x="748048" y="1954415"/>
          <a:ext cx="10457643" cy="34584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1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Indicador de producto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de cuatrenio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2020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2021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2022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2023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9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800" kern="1200" dirty="0"/>
                        <a:t>Porcentaje de procesos de articulación interinstitucional apoyados 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100%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100%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100%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100%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100%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5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800" kern="1200" dirty="0"/>
                        <a:t>Número de acciones de fortalecimiento la Red de Reservas Naturales de la Sociedad Civil y apoyo a las estrategias complementarias de conservación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16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4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4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4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4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800" kern="1200" dirty="0"/>
                        <a:t>Porcentaje de Implementación de metas del SIMAP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100%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25%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25%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25%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25%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49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800" kern="1200" dirty="0"/>
                        <a:t>Porcentaje de Apoyo de Esquemas de Pago por Servicio ambientales implementados 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100%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100%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/>
                        <a:t>100%</a:t>
                      </a:r>
                      <a:endParaRPr lang="es-CO" sz="1800" kern="120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100%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kern="1200" dirty="0"/>
                        <a:t>100%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832114" y="804620"/>
            <a:ext cx="689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los servicios ecosistémicos</a:t>
            </a:r>
          </a:p>
        </p:txBody>
      </p:sp>
    </p:spTree>
    <p:extLst>
      <p:ext uri="{BB962C8B-B14F-4D97-AF65-F5344CB8AC3E}">
        <p14:creationId xmlns:p14="http://schemas.microsoft.com/office/powerpoint/2010/main" val="241016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67831"/>
              </p:ext>
            </p:extLst>
          </p:nvPr>
        </p:nvGraphicFramePr>
        <p:xfrm>
          <a:off x="645018" y="1502514"/>
          <a:ext cx="10457643" cy="20441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1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Indicador de producto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de cuatrenio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2020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2021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2022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2023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9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 avance en la coordinación del SIGAM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5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 de sensibilizaciones en temas ambientales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977764" y="684395"/>
            <a:ext cx="6125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ambiental más educada </a:t>
            </a:r>
          </a:p>
          <a:p>
            <a:pPr algn="r"/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participativa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3634"/>
              </p:ext>
            </p:extLst>
          </p:nvPr>
        </p:nvGraphicFramePr>
        <p:xfrm>
          <a:off x="657896" y="3976397"/>
          <a:ext cx="10457643" cy="20441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1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Indicador de producto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de cuatrenio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2020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2021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2022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</a:rPr>
                        <a:t>Meta 2023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9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De estudios de  realizados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5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acciones de la EMAVCC implementadas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686102" y="3517748"/>
            <a:ext cx="554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155135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9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39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10789" y="1007713"/>
            <a:ext cx="3727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cambio climático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039970" y="4789303"/>
            <a:ext cx="3580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6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ODS13: Adoptar medidas urgentes para combatir el cambio climático y sus efectos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9873" t="17562" r="29742" b="10079"/>
          <a:stretch/>
        </p:blipFill>
        <p:spPr>
          <a:xfrm>
            <a:off x="8039970" y="1007713"/>
            <a:ext cx="3753988" cy="378159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26597"/>
              </p:ext>
            </p:extLst>
          </p:nvPr>
        </p:nvGraphicFramePr>
        <p:xfrm>
          <a:off x="83487" y="4504713"/>
          <a:ext cx="7544247" cy="1400175"/>
        </p:xfrm>
        <a:graphic>
          <a:graphicData uri="http://schemas.openxmlformats.org/drawingml/2006/table">
            <a:tbl>
              <a:tblPr/>
              <a:tblGrid>
                <a:gridCol w="463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76">
                <a:tc gridSpan="5">
                  <a:txBody>
                    <a:bodyPr/>
                    <a:lstStyle/>
                    <a:p>
                      <a:pPr algn="l" fontAlgn="ctr"/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en el proceso de elaboración de diagnóstico para Estudios Ambientales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y puesta en marcha del Decreto Municipal 617 de 2018, por medio del cual se adopta la EMAVCC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83487" y="1549713"/>
            <a:ext cx="123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3487" y="3982141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2958"/>
              </p:ext>
            </p:extLst>
          </p:nvPr>
        </p:nvGraphicFramePr>
        <p:xfrm>
          <a:off x="172463" y="2144544"/>
          <a:ext cx="7544247" cy="1400175"/>
        </p:xfrm>
        <a:graphic>
          <a:graphicData uri="http://schemas.openxmlformats.org/drawingml/2006/table">
            <a:tbl>
              <a:tblPr/>
              <a:tblGrid>
                <a:gridCol w="754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4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 municipal de adaptación</a:t>
                      </a:r>
                      <a:r>
                        <a:rPr lang="es-CO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la variabilidad y al cambio climático (EMAVCC)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Avance de las metas a corto plazo del componente programático de la EMAVCC</a:t>
                      </a:r>
                    </a:p>
                    <a:p>
                      <a:pPr algn="l" fontAlgn="ctr"/>
                      <a:endParaRPr lang="es-CO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Análisis espacial de los escenarios de cambio climático de las variables de temperatura y precipitación, para los periodos 2011 – 2040, 2041 – 2070 y 2071 – 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274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29256" y="355151"/>
            <a:ext cx="3201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los servicios 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ecosistémicos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710" t="14805" r="29584" b="8350"/>
          <a:stretch/>
        </p:blipFill>
        <p:spPr>
          <a:xfrm>
            <a:off x="8213959" y="709094"/>
            <a:ext cx="3803023" cy="35948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213959" y="4415489"/>
            <a:ext cx="3575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6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ODS15: Gestionar sosteniblemente los bosques, luchar contra la desertificación, detener e invertir la degradación de las tierras y detener la pérdida de biodiversidad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64005"/>
              </p:ext>
            </p:extLst>
          </p:nvPr>
        </p:nvGraphicFramePr>
        <p:xfrm>
          <a:off x="235774" y="1491632"/>
          <a:ext cx="7544247" cy="5064945"/>
        </p:xfrm>
        <a:graphic>
          <a:graphicData uri="http://schemas.openxmlformats.org/drawingml/2006/table">
            <a:tbl>
              <a:tblPr/>
              <a:tblGrid>
                <a:gridCol w="754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4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integral de las áreas protegidas y suelos de protección mediante la adopción del Sistema municipal de Áreas Protegidas -SIMAP (Acuerdo 10 de 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Caracterización de 16,28 Ha  de humedales identificados por la CARDER. Varios de ellos con Acuerdo de manejo.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 6.634,9 Ha de páramo para Pereira. Se ha apoyado el ajuste al documento de esquema de pagos por servicios ambientales en páramo (Fase 1) liderado por Humboldt y PNN, en el marco del Proyecto Páramos</a:t>
                      </a:r>
                    </a:p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la iniciativa de Fondo del Agua liderada por Aguas y Aguas.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tienen 572,55 Ha correspondiente a 19 predios adquiridos para la protección del recurso hídrico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4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del Esquema de Pago por Servicios Ambientales para los campesinos menos favorecidos que habitan en áreas estratégicas para conservación del recurso hídrico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2.432 Ha  correspondiente a 421 predios con incentivo tributario por  conservación de bosques naturales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4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60,21  Ha correspondiente a 3 reservas con Registro Único Nacional de Áreas protegidas – RUNAP. 78,8 Ha que corresponde a 1 reserva en proceso de RUNAP.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4682358" y="1063037"/>
            <a:ext cx="123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</a:p>
        </p:txBody>
      </p:sp>
    </p:spTree>
    <p:extLst>
      <p:ext uri="{BB962C8B-B14F-4D97-AF65-F5344CB8AC3E}">
        <p14:creationId xmlns:p14="http://schemas.microsoft.com/office/powerpoint/2010/main" val="365017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06614" y="1083468"/>
            <a:ext cx="4968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los servicios ecosistémicos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710" t="14805" r="29584" b="8350"/>
          <a:stretch/>
        </p:blipFill>
        <p:spPr>
          <a:xfrm>
            <a:off x="8213959" y="709094"/>
            <a:ext cx="3803023" cy="35948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213959" y="4415489"/>
            <a:ext cx="3575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6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ODS15: Gestionar sosteniblemente los bosques, luchar contra la desertificación, detener e invertir la degradación de las tierras y detener la pérdida de biodiversidad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09345"/>
              </p:ext>
            </p:extLst>
          </p:nvPr>
        </p:nvGraphicFramePr>
        <p:xfrm>
          <a:off x="170406" y="2524921"/>
          <a:ext cx="7544247" cy="3214006"/>
        </p:xfrm>
        <a:graphic>
          <a:graphicData uri="http://schemas.openxmlformats.org/drawingml/2006/table">
            <a:tbl>
              <a:tblPr/>
              <a:tblGrid>
                <a:gridCol w="754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7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Apoyar los procesos de Articulación Interinstitucional para la implementación de proyectos para la gestión de la biodiversidad y los servicios ecosistémicos.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Áreas Protegidas y Conservadas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y seguimiento del Acuerdo 10 de 2018 por el cual se  crea el Sistema Municipal de Áreas Protegidas - SIMAP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2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Incentivos a la conservación aplicados en los suelos de protección de la estructura ecológica principal,  ecosistemas estratégicos y  reservas naturales de la sociedad civil implementados.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7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Apoyar los procesos de Articulación Interinstitucional para la implementación de proyectos para la gestión de la biodiversidad y 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73420" y="1807342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</a:p>
        </p:txBody>
      </p:sp>
    </p:spTree>
    <p:extLst>
      <p:ext uri="{BB962C8B-B14F-4D97-AF65-F5344CB8AC3E}">
        <p14:creationId xmlns:p14="http://schemas.microsoft.com/office/powerpoint/2010/main" val="1992544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830053" y="957357"/>
            <a:ext cx="4225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ambiental más educada </a:t>
            </a:r>
          </a:p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participativa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97101" y="4735444"/>
            <a:ext cx="3363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6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ODS17: Fortalecer los medios de implementación y revitalizar la Asociación Mundial para el Desarrollo Sostenible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9576" t="17385" r="29444" b="9199"/>
          <a:stretch/>
        </p:blipFill>
        <p:spPr>
          <a:xfrm>
            <a:off x="8319463" y="957357"/>
            <a:ext cx="3363639" cy="338801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72673" y="1480577"/>
            <a:ext cx="123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87702"/>
              </p:ext>
            </p:extLst>
          </p:nvPr>
        </p:nvGraphicFramePr>
        <p:xfrm>
          <a:off x="57929" y="2136850"/>
          <a:ext cx="7544247" cy="3714750"/>
        </p:xfrm>
        <a:graphic>
          <a:graphicData uri="http://schemas.openxmlformats.org/drawingml/2006/table">
            <a:tbl>
              <a:tblPr/>
              <a:tblGrid>
                <a:gridCol w="754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4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El Índice de Gestión Ambiental Municipal -(IGAM) alcanzó una calificación cualitativa para el 2019 de 434 (Alta), significa que están cumpliendo satisfactoriamente con las funciones ambientales </a:t>
                      </a:r>
                    </a:p>
                    <a:p>
                      <a:pPr algn="l" fontAlgn="ctr"/>
                      <a:endParaRPr lang="es-CO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Una Agenda Ambiental Municipal consolidada con 20 fichas de perfil de proyectos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Análisis espacial de los escenarios de cambio climático de las variables de temperatura y precipitación, para los periodos 2011 – 2040, 2041 – 2070 y 2071 – 2100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117.536 personas sensibilizadas en temas ambientales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Celebración de 28 fechas ambientales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Apoyo</a:t>
                      </a:r>
                      <a:r>
                        <a:rPr lang="es-CO" sz="15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y trabajo articulado con  la </a:t>
                      </a: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Red de Reservas Naturales de la sociedad civil que</a:t>
                      </a:r>
                      <a:r>
                        <a:rPr lang="es-CO" sz="15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consta de</a:t>
                      </a:r>
                      <a:r>
                        <a:rPr lang="es-CO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33 Reservas: 18 de Pereira, 8 Santa Rosa de Cabal, 3 Dosquebradas, 2 Finlandia y 1 Marsella.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47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8A914E-53DA-42DA-B18B-1221CA9CA673}"/>
              </a:ext>
            </a:extLst>
          </p:cNvPr>
          <p:cNvSpPr txBox="1"/>
          <p:nvPr/>
        </p:nvSpPr>
        <p:spPr>
          <a:xfrm>
            <a:off x="566671" y="936729"/>
            <a:ext cx="10934163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>
                <a:solidFill>
                  <a:srgbClr val="FF0021"/>
                </a:solidFill>
                <a:latin typeface="Futura Book" panose="020B0800000000000000" pitchFamily="34" charset="0"/>
              </a:rPr>
              <a:t>SECRETARÍA DE PLANEACIÓN</a:t>
            </a:r>
          </a:p>
          <a:p>
            <a:pPr algn="ctr"/>
            <a:r>
              <a:rPr lang="es-ES" sz="6600" dirty="0">
                <a:solidFill>
                  <a:srgbClr val="5F6063"/>
                </a:solidFill>
                <a:latin typeface="Futura Book" panose="020B0800000000000000" pitchFamily="34" charset="0"/>
              </a:rPr>
              <a:t>Dirección Estratégica del Sistema de Gestión Ambiental </a:t>
            </a:r>
            <a:endParaRPr lang="en-US" sz="6600" dirty="0">
              <a:solidFill>
                <a:srgbClr val="5F6063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89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830053" y="957357"/>
            <a:ext cx="4225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ambiental más educada </a:t>
            </a:r>
          </a:p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participativa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97101" y="4735444"/>
            <a:ext cx="3363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16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ODS17: Fortalecer los medios de implementación y revitalizar la Asociación Mundial para el Desarrollo Sostenible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9576" t="17385" r="29444" b="9199"/>
          <a:stretch/>
        </p:blipFill>
        <p:spPr>
          <a:xfrm>
            <a:off x="8319463" y="957357"/>
            <a:ext cx="3363639" cy="338801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41890" y="1812029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93255"/>
              </p:ext>
            </p:extLst>
          </p:nvPr>
        </p:nvGraphicFramePr>
        <p:xfrm>
          <a:off x="283780" y="2525239"/>
          <a:ext cx="7631467" cy="1198867"/>
        </p:xfrm>
        <a:graphic>
          <a:graphicData uri="http://schemas.openxmlformats.org/drawingml/2006/table">
            <a:tbl>
              <a:tblPr/>
              <a:tblGrid>
                <a:gridCol w="763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8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de espacios de participación del SIGAM, articulado y armonizado con las líneas estratégicas del PGAR, para garantizar el cumplimiento del Acuerdo 33 de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Sensibilización en temas ambientales armonizados con el PGAR 2020-2039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77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2E3D6C6-8162-4F92-A1EB-5FBBFCBCA847}"/>
              </a:ext>
            </a:extLst>
          </p:cNvPr>
          <p:cNvSpPr txBox="1"/>
          <p:nvPr/>
        </p:nvSpPr>
        <p:spPr>
          <a:xfrm>
            <a:off x="3002561" y="2716904"/>
            <a:ext cx="85561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Diagnóstico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Componente estratégico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Objetivo priorizado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Indicadores de bienestar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Productos / estimación financiera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Relación entre los productos y los ODS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Indicadores de producto</a:t>
            </a:r>
          </a:p>
          <a:p>
            <a:r>
              <a:rPr lang="es-ES" sz="2400" dirty="0">
                <a:solidFill>
                  <a:srgbClr val="5F6063"/>
                </a:solidFill>
                <a:latin typeface="Futura-Medium" panose="020B0600000000000000" pitchFamily="34" charset="0"/>
              </a:rPr>
              <a:t>Enfoque diferencial o de inclusión</a:t>
            </a:r>
            <a:endParaRPr lang="es-ES" sz="2400" dirty="0">
              <a:solidFill>
                <a:srgbClr val="5F6063"/>
              </a:solidFill>
              <a:latin typeface="Futura-Normal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FFB0E5-4903-45CA-8226-001FC92DDB2F}"/>
              </a:ext>
            </a:extLst>
          </p:cNvPr>
          <p:cNvSpPr txBox="1"/>
          <p:nvPr/>
        </p:nvSpPr>
        <p:spPr>
          <a:xfrm>
            <a:off x="2716568" y="2006356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111592-13A6-4C4A-BA11-62FB19EA9860}"/>
              </a:ext>
            </a:extLst>
          </p:cNvPr>
          <p:cNvSpPr txBox="1"/>
          <p:nvPr/>
        </p:nvSpPr>
        <p:spPr>
          <a:xfrm>
            <a:off x="2716567" y="2380697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C7A6CC-C09B-4D6F-A7FF-0919C69E4295}"/>
              </a:ext>
            </a:extLst>
          </p:cNvPr>
          <p:cNvSpPr txBox="1"/>
          <p:nvPr/>
        </p:nvSpPr>
        <p:spPr>
          <a:xfrm>
            <a:off x="2716566" y="2748380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89F9AE-7D59-404C-AF4F-35FC3E063C2D}"/>
              </a:ext>
            </a:extLst>
          </p:cNvPr>
          <p:cNvSpPr txBox="1"/>
          <p:nvPr/>
        </p:nvSpPr>
        <p:spPr>
          <a:xfrm>
            <a:off x="2716565" y="3122721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FF06C0-97AA-47BF-9E86-9DD0D8DDA0A7}"/>
              </a:ext>
            </a:extLst>
          </p:cNvPr>
          <p:cNvSpPr txBox="1"/>
          <p:nvPr/>
        </p:nvSpPr>
        <p:spPr>
          <a:xfrm>
            <a:off x="2716565" y="3463771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C0D495-DEED-48FA-90C6-77FF3DBB75CC}"/>
              </a:ext>
            </a:extLst>
          </p:cNvPr>
          <p:cNvSpPr txBox="1"/>
          <p:nvPr/>
        </p:nvSpPr>
        <p:spPr>
          <a:xfrm>
            <a:off x="2716564" y="3825871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72D6A5-B466-4F37-A028-11E951B8C59D}"/>
              </a:ext>
            </a:extLst>
          </p:cNvPr>
          <p:cNvSpPr txBox="1"/>
          <p:nvPr/>
        </p:nvSpPr>
        <p:spPr>
          <a:xfrm>
            <a:off x="2716563" y="4231282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3D7DB5A-6336-48D8-B9D5-6371547B2906}"/>
              </a:ext>
            </a:extLst>
          </p:cNvPr>
          <p:cNvSpPr txBox="1"/>
          <p:nvPr/>
        </p:nvSpPr>
        <p:spPr>
          <a:xfrm>
            <a:off x="2716563" y="4567489"/>
            <a:ext cx="146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0021"/>
                </a:solidFill>
              </a:rPr>
              <a:t>.</a:t>
            </a:r>
            <a:endParaRPr lang="en-US" dirty="0">
              <a:solidFill>
                <a:srgbClr val="FF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0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9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226895-F37D-4CF3-8D96-C0CB4F192586}"/>
              </a:ext>
            </a:extLst>
          </p:cNvPr>
          <p:cNvSpPr txBox="1"/>
          <p:nvPr/>
        </p:nvSpPr>
        <p:spPr>
          <a:xfrm>
            <a:off x="351389" y="1693971"/>
            <a:ext cx="1094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integral de la biodiversidad, los ecosistemas y sus beneficios</a:t>
            </a:r>
          </a:p>
          <a:p>
            <a:pPr algn="just"/>
            <a:endParaRPr lang="es-CO" sz="2400" b="1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 estratégicos</a:t>
            </a:r>
            <a:endParaRPr lang="es-ES" sz="2400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92135"/>
              </p:ext>
            </p:extLst>
          </p:nvPr>
        </p:nvGraphicFramePr>
        <p:xfrm>
          <a:off x="759852" y="3050742"/>
          <a:ext cx="998112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Humedales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Alcaldía ha apoyado la caracterización de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humedales 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 un área de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14,16 Ha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de los cuales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6,2Ha 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cuentan con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Acuerdo de Manejo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Páramo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Alcaldía realizó más de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acciones 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acompañamiento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gestión del ecosistema, relacionadas con la formulación de un esquema de pago por servicios ambientales para el servicio ecosistémico de regulación y calidad hídrica en Páramo (Coordinado por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CARDER </a:t>
                      </a:r>
                      <a:r>
                        <a:rPr lang="es-CO" sz="1800" b="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el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Instituto Humboldt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s-ES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4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226895-F37D-4CF3-8D96-C0CB4F192586}"/>
              </a:ext>
            </a:extLst>
          </p:cNvPr>
          <p:cNvSpPr txBox="1"/>
          <p:nvPr/>
        </p:nvSpPr>
        <p:spPr>
          <a:xfrm>
            <a:off x="338511" y="1578061"/>
            <a:ext cx="1104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las áreas protegidas y estrategias complementarias de conservación mediante la </a:t>
            </a: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</a:t>
            </a:r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municipal de Áreas Protegidas </a:t>
            </a:r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-SIMAP (Acuerdo 10 de 2018)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19401"/>
              </p:ext>
            </p:extLst>
          </p:nvPr>
        </p:nvGraphicFramePr>
        <p:xfrm>
          <a:off x="652213" y="2877678"/>
          <a:ext cx="10732712" cy="3134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478">
                <a:tc rowSpan="3"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 de Reservas Naturales de la Sociedad Civil -RNSC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de Reservas Naturales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sociedad civil con 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Reservas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de Pereira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8 Santa Rosa de Cabal, 3 Dosquebradas, 2 Finlandia y 1 Marsella, con 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acciones 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acompañamiento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60,21  Ha </a:t>
                      </a:r>
                      <a:r>
                        <a:rPr lang="es-CO" sz="1800" b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correspondiente a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reservas 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Registro Único</a:t>
                      </a:r>
                      <a:r>
                        <a:rPr lang="es-CO" sz="18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Nacional de Áreas protegidas -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RUNAP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78,8 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</a:t>
                      </a:r>
                      <a:r>
                        <a:rPr lang="es-CO" sz="1800" b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s-CO" sz="1800" b="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corresponde a </a:t>
                      </a:r>
                      <a:r>
                        <a:rPr lang="es-CO" sz="1800" b="1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reserva </a:t>
                      </a:r>
                      <a:r>
                        <a:rPr lang="es-CO" sz="1800" b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CO" sz="1800" b="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proceso de 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RUNAP</a:t>
                      </a:r>
                      <a:endParaRPr lang="es-CO" sz="1800" b="1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318">
                <a:tc>
                  <a:txBody>
                    <a:bodyPr/>
                    <a:lstStyle/>
                    <a:p>
                      <a:pPr algn="just"/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Estrategias Complementarias de conservación-ECC</a:t>
                      </a:r>
                      <a:endParaRPr lang="es-ES" sz="1800" b="0" kern="1200" baseline="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321,2 Ha </a:t>
                      </a:r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Reservas Naturales</a:t>
                      </a:r>
                      <a:r>
                        <a:rPr lang="es-CO" sz="18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sociedad civil </a:t>
                      </a:r>
                      <a:r>
                        <a:rPr lang="es-CO" sz="1800" b="1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  <a:r>
                        <a:rPr lang="es-CO" sz="1800" b="1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RUNAP</a:t>
                      </a:r>
                      <a:endParaRPr lang="es-CO" sz="1800" b="1" kern="1200" baseline="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572,55 Ha </a:t>
                      </a:r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correspondiente a 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predios </a:t>
                      </a:r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adquiridos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la protección del recurso hídrico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8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226895-F37D-4CF3-8D96-C0CB4F192586}"/>
              </a:ext>
            </a:extLst>
          </p:cNvPr>
          <p:cNvSpPr txBox="1"/>
          <p:nvPr/>
        </p:nvSpPr>
        <p:spPr>
          <a:xfrm>
            <a:off x="351389" y="1861396"/>
            <a:ext cx="1094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 por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Ambientales </a:t>
            </a:r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(PSA) y otros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incentivos a la conservación</a:t>
            </a:r>
            <a:endParaRPr lang="es-CO" sz="2400" dirty="0">
              <a:solidFill>
                <a:srgbClr val="5F6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31287"/>
              </p:ext>
            </p:extLst>
          </p:nvPr>
        </p:nvGraphicFramePr>
        <p:xfrm>
          <a:off x="759851" y="2986347"/>
          <a:ext cx="998112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EPSA</a:t>
                      </a:r>
                    </a:p>
                    <a:p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presentaron 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acciones </a:t>
                      </a:r>
                      <a:r>
                        <a:rPr lang="es-CO" sz="1800" b="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la construcción 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Esquema de Pago por Servicios Ambientales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3,87 Ha 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correspondientes a 3 predios listos para hacer efectivo el pago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Incentivos Tributarios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2.432 Ha  </a:t>
                      </a:r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correspondiente a 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421 predios </a:t>
                      </a:r>
                      <a:r>
                        <a:rPr lang="es-CO" sz="1800" b="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 incentivo tributario por  conservación de bosques naturales</a:t>
                      </a:r>
                    </a:p>
                    <a:p>
                      <a:pPr algn="just"/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07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226895-F37D-4CF3-8D96-C0CB4F192586}"/>
              </a:ext>
            </a:extLst>
          </p:cNvPr>
          <p:cNvSpPr txBox="1"/>
          <p:nvPr/>
        </p:nvSpPr>
        <p:spPr>
          <a:xfrm>
            <a:off x="5335513" y="766692"/>
            <a:ext cx="612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</a:t>
            </a:r>
            <a:r>
              <a:rPr lang="es-CO" sz="2400" dirty="0">
                <a:solidFill>
                  <a:srgbClr val="5F6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ambiental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70425"/>
              </p:ext>
            </p:extLst>
          </p:nvPr>
        </p:nvGraphicFramePr>
        <p:xfrm>
          <a:off x="540911" y="1619768"/>
          <a:ext cx="10663708" cy="1458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203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Índice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Gestión Ambiental Municipal -(IGAM)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Alcanzó una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calificación cualitativa para el 2019 de 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434 (Alta), 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significa que están cumpliendo satisfactoriamente con las funciones ambientales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638"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Agenda Ambiental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Municipal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 de Acción de la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Agenda Ambiental Municipal </a:t>
                      </a:r>
                      <a:r>
                        <a:rPr lang="es-CO" sz="1800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consolidada con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rgbClr val="5F606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fichas de perfil de proyectos</a:t>
                      </a:r>
                      <a:endParaRPr lang="es-CO" sz="1800" kern="1200" dirty="0">
                        <a:solidFill>
                          <a:srgbClr val="5F606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29673"/>
              </p:ext>
            </p:extLst>
          </p:nvPr>
        </p:nvGraphicFramePr>
        <p:xfrm>
          <a:off x="559913" y="3656049"/>
          <a:ext cx="1065758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1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505"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117.536 personas </a:t>
                      </a:r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sensibilizadas en temas ambientales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05"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Fechas ambientales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Celebración de </a:t>
                      </a:r>
                      <a:r>
                        <a:rPr lang="es-CO" sz="1800" b="1" kern="1200" baseline="0" dirty="0">
                          <a:solidFill>
                            <a:srgbClr val="5F606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fechas ambientales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55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8323</TotalTime>
  <Words>1751</Words>
  <Application>Microsoft Office PowerPoint</Application>
  <PresentationFormat>Panorámica</PresentationFormat>
  <Paragraphs>271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Futura Book</vt:lpstr>
      <vt:lpstr>Futura-Medium</vt:lpstr>
      <vt:lpstr>Futura-Normal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Diana Maria Lopez Gallego</cp:lastModifiedBy>
  <cp:revision>82</cp:revision>
  <dcterms:created xsi:type="dcterms:W3CDTF">2020-01-08T22:04:33Z</dcterms:created>
  <dcterms:modified xsi:type="dcterms:W3CDTF">2020-11-06T18:23:19Z</dcterms:modified>
</cp:coreProperties>
</file>