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1" r:id="rId1"/>
  </p:sldMasterIdLst>
  <p:sldIdLst>
    <p:sldId id="256" r:id="rId2"/>
    <p:sldId id="258" r:id="rId3"/>
    <p:sldId id="259" r:id="rId4"/>
    <p:sldId id="268" r:id="rId5"/>
    <p:sldId id="260" r:id="rId6"/>
    <p:sldId id="282" r:id="rId7"/>
    <p:sldId id="281" r:id="rId8"/>
    <p:sldId id="283" r:id="rId9"/>
    <p:sldId id="284" r:id="rId10"/>
    <p:sldId id="285" r:id="rId11"/>
    <p:sldId id="286" r:id="rId12"/>
    <p:sldId id="287" r:id="rId13"/>
    <p:sldId id="288" r:id="rId14"/>
    <p:sldId id="289" r:id="rId15"/>
    <p:sldId id="290" r:id="rId16"/>
    <p:sldId id="291" r:id="rId17"/>
    <p:sldId id="292" r:id="rId18"/>
    <p:sldId id="29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65"/>
    <p:restoredTop sz="96208"/>
  </p:normalViewPr>
  <p:slideViewPr>
    <p:cSldViewPr snapToGrid="0" snapToObjects="1">
      <p:cViewPr varScale="1">
        <p:scale>
          <a:sx n="68" d="100"/>
          <a:sy n="68" d="100"/>
        </p:scale>
        <p:origin x="240" y="1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11/23/20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319323313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11/23/20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197502626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11/23/20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46034692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11/23/20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82472313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2D6E202-B606-4609-B914-27C9371A1F6D}" type="datetime1">
              <a:rPr lang="en-US" smtClean="0"/>
              <a:t>11/23/20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416303267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11/23/20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194783454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11/23/20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37954620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11/23/20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3498553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11/23/20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122567604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2D6E202-B606-4609-B914-27C9371A1F6D}" type="datetime1">
              <a:rPr lang="en-US" smtClean="0"/>
              <a:t>11/23/20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184980054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2D6E202-B606-4609-B914-27C9371A1F6D}" type="datetime1">
              <a:rPr lang="en-US" smtClean="0"/>
              <a:t>11/23/20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122353866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6E202-B606-4609-B914-27C9371A1F6D}" type="datetime1">
              <a:rPr lang="en-US" smtClean="0"/>
              <a:t>11/23/20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47457882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096138CA-C7B8-244B-8AD6-0D9932E9B337}"/>
              </a:ext>
            </a:extLst>
          </p:cNvPr>
          <p:cNvPicPr/>
          <p:nvPr/>
        </p:nvPicPr>
        <p:blipFill>
          <a:blip r:embed="rId2">
            <a:extLst>
              <a:ext uri="{28A0092B-C50C-407E-A947-70E740481C1C}">
                <a14:useLocalDpi xmlns:a14="http://schemas.microsoft.com/office/drawing/2010/main" val="0"/>
              </a:ext>
            </a:extLst>
          </a:blip>
          <a:stretch>
            <a:fillRect/>
          </a:stretch>
        </p:blipFill>
        <p:spPr>
          <a:xfrm>
            <a:off x="4078518" y="905933"/>
            <a:ext cx="4066967" cy="5039728"/>
          </a:xfrm>
          <a:prstGeom prst="rect">
            <a:avLst/>
          </a:prstGeom>
        </p:spPr>
      </p:pic>
      <p:pic>
        <p:nvPicPr>
          <p:cNvPr id="17" name="Imagen 16">
            <a:extLst>
              <a:ext uri="{FF2B5EF4-FFF2-40B4-BE49-F238E27FC236}">
                <a16:creationId xmlns:a16="http://schemas.microsoft.com/office/drawing/2014/main" id="{9226A59B-8DC2-6D49-8996-BC3309B7C517}"/>
              </a:ext>
            </a:extLst>
          </p:cNvPr>
          <p:cNvPicPr/>
          <p:nvPr/>
        </p:nvPicPr>
        <p:blipFill>
          <a:blip r:embed="rId3">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sp>
        <p:nvSpPr>
          <p:cNvPr id="23" name="7 CuadroTexto">
            <a:extLst>
              <a:ext uri="{FF2B5EF4-FFF2-40B4-BE49-F238E27FC236}">
                <a16:creationId xmlns:a16="http://schemas.microsoft.com/office/drawing/2014/main" id="{4C753422-202F-654F-9901-3F0BF3053A27}"/>
              </a:ext>
            </a:extLst>
          </p:cNvPr>
          <p:cNvSpPr txBox="1"/>
          <p:nvPr/>
        </p:nvSpPr>
        <p:spPr>
          <a:xfrm>
            <a:off x="1905001" y="1349853"/>
            <a:ext cx="8534400" cy="5016758"/>
          </a:xfrm>
          <a:prstGeom prst="rect">
            <a:avLst/>
          </a:prstGeom>
          <a:noFill/>
        </p:spPr>
        <p:txBody>
          <a:bodyPr wrap="square" rtlCol="0">
            <a:spAutoFit/>
          </a:bodyPr>
          <a:lstStyle/>
          <a:p>
            <a:pPr algn="ctr"/>
            <a:r>
              <a:rPr lang="es-CO" sz="3200" b="1" dirty="0">
                <a:solidFill>
                  <a:srgbClr val="FF0000"/>
                </a:solidFill>
              </a:rPr>
              <a:t>PRESENTACIÓN: </a:t>
            </a:r>
          </a:p>
          <a:p>
            <a:pPr algn="ctr"/>
            <a:endParaRPr lang="es-CO" sz="3200" b="1" dirty="0">
              <a:solidFill>
                <a:srgbClr val="FF0000"/>
              </a:solidFill>
            </a:endParaRPr>
          </a:p>
          <a:p>
            <a:pPr algn="ctr"/>
            <a:r>
              <a:rPr lang="es-CO" sz="3200" b="1" dirty="0">
                <a:solidFill>
                  <a:srgbClr val="0070C0"/>
                </a:solidFill>
              </a:rPr>
              <a:t>PROYECTO DE ACUERDO </a:t>
            </a:r>
          </a:p>
          <a:p>
            <a:pPr algn="ctr"/>
            <a:r>
              <a:rPr lang="es-CO" sz="3200" b="1" dirty="0">
                <a:solidFill>
                  <a:srgbClr val="0070C0"/>
                </a:solidFill>
              </a:rPr>
              <a:t>Nº 34 DE 2020</a:t>
            </a:r>
          </a:p>
          <a:p>
            <a:pPr algn="ctr"/>
            <a:endParaRPr lang="es-CO" sz="3200" b="1" dirty="0">
              <a:solidFill>
                <a:srgbClr val="0070C0"/>
              </a:solidFill>
            </a:endParaRPr>
          </a:p>
          <a:p>
            <a:pPr algn="ctr"/>
            <a:r>
              <a:rPr lang="es-CO" sz="3200" b="1" dirty="0">
                <a:solidFill>
                  <a:srgbClr val="FF0000"/>
                </a:solidFill>
              </a:rPr>
              <a:t>TEMA: </a:t>
            </a:r>
          </a:p>
          <a:p>
            <a:pPr algn="ctr"/>
            <a:r>
              <a:rPr lang="es-CO" sz="3200" b="1" dirty="0">
                <a:solidFill>
                  <a:srgbClr val="0070C0"/>
                </a:solidFill>
              </a:rPr>
              <a:t>“POR EL MEDIO DEL CUAL SE MODIFICA  EL  ESTATUTO TRIBUTARIO DE PEREIRA ACUERDO MUNICIPAL Nº 29 DE 2015”</a:t>
            </a:r>
          </a:p>
          <a:p>
            <a:pPr algn="ctr"/>
            <a:endParaRPr lang="es-ES" sz="3200" b="1" dirty="0">
              <a:solidFill>
                <a:srgbClr val="FF0000"/>
              </a:solidFill>
            </a:endParaRPr>
          </a:p>
        </p:txBody>
      </p:sp>
    </p:spTree>
    <p:extLst>
      <p:ext uri="{BB962C8B-B14F-4D97-AF65-F5344CB8AC3E}">
        <p14:creationId xmlns:p14="http://schemas.microsoft.com/office/powerpoint/2010/main" val="172905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171450" y="905934"/>
            <a:ext cx="11887199"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600"/>
              </a:spcBef>
            </a:pPr>
            <a:r>
              <a:rPr lang="es-MX" sz="2800" b="1" dirty="0">
                <a:solidFill>
                  <a:srgbClr val="0070C0"/>
                </a:solidFill>
                <a:latin typeface="Arial" panose="020B0604020202020204" pitchFamily="34" charset="0"/>
                <a:ea typeface="Times New Roman" panose="02020603050405020304" pitchFamily="18" charset="0"/>
              </a:rPr>
              <a:t>4) Participación en Pusvalía. </a:t>
            </a:r>
            <a:endParaRPr lang="es-MX" sz="2800" dirty="0">
              <a:solidFill>
                <a:schemeClr val="tx1"/>
              </a:solidFill>
              <a:latin typeface="Arial" panose="020B0604020202020204" pitchFamily="34" charset="0"/>
              <a:ea typeface="Times New Roman" panose="02020603050405020304" pitchFamily="18" charset="0"/>
            </a:endParaRP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Liquidación del Efecto Plusvalía e inscripción</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Revisión de la Estimación del Efecto por el contribuyente</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Monto de la participación</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Actualización de valores</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Causación y exigibilidad</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Exenciones</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Liquidación Oficial de la Participación</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Formas de Pago</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Pago mediante obras y Procedimiento</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Destinación </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Administración del tributo</a:t>
            </a:r>
          </a:p>
        </p:txBody>
      </p:sp>
    </p:spTree>
    <p:extLst>
      <p:ext uri="{BB962C8B-B14F-4D97-AF65-F5344CB8AC3E}">
        <p14:creationId xmlns:p14="http://schemas.microsoft.com/office/powerpoint/2010/main" val="3714958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304801" y="1267884"/>
            <a:ext cx="11582400"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MX" sz="2800" b="1" dirty="0">
                <a:solidFill>
                  <a:srgbClr val="0070C0"/>
                </a:solidFill>
                <a:latin typeface="Arial" panose="020B0604020202020204" pitchFamily="34" charset="0"/>
                <a:ea typeface="Times New Roman" panose="02020603050405020304" pitchFamily="18" charset="0"/>
              </a:rPr>
              <a:t>5) Zonas de Permitido Parqueo. </a:t>
            </a:r>
            <a:r>
              <a:rPr lang="es-MX" sz="2800" b="1" dirty="0">
                <a:solidFill>
                  <a:schemeClr val="tx1"/>
                </a:solidFill>
                <a:latin typeface="Arial" panose="020B0604020202020204" pitchFamily="34" charset="0"/>
                <a:ea typeface="Times New Roman" panose="02020603050405020304" pitchFamily="18" charset="0"/>
              </a:rPr>
              <a:t>Se hace necesario actualizar algunos artículos de acuerdo a la Ley 1955 de 2019 P.N.D. </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Autorización de Contratación</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Destinación de recursos</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Base Gravable</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Tarifa</a:t>
            </a:r>
          </a:p>
        </p:txBody>
      </p:sp>
    </p:spTree>
    <p:extLst>
      <p:ext uri="{BB962C8B-B14F-4D97-AF65-F5344CB8AC3E}">
        <p14:creationId xmlns:p14="http://schemas.microsoft.com/office/powerpoint/2010/main" val="1205339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304801" y="1401234"/>
            <a:ext cx="11582400"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MX" sz="2800" b="1" dirty="0">
                <a:solidFill>
                  <a:srgbClr val="0070C0"/>
                </a:solidFill>
                <a:latin typeface="Arial" panose="020B0604020202020204" pitchFamily="34" charset="0"/>
                <a:ea typeface="Times New Roman" panose="02020603050405020304" pitchFamily="18" charset="0"/>
              </a:rPr>
              <a:t>6) Estampilla Pro-Cultura. </a:t>
            </a:r>
            <a:r>
              <a:rPr lang="es-MX" sz="2800" b="1" dirty="0">
                <a:solidFill>
                  <a:schemeClr val="tx1"/>
                </a:solidFill>
                <a:latin typeface="Arial" panose="020B0604020202020204" pitchFamily="34" charset="0"/>
                <a:ea typeface="Times New Roman" panose="02020603050405020304" pitchFamily="18" charset="0"/>
              </a:rPr>
              <a:t>Se hace necesario actualizar algunos artículos de acuerdo a la Ley 2052 de 2020: </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Hecho Generador</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Causación</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Sujeto Pasivo</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Base Gravable</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Tarifa</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Cálculo y Liquidación</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Recaudo</a:t>
            </a:r>
          </a:p>
        </p:txBody>
      </p:sp>
    </p:spTree>
    <p:extLst>
      <p:ext uri="{BB962C8B-B14F-4D97-AF65-F5344CB8AC3E}">
        <p14:creationId xmlns:p14="http://schemas.microsoft.com/office/powerpoint/2010/main" val="996852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304801" y="1439334"/>
            <a:ext cx="11582400"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MX" sz="2800" b="1" dirty="0">
                <a:solidFill>
                  <a:srgbClr val="0070C0"/>
                </a:solidFill>
                <a:latin typeface="Arial" panose="020B0604020202020204" pitchFamily="34" charset="0"/>
                <a:ea typeface="Times New Roman" panose="02020603050405020304" pitchFamily="18" charset="0"/>
              </a:rPr>
              <a:t>6) Estampilla Pro-Cultura. </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Exenciones</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Agentes Retenedores</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Diseño e imposición de la Estampilla</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Desmaterialización de la Estampilla</a:t>
            </a:r>
          </a:p>
        </p:txBody>
      </p:sp>
    </p:spTree>
    <p:extLst>
      <p:ext uri="{BB962C8B-B14F-4D97-AF65-F5344CB8AC3E}">
        <p14:creationId xmlns:p14="http://schemas.microsoft.com/office/powerpoint/2010/main" val="3102936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304801" y="1401234"/>
            <a:ext cx="11582400"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MX" sz="2800" b="1" dirty="0">
                <a:solidFill>
                  <a:srgbClr val="0070C0"/>
                </a:solidFill>
                <a:latin typeface="Arial" panose="020B0604020202020204" pitchFamily="34" charset="0"/>
                <a:ea typeface="Times New Roman" panose="02020603050405020304" pitchFamily="18" charset="0"/>
              </a:rPr>
              <a:t>7) Estampilla Pro-Bienestar del Adulto Mayor. </a:t>
            </a:r>
            <a:r>
              <a:rPr lang="es-MX" sz="2800" b="1" dirty="0">
                <a:solidFill>
                  <a:schemeClr val="tx1"/>
                </a:solidFill>
                <a:latin typeface="Arial" panose="020B0604020202020204" pitchFamily="34" charset="0"/>
                <a:ea typeface="Times New Roman" panose="02020603050405020304" pitchFamily="18" charset="0"/>
              </a:rPr>
              <a:t>Se hace necesario actualizar algunos artículos de acuerdo a la Ley 2052 de 2020: </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Hecho Generador</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Causación</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Sujeto Pasivo</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Base Gravable</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Tarifa</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Exclusiones</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Cálculo y Liquidación</a:t>
            </a:r>
          </a:p>
        </p:txBody>
      </p:sp>
    </p:spTree>
    <p:extLst>
      <p:ext uri="{BB962C8B-B14F-4D97-AF65-F5344CB8AC3E}">
        <p14:creationId xmlns:p14="http://schemas.microsoft.com/office/powerpoint/2010/main" val="2874440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304801" y="1439334"/>
            <a:ext cx="11582400"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MX" sz="2800" b="1" dirty="0">
                <a:solidFill>
                  <a:srgbClr val="0070C0"/>
                </a:solidFill>
                <a:latin typeface="Arial" panose="020B0604020202020204" pitchFamily="34" charset="0"/>
                <a:ea typeface="Times New Roman" panose="02020603050405020304" pitchFamily="18" charset="0"/>
              </a:rPr>
              <a:t>7) Estampilla Pro-Bienestar del Adulto Mayor. </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Recaudo y Procedimiento</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Agentes Retenedores</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Diseño e imposición de la Estampilla</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Desmaterialización de la Estampilla</a:t>
            </a:r>
          </a:p>
        </p:txBody>
      </p:sp>
    </p:spTree>
    <p:extLst>
      <p:ext uri="{BB962C8B-B14F-4D97-AF65-F5344CB8AC3E}">
        <p14:creationId xmlns:p14="http://schemas.microsoft.com/office/powerpoint/2010/main" val="2446578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285751" y="1077384"/>
            <a:ext cx="11582400"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MX" sz="2800" b="1" dirty="0">
                <a:solidFill>
                  <a:srgbClr val="0070C0"/>
                </a:solidFill>
                <a:latin typeface="Arial" panose="020B0604020202020204" pitchFamily="34" charset="0"/>
                <a:ea typeface="Times New Roman" panose="02020603050405020304" pitchFamily="18" charset="0"/>
              </a:rPr>
              <a:t>8) Procedimiento Tributario:</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Competencia</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Novedades Industria y Comercio</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Representación por causa de muerte, cancelación oficiosa, cancelación retroactiva, presunción del ejercicio de la actividad, contenido de la Liquidación de Aforo</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Determinación Oficial por el sistema de Facturación</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Facilidades de Pago</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Prescripción</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Competencia Devouciones y Compensaciones</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Cobro: competencia, Títulos de Depósito Judicial</a:t>
            </a:r>
          </a:p>
        </p:txBody>
      </p:sp>
    </p:spTree>
    <p:extLst>
      <p:ext uri="{BB962C8B-B14F-4D97-AF65-F5344CB8AC3E}">
        <p14:creationId xmlns:p14="http://schemas.microsoft.com/office/powerpoint/2010/main" val="1439572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285751" y="1077384"/>
            <a:ext cx="11582400"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MX" sz="2800" b="1" dirty="0">
                <a:solidFill>
                  <a:srgbClr val="0070C0"/>
                </a:solidFill>
                <a:latin typeface="Arial" panose="020B0604020202020204" pitchFamily="34" charset="0"/>
                <a:ea typeface="Times New Roman" panose="02020603050405020304" pitchFamily="18" charset="0"/>
              </a:rPr>
              <a:t>9) Régimen Simple de Tributación:</a:t>
            </a:r>
            <a:r>
              <a:rPr lang="es-MX" sz="2800" b="1" dirty="0">
                <a:solidFill>
                  <a:schemeClr val="tx1"/>
                </a:solidFill>
                <a:latin typeface="Arial" panose="020B0604020202020204" pitchFamily="34" charset="0"/>
                <a:ea typeface="Times New Roman" panose="02020603050405020304" pitchFamily="18" charset="0"/>
              </a:rPr>
              <a:t> Se hace necesario adoptar el SIMPLE establecido en la Ley 2010 de 2019: </a:t>
            </a:r>
            <a:endParaRPr lang="es-MX" sz="2800" b="1" dirty="0">
              <a:solidFill>
                <a:srgbClr val="0070C0"/>
              </a:solidFill>
              <a:latin typeface="Arial" panose="020B0604020202020204" pitchFamily="34" charset="0"/>
              <a:ea typeface="Times New Roman" panose="02020603050405020304" pitchFamily="18" charset="0"/>
            </a:endParaRP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Incorporación</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Hecho Generador, Base Gravable, Sujetos Pasivos, impuestos</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Inscripción al SIMPLE</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Tarifas del SIMPLE</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Declaración, Pago, Fiscalización, Devolución, Compensación</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Retenciones y Autorretenciones, imputación </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Exclusión del SIMPLE</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Procedimiento sancionatorio, firmeza del SIMPLE</a:t>
            </a:r>
          </a:p>
        </p:txBody>
      </p:sp>
    </p:spTree>
    <p:extLst>
      <p:ext uri="{BB962C8B-B14F-4D97-AF65-F5344CB8AC3E}">
        <p14:creationId xmlns:p14="http://schemas.microsoft.com/office/powerpoint/2010/main" val="3960791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285751" y="1648884"/>
            <a:ext cx="11582400"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MX" sz="2800" b="1" dirty="0">
                <a:solidFill>
                  <a:srgbClr val="0070C0"/>
                </a:solidFill>
                <a:latin typeface="Arial" panose="020B0604020202020204" pitchFamily="34" charset="0"/>
                <a:ea typeface="Times New Roman" panose="02020603050405020304" pitchFamily="18" charset="0"/>
              </a:rPr>
              <a:t>10) Facultades de Compilación:</a:t>
            </a:r>
            <a:r>
              <a:rPr lang="es-MX" sz="2800" b="1" dirty="0">
                <a:solidFill>
                  <a:schemeClr val="tx1"/>
                </a:solidFill>
                <a:latin typeface="Arial" panose="020B0604020202020204" pitchFamily="34" charset="0"/>
                <a:ea typeface="Times New Roman" panose="02020603050405020304" pitchFamily="18" charset="0"/>
              </a:rPr>
              <a:t> Teniendo en cuenta que en la actualidad existen numerosos y diversos Acuerdos Municipales que regulan impuestos, estampillas, tasas y contribuciones, se hace necesario compilar en un solo documento todas las normas que contienen las diferentes rentas del Municipio de Pereira, con el fin de facilitar tanto al contribuyente como a los funcionarios de la administración municipal la aplicación de las normas locales.</a:t>
            </a:r>
            <a:endParaRPr lang="es-MX" sz="2800" b="1" dirty="0">
              <a:solidFill>
                <a:srgbClr val="0070C0"/>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591746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5726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1200329"/>
          </a:xfrm>
          <a:prstGeom prst="rect">
            <a:avLst/>
          </a:prstGeom>
          <a:noFill/>
          <a:ln>
            <a:solidFill>
              <a:srgbClr val="FF0000"/>
            </a:solidFill>
          </a:ln>
        </p:spPr>
        <p:txBody>
          <a:bodyPr wrap="square" rtlCol="0">
            <a:spAutoFit/>
          </a:bodyPr>
          <a:lstStyle/>
          <a:p>
            <a:pPr algn="ctr"/>
            <a:r>
              <a:rPr lang="es-ES_tradnl" sz="2400" b="1" dirty="0">
                <a:solidFill>
                  <a:srgbClr val="FF0000"/>
                </a:solidFill>
                <a:latin typeface="Arial Rounded MT Bold" charset="0"/>
              </a:rPr>
              <a:t>COHERENCIA CON EL </a:t>
            </a:r>
          </a:p>
          <a:p>
            <a:pPr algn="ctr"/>
            <a:r>
              <a:rPr lang="es-ES_tradnl" sz="2400" b="1" dirty="0">
                <a:solidFill>
                  <a:srgbClr val="0070C0"/>
                </a:solidFill>
                <a:latin typeface="Arial Rounded MT Bold" charset="0"/>
              </a:rPr>
              <a:t>PLAN DE DESARROLLO 2020-2023</a:t>
            </a:r>
          </a:p>
          <a:p>
            <a:pPr algn="ctr"/>
            <a:r>
              <a:rPr lang="es-ES_tradnl" sz="2400" b="1" dirty="0">
                <a:solidFill>
                  <a:srgbClr val="00B050"/>
                </a:solidFill>
                <a:latin typeface="Arial Rounded MT Bold" charset="0"/>
              </a:rPr>
              <a:t>GOBIERNO DE LA CIUDAD-CAPITAL DEL EJE </a:t>
            </a:r>
            <a:endParaRPr lang="es-CO" sz="2400" dirty="0">
              <a:solidFill>
                <a:srgbClr val="00B050"/>
              </a:solidFill>
            </a:endParaRPr>
          </a:p>
        </p:txBody>
      </p:sp>
      <p:sp>
        <p:nvSpPr>
          <p:cNvPr id="7" name="Rectangle 3">
            <a:extLst>
              <a:ext uri="{FF2B5EF4-FFF2-40B4-BE49-F238E27FC236}">
                <a16:creationId xmlns:a16="http://schemas.microsoft.com/office/drawing/2014/main" id="{06A89A16-6D95-5944-BC2E-B0BF90BD6C30}"/>
              </a:ext>
            </a:extLst>
          </p:cNvPr>
          <p:cNvSpPr txBox="1">
            <a:spLocks noChangeArrowheads="1"/>
          </p:cNvSpPr>
          <p:nvPr/>
        </p:nvSpPr>
        <p:spPr>
          <a:xfrm>
            <a:off x="395288" y="1660426"/>
            <a:ext cx="11339512" cy="46805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Aft>
                <a:spcPts val="0"/>
              </a:spcAft>
            </a:pPr>
            <a:r>
              <a:rPr lang="es-MX" sz="2400" b="1" dirty="0">
                <a:solidFill>
                  <a:srgbClr val="0070C0"/>
                </a:solidFill>
                <a:latin typeface="Arial Nova" panose="020B0504020202020204" pitchFamily="34" charset="0"/>
                <a:ea typeface="Times New Roman" panose="02020603050405020304" pitchFamily="18" charset="0"/>
              </a:rPr>
              <a:t>ACUERDO Nº 06 DE 2020  PLAN DE DESARROLLO </a:t>
            </a:r>
          </a:p>
          <a:p>
            <a:pPr algn="just">
              <a:spcAft>
                <a:spcPts val="0"/>
              </a:spcAft>
            </a:pPr>
            <a:r>
              <a:rPr lang="es-MX" sz="2400" b="1" dirty="0">
                <a:solidFill>
                  <a:schemeClr val="tx1"/>
                </a:solidFill>
                <a:latin typeface="Arial Nova" panose="020B0504020202020204" pitchFamily="34" charset="0"/>
                <a:ea typeface="Times New Roman" panose="02020603050405020304" pitchFamily="18" charset="0"/>
              </a:rPr>
              <a:t>“</a:t>
            </a:r>
            <a:r>
              <a:rPr lang="es-MX" sz="2400" b="1" dirty="0">
                <a:solidFill>
                  <a:srgbClr val="FF0000"/>
                </a:solidFill>
                <a:latin typeface="Arial Nova" panose="020B0504020202020204" pitchFamily="34" charset="0"/>
                <a:ea typeface="Times New Roman" panose="02020603050405020304" pitchFamily="18" charset="0"/>
              </a:rPr>
              <a:t>GOBIERNO DE LA CIUDAD – CAPITAL DEL EJE 2020-2023</a:t>
            </a:r>
            <a:r>
              <a:rPr lang="es-MX" sz="2400" dirty="0">
                <a:solidFill>
                  <a:schemeClr val="tx1"/>
                </a:solidFill>
                <a:latin typeface="Arial Nova" panose="020B0504020202020204" pitchFamily="34" charset="0"/>
                <a:ea typeface="Times New Roman" panose="02020603050405020304" pitchFamily="18" charset="0"/>
              </a:rPr>
              <a:t>”</a:t>
            </a:r>
            <a:endParaRPr lang="es-CO" sz="2400" dirty="0">
              <a:solidFill>
                <a:schemeClr val="tx1"/>
              </a:solidFill>
              <a:latin typeface="Arial Nova" panose="020B0504020202020204" pitchFamily="34" charset="0"/>
              <a:ea typeface="Times New Roman" panose="02020603050405020304" pitchFamily="18" charset="0"/>
            </a:endParaRPr>
          </a:p>
          <a:p>
            <a:pPr algn="just"/>
            <a:endParaRPr lang="es-MX" sz="2400" b="1" dirty="0">
              <a:solidFill>
                <a:srgbClr val="0070C0"/>
              </a:solidFill>
              <a:latin typeface="Arial Nova" panose="020B0504020202020204" pitchFamily="34" charset="0"/>
              <a:ea typeface="Times New Roman" panose="02020603050405020304" pitchFamily="18" charset="0"/>
            </a:endParaRPr>
          </a:p>
          <a:p>
            <a:r>
              <a:rPr lang="es-MX" sz="2400" b="1" dirty="0">
                <a:solidFill>
                  <a:srgbClr val="0070C0"/>
                </a:solidFill>
                <a:latin typeface="Arial Nova" panose="020B0504020202020204" pitchFamily="34" charset="0"/>
                <a:ea typeface="Times New Roman" panose="02020603050405020304" pitchFamily="18" charset="0"/>
              </a:rPr>
              <a:t>LINEA ESTRATEGICA: </a:t>
            </a:r>
            <a:r>
              <a:rPr lang="es-MX" sz="2400" b="1" dirty="0">
                <a:solidFill>
                  <a:srgbClr val="000000"/>
                </a:solidFill>
                <a:latin typeface="Arial Nova" panose="020B0504020202020204" pitchFamily="34" charset="0"/>
                <a:ea typeface="Times New Roman" panose="02020603050405020304" pitchFamily="18" charset="0"/>
              </a:rPr>
              <a:t>PEREIRA MODERNA</a:t>
            </a:r>
            <a:endParaRPr lang="es-MX" sz="2400" b="1" dirty="0">
              <a:solidFill>
                <a:srgbClr val="0070C0"/>
              </a:solidFill>
              <a:latin typeface="Arial Nova" panose="020B0504020202020204" pitchFamily="34" charset="0"/>
              <a:ea typeface="Times New Roman" panose="02020603050405020304" pitchFamily="18" charset="0"/>
            </a:endParaRPr>
          </a:p>
          <a:p>
            <a:pPr algn="just"/>
            <a:endParaRPr lang="es-MX" sz="2400" b="1" dirty="0">
              <a:solidFill>
                <a:srgbClr val="0070C0"/>
              </a:solidFill>
              <a:latin typeface="Arial Nova" panose="020B0504020202020204" pitchFamily="34" charset="0"/>
              <a:ea typeface="Times New Roman" panose="02020603050405020304" pitchFamily="18" charset="0"/>
            </a:endParaRPr>
          </a:p>
          <a:p>
            <a:pPr algn="just"/>
            <a:r>
              <a:rPr lang="es-MX" sz="2400" b="1" dirty="0">
                <a:solidFill>
                  <a:srgbClr val="0070C0"/>
                </a:solidFill>
                <a:latin typeface="Arial Nova" panose="020B0504020202020204" pitchFamily="34" charset="0"/>
                <a:ea typeface="Times New Roman" panose="02020603050405020304" pitchFamily="18" charset="0"/>
              </a:rPr>
              <a:t>SECTOR GOBIERNO TERRITORIAL</a:t>
            </a:r>
            <a:r>
              <a:rPr lang="es-MX" sz="2400" dirty="0">
                <a:solidFill>
                  <a:schemeClr val="tx1"/>
                </a:solidFill>
                <a:latin typeface="Arial Nova" panose="020B0504020202020204" pitchFamily="34" charset="0"/>
                <a:ea typeface="Times New Roman" panose="02020603050405020304" pitchFamily="18" charset="0"/>
              </a:rPr>
              <a:t> </a:t>
            </a:r>
            <a:r>
              <a:rPr lang="es-MX" sz="2400" b="1" dirty="0">
                <a:solidFill>
                  <a:schemeClr val="tx1"/>
                </a:solidFill>
                <a:latin typeface="Arial Nova" panose="020B0504020202020204" pitchFamily="34" charset="0"/>
                <a:ea typeface="Times New Roman" panose="02020603050405020304" pitchFamily="18" charset="0"/>
              </a:rPr>
              <a:t>6.2.1.8</a:t>
            </a:r>
            <a:r>
              <a:rPr lang="es-MX" sz="2400" dirty="0">
                <a:solidFill>
                  <a:schemeClr val="tx1"/>
                </a:solidFill>
                <a:latin typeface="Arial Nova" panose="020B0504020202020204" pitchFamily="34" charset="0"/>
                <a:ea typeface="Times New Roman" panose="02020603050405020304" pitchFamily="18" charset="0"/>
              </a:rPr>
              <a:t>.</a:t>
            </a:r>
          </a:p>
          <a:p>
            <a:pPr algn="just"/>
            <a:r>
              <a:rPr lang="es-MX" sz="2400" b="1" dirty="0">
                <a:solidFill>
                  <a:srgbClr val="0070C0"/>
                </a:solidFill>
                <a:latin typeface="Arial Nova" panose="020B0504020202020204" pitchFamily="34" charset="0"/>
                <a:ea typeface="Times New Roman" panose="02020603050405020304" pitchFamily="18" charset="0"/>
              </a:rPr>
              <a:t>SECTOR GESTION FINANCIERA</a:t>
            </a:r>
            <a:r>
              <a:rPr lang="es-MX" sz="2400" dirty="0">
                <a:solidFill>
                  <a:schemeClr val="tx1"/>
                </a:solidFill>
                <a:latin typeface="Arial Nova" panose="020B0504020202020204" pitchFamily="34" charset="0"/>
                <a:ea typeface="Times New Roman" panose="02020603050405020304" pitchFamily="18" charset="0"/>
              </a:rPr>
              <a:t> </a:t>
            </a:r>
            <a:r>
              <a:rPr lang="es-MX" sz="2400" b="1" dirty="0">
                <a:solidFill>
                  <a:schemeClr val="tx1"/>
                </a:solidFill>
                <a:latin typeface="Arial Nova" panose="020B0504020202020204" pitchFamily="34" charset="0"/>
                <a:ea typeface="Times New Roman" panose="02020603050405020304" pitchFamily="18" charset="0"/>
              </a:rPr>
              <a:t>6.2.4.</a:t>
            </a:r>
            <a:r>
              <a:rPr lang="es-MX" sz="2400" dirty="0">
                <a:solidFill>
                  <a:schemeClr val="tx1"/>
                </a:solidFill>
                <a:latin typeface="Arial Nova" panose="020B0504020202020204" pitchFamily="34" charset="0"/>
                <a:ea typeface="Times New Roman" panose="02020603050405020304" pitchFamily="18" charset="0"/>
              </a:rPr>
              <a:t> </a:t>
            </a:r>
          </a:p>
        </p:txBody>
      </p:sp>
    </p:spTree>
    <p:extLst>
      <p:ext uri="{BB962C8B-B14F-4D97-AF65-F5344CB8AC3E}">
        <p14:creationId xmlns:p14="http://schemas.microsoft.com/office/powerpoint/2010/main" val="199492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363133"/>
            <a:ext cx="4066967" cy="5039728"/>
          </a:xfrm>
          <a:prstGeom prst="rect">
            <a:avLst/>
          </a:prstGeom>
        </p:spPr>
      </p:pic>
      <p:sp>
        <p:nvSpPr>
          <p:cNvPr id="8" name="1 CuadroTexto">
            <a:extLst>
              <a:ext uri="{FF2B5EF4-FFF2-40B4-BE49-F238E27FC236}">
                <a16:creationId xmlns:a16="http://schemas.microsoft.com/office/drawing/2014/main" id="{6210D14C-774B-4B43-B225-979D9FDA092B}"/>
              </a:ext>
            </a:extLst>
          </p:cNvPr>
          <p:cNvSpPr txBox="1"/>
          <p:nvPr/>
        </p:nvSpPr>
        <p:spPr>
          <a:xfrm>
            <a:off x="817240" y="1844824"/>
            <a:ext cx="10898510" cy="2062103"/>
          </a:xfrm>
          <a:prstGeom prst="rect">
            <a:avLst/>
          </a:prstGeom>
          <a:noFill/>
        </p:spPr>
        <p:txBody>
          <a:bodyPr wrap="square" rtlCol="0">
            <a:spAutoFit/>
          </a:bodyPr>
          <a:lstStyle/>
          <a:p>
            <a:pPr algn="ctr"/>
            <a:endParaRPr lang="es-ES_tradnl" sz="3200" b="1" dirty="0">
              <a:solidFill>
                <a:srgbClr val="0070C0"/>
              </a:solidFill>
              <a:latin typeface="Arial Rounded MT Bold" charset="0"/>
            </a:endParaRPr>
          </a:p>
          <a:p>
            <a:pPr algn="ctr"/>
            <a:r>
              <a:rPr lang="es-ES_tradnl" sz="3200" b="1" dirty="0">
                <a:solidFill>
                  <a:srgbClr val="FF0000"/>
                </a:solidFill>
                <a:latin typeface="Arial Rounded MT Bold" charset="0"/>
              </a:rPr>
              <a:t>RESUMEN DEL CONTENIDO DEL PROYECTO DE ACUERDO</a:t>
            </a:r>
            <a:endParaRPr lang="es-ES_tradnl" sz="3200" b="1" dirty="0">
              <a:latin typeface="Arial Rounded MT Bold" charset="0"/>
            </a:endParaRPr>
          </a:p>
          <a:p>
            <a:pPr algn="ctr"/>
            <a:endParaRPr lang="es-ES_tradnl" sz="3200" b="1" dirty="0">
              <a:latin typeface="Arial Rounded MT Bold" charset="0"/>
            </a:endParaRPr>
          </a:p>
        </p:txBody>
      </p:sp>
    </p:spTree>
    <p:extLst>
      <p:ext uri="{BB962C8B-B14F-4D97-AF65-F5344CB8AC3E}">
        <p14:creationId xmlns:p14="http://schemas.microsoft.com/office/powerpoint/2010/main" val="2060036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270396" y="198047"/>
            <a:ext cx="8705850" cy="523220"/>
          </a:xfrm>
          <a:prstGeom prst="rect">
            <a:avLst/>
          </a:prstGeom>
          <a:noFill/>
          <a:ln>
            <a:solidFill>
              <a:srgbClr val="FF0000"/>
            </a:solidFill>
          </a:ln>
        </p:spPr>
        <p:txBody>
          <a:bodyPr wrap="square" rtlCol="0">
            <a:spAutoFit/>
          </a:bodyPr>
          <a:lstStyle/>
          <a:p>
            <a:pPr algn="ctr"/>
            <a:r>
              <a:rPr lang="es-ES_tradnl" sz="2800" b="1" dirty="0">
                <a:solidFill>
                  <a:srgbClr val="0070C0"/>
                </a:solidFill>
                <a:latin typeface="Arial Rounded MT Bold" charset="0"/>
              </a:rPr>
              <a:t>FUNDAMENTO LEGAL</a:t>
            </a:r>
            <a:endParaRPr lang="es-ES_tradnl" sz="2800" b="1" dirty="0">
              <a:solidFill>
                <a:srgbClr val="FF0000"/>
              </a:solidFill>
              <a:latin typeface="Arial Rounded MT Bold" charset="0"/>
            </a:endParaRPr>
          </a:p>
        </p:txBody>
      </p:sp>
      <p:sp>
        <p:nvSpPr>
          <p:cNvPr id="2" name="Rectángulo 1">
            <a:extLst>
              <a:ext uri="{FF2B5EF4-FFF2-40B4-BE49-F238E27FC236}">
                <a16:creationId xmlns:a16="http://schemas.microsoft.com/office/drawing/2014/main" id="{EC594662-FD98-1545-970B-123DDC54E2CB}"/>
              </a:ext>
            </a:extLst>
          </p:cNvPr>
          <p:cNvSpPr/>
          <p:nvPr/>
        </p:nvSpPr>
        <p:spPr>
          <a:xfrm>
            <a:off x="704850" y="1363793"/>
            <a:ext cx="10858500" cy="4401205"/>
          </a:xfrm>
          <a:prstGeom prst="rect">
            <a:avLst/>
          </a:prstGeom>
        </p:spPr>
        <p:txBody>
          <a:bodyPr wrap="square">
            <a:spAutoFit/>
          </a:bodyPr>
          <a:lstStyle/>
          <a:p>
            <a:pPr algn="just"/>
            <a:r>
              <a:rPr lang="es-CO" sz="2800" dirty="0">
                <a:solidFill>
                  <a:srgbClr val="4B4949"/>
                </a:solidFill>
                <a:latin typeface="Arial Rounded MT Bold" panose="020F0704030504030204" pitchFamily="34" charset="77"/>
              </a:rPr>
              <a:t>Durante los dos últimos años el Congreso de la República ha expedido diferentes leyes que afectan los tributos territoriales, razón por la cual es necesario modificar algunos artículos del Estatuto Tributario Municipal, para que éstos se encuentren ajustados en legalidad: </a:t>
            </a:r>
          </a:p>
          <a:p>
            <a:pPr algn="just"/>
            <a:r>
              <a:rPr lang="es-CO" sz="2800" b="1" dirty="0">
                <a:solidFill>
                  <a:srgbClr val="4B4949"/>
                </a:solidFill>
                <a:latin typeface="Arial Rounded MT Bold" panose="020F0704030504030204" pitchFamily="34" charset="77"/>
              </a:rPr>
              <a:t>1. Ley 1955 de 2019 - Plan de Desarrollo</a:t>
            </a:r>
          </a:p>
          <a:p>
            <a:pPr algn="just"/>
            <a:r>
              <a:rPr lang="es-CO" sz="2800" b="1" dirty="0">
                <a:solidFill>
                  <a:srgbClr val="4B4949"/>
                </a:solidFill>
                <a:latin typeface="Arial Rounded MT Bold" panose="020F0704030504030204" pitchFamily="34" charset="77"/>
              </a:rPr>
              <a:t>2. Ley 1995 de 2019 – Normas Catastrales e impuestos sobre la propiedad raíz</a:t>
            </a:r>
          </a:p>
          <a:p>
            <a:pPr algn="just"/>
            <a:r>
              <a:rPr lang="es-CO" sz="2800" b="1" dirty="0">
                <a:solidFill>
                  <a:srgbClr val="4B4949"/>
                </a:solidFill>
                <a:latin typeface="Arial Rounded MT Bold" panose="020F0704030504030204" pitchFamily="34" charset="77"/>
              </a:rPr>
              <a:t>3. Ley 2010 de 2019 – Art.74. Régimen Simple de Tributación.</a:t>
            </a:r>
          </a:p>
          <a:p>
            <a:pPr algn="just"/>
            <a:r>
              <a:rPr lang="es-CO" sz="2800" b="1" dirty="0">
                <a:solidFill>
                  <a:srgbClr val="4B4949"/>
                </a:solidFill>
                <a:latin typeface="Arial Rounded MT Bold" panose="020F0704030504030204" pitchFamily="34" charset="77"/>
              </a:rPr>
              <a:t>4. Ley 2052 de 2020 – Desmaterialización de Estampillas. </a:t>
            </a:r>
            <a:endParaRPr lang="es-CO" sz="2800" b="1" dirty="0">
              <a:solidFill>
                <a:srgbClr val="FF0000"/>
              </a:solidFill>
              <a:latin typeface="Arial Rounded MT Bold" panose="020F0704030504030204" pitchFamily="34" charset="77"/>
            </a:endParaRPr>
          </a:p>
        </p:txBody>
      </p:sp>
    </p:spTree>
    <p:extLst>
      <p:ext uri="{BB962C8B-B14F-4D97-AF65-F5344CB8AC3E}">
        <p14:creationId xmlns:p14="http://schemas.microsoft.com/office/powerpoint/2010/main" val="144979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304801" y="1267884"/>
            <a:ext cx="11582400"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14350" indent="-514350" algn="just">
              <a:buAutoNum type="arabicParenR"/>
            </a:pPr>
            <a:r>
              <a:rPr lang="es-MX" sz="2800" b="1" dirty="0">
                <a:solidFill>
                  <a:srgbClr val="0070C0"/>
                </a:solidFill>
                <a:latin typeface="Arial" panose="020B0604020202020204" pitchFamily="34" charset="0"/>
                <a:ea typeface="Times New Roman" panose="02020603050405020304" pitchFamily="18" charset="0"/>
              </a:rPr>
              <a:t>Impuesto Predial. </a:t>
            </a:r>
            <a:r>
              <a:rPr lang="es-MX" sz="2800" b="1" dirty="0">
                <a:solidFill>
                  <a:schemeClr val="tx1"/>
                </a:solidFill>
                <a:latin typeface="Arial" panose="020B0604020202020204" pitchFamily="34" charset="0"/>
                <a:ea typeface="Times New Roman" panose="02020603050405020304" pitchFamily="18" charset="0"/>
              </a:rPr>
              <a:t>Se hace necesario modificar algunos elementos del tributo, con el fin de actualizarlos a las Leyes 1995 de 2019 y 2010 de 2019: </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Sujeto Pasivo</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Base Gravable</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Base Gravable Especial</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Clasificación General de los predios</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Usos mixtos</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Límite del impuesto general</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Límite del impuesto transitorio</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Exclusiones </a:t>
            </a:r>
          </a:p>
        </p:txBody>
      </p:sp>
    </p:spTree>
    <p:extLst>
      <p:ext uri="{BB962C8B-B14F-4D97-AF65-F5344CB8AC3E}">
        <p14:creationId xmlns:p14="http://schemas.microsoft.com/office/powerpoint/2010/main" val="853979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304801" y="1267884"/>
            <a:ext cx="11582400"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es-MX" sz="2800" b="1" dirty="0">
                <a:solidFill>
                  <a:srgbClr val="0070C0"/>
                </a:solidFill>
                <a:latin typeface="Arial" panose="020B0604020202020204" pitchFamily="34" charset="0"/>
                <a:ea typeface="Times New Roman" panose="02020603050405020304" pitchFamily="18" charset="0"/>
              </a:rPr>
              <a:t>2) Impuesto de Industria y Comercio. </a:t>
            </a:r>
            <a:r>
              <a:rPr lang="es-MX" sz="2800" b="1" dirty="0">
                <a:solidFill>
                  <a:schemeClr val="tx1"/>
                </a:solidFill>
                <a:latin typeface="Arial" panose="020B0604020202020204" pitchFamily="34" charset="0"/>
                <a:ea typeface="Times New Roman" panose="02020603050405020304" pitchFamily="18" charset="0"/>
              </a:rPr>
              <a:t>Se hace necesario modificar el artículo 52 del Acuerdo 29 de 2015, con el fin de armonizarlo con el Estatuto Tributario Nacional y Ley 1819 de 2016: </a:t>
            </a:r>
          </a:p>
          <a:p>
            <a:pPr marL="457200" indent="-457200" algn="just">
              <a:buFontTx/>
              <a:buChar char="-"/>
            </a:pPr>
            <a:r>
              <a:rPr lang="es-MX" sz="2800" dirty="0">
                <a:solidFill>
                  <a:schemeClr val="tx1"/>
                </a:solidFill>
                <a:latin typeface="Arial" panose="020B0604020202020204" pitchFamily="34" charset="0"/>
                <a:ea typeface="Times New Roman" panose="02020603050405020304" pitchFamily="18" charset="0"/>
              </a:rPr>
              <a:t>Autorretención</a:t>
            </a:r>
          </a:p>
        </p:txBody>
      </p:sp>
    </p:spTree>
    <p:extLst>
      <p:ext uri="{BB962C8B-B14F-4D97-AF65-F5344CB8AC3E}">
        <p14:creationId xmlns:p14="http://schemas.microsoft.com/office/powerpoint/2010/main" val="2181045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171450" y="1020234"/>
            <a:ext cx="11887199"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600"/>
              </a:spcBef>
            </a:pPr>
            <a:r>
              <a:rPr lang="es-MX" sz="2800" b="1" dirty="0">
                <a:solidFill>
                  <a:srgbClr val="0070C0"/>
                </a:solidFill>
                <a:latin typeface="Arial" panose="020B0604020202020204" pitchFamily="34" charset="0"/>
                <a:ea typeface="Times New Roman" panose="02020603050405020304" pitchFamily="18" charset="0"/>
              </a:rPr>
              <a:t>3) Impuesto de Delineación Urbana. </a:t>
            </a:r>
            <a:r>
              <a:rPr lang="es-MX" sz="2800" b="1" dirty="0">
                <a:solidFill>
                  <a:schemeClr val="tx1"/>
                </a:solidFill>
                <a:latin typeface="Arial" panose="020B0604020202020204" pitchFamily="34" charset="0"/>
                <a:ea typeface="Times New Roman" panose="02020603050405020304" pitchFamily="18" charset="0"/>
              </a:rPr>
              <a:t>Se hace necesario modificar la redacción de algunos artículos, con el fin de establecer claramente los elementos del tributo: </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Hecho Generador</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Causación</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Cálculo, liquidación y pago</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Sujeto Activo</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Sujeto Pasivo</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Base Gravable</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Tarifa </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Exenciones</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Interés moratorio</a:t>
            </a:r>
          </a:p>
        </p:txBody>
      </p:sp>
    </p:spTree>
    <p:extLst>
      <p:ext uri="{BB962C8B-B14F-4D97-AF65-F5344CB8AC3E}">
        <p14:creationId xmlns:p14="http://schemas.microsoft.com/office/powerpoint/2010/main" val="1652702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171450" y="1020234"/>
            <a:ext cx="11887199"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600"/>
              </a:spcBef>
            </a:pPr>
            <a:r>
              <a:rPr lang="es-MX" sz="2800" b="1" dirty="0">
                <a:solidFill>
                  <a:srgbClr val="0070C0"/>
                </a:solidFill>
                <a:latin typeface="Arial" panose="020B0604020202020204" pitchFamily="34" charset="0"/>
                <a:ea typeface="Times New Roman" panose="02020603050405020304" pitchFamily="18" charset="0"/>
              </a:rPr>
              <a:t>4) Impuesto de Publicidad Exterior Visual. </a:t>
            </a:r>
            <a:r>
              <a:rPr lang="es-MX" sz="2800" b="1" dirty="0">
                <a:solidFill>
                  <a:schemeClr val="tx1"/>
                </a:solidFill>
                <a:latin typeface="Arial" panose="020B0604020202020204" pitchFamily="34" charset="0"/>
                <a:ea typeface="Times New Roman" panose="02020603050405020304" pitchFamily="18" charset="0"/>
              </a:rPr>
              <a:t>Se hace necesario modificar la redacción de algunos artículos, con el fin de establecer claramente los elementos del tributo: </a:t>
            </a:r>
            <a:endParaRPr lang="es-MX" sz="2800" dirty="0">
              <a:solidFill>
                <a:schemeClr val="tx1"/>
              </a:solidFill>
              <a:latin typeface="Arial" panose="020B0604020202020204" pitchFamily="34" charset="0"/>
              <a:ea typeface="Times New Roman" panose="02020603050405020304" pitchFamily="18" charset="0"/>
            </a:endParaRP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Definición Hecho Generador</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Causación</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Reporte de información</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Sujeto Activo</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Sujeto Pasivo</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No sujeción</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Tarifa </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Pago</a:t>
            </a:r>
          </a:p>
        </p:txBody>
      </p:sp>
    </p:spTree>
    <p:extLst>
      <p:ext uri="{BB962C8B-B14F-4D97-AF65-F5344CB8AC3E}">
        <p14:creationId xmlns:p14="http://schemas.microsoft.com/office/powerpoint/2010/main" val="3444612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38F0E6E-97B0-8040-9BFD-BB9B0C2CC411}"/>
              </a:ext>
            </a:extLst>
          </p:cNvPr>
          <p:cNvPicPr/>
          <p:nvPr/>
        </p:nvPicPr>
        <p:blipFill>
          <a:blip r:embed="rId2">
            <a:extLst>
              <a:ext uri="{28A0092B-C50C-407E-A947-70E740481C1C}">
                <a14:useLocalDpi xmlns:a14="http://schemas.microsoft.com/office/drawing/2010/main" val="0"/>
              </a:ext>
            </a:extLst>
          </a:blip>
          <a:stretch>
            <a:fillRect/>
          </a:stretch>
        </p:blipFill>
        <p:spPr>
          <a:xfrm>
            <a:off x="304800" y="231228"/>
            <a:ext cx="2480441" cy="1008993"/>
          </a:xfrm>
          <a:prstGeom prst="rect">
            <a:avLst/>
          </a:prstGeom>
        </p:spPr>
      </p:pic>
      <p:pic>
        <p:nvPicPr>
          <p:cNvPr id="5" name="Imagen 4">
            <a:extLst>
              <a:ext uri="{FF2B5EF4-FFF2-40B4-BE49-F238E27FC236}">
                <a16:creationId xmlns:a16="http://schemas.microsoft.com/office/drawing/2014/main" id="{CEE67D1A-5D57-6341-BE7E-4037E3075496}"/>
              </a:ext>
            </a:extLst>
          </p:cNvPr>
          <p:cNvPicPr/>
          <p:nvPr/>
        </p:nvPicPr>
        <p:blipFill>
          <a:blip r:embed="rId3">
            <a:extLst>
              <a:ext uri="{28A0092B-C50C-407E-A947-70E740481C1C}">
                <a14:useLocalDpi xmlns:a14="http://schemas.microsoft.com/office/drawing/2010/main" val="0"/>
              </a:ext>
            </a:extLst>
          </a:blip>
          <a:stretch>
            <a:fillRect/>
          </a:stretch>
        </p:blipFill>
        <p:spPr>
          <a:xfrm>
            <a:off x="4078518" y="1458383"/>
            <a:ext cx="4066967" cy="5039728"/>
          </a:xfrm>
          <a:prstGeom prst="rect">
            <a:avLst/>
          </a:prstGeom>
        </p:spPr>
      </p:pic>
      <p:sp>
        <p:nvSpPr>
          <p:cNvPr id="6" name="1 CuadroTexto">
            <a:extLst>
              <a:ext uri="{FF2B5EF4-FFF2-40B4-BE49-F238E27FC236}">
                <a16:creationId xmlns:a16="http://schemas.microsoft.com/office/drawing/2014/main" id="{F3060627-6B24-E74E-AAC5-CAD516392756}"/>
              </a:ext>
            </a:extLst>
          </p:cNvPr>
          <p:cNvSpPr txBox="1"/>
          <p:nvPr/>
        </p:nvSpPr>
        <p:spPr>
          <a:xfrm>
            <a:off x="3486150" y="198047"/>
            <a:ext cx="7975709" cy="584775"/>
          </a:xfrm>
          <a:prstGeom prst="rect">
            <a:avLst/>
          </a:prstGeom>
          <a:noFill/>
          <a:ln>
            <a:solidFill>
              <a:srgbClr val="FF0000"/>
            </a:solidFill>
          </a:ln>
        </p:spPr>
        <p:txBody>
          <a:bodyPr wrap="square" rtlCol="0">
            <a:spAutoFit/>
          </a:bodyPr>
          <a:lstStyle/>
          <a:p>
            <a:pPr algn="ctr"/>
            <a:r>
              <a:rPr lang="es-ES_tradnl" sz="3200" b="1" dirty="0">
                <a:solidFill>
                  <a:srgbClr val="00B050"/>
                </a:solidFill>
                <a:latin typeface="Arial Rounded MT Bold" charset="0"/>
              </a:rPr>
              <a:t>TRIBUTOS OBJETO DE REFORMA</a:t>
            </a:r>
          </a:p>
        </p:txBody>
      </p:sp>
      <p:sp>
        <p:nvSpPr>
          <p:cNvPr id="7" name="Rectangle 3">
            <a:extLst>
              <a:ext uri="{FF2B5EF4-FFF2-40B4-BE49-F238E27FC236}">
                <a16:creationId xmlns:a16="http://schemas.microsoft.com/office/drawing/2014/main" id="{975FA60C-9DFA-5B4A-A987-681B138B8ADF}"/>
              </a:ext>
            </a:extLst>
          </p:cNvPr>
          <p:cNvSpPr txBox="1">
            <a:spLocks noChangeArrowheads="1"/>
          </p:cNvSpPr>
          <p:nvPr/>
        </p:nvSpPr>
        <p:spPr>
          <a:xfrm>
            <a:off x="171450" y="1020234"/>
            <a:ext cx="11887199" cy="460427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600"/>
              </a:spcBef>
            </a:pPr>
            <a:r>
              <a:rPr lang="es-MX" sz="2800" b="1" dirty="0">
                <a:solidFill>
                  <a:srgbClr val="0070C0"/>
                </a:solidFill>
                <a:latin typeface="Arial" panose="020B0604020202020204" pitchFamily="34" charset="0"/>
                <a:ea typeface="Times New Roman" panose="02020603050405020304" pitchFamily="18" charset="0"/>
              </a:rPr>
              <a:t>4) Participación en Pusvalía. </a:t>
            </a:r>
            <a:r>
              <a:rPr lang="es-MX" sz="2800" b="1" dirty="0">
                <a:solidFill>
                  <a:schemeClr val="tx1"/>
                </a:solidFill>
                <a:latin typeface="Arial" panose="020B0604020202020204" pitchFamily="34" charset="0"/>
                <a:ea typeface="Times New Roman" panose="02020603050405020304" pitchFamily="18" charset="0"/>
              </a:rPr>
              <a:t>Se hace necesario modificar la redacción de algunos artículos, con el fin de ajustar los elementos del tributo a la Ley 388 de 1997: </a:t>
            </a:r>
            <a:endParaRPr lang="es-MX" sz="2800" dirty="0">
              <a:solidFill>
                <a:schemeClr val="tx1"/>
              </a:solidFill>
              <a:latin typeface="Arial" panose="020B0604020202020204" pitchFamily="34" charset="0"/>
              <a:ea typeface="Times New Roman" panose="02020603050405020304" pitchFamily="18" charset="0"/>
            </a:endParaRP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Hechos Generadores</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Efecto Plusvalía según cada hecho generador</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Sujeto Activo</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Sujeto Pasivo</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Base Gravable</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Determinación y Procedimiento para la determinación</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Suscripción de Convenio </a:t>
            </a:r>
          </a:p>
          <a:p>
            <a:pPr marL="457200" indent="-457200" algn="just">
              <a:spcBef>
                <a:spcPts val="600"/>
              </a:spcBef>
              <a:buFontTx/>
              <a:buChar char="-"/>
            </a:pPr>
            <a:r>
              <a:rPr lang="es-MX" sz="2800" dirty="0">
                <a:solidFill>
                  <a:schemeClr val="tx1"/>
                </a:solidFill>
                <a:latin typeface="Arial" panose="020B0604020202020204" pitchFamily="34" charset="0"/>
                <a:ea typeface="Times New Roman" panose="02020603050405020304" pitchFamily="18" charset="0"/>
              </a:rPr>
              <a:t>Revisión, objeción e impugnación del avalúo por la Administración municipal</a:t>
            </a:r>
          </a:p>
        </p:txBody>
      </p:sp>
    </p:spTree>
    <p:extLst>
      <p:ext uri="{BB962C8B-B14F-4D97-AF65-F5344CB8AC3E}">
        <p14:creationId xmlns:p14="http://schemas.microsoft.com/office/powerpoint/2010/main" val="312324173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1675</TotalTime>
  <Words>868</Words>
  <Application>Microsoft Macintosh PowerPoint</Application>
  <PresentationFormat>Panorámica</PresentationFormat>
  <Paragraphs>140</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Arial Nova</vt:lpstr>
      <vt:lpstr>Arial Rounded MT Bold</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Celis Granados Abogados</dc:creator>
  <cp:lastModifiedBy>Celis Granados Abogados</cp:lastModifiedBy>
  <cp:revision>57</cp:revision>
  <dcterms:created xsi:type="dcterms:W3CDTF">2020-07-09T22:19:40Z</dcterms:created>
  <dcterms:modified xsi:type="dcterms:W3CDTF">2020-11-23T20:26:22Z</dcterms:modified>
</cp:coreProperties>
</file>