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73" r:id="rId5"/>
    <p:sldId id="267" r:id="rId6"/>
    <p:sldId id="274" r:id="rId7"/>
    <p:sldId id="275" r:id="rId8"/>
    <p:sldId id="270" r:id="rId9"/>
    <p:sldId id="271" r:id="rId10"/>
    <p:sldId id="276" r:id="rId11"/>
    <p:sldId id="263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Pablo González Cañas" initials="JPGC" lastIdx="1" clrIdx="0">
    <p:extLst>
      <p:ext uri="{19B8F6BF-5375-455C-9EA6-DF929625EA0E}">
        <p15:presenceInfo xmlns:p15="http://schemas.microsoft.com/office/powerpoint/2012/main" userId="bd2a105a1fca9d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75"/>
    <p:restoredTop sz="94660"/>
  </p:normalViewPr>
  <p:slideViewPr>
    <p:cSldViewPr snapToGrid="0">
      <p:cViewPr varScale="1">
        <p:scale>
          <a:sx n="67" d="100"/>
          <a:sy n="67" d="100"/>
        </p:scale>
        <p:origin x="2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90E397-8994-4264-85DE-D7089F83925C}" type="doc">
      <dgm:prSet loTypeId="urn:microsoft.com/office/officeart/2005/8/layout/gear1" loCatId="relationship" qsTypeId="urn:microsoft.com/office/officeart/2005/8/quickstyle/simple1" qsCatId="simple" csTypeId="urn:microsoft.com/office/officeart/2005/8/colors/colorful3" csCatId="colorful" phldr="1"/>
      <dgm:spPr/>
    </dgm:pt>
    <dgm:pt modelId="{05E17639-752F-46E8-B60A-30874D9404BA}">
      <dgm:prSet phldrT="[Texto]"/>
      <dgm:spPr/>
      <dgm:t>
        <a:bodyPr/>
        <a:lstStyle/>
        <a:p>
          <a:r>
            <a:rPr lang="es-CO" dirty="0"/>
            <a:t>DECRETO 834 MODERNIZACION </a:t>
          </a:r>
        </a:p>
      </dgm:t>
    </dgm:pt>
    <dgm:pt modelId="{5D755B72-E62A-428E-A656-88CEB2E57408}" type="parTrans" cxnId="{2B6F71AC-5F5F-4B67-AEE2-62CDDCFAC379}">
      <dgm:prSet/>
      <dgm:spPr/>
      <dgm:t>
        <a:bodyPr/>
        <a:lstStyle/>
        <a:p>
          <a:endParaRPr lang="es-CO"/>
        </a:p>
      </dgm:t>
    </dgm:pt>
    <dgm:pt modelId="{8C776154-DA53-4603-BA25-D5B6ED905D7C}" type="sibTrans" cxnId="{2B6F71AC-5F5F-4B67-AEE2-62CDDCFAC379}">
      <dgm:prSet/>
      <dgm:spPr/>
      <dgm:t>
        <a:bodyPr/>
        <a:lstStyle/>
        <a:p>
          <a:endParaRPr lang="es-CO"/>
        </a:p>
      </dgm:t>
    </dgm:pt>
    <dgm:pt modelId="{486EBE6A-2E17-4ED0-BED4-C839A7EABAB4}">
      <dgm:prSet phldrT="[Texto]"/>
      <dgm:spPr/>
      <dgm:t>
        <a:bodyPr/>
        <a:lstStyle/>
        <a:p>
          <a:r>
            <a:rPr lang="es-CO" dirty="0"/>
            <a:t>POLITICA AMBIENTAL MUNICIPAL </a:t>
          </a:r>
        </a:p>
      </dgm:t>
    </dgm:pt>
    <dgm:pt modelId="{B8340797-CB17-4934-96F8-8A90983F7E7C}" type="parTrans" cxnId="{AC691062-AD89-46F3-972C-2DA5F3234D8F}">
      <dgm:prSet/>
      <dgm:spPr/>
      <dgm:t>
        <a:bodyPr/>
        <a:lstStyle/>
        <a:p>
          <a:endParaRPr lang="es-CO"/>
        </a:p>
      </dgm:t>
    </dgm:pt>
    <dgm:pt modelId="{9396B442-B96A-45A2-BE15-374FD25F2EA2}" type="sibTrans" cxnId="{AC691062-AD89-46F3-972C-2DA5F3234D8F}">
      <dgm:prSet/>
      <dgm:spPr/>
      <dgm:t>
        <a:bodyPr/>
        <a:lstStyle/>
        <a:p>
          <a:endParaRPr lang="es-CO"/>
        </a:p>
      </dgm:t>
    </dgm:pt>
    <dgm:pt modelId="{D28EF749-8D00-4990-8C97-D2D41879CD1C}">
      <dgm:prSet phldrT="[Texto]"/>
      <dgm:spPr/>
      <dgm:t>
        <a:bodyPr/>
        <a:lstStyle/>
        <a:p>
          <a:r>
            <a:rPr lang="es-CO" dirty="0"/>
            <a:t>PROCESOS ESTRATEGICOS </a:t>
          </a:r>
        </a:p>
      </dgm:t>
    </dgm:pt>
    <dgm:pt modelId="{866CB3D1-551D-4A76-BCC2-5332479E601F}" type="parTrans" cxnId="{753F04D5-D2E8-429C-944E-819CCF31E6BB}">
      <dgm:prSet/>
      <dgm:spPr/>
      <dgm:t>
        <a:bodyPr/>
        <a:lstStyle/>
        <a:p>
          <a:endParaRPr lang="es-CO"/>
        </a:p>
      </dgm:t>
    </dgm:pt>
    <dgm:pt modelId="{99D08688-004B-4207-BC65-74351E81810B}" type="sibTrans" cxnId="{753F04D5-D2E8-429C-944E-819CCF31E6BB}">
      <dgm:prSet/>
      <dgm:spPr/>
      <dgm:t>
        <a:bodyPr/>
        <a:lstStyle/>
        <a:p>
          <a:endParaRPr lang="es-CO"/>
        </a:p>
      </dgm:t>
    </dgm:pt>
    <dgm:pt modelId="{47BF42F0-923E-47BB-BCC5-C273FADB6F57}" type="pres">
      <dgm:prSet presAssocID="{6090E397-8994-4264-85DE-D7089F83925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C0E34C2-8C4D-48F1-970A-8F5F2693C977}" type="pres">
      <dgm:prSet presAssocID="{05E17639-752F-46E8-B60A-30874D9404BA}" presName="gear1" presStyleLbl="node1" presStyleIdx="0" presStyleCnt="3">
        <dgm:presLayoutVars>
          <dgm:chMax val="1"/>
          <dgm:bulletEnabled val="1"/>
        </dgm:presLayoutVars>
      </dgm:prSet>
      <dgm:spPr/>
    </dgm:pt>
    <dgm:pt modelId="{6163DC28-7675-40AE-ADE1-F7F58463C865}" type="pres">
      <dgm:prSet presAssocID="{05E17639-752F-46E8-B60A-30874D9404BA}" presName="gear1srcNode" presStyleLbl="node1" presStyleIdx="0" presStyleCnt="3"/>
      <dgm:spPr/>
    </dgm:pt>
    <dgm:pt modelId="{599FEA23-7BFD-4C27-A336-8A13777BCD73}" type="pres">
      <dgm:prSet presAssocID="{05E17639-752F-46E8-B60A-30874D9404BA}" presName="gear1dstNode" presStyleLbl="node1" presStyleIdx="0" presStyleCnt="3"/>
      <dgm:spPr/>
    </dgm:pt>
    <dgm:pt modelId="{8ABAD451-E022-4F88-8B68-E10E068E127A}" type="pres">
      <dgm:prSet presAssocID="{486EBE6A-2E17-4ED0-BED4-C839A7EABAB4}" presName="gear2" presStyleLbl="node1" presStyleIdx="1" presStyleCnt="3">
        <dgm:presLayoutVars>
          <dgm:chMax val="1"/>
          <dgm:bulletEnabled val="1"/>
        </dgm:presLayoutVars>
      </dgm:prSet>
      <dgm:spPr/>
    </dgm:pt>
    <dgm:pt modelId="{45015543-7038-4A8C-A76E-F8BBB116D784}" type="pres">
      <dgm:prSet presAssocID="{486EBE6A-2E17-4ED0-BED4-C839A7EABAB4}" presName="gear2srcNode" presStyleLbl="node1" presStyleIdx="1" presStyleCnt="3"/>
      <dgm:spPr/>
    </dgm:pt>
    <dgm:pt modelId="{5BE41DC1-7E9A-4020-A4BA-6D72D02BB1E0}" type="pres">
      <dgm:prSet presAssocID="{486EBE6A-2E17-4ED0-BED4-C839A7EABAB4}" presName="gear2dstNode" presStyleLbl="node1" presStyleIdx="1" presStyleCnt="3"/>
      <dgm:spPr/>
    </dgm:pt>
    <dgm:pt modelId="{A8A257D9-A060-4655-83DE-8E0EF96460AA}" type="pres">
      <dgm:prSet presAssocID="{D28EF749-8D00-4990-8C97-D2D41879CD1C}" presName="gear3" presStyleLbl="node1" presStyleIdx="2" presStyleCnt="3"/>
      <dgm:spPr/>
    </dgm:pt>
    <dgm:pt modelId="{30A0C984-7B70-4F65-845B-7CB5FA9C5622}" type="pres">
      <dgm:prSet presAssocID="{D28EF749-8D00-4990-8C97-D2D41879CD1C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DDEB0AC-CA93-4FA3-84D2-17C88994EB5B}" type="pres">
      <dgm:prSet presAssocID="{D28EF749-8D00-4990-8C97-D2D41879CD1C}" presName="gear3srcNode" presStyleLbl="node1" presStyleIdx="2" presStyleCnt="3"/>
      <dgm:spPr/>
    </dgm:pt>
    <dgm:pt modelId="{D7B2AED7-499A-4A56-BDE9-1B9A2783AF2A}" type="pres">
      <dgm:prSet presAssocID="{D28EF749-8D00-4990-8C97-D2D41879CD1C}" presName="gear3dstNode" presStyleLbl="node1" presStyleIdx="2" presStyleCnt="3"/>
      <dgm:spPr/>
    </dgm:pt>
    <dgm:pt modelId="{6427C69E-803D-4C8B-A2D3-571970BC1043}" type="pres">
      <dgm:prSet presAssocID="{8C776154-DA53-4603-BA25-D5B6ED905D7C}" presName="connector1" presStyleLbl="sibTrans2D1" presStyleIdx="0" presStyleCnt="3"/>
      <dgm:spPr/>
    </dgm:pt>
    <dgm:pt modelId="{4E4A4B79-4ED9-453C-BB19-9FB69EC2A416}" type="pres">
      <dgm:prSet presAssocID="{9396B442-B96A-45A2-BE15-374FD25F2EA2}" presName="connector2" presStyleLbl="sibTrans2D1" presStyleIdx="1" presStyleCnt="3"/>
      <dgm:spPr/>
    </dgm:pt>
    <dgm:pt modelId="{A158FD59-1EA9-45B8-BC6D-3C10821B204D}" type="pres">
      <dgm:prSet presAssocID="{99D08688-004B-4207-BC65-74351E81810B}" presName="connector3" presStyleLbl="sibTrans2D1" presStyleIdx="2" presStyleCnt="3"/>
      <dgm:spPr/>
    </dgm:pt>
  </dgm:ptLst>
  <dgm:cxnLst>
    <dgm:cxn modelId="{32555E11-B366-4FDF-91BA-712FD47B2710}" type="presOf" srcId="{05E17639-752F-46E8-B60A-30874D9404BA}" destId="{6163DC28-7675-40AE-ADE1-F7F58463C865}" srcOrd="1" destOrd="0" presId="urn:microsoft.com/office/officeart/2005/8/layout/gear1"/>
    <dgm:cxn modelId="{F3F2F213-0004-450E-9CA6-59CB5BB631D9}" type="presOf" srcId="{D28EF749-8D00-4990-8C97-D2D41879CD1C}" destId="{CDDEB0AC-CA93-4FA3-84D2-17C88994EB5B}" srcOrd="2" destOrd="0" presId="urn:microsoft.com/office/officeart/2005/8/layout/gear1"/>
    <dgm:cxn modelId="{8913AB28-61E3-41ED-A9F3-8BAA3FD16330}" type="presOf" srcId="{D28EF749-8D00-4990-8C97-D2D41879CD1C}" destId="{30A0C984-7B70-4F65-845B-7CB5FA9C5622}" srcOrd="1" destOrd="0" presId="urn:microsoft.com/office/officeart/2005/8/layout/gear1"/>
    <dgm:cxn modelId="{C44D5D3C-1172-423C-9351-2DAE82519871}" type="presOf" srcId="{05E17639-752F-46E8-B60A-30874D9404BA}" destId="{1C0E34C2-8C4D-48F1-970A-8F5F2693C977}" srcOrd="0" destOrd="0" presId="urn:microsoft.com/office/officeart/2005/8/layout/gear1"/>
    <dgm:cxn modelId="{AC691062-AD89-46F3-972C-2DA5F3234D8F}" srcId="{6090E397-8994-4264-85DE-D7089F83925C}" destId="{486EBE6A-2E17-4ED0-BED4-C839A7EABAB4}" srcOrd="1" destOrd="0" parTransId="{B8340797-CB17-4934-96F8-8A90983F7E7C}" sibTransId="{9396B442-B96A-45A2-BE15-374FD25F2EA2}"/>
    <dgm:cxn modelId="{0D037263-8290-4FC7-9DF8-45063DA91BD1}" type="presOf" srcId="{D28EF749-8D00-4990-8C97-D2D41879CD1C}" destId="{A8A257D9-A060-4655-83DE-8E0EF96460AA}" srcOrd="0" destOrd="0" presId="urn:microsoft.com/office/officeart/2005/8/layout/gear1"/>
    <dgm:cxn modelId="{BFA15843-71DF-49B1-A77F-DDC7B8897698}" type="presOf" srcId="{05E17639-752F-46E8-B60A-30874D9404BA}" destId="{599FEA23-7BFD-4C27-A336-8A13777BCD73}" srcOrd="2" destOrd="0" presId="urn:microsoft.com/office/officeart/2005/8/layout/gear1"/>
    <dgm:cxn modelId="{8E25794C-B59D-421D-9476-58B11B3BEEAB}" type="presOf" srcId="{6090E397-8994-4264-85DE-D7089F83925C}" destId="{47BF42F0-923E-47BB-BCC5-C273FADB6F57}" srcOrd="0" destOrd="0" presId="urn:microsoft.com/office/officeart/2005/8/layout/gear1"/>
    <dgm:cxn modelId="{4BF9007D-1AA5-492E-830D-7300BF7F8D8D}" type="presOf" srcId="{486EBE6A-2E17-4ED0-BED4-C839A7EABAB4}" destId="{45015543-7038-4A8C-A76E-F8BBB116D784}" srcOrd="1" destOrd="0" presId="urn:microsoft.com/office/officeart/2005/8/layout/gear1"/>
    <dgm:cxn modelId="{8C8DADAB-3C50-46AF-B25E-75C1C106FDE2}" type="presOf" srcId="{D28EF749-8D00-4990-8C97-D2D41879CD1C}" destId="{D7B2AED7-499A-4A56-BDE9-1B9A2783AF2A}" srcOrd="3" destOrd="0" presId="urn:microsoft.com/office/officeart/2005/8/layout/gear1"/>
    <dgm:cxn modelId="{2B6F71AC-5F5F-4B67-AEE2-62CDDCFAC379}" srcId="{6090E397-8994-4264-85DE-D7089F83925C}" destId="{05E17639-752F-46E8-B60A-30874D9404BA}" srcOrd="0" destOrd="0" parTransId="{5D755B72-E62A-428E-A656-88CEB2E57408}" sibTransId="{8C776154-DA53-4603-BA25-D5B6ED905D7C}"/>
    <dgm:cxn modelId="{606B52AE-4EB8-4C8C-83F1-9431B0CF22D7}" type="presOf" srcId="{8C776154-DA53-4603-BA25-D5B6ED905D7C}" destId="{6427C69E-803D-4C8B-A2D3-571970BC1043}" srcOrd="0" destOrd="0" presId="urn:microsoft.com/office/officeart/2005/8/layout/gear1"/>
    <dgm:cxn modelId="{A73EAFBF-109E-4510-914D-1DB1662FE3E3}" type="presOf" srcId="{486EBE6A-2E17-4ED0-BED4-C839A7EABAB4}" destId="{5BE41DC1-7E9A-4020-A4BA-6D72D02BB1E0}" srcOrd="2" destOrd="0" presId="urn:microsoft.com/office/officeart/2005/8/layout/gear1"/>
    <dgm:cxn modelId="{29B61CC2-7875-4831-9331-3908CD829EFE}" type="presOf" srcId="{486EBE6A-2E17-4ED0-BED4-C839A7EABAB4}" destId="{8ABAD451-E022-4F88-8B68-E10E068E127A}" srcOrd="0" destOrd="0" presId="urn:microsoft.com/office/officeart/2005/8/layout/gear1"/>
    <dgm:cxn modelId="{753F04D5-D2E8-429C-944E-819CCF31E6BB}" srcId="{6090E397-8994-4264-85DE-D7089F83925C}" destId="{D28EF749-8D00-4990-8C97-D2D41879CD1C}" srcOrd="2" destOrd="0" parTransId="{866CB3D1-551D-4A76-BCC2-5332479E601F}" sibTransId="{99D08688-004B-4207-BC65-74351E81810B}"/>
    <dgm:cxn modelId="{40F954D7-503A-4E9B-A0EE-990624249979}" type="presOf" srcId="{99D08688-004B-4207-BC65-74351E81810B}" destId="{A158FD59-1EA9-45B8-BC6D-3C10821B204D}" srcOrd="0" destOrd="0" presId="urn:microsoft.com/office/officeart/2005/8/layout/gear1"/>
    <dgm:cxn modelId="{CC2170E8-2190-4644-A8D2-9525B8DD174D}" type="presOf" srcId="{9396B442-B96A-45A2-BE15-374FD25F2EA2}" destId="{4E4A4B79-4ED9-453C-BB19-9FB69EC2A416}" srcOrd="0" destOrd="0" presId="urn:microsoft.com/office/officeart/2005/8/layout/gear1"/>
    <dgm:cxn modelId="{27C0D495-E504-472B-83E3-59D75703D264}" type="presParOf" srcId="{47BF42F0-923E-47BB-BCC5-C273FADB6F57}" destId="{1C0E34C2-8C4D-48F1-970A-8F5F2693C977}" srcOrd="0" destOrd="0" presId="urn:microsoft.com/office/officeart/2005/8/layout/gear1"/>
    <dgm:cxn modelId="{40DAA548-2D37-478E-ABE0-71A902168F05}" type="presParOf" srcId="{47BF42F0-923E-47BB-BCC5-C273FADB6F57}" destId="{6163DC28-7675-40AE-ADE1-F7F58463C865}" srcOrd="1" destOrd="0" presId="urn:microsoft.com/office/officeart/2005/8/layout/gear1"/>
    <dgm:cxn modelId="{6D5508D0-C309-48AF-B805-75BFD546B64F}" type="presParOf" srcId="{47BF42F0-923E-47BB-BCC5-C273FADB6F57}" destId="{599FEA23-7BFD-4C27-A336-8A13777BCD73}" srcOrd="2" destOrd="0" presId="urn:microsoft.com/office/officeart/2005/8/layout/gear1"/>
    <dgm:cxn modelId="{E80623FD-318F-41B3-A8FA-68BB1B3E8149}" type="presParOf" srcId="{47BF42F0-923E-47BB-BCC5-C273FADB6F57}" destId="{8ABAD451-E022-4F88-8B68-E10E068E127A}" srcOrd="3" destOrd="0" presId="urn:microsoft.com/office/officeart/2005/8/layout/gear1"/>
    <dgm:cxn modelId="{6F27FF34-C2B2-4F4F-9D7F-B5E1FD030665}" type="presParOf" srcId="{47BF42F0-923E-47BB-BCC5-C273FADB6F57}" destId="{45015543-7038-4A8C-A76E-F8BBB116D784}" srcOrd="4" destOrd="0" presId="urn:microsoft.com/office/officeart/2005/8/layout/gear1"/>
    <dgm:cxn modelId="{33685297-1B33-4815-AC54-10CD534769AC}" type="presParOf" srcId="{47BF42F0-923E-47BB-BCC5-C273FADB6F57}" destId="{5BE41DC1-7E9A-4020-A4BA-6D72D02BB1E0}" srcOrd="5" destOrd="0" presId="urn:microsoft.com/office/officeart/2005/8/layout/gear1"/>
    <dgm:cxn modelId="{5F5A9AFA-525D-42A6-8970-E63943CF95CC}" type="presParOf" srcId="{47BF42F0-923E-47BB-BCC5-C273FADB6F57}" destId="{A8A257D9-A060-4655-83DE-8E0EF96460AA}" srcOrd="6" destOrd="0" presId="urn:microsoft.com/office/officeart/2005/8/layout/gear1"/>
    <dgm:cxn modelId="{595CA46D-6860-48E2-8120-776A752E4488}" type="presParOf" srcId="{47BF42F0-923E-47BB-BCC5-C273FADB6F57}" destId="{30A0C984-7B70-4F65-845B-7CB5FA9C5622}" srcOrd="7" destOrd="0" presId="urn:microsoft.com/office/officeart/2005/8/layout/gear1"/>
    <dgm:cxn modelId="{9B904E49-7EBD-42E0-A473-725D8BDBDD39}" type="presParOf" srcId="{47BF42F0-923E-47BB-BCC5-C273FADB6F57}" destId="{CDDEB0AC-CA93-4FA3-84D2-17C88994EB5B}" srcOrd="8" destOrd="0" presId="urn:microsoft.com/office/officeart/2005/8/layout/gear1"/>
    <dgm:cxn modelId="{79858CC2-AB37-43E6-BAB5-4DCA2C3476EA}" type="presParOf" srcId="{47BF42F0-923E-47BB-BCC5-C273FADB6F57}" destId="{D7B2AED7-499A-4A56-BDE9-1B9A2783AF2A}" srcOrd="9" destOrd="0" presId="urn:microsoft.com/office/officeart/2005/8/layout/gear1"/>
    <dgm:cxn modelId="{539A9996-44D3-4911-A5E6-D931F53192AE}" type="presParOf" srcId="{47BF42F0-923E-47BB-BCC5-C273FADB6F57}" destId="{6427C69E-803D-4C8B-A2D3-571970BC1043}" srcOrd="10" destOrd="0" presId="urn:microsoft.com/office/officeart/2005/8/layout/gear1"/>
    <dgm:cxn modelId="{9E69887C-FC13-4B46-B2F9-B027E573544D}" type="presParOf" srcId="{47BF42F0-923E-47BB-BCC5-C273FADB6F57}" destId="{4E4A4B79-4ED9-453C-BB19-9FB69EC2A416}" srcOrd="11" destOrd="0" presId="urn:microsoft.com/office/officeart/2005/8/layout/gear1"/>
    <dgm:cxn modelId="{62C55717-C636-4364-BE99-88761510E9A8}" type="presParOf" srcId="{47BF42F0-923E-47BB-BCC5-C273FADB6F57}" destId="{A158FD59-1EA9-45B8-BC6D-3C10821B204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E34C2-8C4D-48F1-970A-8F5F2693C977}">
      <dsp:nvSpPr>
        <dsp:cNvPr id="0" name=""/>
        <dsp:cNvSpPr/>
      </dsp:nvSpPr>
      <dsp:spPr>
        <a:xfrm>
          <a:off x="3026403" y="2057746"/>
          <a:ext cx="2515023" cy="2515023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DECRETO 834 MODERNIZACION </a:t>
          </a:r>
        </a:p>
      </dsp:txBody>
      <dsp:txXfrm>
        <a:off x="3532035" y="2646878"/>
        <a:ext cx="1503759" cy="1292774"/>
      </dsp:txXfrm>
    </dsp:sp>
    <dsp:sp modelId="{8ABAD451-E022-4F88-8B68-E10E068E127A}">
      <dsp:nvSpPr>
        <dsp:cNvPr id="0" name=""/>
        <dsp:cNvSpPr/>
      </dsp:nvSpPr>
      <dsp:spPr>
        <a:xfrm>
          <a:off x="1563116" y="1463286"/>
          <a:ext cx="1829108" cy="1829108"/>
        </a:xfrm>
        <a:prstGeom prst="gear6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POLITICA AMBIENTAL MUNICIPAL </a:t>
          </a:r>
        </a:p>
      </dsp:txBody>
      <dsp:txXfrm>
        <a:off x="2023599" y="1926553"/>
        <a:ext cx="908142" cy="902574"/>
      </dsp:txXfrm>
    </dsp:sp>
    <dsp:sp modelId="{A8A257D9-A060-4655-83DE-8E0EF96460AA}">
      <dsp:nvSpPr>
        <dsp:cNvPr id="0" name=""/>
        <dsp:cNvSpPr/>
      </dsp:nvSpPr>
      <dsp:spPr>
        <a:xfrm rot="20700000">
          <a:off x="2587603" y="201388"/>
          <a:ext cx="1792152" cy="1792152"/>
        </a:xfrm>
        <a:prstGeom prst="gear6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/>
            <a:t>PROCESOS ESTRATEGICOS </a:t>
          </a:r>
        </a:p>
      </dsp:txBody>
      <dsp:txXfrm rot="-20700000">
        <a:off x="2980675" y="594460"/>
        <a:ext cx="1006009" cy="1006009"/>
      </dsp:txXfrm>
    </dsp:sp>
    <dsp:sp modelId="{6427C69E-803D-4C8B-A2D3-571970BC1043}">
      <dsp:nvSpPr>
        <dsp:cNvPr id="0" name=""/>
        <dsp:cNvSpPr/>
      </dsp:nvSpPr>
      <dsp:spPr>
        <a:xfrm>
          <a:off x="2837187" y="1675856"/>
          <a:ext cx="3219230" cy="3219230"/>
        </a:xfrm>
        <a:prstGeom prst="circularArrow">
          <a:avLst>
            <a:gd name="adj1" fmla="val 4687"/>
            <a:gd name="adj2" fmla="val 299029"/>
            <a:gd name="adj3" fmla="val 2524531"/>
            <a:gd name="adj4" fmla="val 15843372"/>
            <a:gd name="adj5" fmla="val 546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4A4B79-4ED9-453C-BB19-9FB69EC2A416}">
      <dsp:nvSpPr>
        <dsp:cNvPr id="0" name=""/>
        <dsp:cNvSpPr/>
      </dsp:nvSpPr>
      <dsp:spPr>
        <a:xfrm>
          <a:off x="1239185" y="1056949"/>
          <a:ext cx="2338971" cy="233897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8FD59-1EA9-45B8-BC6D-3C10821B204D}">
      <dsp:nvSpPr>
        <dsp:cNvPr id="0" name=""/>
        <dsp:cNvSpPr/>
      </dsp:nvSpPr>
      <dsp:spPr>
        <a:xfrm>
          <a:off x="2173060" y="-192784"/>
          <a:ext cx="2521882" cy="252188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6AFE0-22E7-4B93-8C83-A3E967AE3AF2}" type="datetimeFigureOut">
              <a:rPr lang="es-CO" smtClean="0"/>
              <a:t>27/10/2020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5213E-F60E-464E-9EE9-ED4C2429BD9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740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t>27/10/2020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942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t>27/10/2020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673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t>27/10/2020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541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t>27/10/2020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571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t>27/10/2020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650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t>27/10/2020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416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t>27/10/2020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329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t>27/10/2020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579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t>27/10/2020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8725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t>27/10/2020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4885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2345-ABDB-4B77-852D-E957F202E84A}" type="datetimeFigureOut">
              <a:rPr lang="es-CO" smtClean="0"/>
              <a:t>27/10/2020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53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72345-ABDB-4B77-852D-E957F202E84A}" type="datetimeFigureOut">
              <a:rPr lang="es-CO" smtClean="0"/>
              <a:t>27/10/2020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DF069-44BA-4FE1-9347-D1BECC8058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163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D5D5642-44DC-904D-92A5-92C5C83D7411}"/>
              </a:ext>
            </a:extLst>
          </p:cNvPr>
          <p:cNvSpPr txBox="1"/>
          <p:nvPr/>
        </p:nvSpPr>
        <p:spPr>
          <a:xfrm>
            <a:off x="7980218" y="5569526"/>
            <a:ext cx="3380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INFORME DE SEGUIMIENTO Y AVANCES – SIGAM (JULIO 2020).</a:t>
            </a:r>
          </a:p>
        </p:txBody>
      </p:sp>
    </p:spTree>
    <p:extLst>
      <p:ext uri="{BB962C8B-B14F-4D97-AF65-F5344CB8AC3E}">
        <p14:creationId xmlns:p14="http://schemas.microsoft.com/office/powerpoint/2010/main" val="738642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F5441EC9-5A1E-3348-9E43-06D028856725}"/>
              </a:ext>
            </a:extLst>
          </p:cNvPr>
          <p:cNvSpPr/>
          <p:nvPr/>
        </p:nvSpPr>
        <p:spPr>
          <a:xfrm>
            <a:off x="241305" y="326997"/>
            <a:ext cx="1123220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CONSTRUCCION ESTRATEGICA DEL SIGAM</a:t>
            </a:r>
          </a:p>
          <a:p>
            <a:pPr algn="ctr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A38487-E70A-8D47-AE9B-69748E83E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3964" y="5111480"/>
            <a:ext cx="1634247" cy="1634247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15672905"/>
              </p:ext>
            </p:extLst>
          </p:nvPr>
        </p:nvGraphicFramePr>
        <p:xfrm>
          <a:off x="-1092956" y="1398540"/>
          <a:ext cx="6510083" cy="4572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7253826" y="2301213"/>
            <a:ext cx="2050473" cy="206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7" name="Rectángulo redondeado 6"/>
          <p:cNvSpPr/>
          <p:nvPr/>
        </p:nvSpPr>
        <p:spPr>
          <a:xfrm>
            <a:off x="5214938" y="2144087"/>
            <a:ext cx="2591095" cy="2306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PLAN DE DESARROLLO</a:t>
            </a:r>
          </a:p>
          <a:p>
            <a:pPr algn="ctr"/>
            <a:r>
              <a:rPr lang="es-CO" dirty="0">
                <a:solidFill>
                  <a:schemeClr val="tx1"/>
                </a:solidFill>
              </a:rPr>
              <a:t>2020-2023 </a:t>
            </a:r>
          </a:p>
          <a:p>
            <a:pPr algn="ctr"/>
            <a:endParaRPr lang="es-CO" dirty="0">
              <a:solidFill>
                <a:schemeClr val="tx1"/>
              </a:solidFill>
            </a:endParaRPr>
          </a:p>
          <a:p>
            <a:pPr algn="ctr"/>
            <a:r>
              <a:rPr lang="es-CO" dirty="0">
                <a:solidFill>
                  <a:schemeClr val="tx1"/>
                </a:solidFill>
              </a:rPr>
              <a:t>Plan de Acción</a:t>
            </a:r>
          </a:p>
          <a:p>
            <a:pPr algn="ctr"/>
            <a:endParaRPr lang="es-CO" dirty="0">
              <a:solidFill>
                <a:schemeClr val="tx1"/>
              </a:solidFill>
            </a:endParaRPr>
          </a:p>
          <a:p>
            <a:pPr algn="ctr"/>
            <a:r>
              <a:rPr lang="es-CO" dirty="0">
                <a:solidFill>
                  <a:schemeClr val="tx1"/>
                </a:solidFill>
              </a:rPr>
              <a:t>Indicadores </a:t>
            </a:r>
          </a:p>
        </p:txBody>
      </p:sp>
      <p:sp>
        <p:nvSpPr>
          <p:cNvPr id="9" name="Abrir llave 8"/>
          <p:cNvSpPr/>
          <p:nvPr/>
        </p:nvSpPr>
        <p:spPr>
          <a:xfrm>
            <a:off x="8098953" y="1413035"/>
            <a:ext cx="360218" cy="3768437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Elipse 9"/>
          <p:cNvSpPr/>
          <p:nvPr/>
        </p:nvSpPr>
        <p:spPr>
          <a:xfrm>
            <a:off x="8898842" y="1180507"/>
            <a:ext cx="2867588" cy="89443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SIGAM</a:t>
            </a:r>
          </a:p>
        </p:txBody>
      </p:sp>
      <p:sp>
        <p:nvSpPr>
          <p:cNvPr id="11" name="Elipse 10"/>
          <p:cNvSpPr/>
          <p:nvPr/>
        </p:nvSpPr>
        <p:spPr>
          <a:xfrm>
            <a:off x="8898842" y="4596148"/>
            <a:ext cx="2867588" cy="103254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>
              <a:solidFill>
                <a:schemeClr val="tx1"/>
              </a:solidFill>
            </a:endParaRPr>
          </a:p>
          <a:p>
            <a:pPr algn="ctr"/>
            <a:r>
              <a:rPr lang="es-CO" sz="1600" dirty="0">
                <a:solidFill>
                  <a:schemeClr val="tx1"/>
                </a:solidFill>
              </a:rPr>
              <a:t>REESTRUCTURACION ORGANIZACIONAL</a:t>
            </a:r>
          </a:p>
          <a:p>
            <a:pPr algn="ctr"/>
            <a:r>
              <a:rPr lang="es-CO" sz="1600" dirty="0">
                <a:solidFill>
                  <a:schemeClr val="tx1"/>
                </a:solidFill>
              </a:rPr>
              <a:t>AMBIENTAL</a:t>
            </a:r>
          </a:p>
          <a:p>
            <a:pPr algn="ctr"/>
            <a:r>
              <a:rPr lang="es-CO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Flecha arriba y abajo 11"/>
          <p:cNvSpPr/>
          <p:nvPr/>
        </p:nvSpPr>
        <p:spPr>
          <a:xfrm>
            <a:off x="9993199" y="2490609"/>
            <a:ext cx="678873" cy="1473302"/>
          </a:xfrm>
          <a:prstGeom prst="up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Flecha derecha 12"/>
          <p:cNvSpPr/>
          <p:nvPr/>
        </p:nvSpPr>
        <p:spPr>
          <a:xfrm>
            <a:off x="4510391" y="2875504"/>
            <a:ext cx="478279" cy="703511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1819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E4E8157-AEDC-414D-9674-FCACC0522E2D}"/>
              </a:ext>
            </a:extLst>
          </p:cNvPr>
          <p:cNvSpPr txBox="1"/>
          <p:nvPr/>
        </p:nvSpPr>
        <p:spPr>
          <a:xfrm>
            <a:off x="8631382" y="4668981"/>
            <a:ext cx="27847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GRACIAS …. </a:t>
            </a:r>
          </a:p>
          <a:p>
            <a:endParaRPr lang="es-CO" dirty="0">
              <a:solidFill>
                <a:schemeClr val="bg1"/>
              </a:solidFill>
            </a:endParaRPr>
          </a:p>
          <a:p>
            <a:r>
              <a:rPr lang="es-CO" dirty="0">
                <a:solidFill>
                  <a:schemeClr val="bg1"/>
                </a:solidFill>
              </a:rPr>
              <a:t>MARITZA FLÓREZ ACOSTA</a:t>
            </a:r>
          </a:p>
          <a:p>
            <a:r>
              <a:rPr lang="es-CO" dirty="0">
                <a:solidFill>
                  <a:schemeClr val="bg1"/>
                </a:solidFill>
              </a:rPr>
              <a:t>INGENIERA AMBIENTAL</a:t>
            </a:r>
          </a:p>
          <a:p>
            <a:r>
              <a:rPr lang="es-CO" dirty="0">
                <a:solidFill>
                  <a:schemeClr val="bg1"/>
                </a:solidFill>
              </a:rPr>
              <a:t>CONTRATISTA - DEGA</a:t>
            </a:r>
          </a:p>
        </p:txBody>
      </p:sp>
    </p:spTree>
    <p:extLst>
      <p:ext uri="{BB962C8B-B14F-4D97-AF65-F5344CB8AC3E}">
        <p14:creationId xmlns:p14="http://schemas.microsoft.com/office/powerpoint/2010/main" val="428873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" y="0"/>
            <a:ext cx="476488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624115" y="3105834"/>
            <a:ext cx="201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>
                    <a:lumMod val="65000"/>
                  </a:schemeClr>
                </a:solidFill>
                <a:latin typeface="Futura-Normal" pitchFamily="2" charset="0"/>
              </a:rPr>
              <a:t>Espacio reservado para incluir imagen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18B835-CABC-2949-B42B-1BB2306A2A94}"/>
              </a:ext>
            </a:extLst>
          </p:cNvPr>
          <p:cNvSpPr txBox="1"/>
          <p:nvPr/>
        </p:nvSpPr>
        <p:spPr>
          <a:xfrm>
            <a:off x="7977187" y="1028341"/>
            <a:ext cx="421481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ACTIVIDADES CENTRALES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eriod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Fortalecimiento de capacidades técnicas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b. Articulación coordinación general SIGAM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c. Reactivación Concejo Ambiental Municipal 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d. Dinamización de las mesas 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e. Ajuste Agenda Ambiental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f. Operativización Observatorio.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0388" t="33790" r="22182" b="13671"/>
          <a:stretch/>
        </p:blipFill>
        <p:spPr>
          <a:xfrm>
            <a:off x="157162" y="1507330"/>
            <a:ext cx="7472362" cy="3843337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1214438" y="1578767"/>
            <a:ext cx="3371849" cy="3771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064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1" y="0"/>
            <a:ext cx="476488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/>
          <p:cNvSpPr txBox="1"/>
          <p:nvPr/>
        </p:nvSpPr>
        <p:spPr>
          <a:xfrm>
            <a:off x="624115" y="3105834"/>
            <a:ext cx="2017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>
                    <a:lumMod val="65000"/>
                  </a:schemeClr>
                </a:solidFill>
                <a:latin typeface="Futura-Normal" pitchFamily="2" charset="0"/>
              </a:rPr>
              <a:t>Espacio reservado para incluir imagen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A682AA7-5FC9-114F-8E4F-25610B8C52B1}"/>
              </a:ext>
            </a:extLst>
          </p:cNvPr>
          <p:cNvSpPr txBox="1"/>
          <p:nvPr/>
        </p:nvSpPr>
        <p:spPr>
          <a:xfrm>
            <a:off x="5150266" y="530352"/>
            <a:ext cx="67186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SIGAM:</a:t>
            </a:r>
          </a:p>
          <a:p>
            <a:pPr algn="just"/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*Comunicados a través de la plataforma SAIA y por correo electronico oficializando la asignación de responsables y dinamización de las mesas técnicas a cada una de las secretarias de despacho y entes externos.</a:t>
            </a:r>
          </a:p>
          <a:p>
            <a:pPr algn="just"/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Respuesta sobre los avances y actividades ejecutadas en el proceso a la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OFICINA DE CONTROL INTERNO - Sistema de Gestión Ambiental Municipal - SIGAM. </a:t>
            </a:r>
          </a:p>
          <a:p>
            <a:pPr algn="just"/>
            <a:endParaRPr 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Boletin de prensa ambiental del SIGAM aprobado desde el 20 de mayo para publicación por parte del área de comunicaciones.</a:t>
            </a:r>
            <a:endParaRPr 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3600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0777EB7-EC8E-1D43-A4E3-1093429CF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180" y="0"/>
            <a:ext cx="5317652" cy="68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81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856869" y="366738"/>
            <a:ext cx="8658731" cy="9865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500"/>
              </a:lnSpc>
            </a:pPr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 Normas de carácter  legal  y reglamentarias:  política ambiental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37" y="1735812"/>
            <a:ext cx="10905517" cy="396895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A2E82F5-2FD5-EC4E-932D-18C0EBE05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722" y="5340096"/>
            <a:ext cx="1744756" cy="13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52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96421" y="1665028"/>
            <a:ext cx="994719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ES" sz="2000" b="1" i="1" kern="100" dirty="0">
                <a:latin typeface="Arial" panose="020B0604020202020204" pitchFamily="34" charset="0"/>
                <a:cs typeface="Arial" panose="020B0604020202020204" pitchFamily="34" charset="0"/>
              </a:rPr>
              <a:t>PRINCIPIOS:</a:t>
            </a:r>
          </a:p>
          <a:p>
            <a:pPr>
              <a:lnSpc>
                <a:spcPts val="3000"/>
              </a:lnSpc>
            </a:pPr>
            <a:endParaRPr lang="es-CO" sz="20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CO" sz="2000" kern="100" dirty="0">
                <a:latin typeface="Arial" panose="020B0604020202020204" pitchFamily="34" charset="0"/>
                <a:cs typeface="Arial" panose="020B0604020202020204" pitchFamily="34" charset="0"/>
              </a:rPr>
              <a:t>Prevención  y  control.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CO" sz="2000" kern="100" dirty="0">
                <a:latin typeface="Arial" panose="020B0604020202020204" pitchFamily="34" charset="0"/>
                <a:cs typeface="Arial" panose="020B0604020202020204" pitchFamily="34" charset="0"/>
              </a:rPr>
              <a:t>Precaución.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CO" sz="2000" kern="100" dirty="0">
                <a:latin typeface="Arial" panose="020B0604020202020204" pitchFamily="34" charset="0"/>
                <a:cs typeface="Arial" panose="020B0604020202020204" pitchFamily="34" charset="0"/>
              </a:rPr>
              <a:t>Adaptación  y  resiliencia.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CO" sz="2000" kern="100" dirty="0">
                <a:latin typeface="Arial" panose="020B0604020202020204" pitchFamily="34" charset="0"/>
                <a:cs typeface="Arial" panose="020B0604020202020204" pitchFamily="34" charset="0"/>
              </a:rPr>
              <a:t>Corresponsabilidad y  apropiación social.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CO" sz="2000" kern="100" dirty="0">
                <a:latin typeface="Arial" panose="020B0604020202020204" pitchFamily="34" charset="0"/>
                <a:cs typeface="Arial" panose="020B0604020202020204" pitchFamily="34" charset="0"/>
              </a:rPr>
              <a:t>Trabajo en red.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ES" sz="2000" kern="100" dirty="0">
                <a:latin typeface="Arial" panose="020B0604020202020204" pitchFamily="34" charset="0"/>
                <a:cs typeface="Arial" panose="020B0604020202020204" pitchFamily="34" charset="0"/>
              </a:rPr>
              <a:t>Integralidad y coherencia  territorial.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ES" sz="2000" kern="100" dirty="0">
                <a:latin typeface="Arial" panose="020B0604020202020204" pitchFamily="34" charset="0"/>
                <a:cs typeface="Arial" panose="020B0604020202020204" pitchFamily="34" charset="0"/>
              </a:rPr>
              <a:t>Armonía política y normativa.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ES" sz="2000" kern="100" dirty="0">
                <a:latin typeface="Arial" panose="020B0604020202020204" pitchFamily="34" charset="0"/>
                <a:cs typeface="Arial" panose="020B0604020202020204" pitchFamily="34" charset="0"/>
              </a:rPr>
              <a:t>Información sin restricciones.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s-ES" sz="20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s-ES" sz="20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s-ES" sz="20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s-CO" sz="2000" kern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856868" y="366738"/>
            <a:ext cx="8786747" cy="9682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500"/>
              </a:lnSpc>
            </a:pPr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 Principios y Objetivos de la Política Ambiental Municipal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824778" y="6252706"/>
            <a:ext cx="364023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ES" sz="1600" kern="100" dirty="0">
                <a:latin typeface="Arial" panose="020B0604020202020204" pitchFamily="34" charset="0"/>
                <a:cs typeface="Arial" panose="020B0604020202020204" pitchFamily="34" charset="0"/>
              </a:rPr>
              <a:t>Artículos 5 y 6, Acuerdo 33 de 2016.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4091D3C-50C1-D349-95A0-405788667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0121" y="5450217"/>
            <a:ext cx="1548020" cy="134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86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856868" y="366738"/>
            <a:ext cx="8786747" cy="9682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500"/>
              </a:lnSpc>
            </a:pPr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 Principios y Objetivos de la Política Ambiental Municipal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65726" y="1439374"/>
            <a:ext cx="1185210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ES" sz="2000" b="1" i="1" kern="100" dirty="0">
                <a:latin typeface="Arial" panose="020B0604020202020204" pitchFamily="34" charset="0"/>
                <a:cs typeface="Arial" panose="020B0604020202020204" pitchFamily="34" charset="0"/>
              </a:rPr>
              <a:t>OBJETIVOS:</a:t>
            </a:r>
          </a:p>
          <a:p>
            <a:pPr>
              <a:lnSpc>
                <a:spcPts val="3000"/>
              </a:lnSpc>
            </a:pPr>
            <a:endParaRPr lang="es-ES" sz="2000" b="1" i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CO" sz="2000" kern="100" dirty="0">
                <a:latin typeface="Arial" panose="020B0604020202020204" pitchFamily="34" charset="0"/>
                <a:cs typeface="Arial" panose="020B0604020202020204" pitchFamily="34" charset="0"/>
              </a:rPr>
              <a:t>Fortalecer la gestión ambiental local-regional para la gobernabilidad territorial.</a:t>
            </a:r>
          </a:p>
          <a:p>
            <a:pPr marL="457200" indent="-4572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ES" sz="2000" kern="100" dirty="0">
                <a:latin typeface="Arial" panose="020B0604020202020204" pitchFamily="34" charset="0"/>
                <a:cs typeface="Arial" panose="020B0604020202020204" pitchFamily="34" charset="0"/>
              </a:rPr>
              <a:t>Promover el empoderamiento  social  e  institucional  de los asuntos ambientales del contexto local.</a:t>
            </a:r>
          </a:p>
          <a:p>
            <a:pPr marL="457200" indent="-4572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CO" sz="2000" kern="100" dirty="0">
                <a:latin typeface="Arial" panose="020B0604020202020204" pitchFamily="34" charset="0"/>
                <a:cs typeface="Arial" panose="020B0604020202020204" pitchFamily="34" charset="0"/>
              </a:rPr>
              <a:t>Promover el desarrollo de un territorio resiliente y con un desarrollo bajo en Carbono, respecto al clima actual y proyectado a futuro.</a:t>
            </a:r>
          </a:p>
          <a:p>
            <a:pPr marL="457200" indent="-4572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CO" sz="2000" kern="100" dirty="0">
                <a:latin typeface="Arial" panose="020B0604020202020204" pitchFamily="34" charset="0"/>
                <a:cs typeface="Arial" panose="020B0604020202020204" pitchFamily="34" charset="0"/>
              </a:rPr>
              <a:t>Mejorar las condiciones de seguridad territorial en lo que respecta al riesgo de desastres</a:t>
            </a:r>
          </a:p>
          <a:p>
            <a:pPr marL="457200" indent="-4572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CO" sz="2000" kern="100" dirty="0">
                <a:latin typeface="Arial" panose="020B0604020202020204" pitchFamily="34" charset="0"/>
                <a:cs typeface="Arial" panose="020B0604020202020204" pitchFamily="34" charset="0"/>
              </a:rPr>
              <a:t>Mejorar las dinámicas ecológicas en el territorio local-regional desde una perspectiva de conservación y aprovechamiento sostenible</a:t>
            </a:r>
          </a:p>
          <a:p>
            <a:pPr marL="457200" indent="-457200" algn="just">
              <a:lnSpc>
                <a:spcPts val="3000"/>
              </a:lnSpc>
              <a:buFont typeface="+mj-lt"/>
              <a:buAutoNum type="alphaLcPeriod"/>
            </a:pPr>
            <a:endParaRPr lang="es-CO" sz="20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s-CO" sz="20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endParaRPr lang="es-CO" sz="2000" kern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824778" y="6252706"/>
            <a:ext cx="364023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ES" sz="1600" kern="100" dirty="0">
                <a:latin typeface="Arial" panose="020B0604020202020204" pitchFamily="34" charset="0"/>
                <a:cs typeface="Arial" panose="020B0604020202020204" pitchFamily="34" charset="0"/>
              </a:rPr>
              <a:t>Artículos 5 y 6, Acuerdo 33 de 2016.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4091D3C-50C1-D349-95A0-405788667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0121" y="5450217"/>
            <a:ext cx="1548020" cy="134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7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856868" y="366738"/>
            <a:ext cx="8786747" cy="9682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500"/>
              </a:lnSpc>
            </a:pPr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 Principios y Objetivos de la Política Ambiental Municipal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65726" y="1439374"/>
            <a:ext cx="1185210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s-ES" sz="2000" b="1" i="1" kern="100" dirty="0">
                <a:latin typeface="Arial" panose="020B0604020202020204" pitchFamily="34" charset="0"/>
                <a:cs typeface="Arial" panose="020B0604020202020204" pitchFamily="34" charset="0"/>
              </a:rPr>
              <a:t>OBJETIVOS:</a:t>
            </a:r>
          </a:p>
          <a:p>
            <a:pPr>
              <a:lnSpc>
                <a:spcPts val="3000"/>
              </a:lnSpc>
            </a:pPr>
            <a:endParaRPr lang="es-ES" sz="2000" b="1" i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CO" sz="2000" kern="100" dirty="0">
                <a:latin typeface="Arial" panose="020B0604020202020204" pitchFamily="34" charset="0"/>
                <a:cs typeface="Arial" panose="020B0604020202020204" pitchFamily="34" charset="0"/>
              </a:rPr>
              <a:t>Mejorar las condiciones locales de calidad ambiental desde un enfoque de salud pública</a:t>
            </a:r>
          </a:p>
          <a:p>
            <a:pPr marL="457200" indent="-4572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CO" sz="2000" kern="100" dirty="0">
                <a:latin typeface="Arial" panose="020B0604020202020204" pitchFamily="34" charset="0"/>
                <a:cs typeface="Arial" panose="020B0604020202020204" pitchFamily="34" charset="0"/>
              </a:rPr>
              <a:t>Fortalecer los procesos de gestión integral de los residuos sólidos a escala urbana y rural</a:t>
            </a:r>
          </a:p>
          <a:p>
            <a:pPr marL="457200" indent="-4572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CO" sz="2000" kern="100" dirty="0">
                <a:latin typeface="Arial" panose="020B0604020202020204" pitchFamily="34" charset="0"/>
                <a:cs typeface="Arial" panose="020B0604020202020204" pitchFamily="34" charset="0"/>
              </a:rPr>
              <a:t>Fortalecer los procesos de gestión integral del recurso hídrico desde las perspectivas de la gestión de cuencas hidrográficas y de la administración del agua  </a:t>
            </a:r>
          </a:p>
          <a:p>
            <a:pPr marL="457200" indent="-45720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s-CO" sz="2000" kern="100" dirty="0">
                <a:latin typeface="Arial" panose="020B0604020202020204" pitchFamily="34" charset="0"/>
                <a:cs typeface="Arial" panose="020B0604020202020204" pitchFamily="34" charset="0"/>
              </a:rPr>
              <a:t>Promover condiciones para la protección y el bienestar de los animales silvestres y domésticos </a:t>
            </a:r>
          </a:p>
          <a:p>
            <a:pPr marL="342900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es-CO" sz="2000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endParaRPr lang="es-CO" sz="2000" kern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824778" y="6252706"/>
            <a:ext cx="364023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s-ES" sz="1600" kern="100" dirty="0">
                <a:latin typeface="Arial" panose="020B0604020202020204" pitchFamily="34" charset="0"/>
                <a:cs typeface="Arial" panose="020B0604020202020204" pitchFamily="34" charset="0"/>
              </a:rPr>
              <a:t>Artículos 5 y 6, Acuerdo 33 de 2016.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4091D3C-50C1-D349-95A0-405788667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0121" y="5450217"/>
            <a:ext cx="1548020" cy="134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97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A683FDB-F7D5-B54D-B1BF-8A1714ACB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9841" y="5650992"/>
            <a:ext cx="1207008" cy="12070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5ED8CE5-6017-F34E-A16F-F432E5103A3F}"/>
              </a:ext>
            </a:extLst>
          </p:cNvPr>
          <p:cNvSpPr txBox="1"/>
          <p:nvPr/>
        </p:nvSpPr>
        <p:spPr>
          <a:xfrm>
            <a:off x="213021" y="256033"/>
            <a:ext cx="1104382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Gestión Ambiental por procesos estratégicos acorde con la Politica Ambiental del Municipio:</a:t>
            </a: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s-C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¿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Donde estamos hoy?</a:t>
            </a: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Revisión de información conceptual para la estructuración de una propuesta de gestión ambiental por procesos estratégicos acorde con la Política Ambiental del municipio. </a:t>
            </a: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2. ¿Donde queremos llegar?</a:t>
            </a:r>
          </a:p>
          <a:p>
            <a:pPr algn="just"/>
            <a:endParaRPr lang="es-CO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Al cumplimiento de los Objetivos Estrategicos de la PAM, la cual, esta desarrollada en unos principios orientadores y objetivos establecidos en terminos de la Gestión Ambiental del Municipio.</a:t>
            </a:r>
          </a:p>
          <a:p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8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7FE6446-4D05-CA46-8619-991E15ACA992}"/>
              </a:ext>
            </a:extLst>
          </p:cNvPr>
          <p:cNvSpPr/>
          <p:nvPr/>
        </p:nvSpPr>
        <p:spPr>
          <a:xfrm>
            <a:off x="603504" y="585216"/>
            <a:ext cx="1031443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¿Cómo podemos llegar?    </a:t>
            </a:r>
          </a:p>
          <a:p>
            <a:endParaRPr lang="es-CO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A través de la Armonización de elementos necesarios en la Gestión Ambiental, donde se estructuran los procesos estratégicos articulados entre los responsables de la Coordinación Ambiental municipal. </a:t>
            </a: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Armonización </a:t>
            </a: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Política y Objetivos de la Política Ambiental Municipal </a:t>
            </a:r>
          </a:p>
          <a:p>
            <a:pPr marL="342900" indent="-342900" algn="just">
              <a:buFontTx/>
              <a:buChar char="-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Funciones Ambientales SDRGA y DEGA Decreto Modernización 834/2016 el cual trajo consigo la organización y funcionamiento de la Administración Municipal de Pereira, consignado en el documento del Plan de Desarrollo “Pereira Capital del Eje 2016 – 2019” adoptado mediante el acuerdo 011 del 06 de junio de 2016.</a:t>
            </a:r>
          </a:p>
          <a:p>
            <a:pPr marL="342900" indent="-342900" algn="just">
              <a:buFontTx/>
              <a:buChar char="-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Procesos Estratégicos SDRGA y la DEGA .</a:t>
            </a:r>
          </a:p>
          <a:p>
            <a:pPr marL="342900" indent="-342900" algn="just">
              <a:buFontTx/>
              <a:buChar char="-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Plan de Desarrollo 2020 – 2023, Plan de Acción, Indicadores.</a:t>
            </a:r>
          </a:p>
          <a:p>
            <a:pPr marL="342900" indent="-342900" algn="just">
              <a:buFontTx/>
              <a:buChar char="-"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Armonización con herramientas de Gestión y Planificación  </a:t>
            </a: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A4CFCEA-2E70-524B-AC5C-9B7036C44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5570" y="5276112"/>
            <a:ext cx="1581888" cy="158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108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636</Words>
  <Application>Microsoft Office PowerPoint</Application>
  <PresentationFormat>Panorámica</PresentationFormat>
  <Paragraphs>114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Futura-Normal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 González Cañas</dc:creator>
  <cp:lastModifiedBy>Diana Maria Lopez Gallego</cp:lastModifiedBy>
  <cp:revision>58</cp:revision>
  <dcterms:created xsi:type="dcterms:W3CDTF">2020-01-08T22:04:33Z</dcterms:created>
  <dcterms:modified xsi:type="dcterms:W3CDTF">2020-10-27T14:45:11Z</dcterms:modified>
</cp:coreProperties>
</file>