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sldIdLst>
    <p:sldId id="256" r:id="rId2"/>
    <p:sldId id="262" r:id="rId3"/>
    <p:sldId id="261" r:id="rId4"/>
    <p:sldId id="269" r:id="rId5"/>
    <p:sldId id="270" r:id="rId6"/>
    <p:sldId id="273" r:id="rId7"/>
    <p:sldId id="274" r:id="rId8"/>
    <p:sldId id="271" r:id="rId9"/>
    <p:sldId id="276" r:id="rId10"/>
    <p:sldId id="272" r:id="rId11"/>
    <p:sldId id="275" r:id="rId12"/>
    <p:sldId id="277" r:id="rId13"/>
  </p:sldIdLst>
  <p:sldSz cx="12192000" cy="6858000"/>
  <p:notesSz cx="6858000" cy="9144000"/>
  <p:defaultTextStyle>
    <a:defPPr lvl="0">
      <a:defRPr lang="es-CO"/>
    </a:defPPr>
    <a:lvl1pPr marL="0" lv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lvl="1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lvl="2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lvl="3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lvl="4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lvl="5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lvl="6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lvl="7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lvl="8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Estilo claro 1 - Acento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12C8C85-51F0-491E-9774-3900AFEF0FD7}" styleName="Estilo claro 2 - Acento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E8B1032C-EA38-4F05-BA0D-38AFFFC7BED3}" styleName="Estilo claro 3 - Acento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6D9F66E-5EB9-4882-86FB-DCBF35E3C3E4}" styleName="Estilo medio 4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10A1B5D5-9B99-4C35-A422-299274C87663}" styleName="Estilo medio 1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8FB837D-C827-4EFA-A057-4D05807E0F7C}" styleName="Estilo temático 1 - Énfasis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A488322-F2BA-4B5B-9748-0D474271808F}" styleName="Estilo medio 3 - Énfasis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95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AMSUNG\Downloads\INFORME%20GRAFICO%20A%20I%20TRIMESTRE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AMSUNG\Downloads\INFORME%20GRAFICO%20A%20I%20TRIMESTRE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AMSUNG\Downloads\INFORME%20GRAFICO%20A%20I%20TRIMESTRE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AMSUNG\Downloads\INFORME%20GRAFICO%20A%20I%20TRIMESTRE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AMSUNG\Downloads\INFORME%20GRAFICO%20A%20I%20TRIMESTRE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AMSUNG\Downloads\INFORME%20GRAFICO%20A%20I%20TRIMESTRE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AMSUNG\Downloads\INFORME%20GRAFICO%20A%20I%20TRIMESTRE.xlsx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AMSUNG\Downloads\INFORME%20GRAFICO%20A%20I%20TRIMESTRE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AMSUNG\Downloads\INFORME%20GRAFICO%20A%20I%20TRIMESTRE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AMSUNG\Downloads\INFORME%20GRAFICO%20A%20I%20TRIMESTRE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AMSUNG\Downloads\INFORME%20GRAFICO%20A%20I%20TRIMESTRE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AMSUNG\Downloads\INFORME%20GRAFICO%20A%20I%20TRIMESTRE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AMSUNG\Downloads\INFORME%20GRAFICO%20A%20I%20TRIMESTRE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AMSUNG\Downloads\INFORME%20GRAFICO%20A%20I%20TRIMESTRE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AMSUNG\Downloads\INFORME%20GRAFICO%20A%20I%20TRIMESTRE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SIVIGILA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'[INFORME GRAFICO A I TRIMESTRE.xlsx]SIVIGILA'!$B$1</c:f>
              <c:strCache>
                <c:ptCount val="1"/>
                <c:pt idx="0">
                  <c:v>TOTAL DE CASOS SEMANA 13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'[INFORME GRAFICO A I TRIMESTRE.xlsx]SIVIGILA'!$A$2:$A$4</c:f>
              <c:strCache>
                <c:ptCount val="3"/>
                <c:pt idx="0">
                  <c:v>SIVIGILA </c:v>
                </c:pt>
                <c:pt idx="1">
                  <c:v>GESTION RIESGO</c:v>
                </c:pt>
                <c:pt idx="2">
                  <c:v>VISITAS DE CAMPO </c:v>
                </c:pt>
              </c:strCache>
            </c:strRef>
          </c:cat>
          <c:val>
            <c:numRef>
              <c:f>'[INFORME GRAFICO A I TRIMESTRE.xlsx]SIVIGILA'!$B$2:$B$4</c:f>
              <c:numCache>
                <c:formatCode>General</c:formatCode>
                <c:ptCount val="3"/>
                <c:pt idx="0">
                  <c:v>13</c:v>
                </c:pt>
                <c:pt idx="1">
                  <c:v>3</c:v>
                </c:pt>
                <c:pt idx="2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7B6-4BF3-9A12-B82D9D133B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24634920"/>
        <c:axId val="324631000"/>
      </c:barChart>
      <c:catAx>
        <c:axId val="3246349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324631000"/>
        <c:crosses val="autoZero"/>
        <c:auto val="1"/>
        <c:lblAlgn val="ctr"/>
        <c:lblOffset val="100"/>
        <c:noMultiLvlLbl val="0"/>
      </c:catAx>
      <c:valAx>
        <c:axId val="32463100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246349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CASA SANA 2021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'[INFORME GRAFICO A I TRIMESTRE.xlsx]CASA SANA 2021 '!$A$1:$A$6</c:f>
              <c:strCache>
                <c:ptCount val="6"/>
                <c:pt idx="0">
                  <c:v>PESO ADECUADO PARA LA TALLA </c:v>
                </c:pt>
                <c:pt idx="1">
                  <c:v>RIESGO DE DELGADEZ </c:v>
                </c:pt>
                <c:pt idx="2">
                  <c:v>RIESGO DE DNT </c:v>
                </c:pt>
                <c:pt idx="3">
                  <c:v>DNT AGUDA MODERA Y/O SEVERA</c:v>
                </c:pt>
                <c:pt idx="4">
                  <c:v>DELGADEZ </c:v>
                </c:pt>
                <c:pt idx="5">
                  <c:v>TOTAL DE CASOS CASA SANA </c:v>
                </c:pt>
              </c:strCache>
            </c:strRef>
          </c:cat>
          <c:val>
            <c:numRef>
              <c:f>'[INFORME GRAFICO A I TRIMESTRE.xlsx]CASA SANA 2021 '!$B$1:$B$6</c:f>
              <c:numCache>
                <c:formatCode>General</c:formatCode>
                <c:ptCount val="6"/>
                <c:pt idx="0">
                  <c:v>438</c:v>
                </c:pt>
                <c:pt idx="1">
                  <c:v>15</c:v>
                </c:pt>
                <c:pt idx="2">
                  <c:v>13</c:v>
                </c:pt>
                <c:pt idx="3">
                  <c:v>10</c:v>
                </c:pt>
                <c:pt idx="4">
                  <c:v>3</c:v>
                </c:pt>
                <c:pt idx="5">
                  <c:v>479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B6F-4878-9C1C-0E39870F83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54247040"/>
        <c:axId val="454247824"/>
      </c:barChart>
      <c:catAx>
        <c:axId val="454247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454247824"/>
        <c:crosses val="autoZero"/>
        <c:auto val="1"/>
        <c:lblAlgn val="ctr"/>
        <c:lblOffset val="100"/>
        <c:noMultiLvlLbl val="0"/>
      </c:catAx>
      <c:valAx>
        <c:axId val="45424782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542470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GESTIÒN DNT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2-5C10-493D-9050-BC7C6D92B83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5C10-493D-9050-BC7C6D92B83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4-5C10-493D-9050-BC7C6D92B83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5C10-493D-9050-BC7C6D92B83E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6-5C10-493D-9050-BC7C6D92B83E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2-5C10-493D-9050-BC7C6D92B83E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5C10-493D-9050-BC7C6D92B83E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4-5C10-493D-9050-BC7C6D92B83E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5-5C10-493D-9050-BC7C6D92B83E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6-5C10-493D-9050-BC7C6D92B83E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'[INFORME GRAFICO A I TRIMESTRE.xlsx]CASA SANA 2021 '!$A$20:$A$24</c:f>
              <c:strCache>
                <c:ptCount val="5"/>
                <c:pt idx="0">
                  <c:v>VISITA DE CAMPO </c:v>
                </c:pt>
                <c:pt idx="1">
                  <c:v>PENDIENTE POR REALIZAR </c:v>
                </c:pt>
                <c:pt idx="2">
                  <c:v>FALLIDAS </c:v>
                </c:pt>
                <c:pt idx="3">
                  <c:v>CAMBIO DE RESIDENCIA </c:v>
                </c:pt>
                <c:pt idx="4">
                  <c:v>TOTAL</c:v>
                </c:pt>
              </c:strCache>
            </c:strRef>
          </c:cat>
          <c:val>
            <c:numRef>
              <c:f>'[INFORME GRAFICO A I TRIMESTRE.xlsx]CASA SANA 2021 '!$B$20:$B$24</c:f>
              <c:numCache>
                <c:formatCode>General</c:formatCode>
                <c:ptCount val="5"/>
                <c:pt idx="0">
                  <c:v>5</c:v>
                </c:pt>
                <c:pt idx="1">
                  <c:v>2</c:v>
                </c:pt>
                <c:pt idx="2">
                  <c:v>1</c:v>
                </c:pt>
                <c:pt idx="3">
                  <c:v>2</c:v>
                </c:pt>
                <c:pt idx="4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C10-493D-9050-BC7C6D92B83E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CLASIFICACIÒN NUTRICIONAL SEGÙN VC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6BA-45E3-AAEE-E031B4CF925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6BA-45E3-AAEE-E031B4CF925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6BA-45E3-AAEE-E031B4CF925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'[INFORME GRAFICO A I TRIMESTRE.xlsx]CASA SANA 2021 '!$A$36:$A$38</c:f>
              <c:strCache>
                <c:ptCount val="3"/>
                <c:pt idx="0">
                  <c:v>PESO ADECUADO PARA LA TALLA </c:v>
                </c:pt>
                <c:pt idx="1">
                  <c:v>RIESGO DE DNT </c:v>
                </c:pt>
                <c:pt idx="2">
                  <c:v>TOTAL </c:v>
                </c:pt>
              </c:strCache>
            </c:strRef>
          </c:cat>
          <c:val>
            <c:numRef>
              <c:f>'[INFORME GRAFICO A I TRIMESTRE.xlsx]CASA SANA 2021 '!$B$36:$B$38</c:f>
              <c:numCache>
                <c:formatCode>General</c:formatCode>
                <c:ptCount val="3"/>
                <c:pt idx="0">
                  <c:v>4</c:v>
                </c:pt>
                <c:pt idx="1">
                  <c:v>1</c:v>
                </c:pt>
                <c:pt idx="2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4E3-44C8-92EA-76C01AF1FD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GESTIÒN MODALIDAD 1000 DÌAS</a:t>
            </a:r>
            <a:r>
              <a:rPr lang="en-US" baseline="0"/>
              <a:t> PARA CAMBIAR EL MUNDO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'[INFORME GRAFICO A I TRIMESTRE.xlsx]CASA SANA 2021 '!$A$55:$A$59</c:f>
              <c:strCache>
                <c:ptCount val="5"/>
                <c:pt idx="0">
                  <c:v>RIESGO DE DELGADEZ </c:v>
                </c:pt>
                <c:pt idx="1">
                  <c:v>RIESGO DE DNT </c:v>
                </c:pt>
                <c:pt idx="2">
                  <c:v>DELGADEZ </c:v>
                </c:pt>
                <c:pt idx="3">
                  <c:v>DNT AGUDA MODERA Y/O SEVERA</c:v>
                </c:pt>
                <c:pt idx="4">
                  <c:v>TOTAL </c:v>
                </c:pt>
              </c:strCache>
            </c:strRef>
          </c:cat>
          <c:val>
            <c:numRef>
              <c:f>'[INFORME GRAFICO A I TRIMESTRE.xlsx]CASA SANA 2021 '!$B$55:$B$59</c:f>
              <c:numCache>
                <c:formatCode>General</c:formatCode>
                <c:ptCount val="5"/>
                <c:pt idx="0">
                  <c:v>15</c:v>
                </c:pt>
                <c:pt idx="1">
                  <c:v>13</c:v>
                </c:pt>
                <c:pt idx="2">
                  <c:v>3</c:v>
                </c:pt>
                <c:pt idx="3">
                  <c:v>2</c:v>
                </c:pt>
                <c:pt idx="4">
                  <c:v>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835-46B1-B346-78AFE5606E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06398504"/>
        <c:axId val="706399288"/>
      </c:barChart>
      <c:catAx>
        <c:axId val="7063985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706399288"/>
        <c:crosses val="autoZero"/>
        <c:auto val="1"/>
        <c:lblAlgn val="ctr"/>
        <c:lblOffset val="100"/>
        <c:noMultiLvlLbl val="0"/>
      </c:catAx>
      <c:valAx>
        <c:axId val="70639928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7063985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POBLACIÒN</a:t>
            </a:r>
            <a:r>
              <a:rPr lang="en-US" baseline="0"/>
              <a:t> EN RIESGO </a:t>
            </a:r>
            <a:r>
              <a:rPr lang="en-US"/>
              <a:t>2020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'[INFORME GRAFICO A I TRIMESTRE.xlsx]CASA SANA 2020 '!$A$1:$A$3</c:f>
              <c:strCache>
                <c:ptCount val="3"/>
                <c:pt idx="0">
                  <c:v>RIESGO DE DNT </c:v>
                </c:pt>
                <c:pt idx="1">
                  <c:v>DNT AGUDA MODERA Y/O SEVERA</c:v>
                </c:pt>
                <c:pt idx="2">
                  <c:v>TOTAL DE CASOS CASA SANA </c:v>
                </c:pt>
              </c:strCache>
            </c:strRef>
          </c:cat>
          <c:val>
            <c:numRef>
              <c:f>'[INFORME GRAFICO A I TRIMESTRE.xlsx]CASA SANA 2020 '!$B$1:$B$3</c:f>
              <c:numCache>
                <c:formatCode>General</c:formatCode>
                <c:ptCount val="3"/>
                <c:pt idx="0">
                  <c:v>40</c:v>
                </c:pt>
                <c:pt idx="1">
                  <c:v>33</c:v>
                </c:pt>
                <c:pt idx="2">
                  <c:v>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205-44ED-B20E-018770A35C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26101696"/>
        <c:axId val="726102872"/>
      </c:barChart>
      <c:catAx>
        <c:axId val="7261016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726102872"/>
        <c:crosses val="autoZero"/>
        <c:auto val="1"/>
        <c:lblAlgn val="ctr"/>
        <c:lblOffset val="100"/>
        <c:noMultiLvlLbl val="0"/>
      </c:catAx>
      <c:valAx>
        <c:axId val="72610287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7261016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lumMod val="110000"/>
                    <a:satMod val="105000"/>
                    <a:tint val="67000"/>
                  </a:schemeClr>
                </a:gs>
                <a:gs pos="50000">
                  <a:schemeClr val="accent1">
                    <a:lumMod val="105000"/>
                    <a:satMod val="103000"/>
                    <a:tint val="73000"/>
                  </a:schemeClr>
                </a:gs>
                <a:gs pos="100000">
                  <a:schemeClr val="accent1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'[INFORME GRAFICO A I TRIMESTRE.xlsx]CASA SANA 2020 '!$A$19:$A$22</c:f>
              <c:strCache>
                <c:ptCount val="4"/>
                <c:pt idx="0">
                  <c:v>MODALIDAD DE ICBF </c:v>
                </c:pt>
                <c:pt idx="1">
                  <c:v>NO APLICAN </c:v>
                </c:pt>
                <c:pt idx="2">
                  <c:v>MODALIDAD 1000 DÌAS</c:v>
                </c:pt>
                <c:pt idx="3">
                  <c:v>TOTAL </c:v>
                </c:pt>
              </c:strCache>
            </c:strRef>
          </c:cat>
          <c:val>
            <c:numRef>
              <c:f>'[INFORME GRAFICO A I TRIMESTRE.xlsx]CASA SANA 2020 '!$B$19:$B$22</c:f>
              <c:numCache>
                <c:formatCode>General</c:formatCode>
                <c:ptCount val="4"/>
                <c:pt idx="0">
                  <c:v>40</c:v>
                </c:pt>
                <c:pt idx="1">
                  <c:v>26</c:v>
                </c:pt>
                <c:pt idx="2">
                  <c:v>7</c:v>
                </c:pt>
                <c:pt idx="3">
                  <c:v>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A9B-4FCA-8E20-CB7E3696021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274146048"/>
        <c:axId val="274148400"/>
      </c:barChart>
      <c:catAx>
        <c:axId val="2741460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274148400"/>
        <c:crosses val="autoZero"/>
        <c:auto val="1"/>
        <c:lblAlgn val="ctr"/>
        <c:lblOffset val="100"/>
        <c:noMultiLvlLbl val="0"/>
      </c:catAx>
      <c:valAx>
        <c:axId val="27414840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741460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CUMPLIMIENTO RUTA DE PROMOCIÒN Y MANTENIMIENTO PARA LA SALUD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'[INFORME GRAFICO A I TRIMESTRE.xlsx]SIVIGILA'!$B$8</c:f>
              <c:strCache>
                <c:ptCount val="1"/>
                <c:pt idx="0">
                  <c:v>TOTAL DE CASOS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'[INFORME GRAFICO A I TRIMESTRE.xlsx]SIVIGILA'!$A$9:$A$11</c:f>
              <c:strCache>
                <c:ptCount val="3"/>
                <c:pt idx="0">
                  <c:v>PESO ADECUADO PARA LA TALLA </c:v>
                </c:pt>
                <c:pt idx="1">
                  <c:v>RIESGO DE DNT AGUDA </c:v>
                </c:pt>
                <c:pt idx="2">
                  <c:v>DNT AGUDA MODERADA </c:v>
                </c:pt>
              </c:strCache>
            </c:strRef>
          </c:cat>
          <c:val>
            <c:numRef>
              <c:f>'[INFORME GRAFICO A I TRIMESTRE.xlsx]SIVIGILA'!$B$9:$B$11</c:f>
              <c:numCache>
                <c:formatCode>General</c:formatCode>
                <c:ptCount val="3"/>
                <c:pt idx="0">
                  <c:v>1</c:v>
                </c:pt>
                <c:pt idx="1">
                  <c:v>8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2A7-4B48-9F2A-C0A08FCBC601}"/>
            </c:ext>
          </c:extLst>
        </c:ser>
        <c:ser>
          <c:idx val="1"/>
          <c:order val="1"/>
          <c:tx>
            <c:strRef>
              <c:f>'[INFORME GRAFICO A I TRIMESTRE.xlsx]SIVIGILA'!$C$8</c:f>
              <c:strCache>
                <c:ptCount val="1"/>
                <c:pt idx="0">
                  <c:v>CUMPLIMIENTO A RUTA 3280/2018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'[INFORME GRAFICO A I TRIMESTRE.xlsx]SIVIGILA'!$A$9:$A$11</c:f>
              <c:strCache>
                <c:ptCount val="3"/>
                <c:pt idx="0">
                  <c:v>PESO ADECUADO PARA LA TALLA </c:v>
                </c:pt>
                <c:pt idx="1">
                  <c:v>RIESGO DE DNT AGUDA </c:v>
                </c:pt>
                <c:pt idx="2">
                  <c:v>DNT AGUDA MODERADA </c:v>
                </c:pt>
              </c:strCache>
            </c:strRef>
          </c:cat>
          <c:val>
            <c:numRef>
              <c:f>'[INFORME GRAFICO A I TRIMESTRE.xlsx]SIVIGILA'!$C$9:$C$11</c:f>
              <c:numCache>
                <c:formatCode>General</c:formatCode>
                <c:ptCount val="3"/>
                <c:pt idx="0">
                  <c:v>0</c:v>
                </c:pt>
                <c:pt idx="1">
                  <c:v>8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2A7-4B48-9F2A-C0A08FCBC6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706404384"/>
        <c:axId val="706404776"/>
      </c:barChart>
      <c:catAx>
        <c:axId val="70640438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706404776"/>
        <c:crosses val="autoZero"/>
        <c:auto val="1"/>
        <c:lblAlgn val="ctr"/>
        <c:lblOffset val="100"/>
        <c:noMultiLvlLbl val="0"/>
      </c:catAx>
      <c:valAx>
        <c:axId val="706404776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7064043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GESTIÒN RIESGO DE DNT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1D74-43A9-9390-58DE7F3D94B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D2D7-4BD2-825D-565BFB09418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D2D7-4BD2-825D-565BFB09418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4-D2D7-4BD2-825D-565BFB094183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D2D7-4BD2-825D-565BFB094183}"/>
              </c:ext>
            </c:extLst>
          </c:dPt>
          <c:dLbls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2D7-4BD2-825D-565BFB094183}"/>
                </c:ext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2D7-4BD2-825D-565BFB094183}"/>
                </c:ext>
              </c:extLst>
            </c:dLbl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2D7-4BD2-825D-565BFB094183}"/>
                </c:ext>
              </c:extLst>
            </c:dLbl>
            <c:dLbl>
              <c:idx val="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2D7-4BD2-825D-565BFB09418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'[INFORME GRAFICO A I TRIMESTRE.xlsx]SIVIGILA'!$A$15:$A$19</c:f>
              <c:strCache>
                <c:ptCount val="5"/>
                <c:pt idx="0">
                  <c:v>VINCULADOS A MODALIDADES DE RECUPERACION NUTRICIONAL</c:v>
                </c:pt>
                <c:pt idx="1">
                  <c:v>MODALIDAD ICBF</c:v>
                </c:pt>
                <c:pt idx="2">
                  <c:v>CENTRO RECUPERACIÒN NUTRICIONAL COMFAMILIAR </c:v>
                </c:pt>
                <c:pt idx="3">
                  <c:v>CON CAPACIDAD ECÒNOMICA </c:v>
                </c:pt>
                <c:pt idx="4">
                  <c:v>NO APLICA </c:v>
                </c:pt>
              </c:strCache>
            </c:strRef>
          </c:cat>
          <c:val>
            <c:numRef>
              <c:f>'[INFORME GRAFICO A I TRIMESTRE.xlsx]SIVIGILA'!$B$15:$B$19</c:f>
              <c:numCache>
                <c:formatCode>General</c:formatCode>
                <c:ptCount val="5"/>
                <c:pt idx="1">
                  <c:v>4</c:v>
                </c:pt>
                <c:pt idx="2">
                  <c:v>2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2D7-4BD2-825D-565BFB0941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BAC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'[INFORME GRAFICO A I TRIMESTRE.xlsx]BAC'!$A$2:$A$7</c:f>
              <c:strCache>
                <c:ptCount val="6"/>
                <c:pt idx="0">
                  <c:v>PESO ADECUADO PARA LA TALLA </c:v>
                </c:pt>
                <c:pt idx="1">
                  <c:v>RIESGO DE DELGADEZ </c:v>
                </c:pt>
                <c:pt idx="2">
                  <c:v>DELGADEZ </c:v>
                </c:pt>
                <c:pt idx="3">
                  <c:v>RIESGO DE DNT </c:v>
                </c:pt>
                <c:pt idx="4">
                  <c:v>DNT AGUDA MODERA Y/O SEVERA</c:v>
                </c:pt>
                <c:pt idx="5">
                  <c:v>TOTAL DE CASOS BAC </c:v>
                </c:pt>
              </c:strCache>
            </c:strRef>
          </c:cat>
          <c:val>
            <c:numRef>
              <c:f>'[INFORME GRAFICO A I TRIMESTRE.xlsx]BAC'!$B$2:$B$7</c:f>
              <c:numCache>
                <c:formatCode>General</c:formatCode>
                <c:ptCount val="6"/>
                <c:pt idx="0">
                  <c:v>1105</c:v>
                </c:pt>
                <c:pt idx="1">
                  <c:v>120</c:v>
                </c:pt>
                <c:pt idx="2">
                  <c:v>38</c:v>
                </c:pt>
                <c:pt idx="3">
                  <c:v>37</c:v>
                </c:pt>
                <c:pt idx="4">
                  <c:v>22</c:v>
                </c:pt>
                <c:pt idx="5">
                  <c:v>1322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F5A-4F2E-8D33-5B22314125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714031704"/>
        <c:axId val="714032096"/>
        <c:axId val="0"/>
      </c:bar3DChart>
      <c:catAx>
        <c:axId val="7140317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714032096"/>
        <c:crosses val="autoZero"/>
        <c:auto val="1"/>
        <c:lblAlgn val="ctr"/>
        <c:lblOffset val="100"/>
        <c:noMultiLvlLbl val="0"/>
      </c:catAx>
      <c:valAx>
        <c:axId val="71403209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7140317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GESTIÒN DNT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'[INFORME GRAFICO A I TRIMESTRE.xlsx]BAC'!$A$23:$A$28</c:f>
              <c:strCache>
                <c:ptCount val="6"/>
                <c:pt idx="0">
                  <c:v>VISITA DE CAMPO </c:v>
                </c:pt>
                <c:pt idx="1">
                  <c:v>PENDIENTE POR REALIZAR </c:v>
                </c:pt>
                <c:pt idx="2">
                  <c:v>FALLIDAS </c:v>
                </c:pt>
                <c:pt idx="3">
                  <c:v>CAMBIO DE RESIDENCIA </c:v>
                </c:pt>
                <c:pt idx="4">
                  <c:v>DESCARTADO </c:v>
                </c:pt>
                <c:pt idx="5">
                  <c:v>TOTAL</c:v>
                </c:pt>
              </c:strCache>
            </c:strRef>
          </c:cat>
          <c:val>
            <c:numRef>
              <c:f>'[INFORME GRAFICO A I TRIMESTRE.xlsx]BAC'!$B$23:$B$28</c:f>
              <c:numCache>
                <c:formatCode>General</c:formatCode>
                <c:ptCount val="6"/>
                <c:pt idx="0">
                  <c:v>10</c:v>
                </c:pt>
                <c:pt idx="1">
                  <c:v>6</c:v>
                </c:pt>
                <c:pt idx="2">
                  <c:v>3</c:v>
                </c:pt>
                <c:pt idx="3">
                  <c:v>2</c:v>
                </c:pt>
                <c:pt idx="4">
                  <c:v>1</c:v>
                </c:pt>
                <c:pt idx="5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806-44DF-8A1D-A11B1CDEF0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714025040"/>
        <c:axId val="714025824"/>
      </c:barChart>
      <c:catAx>
        <c:axId val="7140250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714025824"/>
        <c:crosses val="autoZero"/>
        <c:auto val="1"/>
        <c:lblAlgn val="ctr"/>
        <c:lblOffset val="100"/>
        <c:noMultiLvlLbl val="0"/>
      </c:catAx>
      <c:valAx>
        <c:axId val="71402582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7140250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CLASIFICACIÒN NUTRICIONAL SEGÙN VC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4B3D-40E9-8241-039C86F7CBC0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4B3D-40E9-8241-039C86F7CBC0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2C09-4C51-980F-61319FB6BEA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'[INFORME GRAFICO A I TRIMESTRE.xlsx]BAC'!$A$36:$A$38</c:f>
              <c:strCache>
                <c:ptCount val="3"/>
                <c:pt idx="0">
                  <c:v>PESO ADECUADO PARA LA TALLA </c:v>
                </c:pt>
                <c:pt idx="1">
                  <c:v>RIESGO DE DNT </c:v>
                </c:pt>
                <c:pt idx="2">
                  <c:v>DNT AGUDA SEVERA </c:v>
                </c:pt>
              </c:strCache>
            </c:strRef>
          </c:cat>
          <c:val>
            <c:numRef>
              <c:f>'[INFORME GRAFICO A I TRIMESTRE.xlsx]BAC'!$B$36:$B$38</c:f>
              <c:numCache>
                <c:formatCode>General</c:formatCode>
                <c:ptCount val="3"/>
                <c:pt idx="0">
                  <c:v>6</c:v>
                </c:pt>
                <c:pt idx="1">
                  <c:v>3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9A4-446D-BE15-D1B6546E6D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O"/>
              <a:t>VERIFICACIÒN MODALIDAD RECUPERACIÒN NUTRICIONAL  VC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'[INFORME GRAFICO A I TRIMESTRE.xlsx]BAC'!$A$44:$A$46</c:f>
              <c:strCache>
                <c:ptCount val="3"/>
                <c:pt idx="0">
                  <c:v>PENDIENTE  POR ACTIVACIÒN EN MODALIDAD </c:v>
                </c:pt>
                <c:pt idx="1">
                  <c:v>NO APLICA PARA MODALIDAD </c:v>
                </c:pt>
                <c:pt idx="2">
                  <c:v>TOTAL</c:v>
                </c:pt>
              </c:strCache>
            </c:strRef>
          </c:cat>
          <c:val>
            <c:numRef>
              <c:f>'[INFORME GRAFICO A I TRIMESTRE.xlsx]BAC'!$B$44:$B$46</c:f>
              <c:numCache>
                <c:formatCode>General</c:formatCode>
                <c:ptCount val="3"/>
                <c:pt idx="0">
                  <c:v>2</c:v>
                </c:pt>
                <c:pt idx="1">
                  <c:v>1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B56-4FDF-9C7E-17B8119ECF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09740928"/>
        <c:axId val="709740536"/>
      </c:barChart>
      <c:catAx>
        <c:axId val="709740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709740536"/>
        <c:crosses val="autoZero"/>
        <c:auto val="1"/>
        <c:lblAlgn val="ctr"/>
        <c:lblOffset val="100"/>
        <c:noMultiLvlLbl val="0"/>
      </c:catAx>
      <c:valAx>
        <c:axId val="70974053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7097409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ACTIVACIÒN</a:t>
            </a:r>
            <a:r>
              <a:rPr lang="en-US" baseline="0"/>
              <a:t> DE RUTA POR EAPB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'[INFORME GRAFICO A I TRIMESTRE.xlsx]BAC'!$A$66:$A$69</c:f>
              <c:strCache>
                <c:ptCount val="4"/>
                <c:pt idx="0">
                  <c:v>RIESGO DE DELGADEZ </c:v>
                </c:pt>
                <c:pt idx="1">
                  <c:v>DELGADEZ </c:v>
                </c:pt>
                <c:pt idx="2">
                  <c:v>RIESGO DE DNT </c:v>
                </c:pt>
                <c:pt idx="3">
                  <c:v>NO ENCONTRADOS EN ADRES </c:v>
                </c:pt>
              </c:strCache>
            </c:strRef>
          </c:cat>
          <c:val>
            <c:numRef>
              <c:f>'[INFORME GRAFICO A I TRIMESTRE.xlsx]BAC'!$B$66:$B$69</c:f>
              <c:numCache>
                <c:formatCode>General</c:formatCode>
                <c:ptCount val="4"/>
                <c:pt idx="0">
                  <c:v>94</c:v>
                </c:pt>
                <c:pt idx="1">
                  <c:v>29</c:v>
                </c:pt>
                <c:pt idx="2">
                  <c:v>37</c:v>
                </c:pt>
                <c:pt idx="3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F59-4235-B7C3-EEEAFEE0B3F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454245864"/>
        <c:axId val="454244688"/>
        <c:axId val="0"/>
      </c:bar3DChart>
      <c:catAx>
        <c:axId val="4542458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454244688"/>
        <c:crosses val="autoZero"/>
        <c:auto val="1"/>
        <c:lblAlgn val="ctr"/>
        <c:lblOffset val="100"/>
        <c:noMultiLvlLbl val="0"/>
      </c:catAx>
      <c:valAx>
        <c:axId val="45424468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4542458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CLASIFICACIÓN NUTRICIONAL POR EAPB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'[INFORME GRAFICO A I TRIMESTRE.xlsx]BAC POR EAPB'!$A$2</c:f>
              <c:strCache>
                <c:ptCount val="1"/>
                <c:pt idx="0">
                  <c:v>RIESGO DE DELGADEZ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'[INFORME GRAFICO A I TRIMESTRE.xlsx]BAC POR EAPB'!$B$1:$J$1</c:f>
              <c:strCache>
                <c:ptCount val="9"/>
                <c:pt idx="0">
                  <c:v>MEDIMAS </c:v>
                </c:pt>
                <c:pt idx="1">
                  <c:v>ASMETSALUD </c:v>
                </c:pt>
                <c:pt idx="2">
                  <c:v>SOS </c:v>
                </c:pt>
                <c:pt idx="3">
                  <c:v>SALUD TOTAL </c:v>
                </c:pt>
                <c:pt idx="4">
                  <c:v>NUEVA EPS </c:v>
                </c:pt>
                <c:pt idx="5">
                  <c:v>COOSALUD </c:v>
                </c:pt>
                <c:pt idx="6">
                  <c:v>COOMEVA </c:v>
                </c:pt>
                <c:pt idx="7">
                  <c:v>OTROS </c:v>
                </c:pt>
                <c:pt idx="8">
                  <c:v>TOTAL</c:v>
                </c:pt>
              </c:strCache>
            </c:strRef>
          </c:cat>
          <c:val>
            <c:numRef>
              <c:f>'[INFORME GRAFICO A I TRIMESTRE.xlsx]BAC POR EAPB'!$B$2:$J$2</c:f>
              <c:numCache>
                <c:formatCode>General</c:formatCode>
                <c:ptCount val="9"/>
                <c:pt idx="0">
                  <c:v>22</c:v>
                </c:pt>
                <c:pt idx="1">
                  <c:v>21</c:v>
                </c:pt>
                <c:pt idx="2">
                  <c:v>19</c:v>
                </c:pt>
                <c:pt idx="3">
                  <c:v>14</c:v>
                </c:pt>
                <c:pt idx="4">
                  <c:v>7</c:v>
                </c:pt>
                <c:pt idx="5">
                  <c:v>8</c:v>
                </c:pt>
                <c:pt idx="6">
                  <c:v>3</c:v>
                </c:pt>
                <c:pt idx="7">
                  <c:v>0</c:v>
                </c:pt>
                <c:pt idx="8">
                  <c:v>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4EC-44D5-AB16-489441984876}"/>
            </c:ext>
          </c:extLst>
        </c:ser>
        <c:ser>
          <c:idx val="1"/>
          <c:order val="1"/>
          <c:tx>
            <c:strRef>
              <c:f>'[INFORME GRAFICO A I TRIMESTRE.xlsx]BAC POR EAPB'!$A$3</c:f>
              <c:strCache>
                <c:ptCount val="1"/>
                <c:pt idx="0">
                  <c:v>RIESGO DE DNT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'[INFORME GRAFICO A I TRIMESTRE.xlsx]BAC POR EAPB'!$B$1:$J$1</c:f>
              <c:strCache>
                <c:ptCount val="9"/>
                <c:pt idx="0">
                  <c:v>MEDIMAS </c:v>
                </c:pt>
                <c:pt idx="1">
                  <c:v>ASMETSALUD </c:v>
                </c:pt>
                <c:pt idx="2">
                  <c:v>SOS </c:v>
                </c:pt>
                <c:pt idx="3">
                  <c:v>SALUD TOTAL </c:v>
                </c:pt>
                <c:pt idx="4">
                  <c:v>NUEVA EPS </c:v>
                </c:pt>
                <c:pt idx="5">
                  <c:v>COOSALUD </c:v>
                </c:pt>
                <c:pt idx="6">
                  <c:v>COOMEVA </c:v>
                </c:pt>
                <c:pt idx="7">
                  <c:v>OTROS </c:v>
                </c:pt>
                <c:pt idx="8">
                  <c:v>TOTAL</c:v>
                </c:pt>
              </c:strCache>
            </c:strRef>
          </c:cat>
          <c:val>
            <c:numRef>
              <c:f>'[INFORME GRAFICO A I TRIMESTRE.xlsx]BAC POR EAPB'!$B$3:$J$3</c:f>
              <c:numCache>
                <c:formatCode>General</c:formatCode>
                <c:ptCount val="9"/>
                <c:pt idx="0">
                  <c:v>9</c:v>
                </c:pt>
                <c:pt idx="1">
                  <c:v>5</c:v>
                </c:pt>
                <c:pt idx="2">
                  <c:v>1</c:v>
                </c:pt>
                <c:pt idx="3">
                  <c:v>3</c:v>
                </c:pt>
                <c:pt idx="4">
                  <c:v>4</c:v>
                </c:pt>
                <c:pt idx="5">
                  <c:v>0</c:v>
                </c:pt>
                <c:pt idx="6">
                  <c:v>2</c:v>
                </c:pt>
                <c:pt idx="7">
                  <c:v>13</c:v>
                </c:pt>
                <c:pt idx="8">
                  <c:v>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4EC-44D5-AB16-489441984876}"/>
            </c:ext>
          </c:extLst>
        </c:ser>
        <c:ser>
          <c:idx val="2"/>
          <c:order val="2"/>
          <c:tx>
            <c:strRef>
              <c:f>'[INFORME GRAFICO A I TRIMESTRE.xlsx]BAC POR EAPB'!$A$4</c:f>
              <c:strCache>
                <c:ptCount val="1"/>
                <c:pt idx="0">
                  <c:v>DELGADEZ 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'[INFORME GRAFICO A I TRIMESTRE.xlsx]BAC POR EAPB'!$B$1:$J$1</c:f>
              <c:strCache>
                <c:ptCount val="9"/>
                <c:pt idx="0">
                  <c:v>MEDIMAS </c:v>
                </c:pt>
                <c:pt idx="1">
                  <c:v>ASMETSALUD </c:v>
                </c:pt>
                <c:pt idx="2">
                  <c:v>SOS </c:v>
                </c:pt>
                <c:pt idx="3">
                  <c:v>SALUD TOTAL </c:v>
                </c:pt>
                <c:pt idx="4">
                  <c:v>NUEVA EPS </c:v>
                </c:pt>
                <c:pt idx="5">
                  <c:v>COOSALUD </c:v>
                </c:pt>
                <c:pt idx="6">
                  <c:v>COOMEVA </c:v>
                </c:pt>
                <c:pt idx="7">
                  <c:v>OTROS </c:v>
                </c:pt>
                <c:pt idx="8">
                  <c:v>TOTAL</c:v>
                </c:pt>
              </c:strCache>
            </c:strRef>
          </c:cat>
          <c:val>
            <c:numRef>
              <c:f>'[INFORME GRAFICO A I TRIMESTRE.xlsx]BAC POR EAPB'!$B$4:$J$4</c:f>
              <c:numCache>
                <c:formatCode>General</c:formatCode>
                <c:ptCount val="9"/>
                <c:pt idx="0">
                  <c:v>9</c:v>
                </c:pt>
                <c:pt idx="1">
                  <c:v>8</c:v>
                </c:pt>
                <c:pt idx="2">
                  <c:v>7</c:v>
                </c:pt>
                <c:pt idx="3">
                  <c:v>3</c:v>
                </c:pt>
                <c:pt idx="4">
                  <c:v>2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4EC-44D5-AB16-4894419848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74149184"/>
        <c:axId val="274155848"/>
      </c:barChart>
      <c:catAx>
        <c:axId val="274149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274155848"/>
        <c:crosses val="autoZero"/>
        <c:auto val="1"/>
        <c:lblAlgn val="ctr"/>
        <c:lblOffset val="100"/>
        <c:noMultiLvlLbl val="0"/>
      </c:catAx>
      <c:valAx>
        <c:axId val="27415584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741491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19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34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7D0CE-5128-414C-A023-A39569FB07FF}" type="datetimeFigureOut">
              <a:rPr lang="es-CO" smtClean="0"/>
              <a:t>17/06/2021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6AC8A-B3E1-4F75-8EFF-2AB62962D6C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422421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7D0CE-5128-414C-A023-A39569FB07FF}" type="datetimeFigureOut">
              <a:rPr lang="es-CO" smtClean="0"/>
              <a:t>17/06/2021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6AC8A-B3E1-4F75-8EFF-2AB62962D6C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282988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7D0CE-5128-414C-A023-A39569FB07FF}" type="datetimeFigureOut">
              <a:rPr lang="es-CO" smtClean="0"/>
              <a:t>17/06/2021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6AC8A-B3E1-4F75-8EFF-2AB62962D6C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49705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7D0CE-5128-414C-A023-A39569FB07FF}" type="datetimeFigureOut">
              <a:rPr lang="es-CO" smtClean="0"/>
              <a:t>17/06/2021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6AC8A-B3E1-4F75-8EFF-2AB62962D6C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469261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7D0CE-5128-414C-A023-A39569FB07FF}" type="datetimeFigureOut">
              <a:rPr lang="es-CO" smtClean="0"/>
              <a:t>17/06/2021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6AC8A-B3E1-4F75-8EFF-2AB62962D6C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44075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7D0CE-5128-414C-A023-A39569FB07FF}" type="datetimeFigureOut">
              <a:rPr lang="es-CO" smtClean="0"/>
              <a:t>17/06/2021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6AC8A-B3E1-4F75-8EFF-2AB62962D6C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829406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7D0CE-5128-414C-A023-A39569FB07FF}" type="datetimeFigureOut">
              <a:rPr lang="es-CO" smtClean="0"/>
              <a:t>17/06/2021</a:t>
            </a:fld>
            <a:endParaRPr lang="es-CO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6AC8A-B3E1-4F75-8EFF-2AB62962D6C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02757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7D0CE-5128-414C-A023-A39569FB07FF}" type="datetimeFigureOut">
              <a:rPr lang="es-CO" smtClean="0"/>
              <a:t>17/06/2021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6AC8A-B3E1-4F75-8EFF-2AB62962D6C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92303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7D0CE-5128-414C-A023-A39569FB07FF}" type="datetimeFigureOut">
              <a:rPr lang="es-CO" smtClean="0"/>
              <a:t>17/06/2021</a:t>
            </a:fld>
            <a:endParaRPr lang="es-CO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6AC8A-B3E1-4F75-8EFF-2AB62962D6C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093202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7D0CE-5128-414C-A023-A39569FB07FF}" type="datetimeFigureOut">
              <a:rPr lang="es-CO" smtClean="0"/>
              <a:t>17/06/2021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6AC8A-B3E1-4F75-8EFF-2AB62962D6C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319063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7D0CE-5128-414C-A023-A39569FB07FF}" type="datetimeFigureOut">
              <a:rPr lang="es-CO" smtClean="0"/>
              <a:t>17/06/2021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6AC8A-B3E1-4F75-8EFF-2AB62962D6C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83423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97D0CE-5128-414C-A023-A39569FB07FF}" type="datetimeFigureOut">
              <a:rPr lang="es-CO" smtClean="0"/>
              <a:t>17/06/2021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C6AC8A-B3E1-4F75-8EFF-2AB62962D6C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05940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12.xml"/><Relationship Id="rId4" Type="http://schemas.openxmlformats.org/officeDocument/2006/relationships/chart" Target="../charts/char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15.xml"/><Relationship Id="rId4" Type="http://schemas.openxmlformats.org/officeDocument/2006/relationships/chart" Target="../charts/char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9.xml"/><Relationship Id="rId4" Type="http://schemas.openxmlformats.org/officeDocument/2006/relationships/chart" Target="../charts/char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98203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30513"/>
            <a:ext cx="827314" cy="1630175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4AF90045-C28D-41C6-BC5B-8F5B6D7E39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1624"/>
            <a:ext cx="12192000" cy="36933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1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None/>
            </a:pPr>
            <a:endParaRPr lang="es-ES" altLang="es-CO" sz="1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3643952" y="1296537"/>
            <a:ext cx="4572000" cy="6960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F9A0F639-6C22-4370-B502-57D715390B4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0904432"/>
              </p:ext>
            </p:extLst>
          </p:nvPr>
        </p:nvGraphicFramePr>
        <p:xfrm>
          <a:off x="996286" y="1030513"/>
          <a:ext cx="5704765" cy="28080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677C4EDB-0CAE-480E-950A-CE9E3BE25EA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21129709"/>
              </p:ext>
            </p:extLst>
          </p:nvPr>
        </p:nvGraphicFramePr>
        <p:xfrm>
          <a:off x="6794665" y="2019243"/>
          <a:ext cx="4962525" cy="29765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" name="Rectángulo 3"/>
          <p:cNvSpPr/>
          <p:nvPr/>
        </p:nvSpPr>
        <p:spPr>
          <a:xfrm>
            <a:off x="1037230" y="5609230"/>
            <a:ext cx="4217158" cy="65509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CO" dirty="0">
                <a:solidFill>
                  <a:schemeClr val="tx1"/>
                </a:solidFill>
              </a:rPr>
              <a:t>Nota: Se  solicita seguimiento en EAPB correspondiente </a:t>
            </a:r>
          </a:p>
        </p:txBody>
      </p:sp>
    </p:spTree>
    <p:extLst>
      <p:ext uri="{BB962C8B-B14F-4D97-AF65-F5344CB8AC3E}">
        <p14:creationId xmlns:p14="http://schemas.microsoft.com/office/powerpoint/2010/main" val="31200315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30513"/>
            <a:ext cx="827314" cy="1630175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4AF90045-C28D-41C6-BC5B-8F5B6D7E39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1624"/>
            <a:ext cx="12192000" cy="36933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1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None/>
            </a:pPr>
            <a:endParaRPr lang="es-ES" altLang="es-CO" sz="1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3643952" y="1296537"/>
            <a:ext cx="4572000" cy="6960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B6091BE9-3DE3-4B8B-B543-11602A829D9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86085942"/>
              </p:ext>
            </p:extLst>
          </p:nvPr>
        </p:nvGraphicFramePr>
        <p:xfrm>
          <a:off x="2770495" y="1992573"/>
          <a:ext cx="6974005" cy="32618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228371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30513"/>
            <a:ext cx="827314" cy="1630175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4AF90045-C28D-41C6-BC5B-8F5B6D7E39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94329"/>
            <a:ext cx="12192000" cy="36933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1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s-ES" altLang="es-CO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 CASA SANA 2020 </a:t>
            </a:r>
          </a:p>
        </p:txBody>
      </p:sp>
      <p:sp>
        <p:nvSpPr>
          <p:cNvPr id="2" name="Rectángulo 1"/>
          <p:cNvSpPr/>
          <p:nvPr/>
        </p:nvSpPr>
        <p:spPr>
          <a:xfrm>
            <a:off x="3643952" y="1296537"/>
            <a:ext cx="4572000" cy="6960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E914962E-FF94-4292-AB43-4EC8A4A6CAD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41417121"/>
              </p:ext>
            </p:extLst>
          </p:nvPr>
        </p:nvGraphicFramePr>
        <p:xfrm>
          <a:off x="998562" y="2098343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FE38C31D-41F6-4C04-AFB7-56310CA780D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00622116"/>
              </p:ext>
            </p:extLst>
          </p:nvPr>
        </p:nvGraphicFramePr>
        <p:xfrm>
          <a:off x="6293892" y="2115403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8453496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89255" y="638489"/>
            <a:ext cx="3202745" cy="5602279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7A6F2D45-5DAD-41FD-92FE-0C1D53B26C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658"/>
            <a:ext cx="12192000" cy="6879259"/>
          </a:xfrm>
          <a:prstGeom prst="rect">
            <a:avLst/>
          </a:prstGeom>
        </p:spPr>
      </p:pic>
      <p:sp>
        <p:nvSpPr>
          <p:cNvPr id="18" name="CuadroTexto 13">
            <a:extLst>
              <a:ext uri="{FF2B5EF4-FFF2-40B4-BE49-F238E27FC236}">
                <a16:creationId xmlns:a16="http://schemas.microsoft.com/office/drawing/2014/main" id="{7CEAFB29-3D01-4389-ADA8-3D0FB0867AA1}"/>
              </a:ext>
            </a:extLst>
          </p:cNvPr>
          <p:cNvSpPr txBox="1"/>
          <p:nvPr/>
        </p:nvSpPr>
        <p:spPr>
          <a:xfrm>
            <a:off x="1039867" y="3779298"/>
            <a:ext cx="29658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lvl="0">
              <a:defRPr lang="es-CO"/>
            </a:defPPr>
            <a:lvl1pPr marL="0" lv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CO" sz="2000" b="1" dirty="0">
                <a:solidFill>
                  <a:srgbClr val="A4A3A2"/>
                </a:solidFill>
                <a:latin typeface="Montserrat Medium" panose="00000600000000000000" pitchFamily="2" charset="0"/>
              </a:rPr>
              <a:t>MEJORAMIENTO DE LA SALUD NUTRICIONAL    </a:t>
            </a: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7734AF3B-487B-4D2A-ACA8-7A7F5AE5A3E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867" y="3439629"/>
            <a:ext cx="1771481" cy="181129"/>
          </a:xfrm>
          <a:prstGeom prst="rect">
            <a:avLst/>
          </a:prstGeom>
        </p:spPr>
      </p:pic>
      <p:sp>
        <p:nvSpPr>
          <p:cNvPr id="20" name="CuadroTexto 9">
            <a:extLst>
              <a:ext uri="{FF2B5EF4-FFF2-40B4-BE49-F238E27FC236}">
                <a16:creationId xmlns:a16="http://schemas.microsoft.com/office/drawing/2014/main" id="{1E341CBB-406B-4358-ABDD-B46A0B2E8CD9}"/>
              </a:ext>
            </a:extLst>
          </p:cNvPr>
          <p:cNvSpPr txBox="1"/>
          <p:nvPr/>
        </p:nvSpPr>
        <p:spPr>
          <a:xfrm>
            <a:off x="826036" y="925558"/>
            <a:ext cx="699955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lvl="0">
              <a:defRPr lang="es-CO"/>
            </a:defPPr>
            <a:lvl1pPr marL="0" lv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sz="3200" b="1" dirty="0">
                <a:solidFill>
                  <a:srgbClr val="E20E18"/>
                </a:solidFill>
                <a:latin typeface="Montserrat Black" panose="00000A00000000000000" pitchFamily="2" charset="0"/>
              </a:rPr>
              <a:t>SEGURIDAD ALIMENTARIA Y NUTRICIONAL </a:t>
            </a:r>
          </a:p>
        </p:txBody>
      </p:sp>
    </p:spTree>
    <p:extLst>
      <p:ext uri="{BB962C8B-B14F-4D97-AF65-F5344CB8AC3E}">
        <p14:creationId xmlns:p14="http://schemas.microsoft.com/office/powerpoint/2010/main" val="8157695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30513"/>
            <a:ext cx="827314" cy="1630175"/>
          </a:xfrm>
          <a:prstGeom prst="rect">
            <a:avLst/>
          </a:prstGeom>
        </p:spPr>
      </p:pic>
      <p:graphicFrame>
        <p:nvGraphicFramePr>
          <p:cNvPr id="11" name="Gráfico 10">
            <a:extLst>
              <a:ext uri="{FF2B5EF4-FFF2-40B4-BE49-F238E27FC236}">
                <a16:creationId xmlns:a16="http://schemas.microsoft.com/office/drawing/2014/main" id="{D45E58CE-F1D6-4254-A41A-229B5E7AC48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17115207"/>
              </p:ext>
            </p:extLst>
          </p:nvPr>
        </p:nvGraphicFramePr>
        <p:xfrm>
          <a:off x="3898061" y="573206"/>
          <a:ext cx="3763317" cy="23610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Gráfico 12">
            <a:extLst>
              <a:ext uri="{FF2B5EF4-FFF2-40B4-BE49-F238E27FC236}">
                <a16:creationId xmlns:a16="http://schemas.microsoft.com/office/drawing/2014/main" id="{95ED20E9-17AE-46CA-A4B6-17A56971A3E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01746435"/>
              </p:ext>
            </p:extLst>
          </p:nvPr>
        </p:nvGraphicFramePr>
        <p:xfrm>
          <a:off x="827316" y="3425588"/>
          <a:ext cx="9954416" cy="26936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4" name="Rectángulo 13">
            <a:extLst>
              <a:ext uri="{FF2B5EF4-FFF2-40B4-BE49-F238E27FC236}">
                <a16:creationId xmlns:a16="http://schemas.microsoft.com/office/drawing/2014/main" id="{4AF90045-C28D-41C6-BC5B-8F5B6D7E39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0"/>
            <a:ext cx="12192000" cy="36933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1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s-ES" altLang="es-CO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SIVIGILA </a:t>
            </a:r>
          </a:p>
        </p:txBody>
      </p:sp>
    </p:spTree>
    <p:extLst>
      <p:ext uri="{BB962C8B-B14F-4D97-AF65-F5344CB8AC3E}">
        <p14:creationId xmlns:p14="http://schemas.microsoft.com/office/powerpoint/2010/main" val="31345672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30513"/>
            <a:ext cx="827314" cy="1630175"/>
          </a:xfrm>
          <a:prstGeom prst="rect">
            <a:avLst/>
          </a:prstGeom>
        </p:spPr>
      </p:pic>
      <p:graphicFrame>
        <p:nvGraphicFramePr>
          <p:cNvPr id="11" name="Gráfico 10">
            <a:extLst>
              <a:ext uri="{FF2B5EF4-FFF2-40B4-BE49-F238E27FC236}">
                <a16:creationId xmlns:a16="http://schemas.microsoft.com/office/drawing/2014/main" id="{7542A293-B490-4A96-AE60-0E9674E3100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62665777"/>
              </p:ext>
            </p:extLst>
          </p:nvPr>
        </p:nvGraphicFramePr>
        <p:xfrm>
          <a:off x="2702257" y="1392073"/>
          <a:ext cx="7246961" cy="36752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2152619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30513"/>
            <a:ext cx="827314" cy="1630175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4AF90045-C28D-41C6-BC5B-8F5B6D7E39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0"/>
            <a:ext cx="12192000" cy="36933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1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s-ES" altLang="es-CO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 PROGRAMA Y PIC</a:t>
            </a:r>
          </a:p>
        </p:txBody>
      </p:sp>
      <p:sp>
        <p:nvSpPr>
          <p:cNvPr id="2" name="Rectángulo 1"/>
          <p:cNvSpPr/>
          <p:nvPr/>
        </p:nvSpPr>
        <p:spPr>
          <a:xfrm>
            <a:off x="3643952" y="1296537"/>
            <a:ext cx="4572000" cy="6960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AF52A999-7215-4EDD-8641-0950B1E8560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87235565"/>
              </p:ext>
            </p:extLst>
          </p:nvPr>
        </p:nvGraphicFramePr>
        <p:xfrm>
          <a:off x="3038475" y="1845600"/>
          <a:ext cx="6115050" cy="28622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7305441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30513"/>
            <a:ext cx="827314" cy="1630175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3643952" y="1296537"/>
            <a:ext cx="4572000" cy="6960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27E214B3-B6C6-4A0A-BD79-129DEA15F78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46652677"/>
              </p:ext>
            </p:extLst>
          </p:nvPr>
        </p:nvGraphicFramePr>
        <p:xfrm>
          <a:off x="2661313" y="1856097"/>
          <a:ext cx="6605517" cy="3589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5654851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30513"/>
            <a:ext cx="827314" cy="1630175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3643952" y="1296537"/>
            <a:ext cx="4572000" cy="6960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AA9F26DD-FC69-477F-BCAF-1889CE5FFC8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53465053"/>
              </p:ext>
            </p:extLst>
          </p:nvPr>
        </p:nvGraphicFramePr>
        <p:xfrm>
          <a:off x="600501" y="1542196"/>
          <a:ext cx="6182436" cy="32842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Rectángulo 3"/>
          <p:cNvSpPr/>
          <p:nvPr/>
        </p:nvSpPr>
        <p:spPr>
          <a:xfrm>
            <a:off x="600501" y="5308979"/>
            <a:ext cx="4790365" cy="95534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CO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Nota: RDT: 2 casos  pendiente activación 3280 de 2018, 1 caso pendiente traslado a otro municipio. DNT: Cita 4 de Junio en San Joaquín </a:t>
            </a:r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8FBB1D9D-E251-464E-AAB2-D2A5F3412A7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77900291"/>
              </p:ext>
            </p:extLst>
          </p:nvPr>
        </p:nvGraphicFramePr>
        <p:xfrm>
          <a:off x="6225653" y="1719618"/>
          <a:ext cx="4806936" cy="28899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4734430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30513"/>
            <a:ext cx="827314" cy="1630175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3643952" y="1296537"/>
            <a:ext cx="4572000" cy="6960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5EFFD3A6-1473-4737-9AD5-1585D423DBF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61399387"/>
              </p:ext>
            </p:extLst>
          </p:nvPr>
        </p:nvGraphicFramePr>
        <p:xfrm>
          <a:off x="827315" y="1992573"/>
          <a:ext cx="4572000" cy="2933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Gráfico 10">
            <a:extLst>
              <a:ext uri="{FF2B5EF4-FFF2-40B4-BE49-F238E27FC236}">
                <a16:creationId xmlns:a16="http://schemas.microsoft.com/office/drawing/2014/main" id="{E8C4D1DB-0B36-4CAC-AA1C-359282F5F66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95195691"/>
              </p:ext>
            </p:extLst>
          </p:nvPr>
        </p:nvGraphicFramePr>
        <p:xfrm>
          <a:off x="5399999" y="1937982"/>
          <a:ext cx="6196014" cy="31575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" name="Rectángulo 3"/>
          <p:cNvSpPr/>
          <p:nvPr/>
        </p:nvSpPr>
        <p:spPr>
          <a:xfrm>
            <a:off x="655093" y="5636525"/>
            <a:ext cx="4462817" cy="84616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CO" dirty="0">
                <a:solidFill>
                  <a:schemeClr val="tx1"/>
                </a:solidFill>
              </a:rPr>
              <a:t>Nota: 35 menores no fueron gestionados por ser de otra nacionalidad CE y/o otros departamentos </a:t>
            </a:r>
          </a:p>
        </p:txBody>
      </p:sp>
    </p:spTree>
    <p:extLst>
      <p:ext uri="{BB962C8B-B14F-4D97-AF65-F5344CB8AC3E}">
        <p14:creationId xmlns:p14="http://schemas.microsoft.com/office/powerpoint/2010/main" val="17544222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30513"/>
            <a:ext cx="827314" cy="1630175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4AF90045-C28D-41C6-BC5B-8F5B6D7E39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67033"/>
            <a:ext cx="12192000" cy="36933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1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s-ES" altLang="es-CO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 CASA SANA </a:t>
            </a:r>
          </a:p>
        </p:txBody>
      </p:sp>
      <p:sp>
        <p:nvSpPr>
          <p:cNvPr id="2" name="Rectángulo 1"/>
          <p:cNvSpPr/>
          <p:nvPr/>
        </p:nvSpPr>
        <p:spPr>
          <a:xfrm>
            <a:off x="3643952" y="1296537"/>
            <a:ext cx="4572000" cy="6960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20163B77-00BE-4760-BFF0-363F4426BFB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79270200"/>
              </p:ext>
            </p:extLst>
          </p:nvPr>
        </p:nvGraphicFramePr>
        <p:xfrm>
          <a:off x="2934269" y="1644555"/>
          <a:ext cx="6755641" cy="31560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56391965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1765</TotalTime>
  <Words>132</Words>
  <Application>Microsoft Office PowerPoint</Application>
  <PresentationFormat>Panorámica</PresentationFormat>
  <Paragraphs>23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Montserrat Black</vt:lpstr>
      <vt:lpstr>Montserrat Medium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Juliana Cardona Lopez</dc:creator>
  <cp:lastModifiedBy>jheny lorena franco martinez</cp:lastModifiedBy>
  <cp:revision>51</cp:revision>
  <dcterms:modified xsi:type="dcterms:W3CDTF">2021-06-17T20:37:29Z</dcterms:modified>
</cp:coreProperties>
</file>