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070"/>
    <a:srgbClr val="E20E18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pPr/>
              <a:t>7/04/2021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co/imgres?imgurl=http://portal.sochipe.cl/subidos/noticias/fotos/lacteos.jpg&amp;imgrefurl=http://portal.sochipe.cl/modulos.php?mod=noticias&amp;fn=e21e678148e464378f367f5fd7ee4f54&amp;cat=31&amp;PHPSESSID=77b856eafc323230a535cf84979f58c6&amp;h=211&amp;w=188&amp;sz=15&amp;tbnid=FlhiTOsFo2k_eM:&amp;tbnh=106&amp;tbnw=94&amp;prev=/images?q=lacteos+imagenes&amp;um=1&amp;start=3&amp;sa=X&amp;oi=images&amp;ct=image&amp;cd=3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1AF0BA-289D-495C-8888-E292DAF3BA54}"/>
              </a:ext>
            </a:extLst>
          </p:cNvPr>
          <p:cNvSpPr txBox="1"/>
          <p:nvPr/>
        </p:nvSpPr>
        <p:spPr>
          <a:xfrm>
            <a:off x="1561515" y="2043387"/>
            <a:ext cx="84687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Un niño con desnutrición aguda moderada y/o enfermedades infecciosas se debe iniciar la alimentación desde el primer día de tratamiento ambulatorio en pequeñas cantidades.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En aquellos niños con desnutrición aguda severa la introducción de alimentos debe hacerse a los 8 días de iniciado el tratamiento en pequeñas cantidades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976EF30-8B47-4928-92C6-057505E56D15}"/>
              </a:ext>
            </a:extLst>
          </p:cNvPr>
          <p:cNvSpPr txBox="1"/>
          <p:nvPr/>
        </p:nvSpPr>
        <p:spPr>
          <a:xfrm>
            <a:off x="2161736" y="506437"/>
            <a:ext cx="7868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RECOMENDACIONES SEGÚN LINEAMIENTOS 2350/2020</a:t>
            </a:r>
          </a:p>
        </p:txBody>
      </p:sp>
    </p:spTree>
    <p:extLst>
      <p:ext uri="{BB962C8B-B14F-4D97-AF65-F5344CB8AC3E}">
        <p14:creationId xmlns:p14="http://schemas.microsoft.com/office/powerpoint/2010/main" val="21245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2504F1-539D-4DD0-B03F-6E7B03F26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8" y="253203"/>
            <a:ext cx="9762978" cy="60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32005" y="1166842"/>
            <a:ext cx="40851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ALIMENTACIÓN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44734" y="1951672"/>
            <a:ext cx="55251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COMPLEMENTARIA DE</a:t>
            </a:r>
          </a:p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   MAYORES DE 2 AÑOS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C85E88-EB5B-4B30-906A-9CF66824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677" y="2282948"/>
            <a:ext cx="2907323" cy="22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4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54BC064-79A9-4B64-8037-2F1D069B956A}"/>
              </a:ext>
            </a:extLst>
          </p:cNvPr>
          <p:cNvSpPr txBox="1">
            <a:spLocks noChangeArrowheads="1"/>
          </p:cNvSpPr>
          <p:nvPr/>
        </p:nvSpPr>
        <p:spPr>
          <a:xfrm>
            <a:off x="550862" y="914400"/>
            <a:ext cx="5545138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Alimentos que proporcionan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Energía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buFontTx/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		Panes		Galletas</a:t>
            </a:r>
          </a:p>
          <a:p>
            <a:pPr>
              <a:buFontTx/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		Cereales	Nueces</a:t>
            </a:r>
          </a:p>
          <a:p>
            <a:pPr>
              <a:buFontTx/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		Torta</a:t>
            </a:r>
          </a:p>
          <a:p>
            <a:pPr>
              <a:buFontTx/>
              <a:buNone/>
            </a:pP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Alimentos que proporcionan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Proteínas, Minerales y Vitaminas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buFontTx/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		Leche			Yogurt</a:t>
            </a:r>
          </a:p>
          <a:p>
            <a:pPr>
              <a:buFontTx/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		Kumis			Queso</a:t>
            </a:r>
          </a:p>
          <a:p>
            <a:pPr>
              <a:buFontTx/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		Huevos		Carnes</a:t>
            </a:r>
          </a:p>
        </p:txBody>
      </p:sp>
      <p:pic>
        <p:nvPicPr>
          <p:cNvPr id="6" name="Picture 6" descr="Los cereales integrales reducen el riesgo de insuficiencia cardíaca">
            <a:extLst>
              <a:ext uri="{FF2B5EF4-FFF2-40B4-BE49-F238E27FC236}">
                <a16:creationId xmlns:a16="http://schemas.microsoft.com/office/drawing/2014/main" id="{90A33F25-C9DB-442F-BE8A-A449511C7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987" y="1436725"/>
            <a:ext cx="14795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u12457618">
            <a:extLst>
              <a:ext uri="{FF2B5EF4-FFF2-40B4-BE49-F238E27FC236}">
                <a16:creationId xmlns:a16="http://schemas.microsoft.com/office/drawing/2014/main" id="{0EA1D3D8-1945-4459-990D-678A82C62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8476" y="3429000"/>
            <a:ext cx="1143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ttp://portal.sochipe.cl/modulos.php?mod=noticias&amp;fn=e21e678148e464378f367f5fd7ee4f54&amp;cat=31&amp;PHPSESSID=77b856eafc323230a535cf84979f58c6">
            <a:hlinkClick r:id="rId6"/>
            <a:extLst>
              <a:ext uri="{FF2B5EF4-FFF2-40B4-BE49-F238E27FC236}">
                <a16:creationId xmlns:a16="http://schemas.microsoft.com/office/drawing/2014/main" id="{651FD60D-C341-4834-878D-D9238D04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2751" y="3297200"/>
            <a:ext cx="15954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u11460784">
            <a:extLst>
              <a:ext uri="{FF2B5EF4-FFF2-40B4-BE49-F238E27FC236}">
                <a16:creationId xmlns:a16="http://schemas.microsoft.com/office/drawing/2014/main" id="{992DB854-4B34-420D-A219-280BF12E3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16051" y="1845600"/>
            <a:ext cx="923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14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02EA8C2-EBD1-4192-83C6-439E9931C3A0}"/>
              </a:ext>
            </a:extLst>
          </p:cNvPr>
          <p:cNvSpPr txBox="1"/>
          <p:nvPr/>
        </p:nvSpPr>
        <p:spPr>
          <a:xfrm>
            <a:off x="949976" y="638098"/>
            <a:ext cx="6291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COMPOTA DE MAMÁ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18559-F8B8-467C-A61B-968FE0B1CC8F}"/>
              </a:ext>
            </a:extLst>
          </p:cNvPr>
          <p:cNvSpPr txBox="1"/>
          <p:nvPr/>
        </p:nvSpPr>
        <p:spPr>
          <a:xfrm>
            <a:off x="1083212" y="1501726"/>
            <a:ext cx="6794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INGREDIENTES:</a:t>
            </a:r>
          </a:p>
          <a:p>
            <a:endParaRPr lang="es-CO" dirty="0"/>
          </a:p>
          <a:p>
            <a:r>
              <a:rPr lang="es-CO" dirty="0"/>
              <a:t>1 GUINEO </a:t>
            </a:r>
          </a:p>
          <a:p>
            <a:r>
              <a:rPr lang="es-CO" dirty="0"/>
              <a:t>2 GUAYABAS ROSADAS </a:t>
            </a:r>
          </a:p>
          <a:p>
            <a:r>
              <a:rPr lang="es-CO" dirty="0"/>
              <a:t>1/3 DE ZAPALLO </a:t>
            </a:r>
          </a:p>
          <a:p>
            <a:r>
              <a:rPr lang="es-CO" dirty="0"/>
              <a:t>1 PEDAZO PEQUEÑO DE PANELA</a:t>
            </a:r>
          </a:p>
          <a:p>
            <a:endParaRPr lang="es-CO" dirty="0"/>
          </a:p>
          <a:p>
            <a:endParaRPr lang="es-CO" dirty="0"/>
          </a:p>
          <a:p>
            <a:r>
              <a:rPr lang="es-CO" sz="2400" b="1" dirty="0"/>
              <a:t>PREPARACIÓN </a:t>
            </a:r>
          </a:p>
          <a:p>
            <a:endParaRPr lang="es-CO" dirty="0"/>
          </a:p>
          <a:p>
            <a:r>
              <a:rPr lang="es-CO" dirty="0"/>
              <a:t>-COCINAR EN POCA AGUA TODOS LOS INGREDIENTES HASTA OBTENER BUENA COCCIÓN</a:t>
            </a:r>
          </a:p>
          <a:p>
            <a:r>
              <a:rPr lang="es-CO" dirty="0"/>
              <a:t>-DEJAR REPOSAR 10 MINUTOS </a:t>
            </a:r>
          </a:p>
          <a:p>
            <a:r>
              <a:rPr lang="es-CO" dirty="0"/>
              <a:t>-LICUAR TODO JUNTO </a:t>
            </a:r>
          </a:p>
          <a:p>
            <a:r>
              <a:rPr lang="es-CO" dirty="0"/>
              <a:t>-PASAR POR EL COLADOR COMO SE HACE CON EL JUGO HASTA OBTENER COMPOTA.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B39B7F7-BA98-481B-A575-D28759285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805" y="2168515"/>
            <a:ext cx="28765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9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4734" y="1177826"/>
            <a:ext cx="52221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SALUD ALIMENTARIA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44734" y="2435126"/>
            <a:ext cx="38587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Y NUTRICIONAL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45581" y="2397026"/>
            <a:ext cx="511614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ALIMENTOS IDEALES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45581" y="3025676"/>
            <a:ext cx="42409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PARA GANANCIA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5581" y="3654326"/>
            <a:ext cx="7635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DE PESO EN PRIMERA INFANCIA</a:t>
            </a:r>
          </a:p>
        </p:txBody>
      </p:sp>
    </p:spTree>
    <p:extLst>
      <p:ext uri="{BB962C8B-B14F-4D97-AF65-F5344CB8AC3E}">
        <p14:creationId xmlns:p14="http://schemas.microsoft.com/office/powerpoint/2010/main" val="162069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187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3A8B844-74F6-4EC4-B647-9DD02D053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551" y="1388000"/>
            <a:ext cx="424334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s-CO" sz="2400" b="1" dirty="0">
                <a:solidFill>
                  <a:srgbClr val="C00000"/>
                </a:solidFill>
              </a:rPr>
              <a:t>Leche Materna</a:t>
            </a:r>
          </a:p>
          <a:p>
            <a:pPr algn="ctr">
              <a:buFont typeface="Arial" charset="0"/>
              <a:buNone/>
            </a:pPr>
            <a:endParaRPr lang="es-CO" b="1" dirty="0">
              <a:solidFill>
                <a:srgbClr val="C00000"/>
              </a:solidFill>
            </a:endParaRPr>
          </a:p>
          <a:p>
            <a:r>
              <a:rPr lang="es-CO" dirty="0"/>
              <a:t>Es exclusiva hasta los 6 meses ; s</a:t>
            </a:r>
            <a:r>
              <a:rPr lang="es-CO" dirty="0">
                <a:solidFill>
                  <a:schemeClr val="tx1"/>
                </a:solidFill>
              </a:rPr>
              <a:t>e hace  un alimento complementario hasta los 2 años 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	  6 meses: 100% Nutrientes</a:t>
            </a:r>
          </a:p>
          <a:p>
            <a:pPr>
              <a:buFont typeface="Wingdings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	  6 – 12 meses:   ≥ 50%  Nutrientes</a:t>
            </a:r>
          </a:p>
          <a:p>
            <a:pPr>
              <a:buFont typeface="Wingdings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	12 – 24 meses:  1/3 Nutrientes</a:t>
            </a:r>
          </a:p>
          <a:p>
            <a:r>
              <a:rPr lang="es-ES" dirty="0">
                <a:solidFill>
                  <a:schemeClr val="tx1"/>
                </a:solidFill>
              </a:rPr>
              <a:t> Ayuda a que el niño se desarrolle y crezca fuerte y </a:t>
            </a:r>
            <a:r>
              <a:rPr lang="en-US" dirty="0">
                <a:solidFill>
                  <a:schemeClr val="tx1"/>
                </a:solidFill>
              </a:rPr>
              <a:t>saludable.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CBB432-3AD4-4290-B8D8-4DE75048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870" y="1756748"/>
            <a:ext cx="2891945" cy="22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2634" y="2538729"/>
            <a:ext cx="42446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VENTAJAS DE LA 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3497" y="3266742"/>
            <a:ext cx="486152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LECHE MATERNA VS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2634" y="4184192"/>
            <a:ext cx="7438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solidFill>
                  <a:srgbClr val="E20E18"/>
                </a:solidFill>
                <a:latin typeface="Montserrat Black" panose="00000A00000000000000" pitchFamily="2" charset="0"/>
              </a:rPr>
              <a:t>LECHE DE VACA</a:t>
            </a:r>
          </a:p>
          <a:p>
            <a:endParaRPr lang="es-CO" sz="4400" dirty="0">
              <a:solidFill>
                <a:srgbClr val="E20E18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FDB2C1-E469-4EB5-8391-CF183CE55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03" y="1204661"/>
            <a:ext cx="4432176" cy="3609145"/>
          </a:xfrm>
          <a:prstGeom prst="rect">
            <a:avLst/>
          </a:prstGeom>
        </p:spPr>
      </p:pic>
      <p:pic>
        <p:nvPicPr>
          <p:cNvPr id="12" name="Content Placeholder 3" descr="vamama.jpg">
            <a:extLst>
              <a:ext uri="{FF2B5EF4-FFF2-40B4-BE49-F238E27FC236}">
                <a16:creationId xmlns:a16="http://schemas.microsoft.com/office/drawing/2014/main" id="{0E62E3A2-A911-4A47-AC14-1A15EAF69CE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927" y="4946426"/>
            <a:ext cx="30241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graphicFrame>
        <p:nvGraphicFramePr>
          <p:cNvPr id="7" name="Group 60">
            <a:extLst>
              <a:ext uri="{FF2B5EF4-FFF2-40B4-BE49-F238E27FC236}">
                <a16:creationId xmlns:a16="http://schemas.microsoft.com/office/drawing/2014/main" id="{E8B11A8A-6374-4FBD-953E-5910AC7B8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778898"/>
              </p:ext>
            </p:extLst>
          </p:nvPr>
        </p:nvGraphicFramePr>
        <p:xfrm>
          <a:off x="341991" y="876797"/>
          <a:ext cx="7142022" cy="4586000"/>
        </p:xfrm>
        <a:graphic>
          <a:graphicData uri="http://schemas.openxmlformats.org/drawingml/2006/table">
            <a:tbl>
              <a:tblPr/>
              <a:tblGrid>
                <a:gridCol w="3571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LECHE MATERNA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OTRAS LECHES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Permite el contacto piel a piel que fortalece la relación madre e hijo.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Contiene todo el alimento que necesita el bebé en cantidades apropiadas.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Está lista todo el tiempo y se mantiene a una temperatura adecuada.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No cuesta nada.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Protege de enfermedades, es la primera vacuna para el bebé.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 digiere fácil y rápidamente.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No existe contacto piel a piel.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Contiene elementos artificiales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Requiere invertir tiempo en la     preparación y limpieza en los implementos.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se digiere rápidamente.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protege de enfermedades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 muy costosa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593F209-FD23-4555-95C7-FC2D2D327328}"/>
              </a:ext>
            </a:extLst>
          </p:cNvPr>
          <p:cNvSpPr txBox="1"/>
          <p:nvPr/>
        </p:nvSpPr>
        <p:spPr>
          <a:xfrm>
            <a:off x="9453489" y="2293034"/>
            <a:ext cx="2396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VENTAJAS DE LA LECHE MATERNA CON OTRAS LECHES</a:t>
            </a:r>
          </a:p>
        </p:txBody>
      </p:sp>
    </p:spTree>
    <p:extLst>
      <p:ext uri="{BB962C8B-B14F-4D97-AF65-F5344CB8AC3E}">
        <p14:creationId xmlns:p14="http://schemas.microsoft.com/office/powerpoint/2010/main" val="313877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32005" y="1166842"/>
            <a:ext cx="40851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ALIMENTACIÓN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44734" y="1951672"/>
            <a:ext cx="54597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COMPLEMENTARIA DE</a:t>
            </a:r>
          </a:p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         6 A 24 MESES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C85E88-EB5B-4B30-906A-9CF66824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677" y="2282948"/>
            <a:ext cx="2907323" cy="22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2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E5BA543-51E4-4D42-B877-3D1F9CBDD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6" y="2239107"/>
            <a:ext cx="3676357" cy="26465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E5244EF-F02E-4539-B6AD-D4BC4412B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411" y="1746370"/>
            <a:ext cx="33326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b="1" u="sng" dirty="0"/>
              <a:t>A</a:t>
            </a:r>
            <a:r>
              <a:rPr lang="es-ES" b="1" u="sng" dirty="0"/>
              <a:t> los 6 meses cumplidos de edad</a:t>
            </a:r>
          </a:p>
          <a:p>
            <a:pPr algn="ctr">
              <a:buFont typeface="Arial" charset="0"/>
              <a:buNone/>
            </a:pPr>
            <a:endParaRPr lang="es-ES" b="1" u="sng" dirty="0"/>
          </a:p>
          <a:p>
            <a:pPr>
              <a:buFont typeface="Arial" charset="0"/>
              <a:buChar char="•"/>
            </a:pPr>
            <a:r>
              <a:rPr lang="es-CO" b="1" dirty="0"/>
              <a:t>Interés en la comida</a:t>
            </a:r>
          </a:p>
          <a:p>
            <a:pPr>
              <a:buFont typeface="Arial" charset="0"/>
              <a:buChar char="•"/>
            </a:pPr>
            <a:r>
              <a:rPr lang="es-CO" b="1" dirty="0"/>
              <a:t> Intentan alcanzar la comida</a:t>
            </a:r>
            <a:endParaRPr lang="en-US" b="1" dirty="0"/>
          </a:p>
          <a:p>
            <a:pPr>
              <a:buFont typeface="Arial" charset="0"/>
              <a:buChar char="•"/>
            </a:pPr>
            <a:r>
              <a:rPr lang="es-CO" b="1" dirty="0"/>
              <a:t> Les gusta colocar cosas en la boca</a:t>
            </a:r>
            <a:endParaRPr lang="en-US" b="1" dirty="0"/>
          </a:p>
          <a:p>
            <a:pPr>
              <a:buFont typeface="Arial" charset="0"/>
              <a:buChar char="•"/>
            </a:pPr>
            <a:r>
              <a:rPr lang="es-CO" b="1" dirty="0"/>
              <a:t>Tienen mejor control sobre su lengua</a:t>
            </a:r>
            <a:endParaRPr lang="en-US" b="1" dirty="0"/>
          </a:p>
          <a:p>
            <a:pPr>
              <a:buFont typeface="Arial" charset="0"/>
              <a:buChar char="•"/>
            </a:pPr>
            <a:r>
              <a:rPr lang="es-CO" b="1" dirty="0"/>
              <a:t> Comienzan a realizar movimientos de masticación.</a:t>
            </a:r>
          </a:p>
          <a:p>
            <a:pPr>
              <a:buFont typeface="Arial" charset="0"/>
              <a:buChar char="•"/>
            </a:pPr>
            <a:r>
              <a:rPr lang="es-CO" b="1" dirty="0"/>
              <a:t>Sistema digestivo maduro.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376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654B61-111A-44AC-B22C-A7EB45D28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06" y="475297"/>
            <a:ext cx="7771374" cy="59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8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409</Words>
  <Application>Microsoft Office PowerPoint</Application>
  <PresentationFormat>Panorámica</PresentationFormat>
  <Paragraphs>84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Montserrat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jheny lorena franco martinez</cp:lastModifiedBy>
  <cp:revision>31</cp:revision>
  <dcterms:created xsi:type="dcterms:W3CDTF">2020-08-01T22:10:19Z</dcterms:created>
  <dcterms:modified xsi:type="dcterms:W3CDTF">2021-04-08T00:16:56Z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