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13.xml" ContentType="application/vnd.openxmlformats-officedocument.drawingml.chart+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63"/>
  </p:notesMasterIdLst>
  <p:sldIdLst>
    <p:sldId id="256" r:id="rId3"/>
    <p:sldId id="257" r:id="rId4"/>
    <p:sldId id="290" r:id="rId5"/>
    <p:sldId id="341" r:id="rId6"/>
    <p:sldId id="342" r:id="rId7"/>
    <p:sldId id="343" r:id="rId8"/>
    <p:sldId id="440" r:id="rId9"/>
    <p:sldId id="344" r:id="rId10"/>
    <p:sldId id="426" r:id="rId11"/>
    <p:sldId id="427" r:id="rId12"/>
    <p:sldId id="406" r:id="rId13"/>
    <p:sldId id="372" r:id="rId14"/>
    <p:sldId id="346" r:id="rId15"/>
    <p:sldId id="385" r:id="rId16"/>
    <p:sldId id="414" r:id="rId17"/>
    <p:sldId id="435" r:id="rId18"/>
    <p:sldId id="439" r:id="rId19"/>
    <p:sldId id="394" r:id="rId20"/>
    <p:sldId id="428" r:id="rId21"/>
    <p:sldId id="375" r:id="rId22"/>
    <p:sldId id="377" r:id="rId23"/>
    <p:sldId id="379" r:id="rId24"/>
    <p:sldId id="382" r:id="rId25"/>
    <p:sldId id="407" r:id="rId26"/>
    <p:sldId id="356" r:id="rId27"/>
    <p:sldId id="399" r:id="rId28"/>
    <p:sldId id="415" r:id="rId29"/>
    <p:sldId id="441" r:id="rId30"/>
    <p:sldId id="429" r:id="rId31"/>
    <p:sldId id="442" r:id="rId32"/>
    <p:sldId id="291" r:id="rId33"/>
    <p:sldId id="430" r:id="rId34"/>
    <p:sldId id="391" r:id="rId35"/>
    <p:sldId id="363" r:id="rId36"/>
    <p:sldId id="416" r:id="rId37"/>
    <p:sldId id="400" r:id="rId38"/>
    <p:sldId id="431" r:id="rId39"/>
    <p:sldId id="401" r:id="rId40"/>
    <p:sldId id="350" r:id="rId41"/>
    <p:sldId id="432" r:id="rId42"/>
    <p:sldId id="402" r:id="rId43"/>
    <p:sldId id="433" r:id="rId44"/>
    <p:sldId id="403" r:id="rId45"/>
    <p:sldId id="411" r:id="rId46"/>
    <p:sldId id="412" r:id="rId47"/>
    <p:sldId id="405" r:id="rId48"/>
    <p:sldId id="434" r:id="rId49"/>
    <p:sldId id="436" r:id="rId50"/>
    <p:sldId id="438" r:id="rId51"/>
    <p:sldId id="443" r:id="rId52"/>
    <p:sldId id="366" r:id="rId53"/>
    <p:sldId id="410" r:id="rId54"/>
    <p:sldId id="312" r:id="rId55"/>
    <p:sldId id="313" r:id="rId56"/>
    <p:sldId id="367" r:id="rId57"/>
    <p:sldId id="444" r:id="rId58"/>
    <p:sldId id="445" r:id="rId59"/>
    <p:sldId id="446" r:id="rId60"/>
    <p:sldId id="447" r:id="rId61"/>
    <p:sldId id="288" r:id="rId62"/>
  </p:sldIdLst>
  <p:sldSz cx="12192000" cy="6858000"/>
  <p:notesSz cx="6858000" cy="9144000"/>
  <p:defaultTex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snapToGrid="0">
      <p:cViewPr varScale="1">
        <p:scale>
          <a:sx n="69" d="100"/>
          <a:sy n="69" d="100"/>
        </p:scale>
        <p:origin x="79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12%20asus\Downloads\%25%20%20DE%20CUMPLIMIENTO%20TOTAL%20ESE%20SALUD%20%20PEREIRA%20(1).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694652560"/>
        <c:axId val="694662544"/>
      </c:barChart>
      <c:catAx>
        <c:axId val="69465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94662544"/>
        <c:crosses val="autoZero"/>
        <c:auto val="1"/>
        <c:lblAlgn val="ctr"/>
        <c:lblOffset val="100"/>
        <c:noMultiLvlLbl val="0"/>
      </c:catAx>
      <c:valAx>
        <c:axId val="694662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69465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smtClean="0"/>
              <a:t>IMPLEMENTACIÒN</a:t>
            </a:r>
            <a:r>
              <a:rPr lang="es-ES" baseline="0" dirty="0" smtClean="0"/>
              <a:t> PROGRAMA DE SEGURIDAD DEL PACIENTE</a:t>
            </a:r>
            <a:endParaRPr lang="es-CO" dirty="0"/>
          </a:p>
        </c:rich>
      </c:tx>
      <c:layout>
        <c:manualLayout>
          <c:xMode val="edge"/>
          <c:yMode val="edge"/>
          <c:x val="0.33177656478946255"/>
          <c:y val="2.71216073076003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Hoja1!$D$2:$D$23</c:f>
              <c:strCache>
                <c:ptCount val="22"/>
                <c:pt idx="0">
                  <c:v> Puesto de salud crucero de combia </c:v>
                </c:pt>
                <c:pt idx="1">
                  <c:v> Centro de salud casa del abuelo</c:v>
                </c:pt>
                <c:pt idx="2">
                  <c:v>Centro de Salud Perla del Otún</c:v>
                </c:pt>
                <c:pt idx="3">
                  <c:v>Centro de Salud Villa Consota</c:v>
                </c:pt>
                <c:pt idx="4">
                  <c:v>Centro de Salud Santa Teresita</c:v>
                </c:pt>
                <c:pt idx="5">
                  <c:v>Centro de salud San Camilo </c:v>
                </c:pt>
                <c:pt idx="6">
                  <c:v>Puesto de salud La florida </c:v>
                </c:pt>
                <c:pt idx="7">
                  <c:v>Centro de salud El Remanso </c:v>
                </c:pt>
                <c:pt idx="8">
                  <c:v>Puesto de salud La Bella </c:v>
                </c:pt>
                <c:pt idx="9">
                  <c:v>Hospital San Joaquín</c:v>
                </c:pt>
                <c:pt idx="10">
                  <c:v>Centro de salud Villa Santana </c:v>
                </c:pt>
                <c:pt idx="11">
                  <c:v>Hospital de kennedy</c:v>
                </c:pt>
                <c:pt idx="12">
                  <c:v>Hospital centro</c:v>
                </c:pt>
                <c:pt idx="13">
                  <c:v>Centro de salud de Boston </c:v>
                </c:pt>
                <c:pt idx="14">
                  <c:v>Centro de salud San Nicolas </c:v>
                </c:pt>
                <c:pt idx="15">
                  <c:v>Puesto de salud de Altagracia</c:v>
                </c:pt>
                <c:pt idx="16">
                  <c:v>Puesto de salud de Arabia </c:v>
                </c:pt>
                <c:pt idx="17">
                  <c:v>Puesto de Salud fonda central</c:v>
                </c:pt>
                <c:pt idx="18">
                  <c:v>Puesto de Salud Puerto Caldas</c:v>
                </c:pt>
                <c:pt idx="19">
                  <c:v>Puesto de Salud Caimalito</c:v>
                </c:pt>
                <c:pt idx="20">
                  <c:v>Puesto de Salud Morelia</c:v>
                </c:pt>
                <c:pt idx="21">
                  <c:v>Puesto de Salud Pital de Combia</c:v>
                </c:pt>
              </c:strCache>
            </c:strRef>
          </c:cat>
          <c:val>
            <c:numRef>
              <c:f>Hoja1!$E$2:$E$23</c:f>
              <c:numCache>
                <c:formatCode>General</c:formatCode>
                <c:ptCount val="22"/>
                <c:pt idx="0">
                  <c:v>78</c:v>
                </c:pt>
                <c:pt idx="1">
                  <c:v>81</c:v>
                </c:pt>
                <c:pt idx="2">
                  <c:v>75</c:v>
                </c:pt>
                <c:pt idx="3">
                  <c:v>72</c:v>
                </c:pt>
                <c:pt idx="4">
                  <c:v>75</c:v>
                </c:pt>
                <c:pt idx="5">
                  <c:v>75</c:v>
                </c:pt>
                <c:pt idx="6">
                  <c:v>69</c:v>
                </c:pt>
                <c:pt idx="7">
                  <c:v>74</c:v>
                </c:pt>
                <c:pt idx="8">
                  <c:v>67</c:v>
                </c:pt>
                <c:pt idx="9">
                  <c:v>83</c:v>
                </c:pt>
                <c:pt idx="10">
                  <c:v>65</c:v>
                </c:pt>
                <c:pt idx="11">
                  <c:v>69</c:v>
                </c:pt>
                <c:pt idx="12">
                  <c:v>75</c:v>
                </c:pt>
                <c:pt idx="13">
                  <c:v>69</c:v>
                </c:pt>
                <c:pt idx="14">
                  <c:v>73</c:v>
                </c:pt>
                <c:pt idx="15">
                  <c:v>69</c:v>
                </c:pt>
                <c:pt idx="16">
                  <c:v>75</c:v>
                </c:pt>
                <c:pt idx="17">
                  <c:v>74</c:v>
                </c:pt>
                <c:pt idx="18">
                  <c:v>88</c:v>
                </c:pt>
                <c:pt idx="19">
                  <c:v>87</c:v>
                </c:pt>
                <c:pt idx="20">
                  <c:v>88</c:v>
                </c:pt>
                <c:pt idx="21">
                  <c:v>74</c:v>
                </c:pt>
              </c:numCache>
            </c:numRef>
          </c:val>
          <c:extLst>
            <c:ext xmlns:c16="http://schemas.microsoft.com/office/drawing/2014/chart" uri="{C3380CC4-5D6E-409C-BE32-E72D297353CC}">
              <c16:uniqueId val="{00000000-54FD-479C-B545-0EF83EF08C98}"/>
            </c:ext>
          </c:extLst>
        </c:ser>
        <c:dLbls>
          <c:showLegendKey val="0"/>
          <c:showVal val="0"/>
          <c:showCatName val="0"/>
          <c:showSerName val="0"/>
          <c:showPercent val="0"/>
          <c:showBubbleSize val="0"/>
        </c:dLbls>
        <c:gapWidth val="219"/>
        <c:overlap val="-27"/>
        <c:axId val="1685295839"/>
        <c:axId val="1685296255"/>
      </c:barChart>
      <c:catAx>
        <c:axId val="168529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85296255"/>
        <c:crosses val="autoZero"/>
        <c:auto val="1"/>
        <c:lblAlgn val="ctr"/>
        <c:lblOffset val="100"/>
        <c:noMultiLvlLbl val="0"/>
      </c:catAx>
      <c:valAx>
        <c:axId val="1685296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85295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Humanización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cat>
            <c:multiLvlStrRef>
              <c:f>Hoja2!$B$42:$C$43</c:f>
              <c:multiLvlStrCache>
                <c:ptCount val="2"/>
                <c:lvl>
                  <c:pt idx="0">
                    <c:v>2020</c:v>
                  </c:pt>
                  <c:pt idx="1">
                    <c:v>2021</c:v>
                  </c:pt>
                </c:lvl>
                <c:lvl>
                  <c:pt idx="0">
                    <c:v>Humanización </c:v>
                  </c:pt>
                </c:lvl>
              </c:multiLvlStrCache>
            </c:multiLvlStrRef>
          </c:cat>
          <c:val>
            <c:numRef>
              <c:f>Hoja2!$D$42:$D$43</c:f>
              <c:numCache>
                <c:formatCode>General</c:formatCode>
                <c:ptCount val="2"/>
                <c:pt idx="0">
                  <c:v>67</c:v>
                </c:pt>
                <c:pt idx="1">
                  <c:v>88</c:v>
                </c:pt>
              </c:numCache>
            </c:numRef>
          </c:val>
          <c:extLst>
            <c:ext xmlns:c16="http://schemas.microsoft.com/office/drawing/2014/chart" uri="{C3380CC4-5D6E-409C-BE32-E72D297353CC}">
              <c16:uniqueId val="{00000000-A8C2-47E6-94F1-9861D2BCB7A3}"/>
            </c:ext>
          </c:extLst>
        </c:ser>
        <c:dLbls>
          <c:showLegendKey val="0"/>
          <c:showVal val="0"/>
          <c:showCatName val="0"/>
          <c:showSerName val="0"/>
          <c:showPercent val="0"/>
          <c:showBubbleSize val="0"/>
        </c:dLbls>
        <c:gapWidth val="182"/>
        <c:axId val="962035343"/>
        <c:axId val="962034095"/>
      </c:barChart>
      <c:catAx>
        <c:axId val="962035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62034095"/>
        <c:crosses val="autoZero"/>
        <c:auto val="1"/>
        <c:lblAlgn val="ctr"/>
        <c:lblOffset val="100"/>
        <c:noMultiLvlLbl val="0"/>
      </c:catAx>
      <c:valAx>
        <c:axId val="9620340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62035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smtClean="0"/>
              <a:t>POLÌTICA</a:t>
            </a:r>
            <a:r>
              <a:rPr lang="es-CO" baseline="0" dirty="0" smtClean="0"/>
              <a:t> DE HUMANZIACIÒN EN SALUD</a:t>
            </a:r>
            <a:endParaRPr lang="es-C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Hoja1!$F$2:$F$23</c:f>
              <c:strCache>
                <c:ptCount val="22"/>
                <c:pt idx="0">
                  <c:v> Puesto de salud crucero de combia </c:v>
                </c:pt>
                <c:pt idx="1">
                  <c:v> Centro de salud casa del abuelo</c:v>
                </c:pt>
                <c:pt idx="2">
                  <c:v>Centro de Salud Perla del Otún</c:v>
                </c:pt>
                <c:pt idx="3">
                  <c:v>Centro de Salud Villa Consota</c:v>
                </c:pt>
                <c:pt idx="4">
                  <c:v>Centro de Salud Santa Teresita</c:v>
                </c:pt>
                <c:pt idx="5">
                  <c:v>Centro de salud San Camilo </c:v>
                </c:pt>
                <c:pt idx="6">
                  <c:v>Puesto de salud La florida </c:v>
                </c:pt>
                <c:pt idx="7">
                  <c:v>Centro de salud El Remanso </c:v>
                </c:pt>
                <c:pt idx="8">
                  <c:v>Puesto de salud La Bella </c:v>
                </c:pt>
                <c:pt idx="9">
                  <c:v>Hospital San Joaquín</c:v>
                </c:pt>
                <c:pt idx="10">
                  <c:v>Centro de salud Villa Santana </c:v>
                </c:pt>
                <c:pt idx="11">
                  <c:v>Hospital de kennedy</c:v>
                </c:pt>
                <c:pt idx="12">
                  <c:v>Hospital centro</c:v>
                </c:pt>
                <c:pt idx="13">
                  <c:v>Centro de salud de Boston </c:v>
                </c:pt>
                <c:pt idx="14">
                  <c:v>Centro de salud San Nicolas </c:v>
                </c:pt>
                <c:pt idx="15">
                  <c:v>Puesto de salud de Altagracia</c:v>
                </c:pt>
                <c:pt idx="16">
                  <c:v>Puesto de salud de Arabia </c:v>
                </c:pt>
                <c:pt idx="17">
                  <c:v>Puesto de Salud fonda central</c:v>
                </c:pt>
                <c:pt idx="18">
                  <c:v>Puesto de Salud Puerto Caldas</c:v>
                </c:pt>
                <c:pt idx="19">
                  <c:v>Puesto de Salud Caimalito</c:v>
                </c:pt>
                <c:pt idx="20">
                  <c:v>Puesto de Salud Morelia</c:v>
                </c:pt>
                <c:pt idx="21">
                  <c:v>Puesto de Salud Pital de Combia</c:v>
                </c:pt>
              </c:strCache>
            </c:strRef>
          </c:cat>
          <c:val>
            <c:numRef>
              <c:f>Hoja1!$G$2:$G$23</c:f>
              <c:numCache>
                <c:formatCode>General</c:formatCode>
                <c:ptCount val="22"/>
                <c:pt idx="0">
                  <c:v>83</c:v>
                </c:pt>
                <c:pt idx="1">
                  <c:v>83</c:v>
                </c:pt>
                <c:pt idx="2">
                  <c:v>67</c:v>
                </c:pt>
                <c:pt idx="3">
                  <c:v>83</c:v>
                </c:pt>
                <c:pt idx="4">
                  <c:v>83</c:v>
                </c:pt>
                <c:pt idx="5">
                  <c:v>83</c:v>
                </c:pt>
                <c:pt idx="6">
                  <c:v>100</c:v>
                </c:pt>
                <c:pt idx="7">
                  <c:v>17</c:v>
                </c:pt>
                <c:pt idx="8">
                  <c:v>100</c:v>
                </c:pt>
                <c:pt idx="9">
                  <c:v>100</c:v>
                </c:pt>
                <c:pt idx="10">
                  <c:v>100</c:v>
                </c:pt>
                <c:pt idx="11">
                  <c:v>83</c:v>
                </c:pt>
                <c:pt idx="12">
                  <c:v>83</c:v>
                </c:pt>
                <c:pt idx="13">
                  <c:v>100</c:v>
                </c:pt>
                <c:pt idx="14">
                  <c:v>100</c:v>
                </c:pt>
                <c:pt idx="15">
                  <c:v>100</c:v>
                </c:pt>
                <c:pt idx="16">
                  <c:v>100</c:v>
                </c:pt>
                <c:pt idx="17">
                  <c:v>100</c:v>
                </c:pt>
                <c:pt idx="18">
                  <c:v>100</c:v>
                </c:pt>
                <c:pt idx="19">
                  <c:v>100</c:v>
                </c:pt>
                <c:pt idx="20">
                  <c:v>100</c:v>
                </c:pt>
                <c:pt idx="21">
                  <c:v>83</c:v>
                </c:pt>
              </c:numCache>
            </c:numRef>
          </c:val>
          <c:extLst>
            <c:ext xmlns:c16="http://schemas.microsoft.com/office/drawing/2014/chart" uri="{C3380CC4-5D6E-409C-BE32-E72D297353CC}">
              <c16:uniqueId val="{00000000-2445-43EA-B865-54845C0B1375}"/>
            </c:ext>
          </c:extLst>
        </c:ser>
        <c:dLbls>
          <c:showLegendKey val="0"/>
          <c:showVal val="0"/>
          <c:showCatName val="0"/>
          <c:showSerName val="0"/>
          <c:showPercent val="0"/>
          <c:showBubbleSize val="0"/>
        </c:dLbls>
        <c:gapWidth val="219"/>
        <c:overlap val="-27"/>
        <c:axId val="1691614143"/>
        <c:axId val="1691617055"/>
      </c:barChart>
      <c:catAx>
        <c:axId val="169161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91617055"/>
        <c:crosses val="autoZero"/>
        <c:auto val="1"/>
        <c:lblAlgn val="ctr"/>
        <c:lblOffset val="100"/>
        <c:noMultiLvlLbl val="0"/>
      </c:catAx>
      <c:valAx>
        <c:axId val="1691617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91614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dirty="0" smtClean="0"/>
              <a:t>CUMPLIMIENTO</a:t>
            </a:r>
            <a:r>
              <a:rPr lang="es-ES" baseline="0" dirty="0" smtClean="0"/>
              <a:t> PAMEC  X SEDE</a:t>
            </a:r>
            <a:endParaRPr lang="es-CO" dirty="0"/>
          </a:p>
        </c:rich>
      </c:tx>
      <c:overlay val="0"/>
      <c:spPr>
        <a:noFill/>
        <a:ln w="25400">
          <a:noFill/>
        </a:ln>
      </c:spPr>
    </c:title>
    <c:autoTitleDeleted val="0"/>
    <c:plotArea>
      <c:layout/>
      <c:barChart>
        <c:barDir val="col"/>
        <c:grouping val="clustered"/>
        <c:varyColors val="0"/>
        <c:ser>
          <c:idx val="0"/>
          <c:order val="0"/>
          <c:spPr>
            <a:solidFill>
              <a:srgbClr val="5B9BD5"/>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Hoja1!$H$2:$H$23</c:f>
              <c:strCache>
                <c:ptCount val="22"/>
                <c:pt idx="0">
                  <c:v> Puesto de salud crucero de combia </c:v>
                </c:pt>
                <c:pt idx="1">
                  <c:v> Centro de salud casa del abuelo</c:v>
                </c:pt>
                <c:pt idx="2">
                  <c:v>Centro de Salud Perla del Otún</c:v>
                </c:pt>
                <c:pt idx="3">
                  <c:v>Centro de Salud Villa Consota</c:v>
                </c:pt>
                <c:pt idx="4">
                  <c:v>Centro de Salud Santa Teresita</c:v>
                </c:pt>
                <c:pt idx="5">
                  <c:v>Centro de salud San Camilo </c:v>
                </c:pt>
                <c:pt idx="6">
                  <c:v>Puesto de salud La florida </c:v>
                </c:pt>
                <c:pt idx="7">
                  <c:v>Centro de salud El Remanso </c:v>
                </c:pt>
                <c:pt idx="8">
                  <c:v>Puesto de salud La Bella </c:v>
                </c:pt>
                <c:pt idx="9">
                  <c:v>Hospital San Joaquín</c:v>
                </c:pt>
                <c:pt idx="10">
                  <c:v>Centro de salud Villa Santana </c:v>
                </c:pt>
                <c:pt idx="11">
                  <c:v>Hospital de kennedy</c:v>
                </c:pt>
                <c:pt idx="12">
                  <c:v>Hospital centro</c:v>
                </c:pt>
                <c:pt idx="13">
                  <c:v>Centro de salud de Boston </c:v>
                </c:pt>
                <c:pt idx="14">
                  <c:v>Centro de salud San Nicolas </c:v>
                </c:pt>
                <c:pt idx="15">
                  <c:v>Puesto de salud de Altagracia</c:v>
                </c:pt>
                <c:pt idx="16">
                  <c:v>Puesto de salud de Arabia </c:v>
                </c:pt>
                <c:pt idx="17">
                  <c:v>Puesto de Salud fonda central</c:v>
                </c:pt>
                <c:pt idx="18">
                  <c:v>Puesto de Salud Puerto Caldas</c:v>
                </c:pt>
                <c:pt idx="19">
                  <c:v>Puesto de Salud Caimalito</c:v>
                </c:pt>
                <c:pt idx="20">
                  <c:v>Puesto de Salud Morelia</c:v>
                </c:pt>
                <c:pt idx="21">
                  <c:v>Puesto de Salud Pital de Combia</c:v>
                </c:pt>
              </c:strCache>
            </c:strRef>
          </c:cat>
          <c:val>
            <c:numRef>
              <c:f>Hoja1!$I$2:$I$23</c:f>
              <c:numCache>
                <c:formatCode>0</c:formatCode>
                <c:ptCount val="22"/>
                <c:pt idx="0">
                  <c:v>83.333333333333329</c:v>
                </c:pt>
                <c:pt idx="1">
                  <c:v>88</c:v>
                </c:pt>
                <c:pt idx="2">
                  <c:v>80.666666666666671</c:v>
                </c:pt>
                <c:pt idx="3">
                  <c:v>81.333333333333329</c:v>
                </c:pt>
                <c:pt idx="4">
                  <c:v>86</c:v>
                </c:pt>
                <c:pt idx="5">
                  <c:v>86</c:v>
                </c:pt>
                <c:pt idx="6">
                  <c:v>89.666666666666671</c:v>
                </c:pt>
                <c:pt idx="7">
                  <c:v>63.666666666666664</c:v>
                </c:pt>
                <c:pt idx="8">
                  <c:v>89</c:v>
                </c:pt>
                <c:pt idx="9">
                  <c:v>94.333333333333329</c:v>
                </c:pt>
                <c:pt idx="10">
                  <c:v>88.333333333333329</c:v>
                </c:pt>
                <c:pt idx="11">
                  <c:v>84</c:v>
                </c:pt>
                <c:pt idx="12">
                  <c:v>86</c:v>
                </c:pt>
                <c:pt idx="13">
                  <c:v>89.666666666666671</c:v>
                </c:pt>
                <c:pt idx="14">
                  <c:v>91</c:v>
                </c:pt>
                <c:pt idx="15">
                  <c:v>86</c:v>
                </c:pt>
                <c:pt idx="16">
                  <c:v>91.666666666666671</c:v>
                </c:pt>
                <c:pt idx="17">
                  <c:v>91.333333333333329</c:v>
                </c:pt>
                <c:pt idx="18">
                  <c:v>96</c:v>
                </c:pt>
                <c:pt idx="19">
                  <c:v>95.666666666666671</c:v>
                </c:pt>
                <c:pt idx="20">
                  <c:v>96</c:v>
                </c:pt>
                <c:pt idx="21">
                  <c:v>85.666666666666671</c:v>
                </c:pt>
              </c:numCache>
            </c:numRef>
          </c:val>
          <c:extLst>
            <c:ext xmlns:c16="http://schemas.microsoft.com/office/drawing/2014/chart" uri="{C3380CC4-5D6E-409C-BE32-E72D297353CC}">
              <c16:uniqueId val="{00000000-18D0-40CD-80A2-D23837EB12BF}"/>
            </c:ext>
          </c:extLst>
        </c:ser>
        <c:dLbls>
          <c:showLegendKey val="0"/>
          <c:showVal val="0"/>
          <c:showCatName val="0"/>
          <c:showSerName val="0"/>
          <c:showPercent val="0"/>
          <c:showBubbleSize val="0"/>
        </c:dLbls>
        <c:gapWidth val="219"/>
        <c:overlap val="-27"/>
        <c:axId val="1868223088"/>
        <c:axId val="1"/>
      </c:barChart>
      <c:catAx>
        <c:axId val="186822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6822308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smtClean="0"/>
              <a:t>SEGUIMIENTO</a:t>
            </a:r>
            <a:r>
              <a:rPr lang="es-CO" baseline="0" dirty="0" smtClean="0"/>
              <a:t> PLAN DE MEJORAMIENTO 2020</a:t>
            </a:r>
            <a:endParaRPr lang="es-C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Hoja1!$H$2:$H$19</c:f>
              <c:strCache>
                <c:ptCount val="18"/>
                <c:pt idx="0">
                  <c:v>Centro de Salud  casa del abuelo </c:v>
                </c:pt>
                <c:pt idx="1">
                  <c:v>Puesto de salud crucero de combia</c:v>
                </c:pt>
                <c:pt idx="2">
                  <c:v>Centro de Salud Perla del Otún</c:v>
                </c:pt>
                <c:pt idx="3">
                  <c:v>Centro de Salud Villa Consota</c:v>
                </c:pt>
                <c:pt idx="4">
                  <c:v>Centro de Salud Santa Teresita</c:v>
                </c:pt>
                <c:pt idx="5">
                  <c:v>Centro de salud San Camilo </c:v>
                </c:pt>
                <c:pt idx="6">
                  <c:v>Centro de Salud villa santana</c:v>
                </c:pt>
                <c:pt idx="7">
                  <c:v>Puesto de salud la florida</c:v>
                </c:pt>
                <c:pt idx="8">
                  <c:v>Puesto de salud la bella</c:v>
                </c:pt>
                <c:pt idx="9">
                  <c:v>Hospital San Joaquín</c:v>
                </c:pt>
                <c:pt idx="10">
                  <c:v>Hospital de Kennedy</c:v>
                </c:pt>
                <c:pt idx="11">
                  <c:v>Hospital del centro </c:v>
                </c:pt>
                <c:pt idx="12">
                  <c:v>Centro de salud de Boston </c:v>
                </c:pt>
                <c:pt idx="13">
                  <c:v>Centro de salud San Nicolas </c:v>
                </c:pt>
                <c:pt idx="14">
                  <c:v>Puesto de salud de Altagracia</c:v>
                </c:pt>
                <c:pt idx="15">
                  <c:v>Puesto de salud de Arabia </c:v>
                </c:pt>
                <c:pt idx="16">
                  <c:v>Puesto de salud de caimalito </c:v>
                </c:pt>
                <c:pt idx="17">
                  <c:v>Puesto de salud de puerto caldas.</c:v>
                </c:pt>
              </c:strCache>
            </c:strRef>
          </c:cat>
          <c:val>
            <c:numRef>
              <c:f>Hoja1!$I$2:$I$19</c:f>
              <c:numCache>
                <c:formatCode>0</c:formatCode>
                <c:ptCount val="18"/>
                <c:pt idx="0">
                  <c:v>77.777777777777771</c:v>
                </c:pt>
                <c:pt idx="1">
                  <c:v>82.352941176470594</c:v>
                </c:pt>
                <c:pt idx="2">
                  <c:v>11</c:v>
                </c:pt>
                <c:pt idx="3">
                  <c:v>0</c:v>
                </c:pt>
                <c:pt idx="4">
                  <c:v>33</c:v>
                </c:pt>
                <c:pt idx="5">
                  <c:v>0</c:v>
                </c:pt>
                <c:pt idx="6">
                  <c:v>100</c:v>
                </c:pt>
                <c:pt idx="7">
                  <c:v>80</c:v>
                </c:pt>
                <c:pt idx="9">
                  <c:v>9</c:v>
                </c:pt>
                <c:pt idx="10">
                  <c:v>72</c:v>
                </c:pt>
                <c:pt idx="11">
                  <c:v>47</c:v>
                </c:pt>
                <c:pt idx="12">
                  <c:v>0</c:v>
                </c:pt>
                <c:pt idx="13">
                  <c:v>0</c:v>
                </c:pt>
                <c:pt idx="14">
                  <c:v>0</c:v>
                </c:pt>
                <c:pt idx="15">
                  <c:v>0</c:v>
                </c:pt>
                <c:pt idx="16">
                  <c:v>60</c:v>
                </c:pt>
                <c:pt idx="17">
                  <c:v>100</c:v>
                </c:pt>
              </c:numCache>
            </c:numRef>
          </c:val>
          <c:extLst>
            <c:ext xmlns:c16="http://schemas.microsoft.com/office/drawing/2014/chart" uri="{C3380CC4-5D6E-409C-BE32-E72D297353CC}">
              <c16:uniqueId val="{00000000-F439-44E0-8882-7729CA732F53}"/>
            </c:ext>
          </c:extLst>
        </c:ser>
        <c:dLbls>
          <c:showLegendKey val="0"/>
          <c:showVal val="0"/>
          <c:showCatName val="0"/>
          <c:showSerName val="0"/>
          <c:showPercent val="0"/>
          <c:showBubbleSize val="0"/>
        </c:dLbls>
        <c:gapWidth val="219"/>
        <c:overlap val="-27"/>
        <c:axId val="965131215"/>
        <c:axId val="965131631"/>
      </c:barChart>
      <c:catAx>
        <c:axId val="96513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65131631"/>
        <c:crosses val="autoZero"/>
        <c:auto val="1"/>
        <c:lblAlgn val="ctr"/>
        <c:lblOffset val="100"/>
        <c:noMultiLvlLbl val="0"/>
      </c:catAx>
      <c:valAx>
        <c:axId val="9651316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65131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SUH!$H$2:$H$23</c:f>
              <c:strCache>
                <c:ptCount val="22"/>
                <c:pt idx="0">
                  <c:v>PUESTO DE SALUD CRUCERO DE COMBIA</c:v>
                </c:pt>
                <c:pt idx="1">
                  <c:v>CASA DEL ABUELO</c:v>
                </c:pt>
                <c:pt idx="2">
                  <c:v>PERLA DEL OTUN</c:v>
                </c:pt>
                <c:pt idx="3">
                  <c:v>VILLA CONSOTA</c:v>
                </c:pt>
                <c:pt idx="4">
                  <c:v>SAN CAMILO</c:v>
                </c:pt>
                <c:pt idx="5">
                  <c:v>SANTA TERESITA</c:v>
                </c:pt>
                <c:pt idx="6">
                  <c:v>LA BELLA </c:v>
                </c:pt>
                <c:pt idx="7">
                  <c:v>LA FLORIDA </c:v>
                </c:pt>
                <c:pt idx="8">
                  <c:v>REMANSO</c:v>
                </c:pt>
                <c:pt idx="9">
                  <c:v>SAN JOAQUIN </c:v>
                </c:pt>
                <c:pt idx="10">
                  <c:v>VILLA SANTANA</c:v>
                </c:pt>
                <c:pt idx="11">
                  <c:v>HOSPITAL DE KENNEDY</c:v>
                </c:pt>
                <c:pt idx="12">
                  <c:v>HOSPITAL CENTRO</c:v>
                </c:pt>
                <c:pt idx="13">
                  <c:v>ARABIA</c:v>
                </c:pt>
                <c:pt idx="14">
                  <c:v>ALTAGRACIA</c:v>
                </c:pt>
                <c:pt idx="15">
                  <c:v>FONDA CENTRAL</c:v>
                </c:pt>
                <c:pt idx="16">
                  <c:v>BOSTON</c:v>
                </c:pt>
                <c:pt idx="17">
                  <c:v>SAN NICOLAS</c:v>
                </c:pt>
                <c:pt idx="18">
                  <c:v>CAIMALITO</c:v>
                </c:pt>
                <c:pt idx="19">
                  <c:v>MORELIA</c:v>
                </c:pt>
                <c:pt idx="20">
                  <c:v>PITAL DE COMBIA</c:v>
                </c:pt>
                <c:pt idx="21">
                  <c:v>PUERTO CALDAS</c:v>
                </c:pt>
              </c:strCache>
            </c:strRef>
          </c:cat>
          <c:val>
            <c:numRef>
              <c:f>SUH!$I$2:$I$23</c:f>
              <c:numCache>
                <c:formatCode>General</c:formatCode>
                <c:ptCount val="22"/>
                <c:pt idx="0">
                  <c:v>67</c:v>
                </c:pt>
                <c:pt idx="1">
                  <c:v>100</c:v>
                </c:pt>
                <c:pt idx="2">
                  <c:v>100</c:v>
                </c:pt>
                <c:pt idx="3">
                  <c:v>67</c:v>
                </c:pt>
                <c:pt idx="4">
                  <c:v>100</c:v>
                </c:pt>
                <c:pt idx="5">
                  <c:v>100</c:v>
                </c:pt>
                <c:pt idx="6">
                  <c:v>100</c:v>
                </c:pt>
                <c:pt idx="7">
                  <c:v>100</c:v>
                </c:pt>
                <c:pt idx="8">
                  <c:v>100</c:v>
                </c:pt>
                <c:pt idx="9">
                  <c:v>100</c:v>
                </c:pt>
                <c:pt idx="10">
                  <c:v>100</c:v>
                </c:pt>
                <c:pt idx="11">
                  <c:v>100</c:v>
                </c:pt>
                <c:pt idx="12">
                  <c:v>100</c:v>
                </c:pt>
                <c:pt idx="13">
                  <c:v>100</c:v>
                </c:pt>
                <c:pt idx="14">
                  <c:v>67</c:v>
                </c:pt>
                <c:pt idx="15">
                  <c:v>100</c:v>
                </c:pt>
                <c:pt idx="16">
                  <c:v>100</c:v>
                </c:pt>
                <c:pt idx="17">
                  <c:v>100</c:v>
                </c:pt>
                <c:pt idx="18">
                  <c:v>100</c:v>
                </c:pt>
                <c:pt idx="19">
                  <c:v>100</c:v>
                </c:pt>
                <c:pt idx="20">
                  <c:v>100</c:v>
                </c:pt>
                <c:pt idx="21">
                  <c:v>100</c:v>
                </c:pt>
              </c:numCache>
            </c:numRef>
          </c:val>
          <c:extLst>
            <c:ext xmlns:c16="http://schemas.microsoft.com/office/drawing/2014/chart" uri="{C3380CC4-5D6E-409C-BE32-E72D297353CC}">
              <c16:uniqueId val="{00000000-5251-4723-A0AB-222472A0B267}"/>
            </c:ext>
          </c:extLst>
        </c:ser>
        <c:dLbls>
          <c:showLegendKey val="0"/>
          <c:showVal val="0"/>
          <c:showCatName val="0"/>
          <c:showSerName val="0"/>
          <c:showPercent val="0"/>
          <c:showBubbleSize val="0"/>
        </c:dLbls>
        <c:gapWidth val="219"/>
        <c:overlap val="-27"/>
        <c:axId val="1513689551"/>
        <c:axId val="1513677487"/>
      </c:barChart>
      <c:catAx>
        <c:axId val="151368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13677487"/>
        <c:crosses val="autoZero"/>
        <c:auto val="1"/>
        <c:lblAlgn val="ctr"/>
        <c:lblOffset val="100"/>
        <c:noMultiLvlLbl val="0"/>
      </c:catAx>
      <c:valAx>
        <c:axId val="151367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136895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Prevención</a:t>
            </a:r>
            <a:r>
              <a:rPr lang="es-CO" baseline="0"/>
              <a:t> de infecciones </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cat>
            <c:multiLvlStrRef>
              <c:f>Hoja2!$S$21:$T$22</c:f>
              <c:multiLvlStrCache>
                <c:ptCount val="2"/>
                <c:lvl>
                  <c:pt idx="0">
                    <c:v>2020</c:v>
                  </c:pt>
                  <c:pt idx="1">
                    <c:v>2021</c:v>
                  </c:pt>
                </c:lvl>
                <c:lvl>
                  <c:pt idx="0">
                    <c:v>INFECCIONES </c:v>
                  </c:pt>
                </c:lvl>
              </c:multiLvlStrCache>
            </c:multiLvlStrRef>
          </c:cat>
          <c:val>
            <c:numRef>
              <c:f>Hoja2!$U$21:$U$22</c:f>
              <c:numCache>
                <c:formatCode>General</c:formatCode>
                <c:ptCount val="2"/>
                <c:pt idx="0">
                  <c:v>94</c:v>
                </c:pt>
                <c:pt idx="1">
                  <c:v>92</c:v>
                </c:pt>
              </c:numCache>
            </c:numRef>
          </c:val>
          <c:extLst>
            <c:ext xmlns:c16="http://schemas.microsoft.com/office/drawing/2014/chart" uri="{C3380CC4-5D6E-409C-BE32-E72D297353CC}">
              <c16:uniqueId val="{00000000-B0ED-4E78-9F69-B735195D1BA0}"/>
            </c:ext>
          </c:extLst>
        </c:ser>
        <c:dLbls>
          <c:showLegendKey val="0"/>
          <c:showVal val="0"/>
          <c:showCatName val="0"/>
          <c:showSerName val="0"/>
          <c:showPercent val="0"/>
          <c:showBubbleSize val="0"/>
        </c:dLbls>
        <c:gapWidth val="182"/>
        <c:axId val="1646625871"/>
        <c:axId val="1646624623"/>
      </c:barChart>
      <c:catAx>
        <c:axId val="1646625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46624623"/>
        <c:crosses val="autoZero"/>
        <c:auto val="1"/>
        <c:lblAlgn val="ctr"/>
        <c:lblOffset val="100"/>
        <c:noMultiLvlLbl val="0"/>
      </c:catAx>
      <c:valAx>
        <c:axId val="16466246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46625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multiLvlStrRef>
              <c:f>Hoja2!$S$40:$T$41</c:f>
              <c:multiLvlStrCache>
                <c:ptCount val="2"/>
                <c:lvl>
                  <c:pt idx="0">
                    <c:v>2020</c:v>
                  </c:pt>
                  <c:pt idx="1">
                    <c:v>2021</c:v>
                  </c:pt>
                </c:lvl>
                <c:lvl>
                  <c:pt idx="0">
                    <c:v>Medicamentos </c:v>
                  </c:pt>
                </c:lvl>
              </c:multiLvlStrCache>
            </c:multiLvlStrRef>
          </c:cat>
          <c:val>
            <c:numRef>
              <c:f>Hoja2!$U$40:$U$41</c:f>
              <c:numCache>
                <c:formatCode>General</c:formatCode>
                <c:ptCount val="2"/>
                <c:pt idx="0">
                  <c:v>97</c:v>
                </c:pt>
                <c:pt idx="1">
                  <c:v>66</c:v>
                </c:pt>
              </c:numCache>
            </c:numRef>
          </c:val>
          <c:extLst>
            <c:ext xmlns:c16="http://schemas.microsoft.com/office/drawing/2014/chart" uri="{C3380CC4-5D6E-409C-BE32-E72D297353CC}">
              <c16:uniqueId val="{00000000-696D-4F83-A3B1-CE4930C40100}"/>
            </c:ext>
          </c:extLst>
        </c:ser>
        <c:dLbls>
          <c:showLegendKey val="0"/>
          <c:showVal val="0"/>
          <c:showCatName val="0"/>
          <c:showSerName val="0"/>
          <c:showPercent val="0"/>
          <c:showBubbleSize val="0"/>
        </c:dLbls>
        <c:gapWidth val="182"/>
        <c:axId val="1691616223"/>
        <c:axId val="1691616639"/>
      </c:barChart>
      <c:catAx>
        <c:axId val="16916162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91616639"/>
        <c:crosses val="autoZero"/>
        <c:auto val="1"/>
        <c:lblAlgn val="ctr"/>
        <c:lblOffset val="100"/>
        <c:noMultiLvlLbl val="0"/>
      </c:catAx>
      <c:valAx>
        <c:axId val="16916166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916162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multiLvlStrRef>
              <c:f>Hoja2!$S$60:$T$61</c:f>
              <c:multiLvlStrCache>
                <c:ptCount val="2"/>
                <c:lvl>
                  <c:pt idx="0">
                    <c:v>2020</c:v>
                  </c:pt>
                  <c:pt idx="1">
                    <c:v>2021</c:v>
                  </c:pt>
                </c:lvl>
                <c:lvl>
                  <c:pt idx="0">
                    <c:v>Identificación</c:v>
                  </c:pt>
                </c:lvl>
              </c:multiLvlStrCache>
            </c:multiLvlStrRef>
          </c:cat>
          <c:val>
            <c:numRef>
              <c:f>Hoja2!$U$60:$U$61</c:f>
              <c:numCache>
                <c:formatCode>General</c:formatCode>
                <c:ptCount val="2"/>
                <c:pt idx="0">
                  <c:v>97</c:v>
                </c:pt>
                <c:pt idx="1">
                  <c:v>66</c:v>
                </c:pt>
              </c:numCache>
            </c:numRef>
          </c:val>
          <c:extLst>
            <c:ext xmlns:c16="http://schemas.microsoft.com/office/drawing/2014/chart" uri="{C3380CC4-5D6E-409C-BE32-E72D297353CC}">
              <c16:uniqueId val="{00000000-374F-41EB-A41C-07CBA555FE78}"/>
            </c:ext>
          </c:extLst>
        </c:ser>
        <c:dLbls>
          <c:showLegendKey val="0"/>
          <c:showVal val="0"/>
          <c:showCatName val="0"/>
          <c:showSerName val="0"/>
          <c:showPercent val="0"/>
          <c:showBubbleSize val="0"/>
        </c:dLbls>
        <c:gapWidth val="182"/>
        <c:axId val="1653703359"/>
        <c:axId val="1653707519"/>
      </c:barChart>
      <c:catAx>
        <c:axId val="1653703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3707519"/>
        <c:crosses val="autoZero"/>
        <c:auto val="1"/>
        <c:lblAlgn val="ctr"/>
        <c:lblOffset val="100"/>
        <c:noMultiLvlLbl val="0"/>
      </c:catAx>
      <c:valAx>
        <c:axId val="16537075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3703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multiLvlStrRef>
              <c:f>Hoja2!$G$4:$H$5</c:f>
              <c:multiLvlStrCache>
                <c:ptCount val="2"/>
                <c:lvl>
                  <c:pt idx="0">
                    <c:v>2020</c:v>
                  </c:pt>
                  <c:pt idx="1">
                    <c:v>2021</c:v>
                  </c:pt>
                </c:lvl>
                <c:lvl>
                  <c:pt idx="0">
                    <c:v>Autocuidado</c:v>
                  </c:pt>
                </c:lvl>
              </c:multiLvlStrCache>
            </c:multiLvlStrRef>
          </c:cat>
          <c:val>
            <c:numRef>
              <c:f>Hoja2!$I$4:$I$5</c:f>
              <c:numCache>
                <c:formatCode>General</c:formatCode>
                <c:ptCount val="2"/>
                <c:pt idx="0">
                  <c:v>92</c:v>
                </c:pt>
                <c:pt idx="1">
                  <c:v>53</c:v>
                </c:pt>
              </c:numCache>
            </c:numRef>
          </c:val>
          <c:extLst>
            <c:ext xmlns:c16="http://schemas.microsoft.com/office/drawing/2014/chart" uri="{C3380CC4-5D6E-409C-BE32-E72D297353CC}">
              <c16:uniqueId val="{00000000-C4EB-4104-8B20-56A49AF49BCE}"/>
            </c:ext>
          </c:extLst>
        </c:ser>
        <c:dLbls>
          <c:showLegendKey val="0"/>
          <c:showVal val="0"/>
          <c:showCatName val="0"/>
          <c:showSerName val="0"/>
          <c:showPercent val="0"/>
          <c:showBubbleSize val="0"/>
        </c:dLbls>
        <c:gapWidth val="182"/>
        <c:axId val="1668967279"/>
        <c:axId val="1668963951"/>
      </c:barChart>
      <c:catAx>
        <c:axId val="1668967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68963951"/>
        <c:crosses val="autoZero"/>
        <c:auto val="1"/>
        <c:lblAlgn val="ctr"/>
        <c:lblOffset val="100"/>
        <c:noMultiLvlLbl val="0"/>
      </c:catAx>
      <c:valAx>
        <c:axId val="16689639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689672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multiLvlStrRef>
              <c:f>Hoja2!$F$22:$G$23</c:f>
              <c:multiLvlStrCache>
                <c:ptCount val="2"/>
                <c:lvl>
                  <c:pt idx="0">
                    <c:v>2020</c:v>
                  </c:pt>
                  <c:pt idx="1">
                    <c:v>2021</c:v>
                  </c:pt>
                </c:lvl>
                <c:lvl>
                  <c:pt idx="0">
                    <c:v>Ulceras</c:v>
                  </c:pt>
                </c:lvl>
              </c:multiLvlStrCache>
            </c:multiLvlStrRef>
          </c:cat>
          <c:val>
            <c:numRef>
              <c:f>Hoja2!$H$22:$H$23</c:f>
              <c:numCache>
                <c:formatCode>General</c:formatCode>
                <c:ptCount val="2"/>
                <c:pt idx="0">
                  <c:v>100</c:v>
                </c:pt>
                <c:pt idx="1">
                  <c:v>100</c:v>
                </c:pt>
              </c:numCache>
            </c:numRef>
          </c:val>
          <c:extLst>
            <c:ext xmlns:c16="http://schemas.microsoft.com/office/drawing/2014/chart" uri="{C3380CC4-5D6E-409C-BE32-E72D297353CC}">
              <c16:uniqueId val="{00000000-C241-4B60-99AA-1149B762FE53}"/>
            </c:ext>
          </c:extLst>
        </c:ser>
        <c:dLbls>
          <c:showLegendKey val="0"/>
          <c:showVal val="0"/>
          <c:showCatName val="0"/>
          <c:showSerName val="0"/>
          <c:showPercent val="0"/>
          <c:showBubbleSize val="0"/>
        </c:dLbls>
        <c:gapWidth val="182"/>
        <c:axId val="1654608399"/>
        <c:axId val="1654612975"/>
      </c:barChart>
      <c:catAx>
        <c:axId val="1654608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4612975"/>
        <c:crosses val="autoZero"/>
        <c:auto val="1"/>
        <c:lblAlgn val="ctr"/>
        <c:lblOffset val="100"/>
        <c:noMultiLvlLbl val="0"/>
      </c:catAx>
      <c:valAx>
        <c:axId val="16546129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46083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Salud</a:t>
            </a:r>
            <a:r>
              <a:rPr lang="es-CO" baseline="0"/>
              <a:t> Mental</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cat>
            <c:multiLvlStrRef>
              <c:f>Hoja2!$N$4:$O$5</c:f>
              <c:multiLvlStrCache>
                <c:ptCount val="2"/>
                <c:lvl>
                  <c:pt idx="0">
                    <c:v>2020</c:v>
                  </c:pt>
                  <c:pt idx="1">
                    <c:v>2021</c:v>
                  </c:pt>
                </c:lvl>
                <c:lvl>
                  <c:pt idx="0">
                    <c:v>Salud mental</c:v>
                  </c:pt>
                </c:lvl>
              </c:multiLvlStrCache>
            </c:multiLvlStrRef>
          </c:cat>
          <c:val>
            <c:numRef>
              <c:f>Hoja2!$P$4:$P$5</c:f>
              <c:numCache>
                <c:formatCode>General</c:formatCode>
                <c:ptCount val="2"/>
                <c:pt idx="0">
                  <c:v>3</c:v>
                </c:pt>
                <c:pt idx="1">
                  <c:v>18</c:v>
                </c:pt>
              </c:numCache>
            </c:numRef>
          </c:val>
          <c:extLst>
            <c:ext xmlns:c16="http://schemas.microsoft.com/office/drawing/2014/chart" uri="{C3380CC4-5D6E-409C-BE32-E72D297353CC}">
              <c16:uniqueId val="{00000000-5291-4A3D-BD79-FCD6F48F969D}"/>
            </c:ext>
          </c:extLst>
        </c:ser>
        <c:dLbls>
          <c:showLegendKey val="0"/>
          <c:showVal val="0"/>
          <c:showCatName val="0"/>
          <c:showSerName val="0"/>
          <c:showPercent val="0"/>
          <c:showBubbleSize val="0"/>
        </c:dLbls>
        <c:gapWidth val="182"/>
        <c:axId val="958364895"/>
        <c:axId val="958358239"/>
      </c:barChart>
      <c:catAx>
        <c:axId val="958364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58358239"/>
        <c:crosses val="autoZero"/>
        <c:auto val="1"/>
        <c:lblAlgn val="ctr"/>
        <c:lblOffset val="100"/>
        <c:noMultiLvlLbl val="0"/>
      </c:catAx>
      <c:valAx>
        <c:axId val="9583582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9583648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Binomio</a:t>
            </a:r>
            <a:r>
              <a:rPr lang="es-CO" baseline="0"/>
              <a:t> madre e hijo</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1"/>
            </a:solidFill>
            <a:ln>
              <a:noFill/>
            </a:ln>
            <a:effectLst/>
          </c:spPr>
          <c:invertIfNegative val="0"/>
          <c:cat>
            <c:multiLvlStrRef>
              <c:f>Hoja2!$N$23:$O$24</c:f>
              <c:multiLvlStrCache>
                <c:ptCount val="2"/>
                <c:lvl>
                  <c:pt idx="0">
                    <c:v>2020</c:v>
                  </c:pt>
                  <c:pt idx="1">
                    <c:v>2021</c:v>
                  </c:pt>
                </c:lvl>
                <c:lvl>
                  <c:pt idx="0">
                    <c:v>Binomio</c:v>
                  </c:pt>
                </c:lvl>
              </c:multiLvlStrCache>
            </c:multiLvlStrRef>
          </c:cat>
          <c:val>
            <c:numRef>
              <c:f>Hoja2!$P$23:$P$24</c:f>
              <c:numCache>
                <c:formatCode>General</c:formatCode>
                <c:ptCount val="2"/>
                <c:pt idx="0">
                  <c:v>100</c:v>
                </c:pt>
                <c:pt idx="1">
                  <c:v>91</c:v>
                </c:pt>
              </c:numCache>
            </c:numRef>
          </c:val>
          <c:extLst>
            <c:ext xmlns:c16="http://schemas.microsoft.com/office/drawing/2014/chart" uri="{C3380CC4-5D6E-409C-BE32-E72D297353CC}">
              <c16:uniqueId val="{00000000-2AF4-4AF0-95EA-3C7D7C558CA7}"/>
            </c:ext>
          </c:extLst>
        </c:ser>
        <c:dLbls>
          <c:showLegendKey val="0"/>
          <c:showVal val="0"/>
          <c:showCatName val="0"/>
          <c:showSerName val="0"/>
          <c:showPercent val="0"/>
          <c:showBubbleSize val="0"/>
        </c:dLbls>
        <c:gapWidth val="182"/>
        <c:axId val="1653703775"/>
        <c:axId val="1653712095"/>
      </c:barChart>
      <c:catAx>
        <c:axId val="1653703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3712095"/>
        <c:crosses val="autoZero"/>
        <c:auto val="1"/>
        <c:lblAlgn val="ctr"/>
        <c:lblOffset val="100"/>
        <c:noMultiLvlLbl val="0"/>
      </c:catAx>
      <c:valAx>
        <c:axId val="16537120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537037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6376B-E66B-4CE2-899B-E7303BF7057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CO"/>
        </a:p>
      </dgm:t>
    </dgm:pt>
    <dgm:pt modelId="{8F37B18B-D910-4F5F-91DD-08B9C0E965B0}">
      <dgm:prSet/>
      <dgm:spPr/>
      <dgm:t>
        <a:bodyPr/>
        <a:lstStyle/>
        <a:p>
          <a:r>
            <a:rPr lang="es-CO" dirty="0">
              <a:solidFill>
                <a:schemeClr val="tx1"/>
              </a:solidFill>
            </a:rPr>
            <a:t>1. SOGC – SEGURIDAD DEL PACIENTE – POLITICA HUMANIZACIÓN </a:t>
          </a:r>
        </a:p>
      </dgm:t>
    </dgm:pt>
    <dgm:pt modelId="{7B24DE99-34F3-41EA-86F4-8BC47C0E50BC}" type="parTrans" cxnId="{B1B26DEA-91D7-4686-A3E5-370ED3236439}">
      <dgm:prSet/>
      <dgm:spPr/>
      <dgm:t>
        <a:bodyPr/>
        <a:lstStyle/>
        <a:p>
          <a:endParaRPr lang="es-CO"/>
        </a:p>
      </dgm:t>
    </dgm:pt>
    <dgm:pt modelId="{776A6C14-2E67-4E48-A914-BE4F11489727}" type="sibTrans" cxnId="{B1B26DEA-91D7-4686-A3E5-370ED3236439}">
      <dgm:prSet/>
      <dgm:spPr/>
      <dgm:t>
        <a:bodyPr/>
        <a:lstStyle/>
        <a:p>
          <a:endParaRPr lang="es-CO"/>
        </a:p>
      </dgm:t>
    </dgm:pt>
    <dgm:pt modelId="{7AD01639-4FED-4BAC-A79C-247C98D7DD4B}">
      <dgm:prSet/>
      <dgm:spPr/>
      <dgm:t>
        <a:bodyPr/>
        <a:lstStyle/>
        <a:p>
          <a:r>
            <a:rPr lang="es-CO" dirty="0">
              <a:solidFill>
                <a:schemeClr val="tx1"/>
              </a:solidFill>
            </a:rPr>
            <a:t>2. RECOMENDACIONES</a:t>
          </a:r>
        </a:p>
      </dgm:t>
    </dgm:pt>
    <dgm:pt modelId="{CCB8CFC9-30B8-4DA9-8226-DE044BF7154D}" type="parTrans" cxnId="{7B856D5E-81A1-4CDD-BEEF-A579305CDA30}">
      <dgm:prSet/>
      <dgm:spPr/>
      <dgm:t>
        <a:bodyPr/>
        <a:lstStyle/>
        <a:p>
          <a:endParaRPr lang="es-CO"/>
        </a:p>
      </dgm:t>
    </dgm:pt>
    <dgm:pt modelId="{0766CEB6-3E26-4BE6-A71C-98E8441EA769}" type="sibTrans" cxnId="{7B856D5E-81A1-4CDD-BEEF-A579305CDA30}">
      <dgm:prSet/>
      <dgm:spPr/>
      <dgm:t>
        <a:bodyPr/>
        <a:lstStyle/>
        <a:p>
          <a:endParaRPr lang="es-CO"/>
        </a:p>
      </dgm:t>
    </dgm:pt>
    <dgm:pt modelId="{3C21DFBA-778F-40BE-BAC4-B02D9F0716F9}">
      <dgm:prSet/>
      <dgm:spPr/>
      <dgm:t>
        <a:bodyPr/>
        <a:lstStyle/>
        <a:p>
          <a:r>
            <a:rPr lang="es-CO" dirty="0">
              <a:solidFill>
                <a:schemeClr val="tx1"/>
              </a:solidFill>
            </a:rPr>
            <a:t>3. CONCLUSIONES</a:t>
          </a:r>
        </a:p>
      </dgm:t>
    </dgm:pt>
    <dgm:pt modelId="{145F05B7-D9DC-445D-A49B-98B40D887297}" type="parTrans" cxnId="{A27A1AC6-EB08-4EC1-9253-5080CE44E66F}">
      <dgm:prSet/>
      <dgm:spPr/>
      <dgm:t>
        <a:bodyPr/>
        <a:lstStyle/>
        <a:p>
          <a:endParaRPr lang="es-CO"/>
        </a:p>
      </dgm:t>
    </dgm:pt>
    <dgm:pt modelId="{4CA0AF06-776F-40CD-90D6-55D26F386BC7}" type="sibTrans" cxnId="{A27A1AC6-EB08-4EC1-9253-5080CE44E66F}">
      <dgm:prSet/>
      <dgm:spPr/>
      <dgm:t>
        <a:bodyPr/>
        <a:lstStyle/>
        <a:p>
          <a:endParaRPr lang="es-CO"/>
        </a:p>
      </dgm:t>
    </dgm:pt>
    <dgm:pt modelId="{09173307-EDF8-4E0E-B3FB-AA26C66E2037}" type="pres">
      <dgm:prSet presAssocID="{23F6376B-E66B-4CE2-899B-E7303BF7057E}" presName="linear" presStyleCnt="0">
        <dgm:presLayoutVars>
          <dgm:animLvl val="lvl"/>
          <dgm:resizeHandles val="exact"/>
        </dgm:presLayoutVars>
      </dgm:prSet>
      <dgm:spPr/>
      <dgm:t>
        <a:bodyPr/>
        <a:lstStyle/>
        <a:p>
          <a:endParaRPr lang="es-ES"/>
        </a:p>
      </dgm:t>
    </dgm:pt>
    <dgm:pt modelId="{AF5E21CC-9A39-410A-B25C-C90A54026208}" type="pres">
      <dgm:prSet presAssocID="{8F37B18B-D910-4F5F-91DD-08B9C0E965B0}" presName="parentText" presStyleLbl="node1" presStyleIdx="0" presStyleCnt="3">
        <dgm:presLayoutVars>
          <dgm:chMax val="0"/>
          <dgm:bulletEnabled val="1"/>
        </dgm:presLayoutVars>
      </dgm:prSet>
      <dgm:spPr/>
      <dgm:t>
        <a:bodyPr/>
        <a:lstStyle/>
        <a:p>
          <a:endParaRPr lang="es-ES"/>
        </a:p>
      </dgm:t>
    </dgm:pt>
    <dgm:pt modelId="{CF40DBDA-D57B-4903-90D4-EE7D644349DA}" type="pres">
      <dgm:prSet presAssocID="{776A6C14-2E67-4E48-A914-BE4F11489727}" presName="spacer" presStyleCnt="0"/>
      <dgm:spPr/>
    </dgm:pt>
    <dgm:pt modelId="{E8193431-3F15-4FDD-8122-0A063A48A55C}" type="pres">
      <dgm:prSet presAssocID="{7AD01639-4FED-4BAC-A79C-247C98D7DD4B}" presName="parentText" presStyleLbl="node1" presStyleIdx="1" presStyleCnt="3">
        <dgm:presLayoutVars>
          <dgm:chMax val="0"/>
          <dgm:bulletEnabled val="1"/>
        </dgm:presLayoutVars>
      </dgm:prSet>
      <dgm:spPr/>
      <dgm:t>
        <a:bodyPr/>
        <a:lstStyle/>
        <a:p>
          <a:endParaRPr lang="es-ES"/>
        </a:p>
      </dgm:t>
    </dgm:pt>
    <dgm:pt modelId="{795CF7A8-396D-4BCE-9CD2-E17381F3B427}" type="pres">
      <dgm:prSet presAssocID="{0766CEB6-3E26-4BE6-A71C-98E8441EA769}" presName="spacer" presStyleCnt="0"/>
      <dgm:spPr/>
    </dgm:pt>
    <dgm:pt modelId="{8AAB407A-1387-4A35-A15D-422146A3A1FA}" type="pres">
      <dgm:prSet presAssocID="{3C21DFBA-778F-40BE-BAC4-B02D9F0716F9}" presName="parentText" presStyleLbl="node1" presStyleIdx="2" presStyleCnt="3">
        <dgm:presLayoutVars>
          <dgm:chMax val="0"/>
          <dgm:bulletEnabled val="1"/>
        </dgm:presLayoutVars>
      </dgm:prSet>
      <dgm:spPr/>
      <dgm:t>
        <a:bodyPr/>
        <a:lstStyle/>
        <a:p>
          <a:endParaRPr lang="es-ES"/>
        </a:p>
      </dgm:t>
    </dgm:pt>
  </dgm:ptLst>
  <dgm:cxnLst>
    <dgm:cxn modelId="{4CB0C318-1624-4206-95E0-0672FA49CE8D}" type="presOf" srcId="{23F6376B-E66B-4CE2-899B-E7303BF7057E}" destId="{09173307-EDF8-4E0E-B3FB-AA26C66E2037}" srcOrd="0" destOrd="0" presId="urn:microsoft.com/office/officeart/2005/8/layout/vList2"/>
    <dgm:cxn modelId="{B69D8D0C-998E-448F-AD86-7429F2BB697D}" type="presOf" srcId="{3C21DFBA-778F-40BE-BAC4-B02D9F0716F9}" destId="{8AAB407A-1387-4A35-A15D-422146A3A1FA}" srcOrd="0" destOrd="0" presId="urn:microsoft.com/office/officeart/2005/8/layout/vList2"/>
    <dgm:cxn modelId="{0B369340-3759-4284-8E94-A609EB81AE9F}" type="presOf" srcId="{8F37B18B-D910-4F5F-91DD-08B9C0E965B0}" destId="{AF5E21CC-9A39-410A-B25C-C90A54026208}" srcOrd="0" destOrd="0" presId="urn:microsoft.com/office/officeart/2005/8/layout/vList2"/>
    <dgm:cxn modelId="{A27A1AC6-EB08-4EC1-9253-5080CE44E66F}" srcId="{23F6376B-E66B-4CE2-899B-E7303BF7057E}" destId="{3C21DFBA-778F-40BE-BAC4-B02D9F0716F9}" srcOrd="2" destOrd="0" parTransId="{145F05B7-D9DC-445D-A49B-98B40D887297}" sibTransId="{4CA0AF06-776F-40CD-90D6-55D26F386BC7}"/>
    <dgm:cxn modelId="{7B856D5E-81A1-4CDD-BEEF-A579305CDA30}" srcId="{23F6376B-E66B-4CE2-899B-E7303BF7057E}" destId="{7AD01639-4FED-4BAC-A79C-247C98D7DD4B}" srcOrd="1" destOrd="0" parTransId="{CCB8CFC9-30B8-4DA9-8226-DE044BF7154D}" sibTransId="{0766CEB6-3E26-4BE6-A71C-98E8441EA769}"/>
    <dgm:cxn modelId="{93CE1679-5007-409D-8CD5-5BB900967B7B}" type="presOf" srcId="{7AD01639-4FED-4BAC-A79C-247C98D7DD4B}" destId="{E8193431-3F15-4FDD-8122-0A063A48A55C}" srcOrd="0" destOrd="0" presId="urn:microsoft.com/office/officeart/2005/8/layout/vList2"/>
    <dgm:cxn modelId="{B1B26DEA-91D7-4686-A3E5-370ED3236439}" srcId="{23F6376B-E66B-4CE2-899B-E7303BF7057E}" destId="{8F37B18B-D910-4F5F-91DD-08B9C0E965B0}" srcOrd="0" destOrd="0" parTransId="{7B24DE99-34F3-41EA-86F4-8BC47C0E50BC}" sibTransId="{776A6C14-2E67-4E48-A914-BE4F11489727}"/>
    <dgm:cxn modelId="{501B7C06-9154-41AC-9C73-6A33D545FCBD}" type="presParOf" srcId="{09173307-EDF8-4E0E-B3FB-AA26C66E2037}" destId="{AF5E21CC-9A39-410A-B25C-C90A54026208}" srcOrd="0" destOrd="0" presId="urn:microsoft.com/office/officeart/2005/8/layout/vList2"/>
    <dgm:cxn modelId="{562BB477-5068-490C-B7A7-FF2D89E8184E}" type="presParOf" srcId="{09173307-EDF8-4E0E-B3FB-AA26C66E2037}" destId="{CF40DBDA-D57B-4903-90D4-EE7D644349DA}" srcOrd="1" destOrd="0" presId="urn:microsoft.com/office/officeart/2005/8/layout/vList2"/>
    <dgm:cxn modelId="{7DA86C3A-3B78-4630-9AF1-411589788F57}" type="presParOf" srcId="{09173307-EDF8-4E0E-B3FB-AA26C66E2037}" destId="{E8193431-3F15-4FDD-8122-0A063A48A55C}" srcOrd="2" destOrd="0" presId="urn:microsoft.com/office/officeart/2005/8/layout/vList2"/>
    <dgm:cxn modelId="{DC8A46FF-5A54-4125-99F3-86BDD89F210B}" type="presParOf" srcId="{09173307-EDF8-4E0E-B3FB-AA26C66E2037}" destId="{795CF7A8-396D-4BCE-9CD2-E17381F3B427}" srcOrd="3" destOrd="0" presId="urn:microsoft.com/office/officeart/2005/8/layout/vList2"/>
    <dgm:cxn modelId="{BDAFFCEB-349B-4AA0-B2F2-1BCE26E7BFBA}" type="presParOf" srcId="{09173307-EDF8-4E0E-B3FB-AA26C66E2037}" destId="{8AAB407A-1387-4A35-A15D-422146A3A1F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068706-0CB3-4327-9C1A-8B0D67347F39}" type="doc">
      <dgm:prSet loTypeId="urn:microsoft.com/office/officeart/2005/8/layout/arrow3" loCatId="relationship" qsTypeId="urn:microsoft.com/office/officeart/2005/8/quickstyle/simple3" qsCatId="simple" csTypeId="urn:microsoft.com/office/officeart/2005/8/colors/colorful5" csCatId="colorful" phldr="1"/>
      <dgm:spPr/>
      <dgm:t>
        <a:bodyPr/>
        <a:lstStyle/>
        <a:p>
          <a:endParaRPr lang="es-CO"/>
        </a:p>
      </dgm:t>
    </dgm:pt>
    <dgm:pt modelId="{ADA0EE84-DE81-4B9C-A3CA-AF47A8779FAA}">
      <dgm:prSet phldrT="[Texto]" custT="1"/>
      <dgm:spPr/>
      <dgm:t>
        <a:bodyPr/>
        <a:lstStyle/>
        <a:p>
          <a:r>
            <a:rPr lang="es-ES" sz="2400" dirty="0"/>
            <a:t>Garantizar la funcionalidad del procedimiento de consentimiento informado</a:t>
          </a:r>
          <a:endParaRPr lang="es-CO" sz="2400" dirty="0"/>
        </a:p>
      </dgm:t>
    </dgm:pt>
    <dgm:pt modelId="{815D2935-7EBF-4CF3-8EA3-AA56E3B7288C}" type="parTrans" cxnId="{230E1D17-5300-4936-9D58-F97014485EFC}">
      <dgm:prSet/>
      <dgm:spPr/>
      <dgm:t>
        <a:bodyPr/>
        <a:lstStyle/>
        <a:p>
          <a:endParaRPr lang="es-CO"/>
        </a:p>
      </dgm:t>
    </dgm:pt>
    <dgm:pt modelId="{11B3AEF8-3E00-4067-B93D-B193B93EFECF}" type="sibTrans" cxnId="{230E1D17-5300-4936-9D58-F97014485EFC}">
      <dgm:prSet/>
      <dgm:spPr/>
      <dgm:t>
        <a:bodyPr/>
        <a:lstStyle/>
        <a:p>
          <a:endParaRPr lang="es-CO"/>
        </a:p>
      </dgm:t>
    </dgm:pt>
    <dgm:pt modelId="{1013B501-6882-422F-B571-2F687FA2161F}">
      <dgm:prSet phldrT="[Texto]"/>
      <dgm:spPr/>
      <dgm:t>
        <a:bodyPr/>
        <a:lstStyle/>
        <a:p>
          <a:r>
            <a:rPr lang="es-ES" dirty="0"/>
            <a:t>53%</a:t>
          </a:r>
          <a:endParaRPr lang="es-CO" dirty="0"/>
        </a:p>
      </dgm:t>
    </dgm:pt>
    <dgm:pt modelId="{1500E70E-66AA-4631-8F24-A926C939EEF8}" type="parTrans" cxnId="{F2914C09-EED9-4613-8444-E0596836A27F}">
      <dgm:prSet/>
      <dgm:spPr/>
      <dgm:t>
        <a:bodyPr/>
        <a:lstStyle/>
        <a:p>
          <a:endParaRPr lang="es-CO"/>
        </a:p>
      </dgm:t>
    </dgm:pt>
    <dgm:pt modelId="{A3CF9B52-EC88-408A-97D1-629DA73EB122}" type="sibTrans" cxnId="{F2914C09-EED9-4613-8444-E0596836A27F}">
      <dgm:prSet/>
      <dgm:spPr/>
      <dgm:t>
        <a:bodyPr/>
        <a:lstStyle/>
        <a:p>
          <a:endParaRPr lang="es-CO"/>
        </a:p>
      </dgm:t>
    </dgm:pt>
    <dgm:pt modelId="{FE18EB5C-8BA7-4915-82F5-1F8AAB6AC253}" type="pres">
      <dgm:prSet presAssocID="{FC068706-0CB3-4327-9C1A-8B0D67347F39}" presName="compositeShape" presStyleCnt="0">
        <dgm:presLayoutVars>
          <dgm:chMax val="2"/>
          <dgm:dir/>
          <dgm:resizeHandles val="exact"/>
        </dgm:presLayoutVars>
      </dgm:prSet>
      <dgm:spPr/>
      <dgm:t>
        <a:bodyPr/>
        <a:lstStyle/>
        <a:p>
          <a:endParaRPr lang="es-ES"/>
        </a:p>
      </dgm:t>
    </dgm:pt>
    <dgm:pt modelId="{5C2B7C8C-6CAA-41B1-A8B3-09F3871F98AD}" type="pres">
      <dgm:prSet presAssocID="{FC068706-0CB3-4327-9C1A-8B0D67347F39}" presName="divider" presStyleLbl="fgShp" presStyleIdx="0" presStyleCnt="1"/>
      <dgm:spPr/>
    </dgm:pt>
    <dgm:pt modelId="{36897B0E-EAC8-4D6F-B34A-9C367ABF4087}" type="pres">
      <dgm:prSet presAssocID="{ADA0EE84-DE81-4B9C-A3CA-AF47A8779FAA}" presName="downArrow" presStyleLbl="node1" presStyleIdx="0" presStyleCnt="2"/>
      <dgm:spPr/>
    </dgm:pt>
    <dgm:pt modelId="{D49DF7AA-89AD-4D7E-ADBE-59B4CA5AB426}" type="pres">
      <dgm:prSet presAssocID="{ADA0EE84-DE81-4B9C-A3CA-AF47A8779FAA}" presName="downArrowText" presStyleLbl="revTx" presStyleIdx="0" presStyleCnt="2" custScaleX="154136">
        <dgm:presLayoutVars>
          <dgm:bulletEnabled val="1"/>
        </dgm:presLayoutVars>
      </dgm:prSet>
      <dgm:spPr/>
      <dgm:t>
        <a:bodyPr/>
        <a:lstStyle/>
        <a:p>
          <a:endParaRPr lang="es-ES"/>
        </a:p>
      </dgm:t>
    </dgm:pt>
    <dgm:pt modelId="{D71A268E-AB63-48A0-96F8-4319847B4A6A}" type="pres">
      <dgm:prSet presAssocID="{1013B501-6882-422F-B571-2F687FA2161F}" presName="upArrow" presStyleLbl="node1" presStyleIdx="1" presStyleCnt="2"/>
      <dgm:spPr/>
    </dgm:pt>
    <dgm:pt modelId="{8C0FE074-7848-48FE-A992-18A9EBBECE41}" type="pres">
      <dgm:prSet presAssocID="{1013B501-6882-422F-B571-2F687FA2161F}" presName="upArrowText" presStyleLbl="revTx" presStyleIdx="1" presStyleCnt="2">
        <dgm:presLayoutVars>
          <dgm:bulletEnabled val="1"/>
        </dgm:presLayoutVars>
      </dgm:prSet>
      <dgm:spPr/>
      <dgm:t>
        <a:bodyPr/>
        <a:lstStyle/>
        <a:p>
          <a:endParaRPr lang="es-ES"/>
        </a:p>
      </dgm:t>
    </dgm:pt>
  </dgm:ptLst>
  <dgm:cxnLst>
    <dgm:cxn modelId="{8E9F3B3D-AFFA-4F5F-BE04-33B4CE705EEC}" type="presOf" srcId="{ADA0EE84-DE81-4B9C-A3CA-AF47A8779FAA}" destId="{D49DF7AA-89AD-4D7E-ADBE-59B4CA5AB426}" srcOrd="0" destOrd="0" presId="urn:microsoft.com/office/officeart/2005/8/layout/arrow3"/>
    <dgm:cxn modelId="{3F09C86C-D11B-4166-BF1A-E62E63531963}" type="presOf" srcId="{FC068706-0CB3-4327-9C1A-8B0D67347F39}" destId="{FE18EB5C-8BA7-4915-82F5-1F8AAB6AC253}" srcOrd="0" destOrd="0" presId="urn:microsoft.com/office/officeart/2005/8/layout/arrow3"/>
    <dgm:cxn modelId="{F2914C09-EED9-4613-8444-E0596836A27F}" srcId="{FC068706-0CB3-4327-9C1A-8B0D67347F39}" destId="{1013B501-6882-422F-B571-2F687FA2161F}" srcOrd="1" destOrd="0" parTransId="{1500E70E-66AA-4631-8F24-A926C939EEF8}" sibTransId="{A3CF9B52-EC88-408A-97D1-629DA73EB122}"/>
    <dgm:cxn modelId="{230E1D17-5300-4936-9D58-F97014485EFC}" srcId="{FC068706-0CB3-4327-9C1A-8B0D67347F39}" destId="{ADA0EE84-DE81-4B9C-A3CA-AF47A8779FAA}" srcOrd="0" destOrd="0" parTransId="{815D2935-7EBF-4CF3-8EA3-AA56E3B7288C}" sibTransId="{11B3AEF8-3E00-4067-B93D-B193B93EFECF}"/>
    <dgm:cxn modelId="{CACA0271-2832-4A12-BADE-50C4F49A6E30}" type="presOf" srcId="{1013B501-6882-422F-B571-2F687FA2161F}" destId="{8C0FE074-7848-48FE-A992-18A9EBBECE41}" srcOrd="0" destOrd="0" presId="urn:microsoft.com/office/officeart/2005/8/layout/arrow3"/>
    <dgm:cxn modelId="{4CFE3F5F-DAE1-4A7A-968C-A8E27E7D009F}" type="presParOf" srcId="{FE18EB5C-8BA7-4915-82F5-1F8AAB6AC253}" destId="{5C2B7C8C-6CAA-41B1-A8B3-09F3871F98AD}" srcOrd="0" destOrd="0" presId="urn:microsoft.com/office/officeart/2005/8/layout/arrow3"/>
    <dgm:cxn modelId="{A16CBD97-8FDD-435F-B222-3F0739F9F74F}" type="presParOf" srcId="{FE18EB5C-8BA7-4915-82F5-1F8AAB6AC253}" destId="{36897B0E-EAC8-4D6F-B34A-9C367ABF4087}" srcOrd="1" destOrd="0" presId="urn:microsoft.com/office/officeart/2005/8/layout/arrow3"/>
    <dgm:cxn modelId="{D481DE9C-051D-4EA4-AB82-41BDBB65964A}" type="presParOf" srcId="{FE18EB5C-8BA7-4915-82F5-1F8AAB6AC253}" destId="{D49DF7AA-89AD-4D7E-ADBE-59B4CA5AB426}" srcOrd="2" destOrd="0" presId="urn:microsoft.com/office/officeart/2005/8/layout/arrow3"/>
    <dgm:cxn modelId="{73780E3C-24FF-41CA-ADD1-DB10CFC5FED0}" type="presParOf" srcId="{FE18EB5C-8BA7-4915-82F5-1F8AAB6AC253}" destId="{D71A268E-AB63-48A0-96F8-4319847B4A6A}" srcOrd="3" destOrd="0" presId="urn:microsoft.com/office/officeart/2005/8/layout/arrow3"/>
    <dgm:cxn modelId="{B99BF979-4E20-47FF-A0C6-E88235672BE1}" type="presParOf" srcId="{FE18EB5C-8BA7-4915-82F5-1F8AAB6AC253}" destId="{8C0FE074-7848-48FE-A992-18A9EBBECE4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7F6A88-0522-438F-BE70-44055AC64477}" type="doc">
      <dgm:prSet loTypeId="urn:microsoft.com/office/officeart/2005/8/layout/arrow3" loCatId="relationship" qsTypeId="urn:microsoft.com/office/officeart/2005/8/quickstyle/simple3" qsCatId="simple" csTypeId="urn:microsoft.com/office/officeart/2005/8/colors/colorful4" csCatId="colorful" phldr="1"/>
      <dgm:spPr/>
      <dgm:t>
        <a:bodyPr/>
        <a:lstStyle/>
        <a:p>
          <a:endParaRPr lang="es-CO"/>
        </a:p>
      </dgm:t>
    </dgm:pt>
    <dgm:pt modelId="{89BC0D7B-6B24-4236-9A22-47281D5BF16F}">
      <dgm:prSet phldrT="[Texto]"/>
      <dgm:spPr/>
      <dgm:t>
        <a:bodyPr/>
        <a:lstStyle/>
        <a:p>
          <a:r>
            <a:rPr lang="es-ES" dirty="0"/>
            <a:t>100%</a:t>
          </a:r>
          <a:endParaRPr lang="es-CO" dirty="0"/>
        </a:p>
      </dgm:t>
    </dgm:pt>
    <dgm:pt modelId="{C90FE3A1-36CD-466D-96D6-D54181C195D9}" type="parTrans" cxnId="{CF3FA1DC-C651-4A39-AC17-EBCA6D4129E3}">
      <dgm:prSet/>
      <dgm:spPr/>
      <dgm:t>
        <a:bodyPr/>
        <a:lstStyle/>
        <a:p>
          <a:endParaRPr lang="es-CO"/>
        </a:p>
      </dgm:t>
    </dgm:pt>
    <dgm:pt modelId="{9A23EBCE-DBA9-417B-93DA-F4AB51120E89}" type="sibTrans" cxnId="{CF3FA1DC-C651-4A39-AC17-EBCA6D4129E3}">
      <dgm:prSet/>
      <dgm:spPr/>
      <dgm:t>
        <a:bodyPr/>
        <a:lstStyle/>
        <a:p>
          <a:endParaRPr lang="es-CO"/>
        </a:p>
      </dgm:t>
    </dgm:pt>
    <dgm:pt modelId="{7F990226-219F-498D-A8CD-C7513157646C}">
      <dgm:prSet phldrT="[Texto]" custT="1"/>
      <dgm:spPr/>
      <dgm:t>
        <a:bodyPr/>
        <a:lstStyle/>
        <a:p>
          <a:r>
            <a:rPr lang="es-ES" sz="2400" dirty="0" smtClean="0"/>
            <a:t>Mejorar la comunicación en el personal asistencial</a:t>
          </a:r>
          <a:endParaRPr lang="es-CO" sz="2400" dirty="0"/>
        </a:p>
      </dgm:t>
    </dgm:pt>
    <dgm:pt modelId="{253381CC-9238-44D3-A981-3688585F9461}" type="sibTrans" cxnId="{9158ED1D-7298-444F-8AA2-836CB3494922}">
      <dgm:prSet/>
      <dgm:spPr/>
      <dgm:t>
        <a:bodyPr/>
        <a:lstStyle/>
        <a:p>
          <a:endParaRPr lang="es-CO"/>
        </a:p>
      </dgm:t>
    </dgm:pt>
    <dgm:pt modelId="{43D06F34-473C-4475-804F-BE4CADA5FC9F}" type="parTrans" cxnId="{9158ED1D-7298-444F-8AA2-836CB3494922}">
      <dgm:prSet/>
      <dgm:spPr/>
      <dgm:t>
        <a:bodyPr/>
        <a:lstStyle/>
        <a:p>
          <a:endParaRPr lang="es-CO"/>
        </a:p>
      </dgm:t>
    </dgm:pt>
    <dgm:pt modelId="{1CA00FCE-4487-48A8-B5BC-F73F802B4D82}" type="pres">
      <dgm:prSet presAssocID="{3E7F6A88-0522-438F-BE70-44055AC64477}" presName="compositeShape" presStyleCnt="0">
        <dgm:presLayoutVars>
          <dgm:chMax val="2"/>
          <dgm:dir/>
          <dgm:resizeHandles val="exact"/>
        </dgm:presLayoutVars>
      </dgm:prSet>
      <dgm:spPr/>
      <dgm:t>
        <a:bodyPr/>
        <a:lstStyle/>
        <a:p>
          <a:endParaRPr lang="es-ES"/>
        </a:p>
      </dgm:t>
    </dgm:pt>
    <dgm:pt modelId="{DCA97CF8-57C0-41DA-8DC7-9078A77AF0E5}" type="pres">
      <dgm:prSet presAssocID="{3E7F6A88-0522-438F-BE70-44055AC64477}" presName="divider" presStyleLbl="fgShp" presStyleIdx="0" presStyleCnt="1"/>
      <dgm:spPr/>
    </dgm:pt>
    <dgm:pt modelId="{691D1BFD-3702-410F-9293-CCDA4F1CD0A6}" type="pres">
      <dgm:prSet presAssocID="{7F990226-219F-498D-A8CD-C7513157646C}" presName="downArrow" presStyleLbl="node1" presStyleIdx="0" presStyleCnt="2"/>
      <dgm:spPr/>
    </dgm:pt>
    <dgm:pt modelId="{D5516871-1A06-4F4C-A294-988C40C36DCF}" type="pres">
      <dgm:prSet presAssocID="{7F990226-219F-498D-A8CD-C7513157646C}" presName="downArrowText" presStyleLbl="revTx" presStyleIdx="0" presStyleCnt="2" custScaleX="156509">
        <dgm:presLayoutVars>
          <dgm:bulletEnabled val="1"/>
        </dgm:presLayoutVars>
      </dgm:prSet>
      <dgm:spPr/>
      <dgm:t>
        <a:bodyPr/>
        <a:lstStyle/>
        <a:p>
          <a:endParaRPr lang="es-ES"/>
        </a:p>
      </dgm:t>
    </dgm:pt>
    <dgm:pt modelId="{38904AEB-1194-4523-8A6B-CD8035AFD3FB}" type="pres">
      <dgm:prSet presAssocID="{89BC0D7B-6B24-4236-9A22-47281D5BF16F}" presName="upArrow" presStyleLbl="node1" presStyleIdx="1" presStyleCnt="2"/>
      <dgm:spPr/>
    </dgm:pt>
    <dgm:pt modelId="{A6B15A19-108B-41AF-A700-F00736EE5556}" type="pres">
      <dgm:prSet presAssocID="{89BC0D7B-6B24-4236-9A22-47281D5BF16F}" presName="upArrowText" presStyleLbl="revTx" presStyleIdx="1" presStyleCnt="2">
        <dgm:presLayoutVars>
          <dgm:bulletEnabled val="1"/>
        </dgm:presLayoutVars>
      </dgm:prSet>
      <dgm:spPr/>
      <dgm:t>
        <a:bodyPr/>
        <a:lstStyle/>
        <a:p>
          <a:endParaRPr lang="es-ES"/>
        </a:p>
      </dgm:t>
    </dgm:pt>
  </dgm:ptLst>
  <dgm:cxnLst>
    <dgm:cxn modelId="{CF3FA1DC-C651-4A39-AC17-EBCA6D4129E3}" srcId="{3E7F6A88-0522-438F-BE70-44055AC64477}" destId="{89BC0D7B-6B24-4236-9A22-47281D5BF16F}" srcOrd="1" destOrd="0" parTransId="{C90FE3A1-36CD-466D-96D6-D54181C195D9}" sibTransId="{9A23EBCE-DBA9-417B-93DA-F4AB51120E89}"/>
    <dgm:cxn modelId="{454FF464-4C68-4D72-B380-A3BDBB7F0DE1}" type="presOf" srcId="{7F990226-219F-498D-A8CD-C7513157646C}" destId="{D5516871-1A06-4F4C-A294-988C40C36DCF}" srcOrd="0" destOrd="0" presId="urn:microsoft.com/office/officeart/2005/8/layout/arrow3"/>
    <dgm:cxn modelId="{9158ED1D-7298-444F-8AA2-836CB3494922}" srcId="{3E7F6A88-0522-438F-BE70-44055AC64477}" destId="{7F990226-219F-498D-A8CD-C7513157646C}" srcOrd="0" destOrd="0" parTransId="{43D06F34-473C-4475-804F-BE4CADA5FC9F}" sibTransId="{253381CC-9238-44D3-A981-3688585F9461}"/>
    <dgm:cxn modelId="{4358214C-1BD4-49FA-B80C-45533C7FF99C}" type="presOf" srcId="{3E7F6A88-0522-438F-BE70-44055AC64477}" destId="{1CA00FCE-4487-48A8-B5BC-F73F802B4D82}" srcOrd="0" destOrd="0" presId="urn:microsoft.com/office/officeart/2005/8/layout/arrow3"/>
    <dgm:cxn modelId="{A2DC9AF9-D2E4-4831-AE25-EBE1446BDFF1}" type="presOf" srcId="{89BC0D7B-6B24-4236-9A22-47281D5BF16F}" destId="{A6B15A19-108B-41AF-A700-F00736EE5556}" srcOrd="0" destOrd="0" presId="urn:microsoft.com/office/officeart/2005/8/layout/arrow3"/>
    <dgm:cxn modelId="{E81A361D-C407-4E84-804F-076F0A625AE5}" type="presParOf" srcId="{1CA00FCE-4487-48A8-B5BC-F73F802B4D82}" destId="{DCA97CF8-57C0-41DA-8DC7-9078A77AF0E5}" srcOrd="0" destOrd="0" presId="urn:microsoft.com/office/officeart/2005/8/layout/arrow3"/>
    <dgm:cxn modelId="{0A535A8B-1AC3-40F5-95D6-CE3634DDBED3}" type="presParOf" srcId="{1CA00FCE-4487-48A8-B5BC-F73F802B4D82}" destId="{691D1BFD-3702-410F-9293-CCDA4F1CD0A6}" srcOrd="1" destOrd="0" presId="urn:microsoft.com/office/officeart/2005/8/layout/arrow3"/>
    <dgm:cxn modelId="{CF43C038-C4ED-4285-AAF8-291E0F710D61}" type="presParOf" srcId="{1CA00FCE-4487-48A8-B5BC-F73F802B4D82}" destId="{D5516871-1A06-4F4C-A294-988C40C36DCF}" srcOrd="2" destOrd="0" presId="urn:microsoft.com/office/officeart/2005/8/layout/arrow3"/>
    <dgm:cxn modelId="{85F6679B-0E9E-424A-B3E6-A03D018E0D42}" type="presParOf" srcId="{1CA00FCE-4487-48A8-B5BC-F73F802B4D82}" destId="{38904AEB-1194-4523-8A6B-CD8035AFD3FB}" srcOrd="3" destOrd="0" presId="urn:microsoft.com/office/officeart/2005/8/layout/arrow3"/>
    <dgm:cxn modelId="{4C0863FE-05AE-472D-98B1-206187C6395C}" type="presParOf" srcId="{1CA00FCE-4487-48A8-B5BC-F73F802B4D82}" destId="{A6B15A19-108B-41AF-A700-F00736EE5556}"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047459-58B7-4154-AB6F-8F96F535454E}" type="doc">
      <dgm:prSet loTypeId="urn:microsoft.com/office/officeart/2005/8/layout/venn1" loCatId="relationship" qsTypeId="urn:microsoft.com/office/officeart/2005/8/quickstyle/simple5" qsCatId="simple" csTypeId="urn:microsoft.com/office/officeart/2005/8/colors/accent3_5" csCatId="accent3" phldr="1"/>
      <dgm:spPr/>
      <dgm:t>
        <a:bodyPr/>
        <a:lstStyle/>
        <a:p>
          <a:endParaRPr lang="es-CO"/>
        </a:p>
      </dgm:t>
    </dgm:pt>
    <dgm:pt modelId="{84857404-2CBA-4F16-9480-D6A1FCEADDDB}">
      <dgm:prSet custT="1"/>
      <dgm:spPr/>
      <dgm:t>
        <a:bodyPr/>
        <a:lstStyle/>
        <a:p>
          <a:pPr rtl="0"/>
          <a:r>
            <a:rPr lang="es-CO" sz="4800" b="1" dirty="0" smtClean="0">
              <a:solidFill>
                <a:srgbClr val="FF0000"/>
              </a:solidFill>
              <a:effectLst>
                <a:outerShdw blurRad="38100" dist="38100" dir="2700000" algn="tl">
                  <a:srgbClr val="000000">
                    <a:alpha val="43137"/>
                  </a:srgbClr>
                </a:outerShdw>
              </a:effectLst>
            </a:rPr>
            <a:t>POLÌTICA DE HUMANIZACIÓN EN SALUD</a:t>
          </a:r>
          <a:endParaRPr lang="es-CO" sz="4000" b="1" dirty="0">
            <a:solidFill>
              <a:srgbClr val="FF0000"/>
            </a:solidFill>
            <a:effectLst>
              <a:outerShdw blurRad="38100" dist="38100" dir="2700000" algn="tl">
                <a:srgbClr val="000000">
                  <a:alpha val="43137"/>
                </a:srgbClr>
              </a:outerShdw>
            </a:effectLst>
          </a:endParaRPr>
        </a:p>
      </dgm:t>
    </dgm:pt>
    <dgm:pt modelId="{D29171DC-9ADA-4EDA-BEAA-2E9DF5458873}" type="parTrans" cxnId="{418E9B2B-1B9F-4F25-9577-9E0D566EBAD6}">
      <dgm:prSet/>
      <dgm:spPr/>
      <dgm:t>
        <a:bodyPr/>
        <a:lstStyle/>
        <a:p>
          <a:endParaRPr lang="es-CO"/>
        </a:p>
      </dgm:t>
    </dgm:pt>
    <dgm:pt modelId="{2BC171C2-4892-4077-B007-7E7587160666}" type="sibTrans" cxnId="{418E9B2B-1B9F-4F25-9577-9E0D566EBAD6}">
      <dgm:prSet/>
      <dgm:spPr/>
      <dgm:t>
        <a:bodyPr/>
        <a:lstStyle/>
        <a:p>
          <a:endParaRPr lang="es-CO"/>
        </a:p>
      </dgm:t>
    </dgm:pt>
    <dgm:pt modelId="{48A9EDA2-487D-4AC0-B224-879019BA0EA0}" type="pres">
      <dgm:prSet presAssocID="{32047459-58B7-4154-AB6F-8F96F535454E}" presName="compositeShape" presStyleCnt="0">
        <dgm:presLayoutVars>
          <dgm:chMax val="7"/>
          <dgm:dir/>
          <dgm:resizeHandles val="exact"/>
        </dgm:presLayoutVars>
      </dgm:prSet>
      <dgm:spPr/>
      <dgm:t>
        <a:bodyPr/>
        <a:lstStyle/>
        <a:p>
          <a:endParaRPr lang="es-ES"/>
        </a:p>
      </dgm:t>
    </dgm:pt>
    <dgm:pt modelId="{751FA9C8-0C68-48D3-9CD1-AD3BFA9EA2A8}" type="pres">
      <dgm:prSet presAssocID="{84857404-2CBA-4F16-9480-D6A1FCEADDDB}" presName="circ1TxSh" presStyleLbl="vennNode1" presStyleIdx="0" presStyleCnt="1" custScaleX="209207"/>
      <dgm:spPr/>
      <dgm:t>
        <a:bodyPr/>
        <a:lstStyle/>
        <a:p>
          <a:endParaRPr lang="es-ES"/>
        </a:p>
      </dgm:t>
    </dgm:pt>
  </dgm:ptLst>
  <dgm:cxnLst>
    <dgm:cxn modelId="{418E9B2B-1B9F-4F25-9577-9E0D566EBAD6}" srcId="{32047459-58B7-4154-AB6F-8F96F535454E}" destId="{84857404-2CBA-4F16-9480-D6A1FCEADDDB}" srcOrd="0" destOrd="0" parTransId="{D29171DC-9ADA-4EDA-BEAA-2E9DF5458873}" sibTransId="{2BC171C2-4892-4077-B007-7E7587160666}"/>
    <dgm:cxn modelId="{2C6A492D-0C38-4274-91D8-47C7B13034BC}" type="presOf" srcId="{32047459-58B7-4154-AB6F-8F96F535454E}" destId="{48A9EDA2-487D-4AC0-B224-879019BA0EA0}" srcOrd="0" destOrd="0" presId="urn:microsoft.com/office/officeart/2005/8/layout/venn1"/>
    <dgm:cxn modelId="{DBA3CAB2-3B10-41BE-AC7A-38DEEDED93A1}" type="presOf" srcId="{84857404-2CBA-4F16-9480-D6A1FCEADDDB}" destId="{751FA9C8-0C68-48D3-9CD1-AD3BFA9EA2A8}" srcOrd="0" destOrd="0" presId="urn:microsoft.com/office/officeart/2005/8/layout/venn1"/>
    <dgm:cxn modelId="{822C3823-0BFA-42F9-A4AA-7C247E0B388D}" type="presParOf" srcId="{48A9EDA2-487D-4AC0-B224-879019BA0EA0}" destId="{751FA9C8-0C68-48D3-9CD1-AD3BFA9EA2A8}"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FA6211-6090-4072-BAD0-7F1E7F809A2E}"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s-CO"/>
        </a:p>
      </dgm:t>
    </dgm:pt>
    <dgm:pt modelId="{FFF8F92A-417A-4ABA-899A-64649CBC8227}">
      <dgm:prSet phldrT="[Texto]" custT="1"/>
      <dgm:spPr/>
      <dgm:t>
        <a:bodyPr/>
        <a:lstStyle/>
        <a:p>
          <a:r>
            <a:rPr lang="es-ES" sz="2000" dirty="0"/>
            <a:t>El personal conoce la política de Humanización</a:t>
          </a:r>
          <a:endParaRPr lang="es-CO" sz="2000" dirty="0"/>
        </a:p>
      </dgm:t>
    </dgm:pt>
    <dgm:pt modelId="{5B22ADB1-A015-49E8-A775-778BA1CD2C4B}" type="parTrans" cxnId="{A5F9C135-C10C-49D2-9F80-70D6805EE727}">
      <dgm:prSet/>
      <dgm:spPr/>
      <dgm:t>
        <a:bodyPr/>
        <a:lstStyle/>
        <a:p>
          <a:endParaRPr lang="es-CO"/>
        </a:p>
      </dgm:t>
    </dgm:pt>
    <dgm:pt modelId="{BF01B234-389E-4069-B95B-A453DFC4B175}" type="sibTrans" cxnId="{A5F9C135-C10C-49D2-9F80-70D6805EE727}">
      <dgm:prSet/>
      <dgm:spPr/>
      <dgm:t>
        <a:bodyPr/>
        <a:lstStyle/>
        <a:p>
          <a:endParaRPr lang="es-CO"/>
        </a:p>
      </dgm:t>
    </dgm:pt>
    <dgm:pt modelId="{59EA05D4-B71A-454A-BE48-F56BCE1BCED3}">
      <dgm:prSet phldrT="[Texto]" custT="1"/>
      <dgm:spPr/>
      <dgm:t>
        <a:bodyPr/>
        <a:lstStyle/>
        <a:p>
          <a:r>
            <a:rPr lang="es-ES" sz="1200" dirty="0">
              <a:solidFill>
                <a:schemeClr val="tx1"/>
              </a:solidFill>
            </a:rPr>
            <a:t>Cuenta con estrategias para el fortalecimiento de las competencias, actitudes y aptitudes del talento humano</a:t>
          </a:r>
          <a:r>
            <a:rPr lang="es-ES" sz="1200" dirty="0"/>
            <a:t>.</a:t>
          </a:r>
          <a:endParaRPr lang="es-CO" sz="1200" dirty="0"/>
        </a:p>
      </dgm:t>
    </dgm:pt>
    <dgm:pt modelId="{5DD81F71-24BB-455B-AEB1-07C7398E6CA4}" type="parTrans" cxnId="{AD17F373-88F5-496C-B7A7-DE28717F91E8}">
      <dgm:prSet/>
      <dgm:spPr/>
      <dgm:t>
        <a:bodyPr/>
        <a:lstStyle/>
        <a:p>
          <a:endParaRPr lang="es-CO"/>
        </a:p>
      </dgm:t>
    </dgm:pt>
    <dgm:pt modelId="{3669F183-F32C-4121-8680-D6A8EF494030}" type="sibTrans" cxnId="{AD17F373-88F5-496C-B7A7-DE28717F91E8}">
      <dgm:prSet/>
      <dgm:spPr/>
      <dgm:t>
        <a:bodyPr/>
        <a:lstStyle/>
        <a:p>
          <a:endParaRPr lang="es-CO"/>
        </a:p>
      </dgm:t>
    </dgm:pt>
    <dgm:pt modelId="{ABC0C0D2-1B41-4197-A8B0-31D6D58A3812}">
      <dgm:prSet custT="1"/>
      <dgm:spPr/>
      <dgm:t>
        <a:bodyPr/>
        <a:lstStyle/>
        <a:p>
          <a:r>
            <a:rPr lang="es-MX" sz="1200" dirty="0">
              <a:solidFill>
                <a:schemeClr val="tx1"/>
              </a:solidFill>
            </a:rPr>
            <a:t>Se evidencia implementación de las estrategias</a:t>
          </a:r>
          <a:endParaRPr lang="es-CO" sz="1200" dirty="0">
            <a:solidFill>
              <a:schemeClr val="tx1"/>
            </a:solidFill>
          </a:endParaRPr>
        </a:p>
      </dgm:t>
    </dgm:pt>
    <dgm:pt modelId="{51136E81-A60B-4008-8BD0-DD21B3D5910A}" type="parTrans" cxnId="{6BD5E569-8095-4DD9-9221-8445C08AC304}">
      <dgm:prSet/>
      <dgm:spPr/>
      <dgm:t>
        <a:bodyPr/>
        <a:lstStyle/>
        <a:p>
          <a:endParaRPr lang="es-CO"/>
        </a:p>
      </dgm:t>
    </dgm:pt>
    <dgm:pt modelId="{96C4AA23-27F5-4C17-A1B9-95E209456886}" type="sibTrans" cxnId="{6BD5E569-8095-4DD9-9221-8445C08AC304}">
      <dgm:prSet/>
      <dgm:spPr/>
      <dgm:t>
        <a:bodyPr/>
        <a:lstStyle/>
        <a:p>
          <a:endParaRPr lang="es-CO"/>
        </a:p>
      </dgm:t>
    </dgm:pt>
    <dgm:pt modelId="{4A58D614-F126-4452-B937-D8B39E2D4E62}">
      <dgm:prSet custT="1"/>
      <dgm:spPr/>
      <dgm:t>
        <a:bodyPr/>
        <a:lstStyle/>
        <a:p>
          <a:r>
            <a:rPr lang="es-ES" sz="1200" dirty="0">
              <a:solidFill>
                <a:schemeClr val="tx1"/>
              </a:solidFill>
            </a:rPr>
            <a:t>Que mecanismos utiliza para realizar el seguimiento a la adherencia de las estrategias</a:t>
          </a:r>
          <a:endParaRPr lang="es-CO" sz="1200" dirty="0">
            <a:solidFill>
              <a:schemeClr val="tx1"/>
            </a:solidFill>
          </a:endParaRPr>
        </a:p>
      </dgm:t>
    </dgm:pt>
    <dgm:pt modelId="{343CD808-2D9F-49E3-9564-EA42F4CD3AB3}" type="parTrans" cxnId="{A711DE6F-7DCC-4676-9040-5CC2468AFF85}">
      <dgm:prSet/>
      <dgm:spPr/>
      <dgm:t>
        <a:bodyPr/>
        <a:lstStyle/>
        <a:p>
          <a:endParaRPr lang="es-CO"/>
        </a:p>
      </dgm:t>
    </dgm:pt>
    <dgm:pt modelId="{DBC58BEF-C1E2-4581-9B60-8AFAA7EEB818}" type="sibTrans" cxnId="{A711DE6F-7DCC-4676-9040-5CC2468AFF85}">
      <dgm:prSet/>
      <dgm:spPr/>
      <dgm:t>
        <a:bodyPr/>
        <a:lstStyle/>
        <a:p>
          <a:endParaRPr lang="es-CO"/>
        </a:p>
      </dgm:t>
    </dgm:pt>
    <dgm:pt modelId="{6FED79A8-5732-4DEA-B07D-A1574248C3F9}">
      <dgm:prSet custT="1"/>
      <dgm:spPr/>
      <dgm:t>
        <a:bodyPr/>
        <a:lstStyle/>
        <a:p>
          <a:r>
            <a:rPr lang="es-ES" sz="1200" dirty="0">
              <a:solidFill>
                <a:schemeClr val="tx1"/>
              </a:solidFill>
            </a:rPr>
            <a:t>El personal conoce el enfoque de la Política de Humanización </a:t>
          </a:r>
          <a:endParaRPr lang="es-CO" sz="1200" dirty="0">
            <a:solidFill>
              <a:schemeClr val="tx1"/>
            </a:solidFill>
          </a:endParaRPr>
        </a:p>
      </dgm:t>
    </dgm:pt>
    <dgm:pt modelId="{6DBA6373-ECF9-41D8-B225-3663793B84CB}" type="parTrans" cxnId="{5880153B-F438-4ACF-BF47-E00836C7EBE8}">
      <dgm:prSet/>
      <dgm:spPr/>
      <dgm:t>
        <a:bodyPr/>
        <a:lstStyle/>
        <a:p>
          <a:endParaRPr lang="es-CO"/>
        </a:p>
      </dgm:t>
    </dgm:pt>
    <dgm:pt modelId="{62B07D61-08EB-4361-B867-0CB15DB16517}" type="sibTrans" cxnId="{5880153B-F438-4ACF-BF47-E00836C7EBE8}">
      <dgm:prSet/>
      <dgm:spPr/>
      <dgm:t>
        <a:bodyPr/>
        <a:lstStyle/>
        <a:p>
          <a:endParaRPr lang="es-CO"/>
        </a:p>
      </dgm:t>
    </dgm:pt>
    <dgm:pt modelId="{D6EECF42-BB69-4A61-A3B5-1B619C37C389}">
      <dgm:prSet phldrT="[Texto]" custT="1"/>
      <dgm:spPr/>
      <dgm:t>
        <a:bodyPr/>
        <a:lstStyle/>
        <a:p>
          <a:r>
            <a:rPr lang="es-ES" sz="2400" dirty="0"/>
            <a:t>La sede cuenta con estrategias definidas, cuales</a:t>
          </a:r>
          <a:endParaRPr lang="es-CO" sz="2400" dirty="0"/>
        </a:p>
      </dgm:t>
    </dgm:pt>
    <dgm:pt modelId="{1DF80002-4683-473F-8F63-11DC0A8F2D96}" type="sibTrans" cxnId="{F933E34D-FE9B-481B-8741-951E2BC70D23}">
      <dgm:prSet/>
      <dgm:spPr/>
      <dgm:t>
        <a:bodyPr/>
        <a:lstStyle/>
        <a:p>
          <a:endParaRPr lang="es-CO"/>
        </a:p>
      </dgm:t>
    </dgm:pt>
    <dgm:pt modelId="{9B699C52-B215-4E9D-BCD4-A8BCC1FB9DE8}" type="parTrans" cxnId="{F933E34D-FE9B-481B-8741-951E2BC70D23}">
      <dgm:prSet/>
      <dgm:spPr/>
      <dgm:t>
        <a:bodyPr/>
        <a:lstStyle/>
        <a:p>
          <a:endParaRPr lang="es-CO"/>
        </a:p>
      </dgm:t>
    </dgm:pt>
    <dgm:pt modelId="{81DF4881-F5E3-4F37-B5D2-8E69E2AC1D64}">
      <dgm:prSet custT="1"/>
      <dgm:spPr/>
      <dgm:t>
        <a:bodyPr/>
        <a:lstStyle/>
        <a:p>
          <a:r>
            <a:rPr lang="es-ES" sz="1200" dirty="0">
              <a:solidFill>
                <a:schemeClr val="tx1"/>
              </a:solidFill>
            </a:rPr>
            <a:t>Cuentan con soportes de las evidencias del seguimiento</a:t>
          </a:r>
          <a:endParaRPr lang="es-CO" sz="1200" dirty="0">
            <a:solidFill>
              <a:schemeClr val="tx1"/>
            </a:solidFill>
          </a:endParaRPr>
        </a:p>
      </dgm:t>
    </dgm:pt>
    <dgm:pt modelId="{C4D3BCFF-22C7-4FC9-B93F-0F617633764A}" type="parTrans" cxnId="{6716C670-4C14-40EA-B994-FA41C8D024EB}">
      <dgm:prSet/>
      <dgm:spPr/>
      <dgm:t>
        <a:bodyPr/>
        <a:lstStyle/>
        <a:p>
          <a:endParaRPr lang="es-CO"/>
        </a:p>
      </dgm:t>
    </dgm:pt>
    <dgm:pt modelId="{20A61161-B086-4D8B-8851-619AA02822BB}" type="sibTrans" cxnId="{6716C670-4C14-40EA-B994-FA41C8D024EB}">
      <dgm:prSet/>
      <dgm:spPr/>
      <dgm:t>
        <a:bodyPr/>
        <a:lstStyle/>
        <a:p>
          <a:endParaRPr lang="es-CO"/>
        </a:p>
      </dgm:t>
    </dgm:pt>
    <dgm:pt modelId="{AB34ACF2-2237-40E8-8031-251249E143E9}" type="pres">
      <dgm:prSet presAssocID="{D1FA6211-6090-4072-BAD0-7F1E7F809A2E}" presName="outerComposite" presStyleCnt="0">
        <dgm:presLayoutVars>
          <dgm:chMax val="2"/>
          <dgm:animLvl val="lvl"/>
          <dgm:resizeHandles val="exact"/>
        </dgm:presLayoutVars>
      </dgm:prSet>
      <dgm:spPr/>
      <dgm:t>
        <a:bodyPr/>
        <a:lstStyle/>
        <a:p>
          <a:endParaRPr lang="es-ES"/>
        </a:p>
      </dgm:t>
    </dgm:pt>
    <dgm:pt modelId="{951385A9-40AC-47F1-8E28-F81FF0547757}" type="pres">
      <dgm:prSet presAssocID="{D1FA6211-6090-4072-BAD0-7F1E7F809A2E}" presName="dummyMaxCanvas" presStyleCnt="0"/>
      <dgm:spPr/>
    </dgm:pt>
    <dgm:pt modelId="{0B6922AB-1DED-4D5B-A07D-05570B215DC1}" type="pres">
      <dgm:prSet presAssocID="{D1FA6211-6090-4072-BAD0-7F1E7F809A2E}" presName="parentComposite" presStyleCnt="0"/>
      <dgm:spPr/>
    </dgm:pt>
    <dgm:pt modelId="{7A847168-9B4B-45A2-A0DA-7718CBCF7871}" type="pres">
      <dgm:prSet presAssocID="{D1FA6211-6090-4072-BAD0-7F1E7F809A2E}" presName="parent1" presStyleLbl="alignAccFollowNode1" presStyleIdx="0" presStyleCnt="4" custScaleX="221836" custScaleY="119907">
        <dgm:presLayoutVars>
          <dgm:chMax val="4"/>
        </dgm:presLayoutVars>
      </dgm:prSet>
      <dgm:spPr/>
      <dgm:t>
        <a:bodyPr/>
        <a:lstStyle/>
        <a:p>
          <a:endParaRPr lang="es-ES"/>
        </a:p>
      </dgm:t>
    </dgm:pt>
    <dgm:pt modelId="{7CDEA9BB-3D2D-45ED-B154-08DCA5779CA4}" type="pres">
      <dgm:prSet presAssocID="{D1FA6211-6090-4072-BAD0-7F1E7F809A2E}" presName="parent2" presStyleLbl="alignAccFollowNode1" presStyleIdx="1" presStyleCnt="4" custScaleX="240029" custScaleY="127468" custLinFactX="12038" custLinFactNeighborX="100000" custLinFactNeighborY="7839">
        <dgm:presLayoutVars>
          <dgm:chMax val="4"/>
        </dgm:presLayoutVars>
      </dgm:prSet>
      <dgm:spPr/>
      <dgm:t>
        <a:bodyPr/>
        <a:lstStyle/>
        <a:p>
          <a:endParaRPr lang="es-ES"/>
        </a:p>
      </dgm:t>
    </dgm:pt>
    <dgm:pt modelId="{F3155CB1-46E8-41A8-8D07-1EA3F39EFD55}" type="pres">
      <dgm:prSet presAssocID="{D1FA6211-6090-4072-BAD0-7F1E7F809A2E}" presName="childrenComposite" presStyleCnt="0"/>
      <dgm:spPr/>
    </dgm:pt>
    <dgm:pt modelId="{1E9EDC79-7718-4735-9390-F1D48FC7AB29}" type="pres">
      <dgm:prSet presAssocID="{D1FA6211-6090-4072-BAD0-7F1E7F809A2E}" presName="dummyMaxCanvas_ChildArea" presStyleCnt="0"/>
      <dgm:spPr/>
    </dgm:pt>
    <dgm:pt modelId="{3CD96695-73C3-45D4-AB0F-97CA8F5727BD}" type="pres">
      <dgm:prSet presAssocID="{D1FA6211-6090-4072-BAD0-7F1E7F809A2E}" presName="fulcrum" presStyleLbl="alignAccFollowNode1" presStyleIdx="2" presStyleCnt="4"/>
      <dgm:spPr/>
    </dgm:pt>
    <dgm:pt modelId="{046F586B-BD31-43F3-AD17-AE6DD39106D3}" type="pres">
      <dgm:prSet presAssocID="{D1FA6211-6090-4072-BAD0-7F1E7F809A2E}" presName="balance_23" presStyleLbl="alignAccFollowNode1" presStyleIdx="3" presStyleCnt="4">
        <dgm:presLayoutVars>
          <dgm:bulletEnabled val="1"/>
        </dgm:presLayoutVars>
      </dgm:prSet>
      <dgm:spPr/>
    </dgm:pt>
    <dgm:pt modelId="{56FD02C7-64A5-436F-928A-D7C4DC77BEFE}" type="pres">
      <dgm:prSet presAssocID="{D1FA6211-6090-4072-BAD0-7F1E7F809A2E}" presName="right_23_1" presStyleLbl="node1" presStyleIdx="0" presStyleCnt="5" custScaleX="124805">
        <dgm:presLayoutVars>
          <dgm:bulletEnabled val="1"/>
        </dgm:presLayoutVars>
      </dgm:prSet>
      <dgm:spPr/>
      <dgm:t>
        <a:bodyPr/>
        <a:lstStyle/>
        <a:p>
          <a:endParaRPr lang="es-ES"/>
        </a:p>
      </dgm:t>
    </dgm:pt>
    <dgm:pt modelId="{068BAF8F-00C9-490E-9CA2-57DCCB420AF5}" type="pres">
      <dgm:prSet presAssocID="{D1FA6211-6090-4072-BAD0-7F1E7F809A2E}" presName="right_23_2" presStyleLbl="node1" presStyleIdx="1" presStyleCnt="5" custScaleX="121971" custLinFactNeighborX="-816" custLinFactNeighborY="4715">
        <dgm:presLayoutVars>
          <dgm:bulletEnabled val="1"/>
        </dgm:presLayoutVars>
      </dgm:prSet>
      <dgm:spPr/>
      <dgm:t>
        <a:bodyPr/>
        <a:lstStyle/>
        <a:p>
          <a:endParaRPr lang="es-ES"/>
        </a:p>
      </dgm:t>
    </dgm:pt>
    <dgm:pt modelId="{12D80E88-1481-4E0A-BF0C-3B9238998EE1}" type="pres">
      <dgm:prSet presAssocID="{D1FA6211-6090-4072-BAD0-7F1E7F809A2E}" presName="right_23_3" presStyleLbl="node1" presStyleIdx="2" presStyleCnt="5" custScaleX="117597">
        <dgm:presLayoutVars>
          <dgm:bulletEnabled val="1"/>
        </dgm:presLayoutVars>
      </dgm:prSet>
      <dgm:spPr/>
      <dgm:t>
        <a:bodyPr/>
        <a:lstStyle/>
        <a:p>
          <a:endParaRPr lang="es-ES"/>
        </a:p>
      </dgm:t>
    </dgm:pt>
    <dgm:pt modelId="{6B9C2526-06E4-4A2A-BF43-B6EC0547581B}" type="pres">
      <dgm:prSet presAssocID="{D1FA6211-6090-4072-BAD0-7F1E7F809A2E}" presName="left_23_1" presStyleLbl="node1" presStyleIdx="3" presStyleCnt="5" custScaleX="135669">
        <dgm:presLayoutVars>
          <dgm:bulletEnabled val="1"/>
        </dgm:presLayoutVars>
      </dgm:prSet>
      <dgm:spPr/>
      <dgm:t>
        <a:bodyPr/>
        <a:lstStyle/>
        <a:p>
          <a:endParaRPr lang="es-ES"/>
        </a:p>
      </dgm:t>
    </dgm:pt>
    <dgm:pt modelId="{EB3B9195-18A5-4E77-A8FE-AA29586262AC}" type="pres">
      <dgm:prSet presAssocID="{D1FA6211-6090-4072-BAD0-7F1E7F809A2E}" presName="left_23_2" presStyleLbl="node1" presStyleIdx="4" presStyleCnt="5" custScaleX="123088">
        <dgm:presLayoutVars>
          <dgm:bulletEnabled val="1"/>
        </dgm:presLayoutVars>
      </dgm:prSet>
      <dgm:spPr/>
      <dgm:t>
        <a:bodyPr/>
        <a:lstStyle/>
        <a:p>
          <a:endParaRPr lang="es-ES"/>
        </a:p>
      </dgm:t>
    </dgm:pt>
  </dgm:ptLst>
  <dgm:cxnLst>
    <dgm:cxn modelId="{B6097F74-D83C-4E1A-AE3B-34F85B450E96}" type="presOf" srcId="{FFF8F92A-417A-4ABA-899A-64649CBC8227}" destId="{7A847168-9B4B-45A2-A0DA-7718CBCF7871}" srcOrd="0" destOrd="0" presId="urn:microsoft.com/office/officeart/2005/8/layout/balance1"/>
    <dgm:cxn modelId="{7375A98F-EEDA-4C68-8B7F-10EC7A8D3CE0}" type="presOf" srcId="{ABC0C0D2-1B41-4197-A8B0-31D6D58A3812}" destId="{56FD02C7-64A5-436F-928A-D7C4DC77BEFE}" srcOrd="0" destOrd="0" presId="urn:microsoft.com/office/officeart/2005/8/layout/balance1"/>
    <dgm:cxn modelId="{A5F9C135-C10C-49D2-9F80-70D6805EE727}" srcId="{D1FA6211-6090-4072-BAD0-7F1E7F809A2E}" destId="{FFF8F92A-417A-4ABA-899A-64649CBC8227}" srcOrd="0" destOrd="0" parTransId="{5B22ADB1-A015-49E8-A775-778BA1CD2C4B}" sibTransId="{BF01B234-389E-4069-B95B-A453DFC4B175}"/>
    <dgm:cxn modelId="{9DDE60FE-C21C-48C6-9B1A-FDA1D5E577AC}" type="presOf" srcId="{4A58D614-F126-4452-B937-D8B39E2D4E62}" destId="{068BAF8F-00C9-490E-9CA2-57DCCB420AF5}" srcOrd="0" destOrd="0" presId="urn:microsoft.com/office/officeart/2005/8/layout/balance1"/>
    <dgm:cxn modelId="{9F5ED211-93A1-4BBA-BB02-A1FD28A31B64}" type="presOf" srcId="{6FED79A8-5732-4DEA-B07D-A1574248C3F9}" destId="{EB3B9195-18A5-4E77-A8FE-AA29586262AC}" srcOrd="0" destOrd="0" presId="urn:microsoft.com/office/officeart/2005/8/layout/balance1"/>
    <dgm:cxn modelId="{A711DE6F-7DCC-4676-9040-5CC2468AFF85}" srcId="{D6EECF42-BB69-4A61-A3B5-1B619C37C389}" destId="{4A58D614-F126-4452-B937-D8B39E2D4E62}" srcOrd="1" destOrd="0" parTransId="{343CD808-2D9F-49E3-9564-EA42F4CD3AB3}" sibTransId="{DBC58BEF-C1E2-4581-9B60-8AFAA7EEB818}"/>
    <dgm:cxn modelId="{6716C670-4C14-40EA-B994-FA41C8D024EB}" srcId="{D6EECF42-BB69-4A61-A3B5-1B619C37C389}" destId="{81DF4881-F5E3-4F37-B5D2-8E69E2AC1D64}" srcOrd="2" destOrd="0" parTransId="{C4D3BCFF-22C7-4FC9-B93F-0F617633764A}" sibTransId="{20A61161-B086-4D8B-8851-619AA02822BB}"/>
    <dgm:cxn modelId="{AD17F373-88F5-496C-B7A7-DE28717F91E8}" srcId="{FFF8F92A-417A-4ABA-899A-64649CBC8227}" destId="{59EA05D4-B71A-454A-BE48-F56BCE1BCED3}" srcOrd="0" destOrd="0" parTransId="{5DD81F71-24BB-455B-AEB1-07C7398E6CA4}" sibTransId="{3669F183-F32C-4121-8680-D6A8EF494030}"/>
    <dgm:cxn modelId="{1F8CECA3-B104-4ABB-95DA-CA685B5E04AA}" type="presOf" srcId="{D6EECF42-BB69-4A61-A3B5-1B619C37C389}" destId="{7CDEA9BB-3D2D-45ED-B154-08DCA5779CA4}" srcOrd="0" destOrd="0" presId="urn:microsoft.com/office/officeart/2005/8/layout/balance1"/>
    <dgm:cxn modelId="{A7714B8F-3A15-4D28-B5C3-82F3C1DB04F8}" type="presOf" srcId="{59EA05D4-B71A-454A-BE48-F56BCE1BCED3}" destId="{6B9C2526-06E4-4A2A-BF43-B6EC0547581B}" srcOrd="0" destOrd="0" presId="urn:microsoft.com/office/officeart/2005/8/layout/balance1"/>
    <dgm:cxn modelId="{4D47F2B2-8F95-4DBC-A6FB-9FBD81AF4771}" type="presOf" srcId="{D1FA6211-6090-4072-BAD0-7F1E7F809A2E}" destId="{AB34ACF2-2237-40E8-8031-251249E143E9}" srcOrd="0" destOrd="0" presId="urn:microsoft.com/office/officeart/2005/8/layout/balance1"/>
    <dgm:cxn modelId="{5880153B-F438-4ACF-BF47-E00836C7EBE8}" srcId="{FFF8F92A-417A-4ABA-899A-64649CBC8227}" destId="{6FED79A8-5732-4DEA-B07D-A1574248C3F9}" srcOrd="1" destOrd="0" parTransId="{6DBA6373-ECF9-41D8-B225-3663793B84CB}" sibTransId="{62B07D61-08EB-4361-B867-0CB15DB16517}"/>
    <dgm:cxn modelId="{6BD5E569-8095-4DD9-9221-8445C08AC304}" srcId="{D6EECF42-BB69-4A61-A3B5-1B619C37C389}" destId="{ABC0C0D2-1B41-4197-A8B0-31D6D58A3812}" srcOrd="0" destOrd="0" parTransId="{51136E81-A60B-4008-8BD0-DD21B3D5910A}" sibTransId="{96C4AA23-27F5-4C17-A1B9-95E209456886}"/>
    <dgm:cxn modelId="{77645A3E-798E-454A-85F9-850BB4210E15}" type="presOf" srcId="{81DF4881-F5E3-4F37-B5D2-8E69E2AC1D64}" destId="{12D80E88-1481-4E0A-BF0C-3B9238998EE1}" srcOrd="0" destOrd="0" presId="urn:microsoft.com/office/officeart/2005/8/layout/balance1"/>
    <dgm:cxn modelId="{F933E34D-FE9B-481B-8741-951E2BC70D23}" srcId="{D1FA6211-6090-4072-BAD0-7F1E7F809A2E}" destId="{D6EECF42-BB69-4A61-A3B5-1B619C37C389}" srcOrd="1" destOrd="0" parTransId="{9B699C52-B215-4E9D-BCD4-A8BCC1FB9DE8}" sibTransId="{1DF80002-4683-473F-8F63-11DC0A8F2D96}"/>
    <dgm:cxn modelId="{3A9EAAFB-54CA-42E7-9F24-EB946F8B0F79}" type="presParOf" srcId="{AB34ACF2-2237-40E8-8031-251249E143E9}" destId="{951385A9-40AC-47F1-8E28-F81FF0547757}" srcOrd="0" destOrd="0" presId="urn:microsoft.com/office/officeart/2005/8/layout/balance1"/>
    <dgm:cxn modelId="{484EDCC4-136B-4CAD-BE53-196D0E36C371}" type="presParOf" srcId="{AB34ACF2-2237-40E8-8031-251249E143E9}" destId="{0B6922AB-1DED-4D5B-A07D-05570B215DC1}" srcOrd="1" destOrd="0" presId="urn:microsoft.com/office/officeart/2005/8/layout/balance1"/>
    <dgm:cxn modelId="{C3F6175D-1150-4D05-91D9-63DDC4ED1B12}" type="presParOf" srcId="{0B6922AB-1DED-4D5B-A07D-05570B215DC1}" destId="{7A847168-9B4B-45A2-A0DA-7718CBCF7871}" srcOrd="0" destOrd="0" presId="urn:microsoft.com/office/officeart/2005/8/layout/balance1"/>
    <dgm:cxn modelId="{A0A9F63F-609B-482E-802D-A0FA6A5A1F21}" type="presParOf" srcId="{0B6922AB-1DED-4D5B-A07D-05570B215DC1}" destId="{7CDEA9BB-3D2D-45ED-B154-08DCA5779CA4}" srcOrd="1" destOrd="0" presId="urn:microsoft.com/office/officeart/2005/8/layout/balance1"/>
    <dgm:cxn modelId="{0F286E23-9316-40BC-A342-894CB9068844}" type="presParOf" srcId="{AB34ACF2-2237-40E8-8031-251249E143E9}" destId="{F3155CB1-46E8-41A8-8D07-1EA3F39EFD55}" srcOrd="2" destOrd="0" presId="urn:microsoft.com/office/officeart/2005/8/layout/balance1"/>
    <dgm:cxn modelId="{E185B330-85E1-4A43-BF56-7FE8D4C634DC}" type="presParOf" srcId="{F3155CB1-46E8-41A8-8D07-1EA3F39EFD55}" destId="{1E9EDC79-7718-4735-9390-F1D48FC7AB29}" srcOrd="0" destOrd="0" presId="urn:microsoft.com/office/officeart/2005/8/layout/balance1"/>
    <dgm:cxn modelId="{BE503D7B-2BD3-49E3-9D8B-6064ACF7B2AD}" type="presParOf" srcId="{F3155CB1-46E8-41A8-8D07-1EA3F39EFD55}" destId="{3CD96695-73C3-45D4-AB0F-97CA8F5727BD}" srcOrd="1" destOrd="0" presId="urn:microsoft.com/office/officeart/2005/8/layout/balance1"/>
    <dgm:cxn modelId="{97C5B476-2221-460D-8DEA-6CE59C33DB1A}" type="presParOf" srcId="{F3155CB1-46E8-41A8-8D07-1EA3F39EFD55}" destId="{046F586B-BD31-43F3-AD17-AE6DD39106D3}" srcOrd="2" destOrd="0" presId="urn:microsoft.com/office/officeart/2005/8/layout/balance1"/>
    <dgm:cxn modelId="{B80E099F-B731-49C1-897B-9C3375CB325C}" type="presParOf" srcId="{F3155CB1-46E8-41A8-8D07-1EA3F39EFD55}" destId="{56FD02C7-64A5-436F-928A-D7C4DC77BEFE}" srcOrd="3" destOrd="0" presId="urn:microsoft.com/office/officeart/2005/8/layout/balance1"/>
    <dgm:cxn modelId="{67862EC0-8764-4B99-9F7D-C0EA8206A38A}" type="presParOf" srcId="{F3155CB1-46E8-41A8-8D07-1EA3F39EFD55}" destId="{068BAF8F-00C9-490E-9CA2-57DCCB420AF5}" srcOrd="4" destOrd="0" presId="urn:microsoft.com/office/officeart/2005/8/layout/balance1"/>
    <dgm:cxn modelId="{94D05FD9-41D2-484D-88A9-524809E50EE7}" type="presParOf" srcId="{F3155CB1-46E8-41A8-8D07-1EA3F39EFD55}" destId="{12D80E88-1481-4E0A-BF0C-3B9238998EE1}" srcOrd="5" destOrd="0" presId="urn:microsoft.com/office/officeart/2005/8/layout/balance1"/>
    <dgm:cxn modelId="{C11691E9-57A6-44FB-B576-E3B85E9A727A}" type="presParOf" srcId="{F3155CB1-46E8-41A8-8D07-1EA3F39EFD55}" destId="{6B9C2526-06E4-4A2A-BF43-B6EC0547581B}" srcOrd="6" destOrd="0" presId="urn:microsoft.com/office/officeart/2005/8/layout/balance1"/>
    <dgm:cxn modelId="{FA6303A0-3572-4C4D-A701-EEE7C00C66EF}" type="presParOf" srcId="{F3155CB1-46E8-41A8-8D07-1EA3F39EFD55}" destId="{EB3B9195-18A5-4E77-A8FE-AA29586262AC}"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274EC3-D0BD-43EC-AA01-07DF4FE035C8}" type="doc">
      <dgm:prSet loTypeId="urn:microsoft.com/office/officeart/2005/8/layout/venn1" loCatId="relationship" qsTypeId="urn:microsoft.com/office/officeart/2005/8/quickstyle/simple5" qsCatId="simple" csTypeId="urn:microsoft.com/office/officeart/2005/8/colors/accent3_5" csCatId="accent3" phldr="1"/>
      <dgm:spPr/>
      <dgm:t>
        <a:bodyPr/>
        <a:lstStyle/>
        <a:p>
          <a:endParaRPr lang="es-CO"/>
        </a:p>
      </dgm:t>
    </dgm:pt>
    <dgm:pt modelId="{CAE4F536-9FFB-4944-B809-4F84FFE7274C}">
      <dgm:prSet custT="1"/>
      <dgm:spPr/>
      <dgm:t>
        <a:bodyPr/>
        <a:lstStyle/>
        <a:p>
          <a:pPr rtl="0"/>
          <a:r>
            <a:rPr lang="es-ES" sz="4800" b="1" dirty="0" smtClean="0">
              <a:solidFill>
                <a:srgbClr val="FF0000"/>
              </a:solidFill>
              <a:effectLst>
                <a:outerShdw blurRad="38100" dist="38100" dir="2700000" algn="tl">
                  <a:srgbClr val="000000">
                    <a:alpha val="43137"/>
                  </a:srgbClr>
                </a:outerShdw>
              </a:effectLst>
            </a:rPr>
            <a:t>SISTEMAS DE INFORMACIÒN PARA LA CALIDAD EN SALUD</a:t>
          </a:r>
          <a:endParaRPr lang="es-CO" sz="4800" b="1" dirty="0">
            <a:solidFill>
              <a:srgbClr val="FF0000"/>
            </a:solidFill>
            <a:effectLst>
              <a:outerShdw blurRad="38100" dist="38100" dir="2700000" algn="tl">
                <a:srgbClr val="000000">
                  <a:alpha val="43137"/>
                </a:srgbClr>
              </a:outerShdw>
            </a:effectLst>
          </a:endParaRPr>
        </a:p>
      </dgm:t>
    </dgm:pt>
    <dgm:pt modelId="{2C30B32A-4049-4AE9-80B3-3083BBE3236A}" type="parTrans" cxnId="{E7E8A0EA-60E8-4044-92C0-18FE278B7C36}">
      <dgm:prSet/>
      <dgm:spPr/>
      <dgm:t>
        <a:bodyPr/>
        <a:lstStyle/>
        <a:p>
          <a:endParaRPr lang="es-CO"/>
        </a:p>
      </dgm:t>
    </dgm:pt>
    <dgm:pt modelId="{6BAC4ED7-A6A1-43E4-BAEF-4B8F1EDB4698}" type="sibTrans" cxnId="{E7E8A0EA-60E8-4044-92C0-18FE278B7C36}">
      <dgm:prSet/>
      <dgm:spPr/>
      <dgm:t>
        <a:bodyPr/>
        <a:lstStyle/>
        <a:p>
          <a:endParaRPr lang="es-CO"/>
        </a:p>
      </dgm:t>
    </dgm:pt>
    <dgm:pt modelId="{51624A8D-F102-4B55-9EEB-5D7A258D3016}" type="pres">
      <dgm:prSet presAssocID="{2A274EC3-D0BD-43EC-AA01-07DF4FE035C8}" presName="compositeShape" presStyleCnt="0">
        <dgm:presLayoutVars>
          <dgm:chMax val="7"/>
          <dgm:dir/>
          <dgm:resizeHandles val="exact"/>
        </dgm:presLayoutVars>
      </dgm:prSet>
      <dgm:spPr/>
      <dgm:t>
        <a:bodyPr/>
        <a:lstStyle/>
        <a:p>
          <a:endParaRPr lang="es-ES"/>
        </a:p>
      </dgm:t>
    </dgm:pt>
    <dgm:pt modelId="{F2D191B5-A798-4BBF-AEAD-0874B48246B7}" type="pres">
      <dgm:prSet presAssocID="{CAE4F536-9FFB-4944-B809-4F84FFE7274C}" presName="circ1TxSh" presStyleLbl="vennNode1" presStyleIdx="0" presStyleCnt="1" custScaleX="198635"/>
      <dgm:spPr/>
      <dgm:t>
        <a:bodyPr/>
        <a:lstStyle/>
        <a:p>
          <a:endParaRPr lang="es-ES"/>
        </a:p>
      </dgm:t>
    </dgm:pt>
  </dgm:ptLst>
  <dgm:cxnLst>
    <dgm:cxn modelId="{13869298-1A4B-40ED-A78C-1576EC0D03DC}" type="presOf" srcId="{2A274EC3-D0BD-43EC-AA01-07DF4FE035C8}" destId="{51624A8D-F102-4B55-9EEB-5D7A258D3016}" srcOrd="0" destOrd="0" presId="urn:microsoft.com/office/officeart/2005/8/layout/venn1"/>
    <dgm:cxn modelId="{E7E8A0EA-60E8-4044-92C0-18FE278B7C36}" srcId="{2A274EC3-D0BD-43EC-AA01-07DF4FE035C8}" destId="{CAE4F536-9FFB-4944-B809-4F84FFE7274C}" srcOrd="0" destOrd="0" parTransId="{2C30B32A-4049-4AE9-80B3-3083BBE3236A}" sibTransId="{6BAC4ED7-A6A1-43E4-BAEF-4B8F1EDB4698}"/>
    <dgm:cxn modelId="{B4DFF3BA-246A-4E97-929E-7856D0BD5D00}" type="presOf" srcId="{CAE4F536-9FFB-4944-B809-4F84FFE7274C}" destId="{F2D191B5-A798-4BBF-AEAD-0874B48246B7}" srcOrd="0" destOrd="0" presId="urn:microsoft.com/office/officeart/2005/8/layout/venn1"/>
    <dgm:cxn modelId="{90B23EBD-7E6B-4D53-89F2-A9E19421EB66}" type="presParOf" srcId="{51624A8D-F102-4B55-9EEB-5D7A258D3016}" destId="{F2D191B5-A798-4BBF-AEAD-0874B48246B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FA6211-6090-4072-BAD0-7F1E7F809A2E}"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s-CO"/>
        </a:p>
      </dgm:t>
    </dgm:pt>
    <dgm:pt modelId="{9D1E8998-6934-4870-B463-991384A0685F}">
      <dgm:prSet custT="1"/>
      <dgm:spPr/>
      <dgm:t>
        <a:bodyPr/>
        <a:lstStyle/>
        <a:p>
          <a:r>
            <a:rPr lang="es-MX" sz="2000" dirty="0"/>
            <a:t>La información es reportada mensualmente por la sede</a:t>
          </a:r>
          <a:endParaRPr lang="es-CO" sz="2000" dirty="0"/>
        </a:p>
      </dgm:t>
    </dgm:pt>
    <dgm:pt modelId="{E6FC6263-59EB-4DE1-8BB7-8DF11D1462D7}" type="parTrans" cxnId="{A57D63C8-26E2-44E1-99BC-BE51DA820086}">
      <dgm:prSet/>
      <dgm:spPr/>
      <dgm:t>
        <a:bodyPr/>
        <a:lstStyle/>
        <a:p>
          <a:endParaRPr lang="es-CO"/>
        </a:p>
      </dgm:t>
    </dgm:pt>
    <dgm:pt modelId="{3546D0CE-EBEF-4629-9F2A-74EBC090D66F}" type="sibTrans" cxnId="{A57D63C8-26E2-44E1-99BC-BE51DA820086}">
      <dgm:prSet/>
      <dgm:spPr/>
      <dgm:t>
        <a:bodyPr/>
        <a:lstStyle/>
        <a:p>
          <a:endParaRPr lang="es-CO"/>
        </a:p>
      </dgm:t>
    </dgm:pt>
    <dgm:pt modelId="{FBAA20B9-94DA-4CD1-981F-0E6CD2A65848}">
      <dgm:prSet custT="1"/>
      <dgm:spPr/>
      <dgm:t>
        <a:bodyPr/>
        <a:lstStyle/>
        <a:p>
          <a:r>
            <a:rPr lang="es-MX" sz="1800" dirty="0"/>
            <a:t>Reporte de los indicadores de monitoria del sistema </a:t>
          </a:r>
          <a:endParaRPr lang="es-CO" sz="1800" dirty="0"/>
        </a:p>
      </dgm:t>
    </dgm:pt>
    <dgm:pt modelId="{B64D6689-52B4-4E08-9F5A-9923CDB979E5}" type="parTrans" cxnId="{A8EB5792-0B86-4EC7-9FA2-B936D2195FBF}">
      <dgm:prSet/>
      <dgm:spPr/>
      <dgm:t>
        <a:bodyPr/>
        <a:lstStyle/>
        <a:p>
          <a:endParaRPr lang="es-CO"/>
        </a:p>
      </dgm:t>
    </dgm:pt>
    <dgm:pt modelId="{9BECC89A-D6F4-4248-9E4C-42251E2EC920}" type="sibTrans" cxnId="{A8EB5792-0B86-4EC7-9FA2-B936D2195FBF}">
      <dgm:prSet/>
      <dgm:spPr/>
      <dgm:t>
        <a:bodyPr/>
        <a:lstStyle/>
        <a:p>
          <a:endParaRPr lang="es-CO"/>
        </a:p>
      </dgm:t>
    </dgm:pt>
    <dgm:pt modelId="{AB34ACF2-2237-40E8-8031-251249E143E9}" type="pres">
      <dgm:prSet presAssocID="{D1FA6211-6090-4072-BAD0-7F1E7F809A2E}" presName="outerComposite" presStyleCnt="0">
        <dgm:presLayoutVars>
          <dgm:chMax val="2"/>
          <dgm:animLvl val="lvl"/>
          <dgm:resizeHandles val="exact"/>
        </dgm:presLayoutVars>
      </dgm:prSet>
      <dgm:spPr/>
      <dgm:t>
        <a:bodyPr/>
        <a:lstStyle/>
        <a:p>
          <a:endParaRPr lang="es-ES"/>
        </a:p>
      </dgm:t>
    </dgm:pt>
    <dgm:pt modelId="{951385A9-40AC-47F1-8E28-F81FF0547757}" type="pres">
      <dgm:prSet presAssocID="{D1FA6211-6090-4072-BAD0-7F1E7F809A2E}" presName="dummyMaxCanvas" presStyleCnt="0"/>
      <dgm:spPr/>
    </dgm:pt>
    <dgm:pt modelId="{0B6922AB-1DED-4D5B-A07D-05570B215DC1}" type="pres">
      <dgm:prSet presAssocID="{D1FA6211-6090-4072-BAD0-7F1E7F809A2E}" presName="parentComposite" presStyleCnt="0"/>
      <dgm:spPr/>
    </dgm:pt>
    <dgm:pt modelId="{7A847168-9B4B-45A2-A0DA-7718CBCF7871}" type="pres">
      <dgm:prSet presAssocID="{D1FA6211-6090-4072-BAD0-7F1E7F809A2E}" presName="parent1" presStyleLbl="alignAccFollowNode1" presStyleIdx="0" presStyleCnt="4" custScaleX="211509" custLinFactNeighborX="871" custLinFactNeighborY="62887">
        <dgm:presLayoutVars>
          <dgm:chMax val="4"/>
        </dgm:presLayoutVars>
      </dgm:prSet>
      <dgm:spPr/>
      <dgm:t>
        <a:bodyPr/>
        <a:lstStyle/>
        <a:p>
          <a:endParaRPr lang="es-ES"/>
        </a:p>
      </dgm:t>
    </dgm:pt>
    <dgm:pt modelId="{7CDEA9BB-3D2D-45ED-B154-08DCA5779CA4}" type="pres">
      <dgm:prSet presAssocID="{D1FA6211-6090-4072-BAD0-7F1E7F809A2E}" presName="parent2" presStyleLbl="alignAccFollowNode1" presStyleIdx="1" presStyleCnt="4" custScaleX="240029" custLinFactX="11167" custLinFactNeighborX="100000" custLinFactNeighborY="61601">
        <dgm:presLayoutVars>
          <dgm:chMax val="4"/>
        </dgm:presLayoutVars>
      </dgm:prSet>
      <dgm:spPr/>
      <dgm:t>
        <a:bodyPr/>
        <a:lstStyle/>
        <a:p>
          <a:endParaRPr lang="es-ES"/>
        </a:p>
      </dgm:t>
    </dgm:pt>
    <dgm:pt modelId="{F3155CB1-46E8-41A8-8D07-1EA3F39EFD55}" type="pres">
      <dgm:prSet presAssocID="{D1FA6211-6090-4072-BAD0-7F1E7F809A2E}" presName="childrenComposite" presStyleCnt="0"/>
      <dgm:spPr/>
    </dgm:pt>
    <dgm:pt modelId="{1E9EDC79-7718-4735-9390-F1D48FC7AB29}" type="pres">
      <dgm:prSet presAssocID="{D1FA6211-6090-4072-BAD0-7F1E7F809A2E}" presName="dummyMaxCanvas_ChildArea" presStyleCnt="0"/>
      <dgm:spPr/>
    </dgm:pt>
    <dgm:pt modelId="{3CD96695-73C3-45D4-AB0F-97CA8F5727BD}" type="pres">
      <dgm:prSet presAssocID="{D1FA6211-6090-4072-BAD0-7F1E7F809A2E}" presName="fulcrum" presStyleLbl="alignAccFollowNode1" presStyleIdx="2" presStyleCnt="4" custScaleX="186426" custScaleY="187212" custLinFactNeighborX="82759" custLinFactNeighborY="-26230"/>
      <dgm:spPr/>
    </dgm:pt>
    <dgm:pt modelId="{A1583B25-15E4-4AEC-AE5C-48F17428A272}" type="pres">
      <dgm:prSet presAssocID="{D1FA6211-6090-4072-BAD0-7F1E7F809A2E}" presName="balance_00" presStyleLbl="alignAccFollowNode1" presStyleIdx="3" presStyleCnt="4" custScaleX="98315" custScaleY="208799" custLinFactY="-147884" custLinFactNeighborX="15056" custLinFactNeighborY="-200000">
        <dgm:presLayoutVars>
          <dgm:bulletEnabled val="1"/>
        </dgm:presLayoutVars>
      </dgm:prSet>
      <dgm:spPr/>
    </dgm:pt>
  </dgm:ptLst>
  <dgm:cxnLst>
    <dgm:cxn modelId="{A57D63C8-26E2-44E1-99BC-BE51DA820086}" srcId="{D1FA6211-6090-4072-BAD0-7F1E7F809A2E}" destId="{9D1E8998-6934-4870-B463-991384A0685F}" srcOrd="0" destOrd="0" parTransId="{E6FC6263-59EB-4DE1-8BB7-8DF11D1462D7}" sibTransId="{3546D0CE-EBEF-4629-9F2A-74EBC090D66F}"/>
    <dgm:cxn modelId="{A8EB5792-0B86-4EC7-9FA2-B936D2195FBF}" srcId="{D1FA6211-6090-4072-BAD0-7F1E7F809A2E}" destId="{FBAA20B9-94DA-4CD1-981F-0E6CD2A65848}" srcOrd="1" destOrd="0" parTransId="{B64D6689-52B4-4E08-9F5A-9923CDB979E5}" sibTransId="{9BECC89A-D6F4-4248-9E4C-42251E2EC920}"/>
    <dgm:cxn modelId="{4D47F2B2-8F95-4DBC-A6FB-9FBD81AF4771}" type="presOf" srcId="{D1FA6211-6090-4072-BAD0-7F1E7F809A2E}" destId="{AB34ACF2-2237-40E8-8031-251249E143E9}" srcOrd="0" destOrd="0" presId="urn:microsoft.com/office/officeart/2005/8/layout/balance1"/>
    <dgm:cxn modelId="{DF3F375F-79DF-4389-943F-E26202BDE761}" type="presOf" srcId="{9D1E8998-6934-4870-B463-991384A0685F}" destId="{7A847168-9B4B-45A2-A0DA-7718CBCF7871}" srcOrd="0" destOrd="0" presId="urn:microsoft.com/office/officeart/2005/8/layout/balance1"/>
    <dgm:cxn modelId="{731E06E3-D3B7-40AA-914F-E9A1D83C88D0}" type="presOf" srcId="{FBAA20B9-94DA-4CD1-981F-0E6CD2A65848}" destId="{7CDEA9BB-3D2D-45ED-B154-08DCA5779CA4}" srcOrd="0" destOrd="0" presId="urn:microsoft.com/office/officeart/2005/8/layout/balance1"/>
    <dgm:cxn modelId="{3A9EAAFB-54CA-42E7-9F24-EB946F8B0F79}" type="presParOf" srcId="{AB34ACF2-2237-40E8-8031-251249E143E9}" destId="{951385A9-40AC-47F1-8E28-F81FF0547757}" srcOrd="0" destOrd="0" presId="urn:microsoft.com/office/officeart/2005/8/layout/balance1"/>
    <dgm:cxn modelId="{484EDCC4-136B-4CAD-BE53-196D0E36C371}" type="presParOf" srcId="{AB34ACF2-2237-40E8-8031-251249E143E9}" destId="{0B6922AB-1DED-4D5B-A07D-05570B215DC1}" srcOrd="1" destOrd="0" presId="urn:microsoft.com/office/officeart/2005/8/layout/balance1"/>
    <dgm:cxn modelId="{C3F6175D-1150-4D05-91D9-63DDC4ED1B12}" type="presParOf" srcId="{0B6922AB-1DED-4D5B-A07D-05570B215DC1}" destId="{7A847168-9B4B-45A2-A0DA-7718CBCF7871}" srcOrd="0" destOrd="0" presId="urn:microsoft.com/office/officeart/2005/8/layout/balance1"/>
    <dgm:cxn modelId="{A0A9F63F-609B-482E-802D-A0FA6A5A1F21}" type="presParOf" srcId="{0B6922AB-1DED-4D5B-A07D-05570B215DC1}" destId="{7CDEA9BB-3D2D-45ED-B154-08DCA5779CA4}" srcOrd="1" destOrd="0" presId="urn:microsoft.com/office/officeart/2005/8/layout/balance1"/>
    <dgm:cxn modelId="{0F286E23-9316-40BC-A342-894CB9068844}" type="presParOf" srcId="{AB34ACF2-2237-40E8-8031-251249E143E9}" destId="{F3155CB1-46E8-41A8-8D07-1EA3F39EFD55}" srcOrd="2" destOrd="0" presId="urn:microsoft.com/office/officeart/2005/8/layout/balance1"/>
    <dgm:cxn modelId="{E185B330-85E1-4A43-BF56-7FE8D4C634DC}" type="presParOf" srcId="{F3155CB1-46E8-41A8-8D07-1EA3F39EFD55}" destId="{1E9EDC79-7718-4735-9390-F1D48FC7AB29}" srcOrd="0" destOrd="0" presId="urn:microsoft.com/office/officeart/2005/8/layout/balance1"/>
    <dgm:cxn modelId="{BE503D7B-2BD3-49E3-9D8B-6064ACF7B2AD}" type="presParOf" srcId="{F3155CB1-46E8-41A8-8D07-1EA3F39EFD55}" destId="{3CD96695-73C3-45D4-AB0F-97CA8F5727BD}" srcOrd="1" destOrd="0" presId="urn:microsoft.com/office/officeart/2005/8/layout/balance1"/>
    <dgm:cxn modelId="{E20383BE-B60D-4A29-81F9-B179FC6CF75F}" type="presParOf" srcId="{F3155CB1-46E8-41A8-8D07-1EA3F39EFD55}" destId="{A1583B25-15E4-4AEC-AE5C-48F17428A272}" srcOrd="2"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007D07-A60F-4816-A5D6-F81B182A6721}" type="doc">
      <dgm:prSet loTypeId="urn:microsoft.com/office/officeart/2005/8/layout/cycle3" loCatId="cycle" qsTypeId="urn:microsoft.com/office/officeart/2005/8/quickstyle/simple5" qsCatId="simple" csTypeId="urn:microsoft.com/office/officeart/2005/8/colors/colorful4" csCatId="colorful" phldr="1"/>
      <dgm:spPr/>
      <dgm:t>
        <a:bodyPr/>
        <a:lstStyle/>
        <a:p>
          <a:endParaRPr lang="es-CO"/>
        </a:p>
      </dgm:t>
    </dgm:pt>
    <dgm:pt modelId="{FD72A322-2A04-457B-A61F-4902008C17BA}">
      <dgm:prSet custT="1"/>
      <dgm:spPr/>
      <dgm:t>
        <a:bodyPr/>
        <a:lstStyle/>
        <a:p>
          <a:pPr rtl="0"/>
          <a:r>
            <a:rPr lang="es-CO" sz="2400" dirty="0"/>
            <a:t>Realizaron notificación oportuna</a:t>
          </a:r>
        </a:p>
      </dgm:t>
    </dgm:pt>
    <dgm:pt modelId="{27E5A98D-3818-4640-B406-671C8E0507FD}" type="parTrans" cxnId="{4680FAEE-C2C5-4F74-981E-22AC6F55CEE8}">
      <dgm:prSet/>
      <dgm:spPr/>
      <dgm:t>
        <a:bodyPr/>
        <a:lstStyle/>
        <a:p>
          <a:endParaRPr lang="es-CO"/>
        </a:p>
      </dgm:t>
    </dgm:pt>
    <dgm:pt modelId="{F176E4BD-7040-472E-BFE5-53356A77E566}" type="sibTrans" cxnId="{4680FAEE-C2C5-4F74-981E-22AC6F55CEE8}">
      <dgm:prSet/>
      <dgm:spPr/>
      <dgm:t>
        <a:bodyPr/>
        <a:lstStyle/>
        <a:p>
          <a:endParaRPr lang="es-CO"/>
        </a:p>
      </dgm:t>
    </dgm:pt>
    <dgm:pt modelId="{0540F45D-F90D-469A-9BE2-95FD4A665117}">
      <dgm:prSet custT="1"/>
      <dgm:spPr/>
      <dgm:t>
        <a:bodyPr/>
        <a:lstStyle/>
        <a:p>
          <a:pPr rtl="0"/>
          <a:r>
            <a:rPr lang="es-CO" sz="2400" dirty="0"/>
            <a:t>Mejoró el proceso para la consolidación y análisis de los indicadores</a:t>
          </a:r>
        </a:p>
      </dgm:t>
    </dgm:pt>
    <dgm:pt modelId="{CC3C5090-44A2-46FA-8B38-8D2C91E6AE19}" type="sibTrans" cxnId="{E22637D7-0A68-4A1E-96EE-5F1AE96921FB}">
      <dgm:prSet/>
      <dgm:spPr/>
      <dgm:t>
        <a:bodyPr/>
        <a:lstStyle/>
        <a:p>
          <a:endParaRPr lang="es-CO"/>
        </a:p>
      </dgm:t>
    </dgm:pt>
    <dgm:pt modelId="{AF324EFF-0079-4199-9C62-C87DFB98AE30}" type="parTrans" cxnId="{E22637D7-0A68-4A1E-96EE-5F1AE96921FB}">
      <dgm:prSet/>
      <dgm:spPr/>
      <dgm:t>
        <a:bodyPr/>
        <a:lstStyle/>
        <a:p>
          <a:endParaRPr lang="es-CO"/>
        </a:p>
      </dgm:t>
    </dgm:pt>
    <dgm:pt modelId="{39D8EAEF-DE9C-4E35-BF14-5E56B807AFFA}" type="pres">
      <dgm:prSet presAssocID="{FE007D07-A60F-4816-A5D6-F81B182A6721}" presName="Name0" presStyleCnt="0">
        <dgm:presLayoutVars>
          <dgm:dir/>
          <dgm:resizeHandles val="exact"/>
        </dgm:presLayoutVars>
      </dgm:prSet>
      <dgm:spPr/>
      <dgm:t>
        <a:bodyPr/>
        <a:lstStyle/>
        <a:p>
          <a:endParaRPr lang="es-ES"/>
        </a:p>
      </dgm:t>
    </dgm:pt>
    <dgm:pt modelId="{47833E94-D520-42F5-9AE0-0E108D889CD8}" type="pres">
      <dgm:prSet presAssocID="{FE007D07-A60F-4816-A5D6-F81B182A6721}" presName="node1" presStyleLbl="node1" presStyleIdx="0" presStyleCnt="2">
        <dgm:presLayoutVars>
          <dgm:bulletEnabled val="1"/>
        </dgm:presLayoutVars>
      </dgm:prSet>
      <dgm:spPr/>
      <dgm:t>
        <a:bodyPr/>
        <a:lstStyle/>
        <a:p>
          <a:endParaRPr lang="es-ES"/>
        </a:p>
      </dgm:t>
    </dgm:pt>
    <dgm:pt modelId="{38CB8003-2297-4211-8828-05EF4804AB0D}" type="pres">
      <dgm:prSet presAssocID="{FE007D07-A60F-4816-A5D6-F81B182A6721}" presName="sibTrans" presStyleLbl="bgShp" presStyleIdx="0" presStyleCnt="1"/>
      <dgm:spPr/>
      <dgm:t>
        <a:bodyPr/>
        <a:lstStyle/>
        <a:p>
          <a:endParaRPr lang="es-ES"/>
        </a:p>
      </dgm:t>
    </dgm:pt>
    <dgm:pt modelId="{FAEE10FC-0DE4-4354-8014-62DDE17BF4FA}" type="pres">
      <dgm:prSet presAssocID="{FE007D07-A60F-4816-A5D6-F81B182A6721}" presName="node2" presStyleLbl="node1" presStyleIdx="1" presStyleCnt="2">
        <dgm:presLayoutVars>
          <dgm:bulletEnabled val="1"/>
        </dgm:presLayoutVars>
      </dgm:prSet>
      <dgm:spPr/>
      <dgm:t>
        <a:bodyPr/>
        <a:lstStyle/>
        <a:p>
          <a:endParaRPr lang="es-ES"/>
        </a:p>
      </dgm:t>
    </dgm:pt>
    <dgm:pt modelId="{8E4FAEF3-6E58-4492-AA78-DEB7CD26D12C}" type="pres">
      <dgm:prSet presAssocID="{FE007D07-A60F-4816-A5D6-F81B182A6721}" presName="sp1" presStyleCnt="0"/>
      <dgm:spPr/>
    </dgm:pt>
    <dgm:pt modelId="{9D030A99-C205-46F6-8416-A006F9CAC7C7}" type="pres">
      <dgm:prSet presAssocID="{FE007D07-A60F-4816-A5D6-F81B182A6721}" presName="sp2" presStyleCnt="0"/>
      <dgm:spPr/>
    </dgm:pt>
  </dgm:ptLst>
  <dgm:cxnLst>
    <dgm:cxn modelId="{AF2ADB3E-6F41-4E82-B451-B444090B64DC}" type="presOf" srcId="{F176E4BD-7040-472E-BFE5-53356A77E566}" destId="{38CB8003-2297-4211-8828-05EF4804AB0D}" srcOrd="0" destOrd="0" presId="urn:microsoft.com/office/officeart/2005/8/layout/cycle3"/>
    <dgm:cxn modelId="{AFE67382-7591-4950-93E0-31B175DF28B3}" type="presOf" srcId="{FE007D07-A60F-4816-A5D6-F81B182A6721}" destId="{39D8EAEF-DE9C-4E35-BF14-5E56B807AFFA}" srcOrd="0" destOrd="0" presId="urn:microsoft.com/office/officeart/2005/8/layout/cycle3"/>
    <dgm:cxn modelId="{A45CC7EC-9085-4B75-B4D1-DE70F079FFB6}" type="presOf" srcId="{FD72A322-2A04-457B-A61F-4902008C17BA}" destId="{47833E94-D520-42F5-9AE0-0E108D889CD8}" srcOrd="0" destOrd="0" presId="urn:microsoft.com/office/officeart/2005/8/layout/cycle3"/>
    <dgm:cxn modelId="{E22637D7-0A68-4A1E-96EE-5F1AE96921FB}" srcId="{FE007D07-A60F-4816-A5D6-F81B182A6721}" destId="{0540F45D-F90D-469A-9BE2-95FD4A665117}" srcOrd="1" destOrd="0" parTransId="{AF324EFF-0079-4199-9C62-C87DFB98AE30}" sibTransId="{CC3C5090-44A2-46FA-8B38-8D2C91E6AE19}"/>
    <dgm:cxn modelId="{4680FAEE-C2C5-4F74-981E-22AC6F55CEE8}" srcId="{FE007D07-A60F-4816-A5D6-F81B182A6721}" destId="{FD72A322-2A04-457B-A61F-4902008C17BA}" srcOrd="0" destOrd="0" parTransId="{27E5A98D-3818-4640-B406-671C8E0507FD}" sibTransId="{F176E4BD-7040-472E-BFE5-53356A77E566}"/>
    <dgm:cxn modelId="{42B1CB14-EAE1-4A41-B71D-A66915CD2513}" type="presOf" srcId="{0540F45D-F90D-469A-9BE2-95FD4A665117}" destId="{FAEE10FC-0DE4-4354-8014-62DDE17BF4FA}" srcOrd="0" destOrd="0" presId="urn:microsoft.com/office/officeart/2005/8/layout/cycle3"/>
    <dgm:cxn modelId="{CA5FE264-1156-438C-8868-0E3D31EE43CF}" type="presParOf" srcId="{39D8EAEF-DE9C-4E35-BF14-5E56B807AFFA}" destId="{47833E94-D520-42F5-9AE0-0E108D889CD8}" srcOrd="0" destOrd="0" presId="urn:microsoft.com/office/officeart/2005/8/layout/cycle3"/>
    <dgm:cxn modelId="{09B522CC-E2AF-433B-A03B-E039D7685491}" type="presParOf" srcId="{39D8EAEF-DE9C-4E35-BF14-5E56B807AFFA}" destId="{38CB8003-2297-4211-8828-05EF4804AB0D}" srcOrd="1" destOrd="0" presId="urn:microsoft.com/office/officeart/2005/8/layout/cycle3"/>
    <dgm:cxn modelId="{AC063A6E-C096-4A31-A8D5-83AB747B2518}" type="presParOf" srcId="{39D8EAEF-DE9C-4E35-BF14-5E56B807AFFA}" destId="{FAEE10FC-0DE4-4354-8014-62DDE17BF4FA}" srcOrd="2" destOrd="0" presId="urn:microsoft.com/office/officeart/2005/8/layout/cycle3"/>
    <dgm:cxn modelId="{34E5AAA8-A695-41E6-99CF-936B8C248708}" type="presParOf" srcId="{39D8EAEF-DE9C-4E35-BF14-5E56B807AFFA}" destId="{8E4FAEF3-6E58-4492-AA78-DEB7CD26D12C}" srcOrd="3" destOrd="0" presId="urn:microsoft.com/office/officeart/2005/8/layout/cycle3"/>
    <dgm:cxn modelId="{CE28E2DC-A116-43FC-A120-B447B3EBCE2B}" type="presParOf" srcId="{39D8EAEF-DE9C-4E35-BF14-5E56B807AFFA}" destId="{9D030A99-C205-46F6-8416-A006F9CAC7C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70B13D-21EC-4434-830F-522D8FAF7CBD}" type="doc">
      <dgm:prSet loTypeId="urn:microsoft.com/office/officeart/2005/8/layout/venn1" loCatId="relationship" qsTypeId="urn:microsoft.com/office/officeart/2005/8/quickstyle/simple5" qsCatId="simple" csTypeId="urn:microsoft.com/office/officeart/2005/8/colors/accent3_5" csCatId="accent3" phldr="1"/>
      <dgm:spPr/>
      <dgm:t>
        <a:bodyPr/>
        <a:lstStyle/>
        <a:p>
          <a:endParaRPr lang="es-CO"/>
        </a:p>
      </dgm:t>
    </dgm:pt>
    <dgm:pt modelId="{38CE25A2-05F9-4C82-B906-16DC24FD50CF}">
      <dgm:prSet custT="1"/>
      <dgm:spPr/>
      <dgm:t>
        <a:bodyPr/>
        <a:lstStyle/>
        <a:p>
          <a:pPr rtl="0"/>
          <a:r>
            <a:rPr lang="es-CO" sz="4800" b="1" dirty="0" smtClean="0">
              <a:solidFill>
                <a:srgbClr val="FF0000"/>
              </a:solidFill>
              <a:effectLst>
                <a:outerShdw blurRad="38100" dist="38100" dir="2700000" algn="tl">
                  <a:srgbClr val="000000">
                    <a:alpha val="43137"/>
                  </a:srgbClr>
                </a:outerShdw>
              </a:effectLst>
            </a:rPr>
            <a:t>PROGRAMA DE AUDITORÌA PARA EL MEJORAMIENTO DE LA EN SALUD  (</a:t>
          </a:r>
          <a:r>
            <a:rPr lang="es-CO" sz="4800" b="1" dirty="0">
              <a:solidFill>
                <a:srgbClr val="FF0000"/>
              </a:solidFill>
              <a:effectLst>
                <a:outerShdw blurRad="38100" dist="38100" dir="2700000" algn="tl">
                  <a:srgbClr val="000000">
                    <a:alpha val="43137"/>
                  </a:srgbClr>
                </a:outerShdw>
              </a:effectLst>
            </a:rPr>
            <a:t>PAMEC)</a:t>
          </a:r>
          <a:endParaRPr lang="es-CO" sz="6500" b="1" dirty="0">
            <a:solidFill>
              <a:srgbClr val="FF0000"/>
            </a:solidFill>
            <a:effectLst>
              <a:outerShdw blurRad="38100" dist="38100" dir="2700000" algn="tl">
                <a:srgbClr val="000000">
                  <a:alpha val="43137"/>
                </a:srgbClr>
              </a:outerShdw>
            </a:effectLst>
          </a:endParaRPr>
        </a:p>
      </dgm:t>
    </dgm:pt>
    <dgm:pt modelId="{A417E046-F0C3-413F-8896-461469B28784}" type="parTrans" cxnId="{1412B839-1A3F-43BC-99C4-A2BB7B442020}">
      <dgm:prSet/>
      <dgm:spPr/>
      <dgm:t>
        <a:bodyPr/>
        <a:lstStyle/>
        <a:p>
          <a:endParaRPr lang="es-CO"/>
        </a:p>
      </dgm:t>
    </dgm:pt>
    <dgm:pt modelId="{37AFE77F-7BC4-4E55-97CF-B41CFECD2154}" type="sibTrans" cxnId="{1412B839-1A3F-43BC-99C4-A2BB7B442020}">
      <dgm:prSet/>
      <dgm:spPr/>
      <dgm:t>
        <a:bodyPr/>
        <a:lstStyle/>
        <a:p>
          <a:endParaRPr lang="es-CO"/>
        </a:p>
      </dgm:t>
    </dgm:pt>
    <dgm:pt modelId="{A5AFD38D-C1FA-41B8-934A-A679BD06D49B}" type="pres">
      <dgm:prSet presAssocID="{1F70B13D-21EC-4434-830F-522D8FAF7CBD}" presName="compositeShape" presStyleCnt="0">
        <dgm:presLayoutVars>
          <dgm:chMax val="7"/>
          <dgm:dir/>
          <dgm:resizeHandles val="exact"/>
        </dgm:presLayoutVars>
      </dgm:prSet>
      <dgm:spPr/>
      <dgm:t>
        <a:bodyPr/>
        <a:lstStyle/>
        <a:p>
          <a:endParaRPr lang="es-ES"/>
        </a:p>
      </dgm:t>
    </dgm:pt>
    <dgm:pt modelId="{D675F647-8049-409A-A52C-E6B5E9D404BE}" type="pres">
      <dgm:prSet presAssocID="{38CE25A2-05F9-4C82-B906-16DC24FD50CF}" presName="circ1TxSh" presStyleLbl="vennNode1" presStyleIdx="0" presStyleCnt="1" custScaleX="261034"/>
      <dgm:spPr/>
      <dgm:t>
        <a:bodyPr/>
        <a:lstStyle/>
        <a:p>
          <a:endParaRPr lang="es-ES"/>
        </a:p>
      </dgm:t>
    </dgm:pt>
  </dgm:ptLst>
  <dgm:cxnLst>
    <dgm:cxn modelId="{1412B839-1A3F-43BC-99C4-A2BB7B442020}" srcId="{1F70B13D-21EC-4434-830F-522D8FAF7CBD}" destId="{38CE25A2-05F9-4C82-B906-16DC24FD50CF}" srcOrd="0" destOrd="0" parTransId="{A417E046-F0C3-413F-8896-461469B28784}" sibTransId="{37AFE77F-7BC4-4E55-97CF-B41CFECD2154}"/>
    <dgm:cxn modelId="{5515A849-7ABA-46B4-9D3C-4A996738AF75}" type="presOf" srcId="{1F70B13D-21EC-4434-830F-522D8FAF7CBD}" destId="{A5AFD38D-C1FA-41B8-934A-A679BD06D49B}" srcOrd="0" destOrd="0" presId="urn:microsoft.com/office/officeart/2005/8/layout/venn1"/>
    <dgm:cxn modelId="{3619A560-567C-4AEF-BDFC-F8BFA6610B27}" type="presOf" srcId="{38CE25A2-05F9-4C82-B906-16DC24FD50CF}" destId="{D675F647-8049-409A-A52C-E6B5E9D404BE}" srcOrd="0" destOrd="0" presId="urn:microsoft.com/office/officeart/2005/8/layout/venn1"/>
    <dgm:cxn modelId="{389F3DA2-B9B7-4323-918A-20F86622A8B0}" type="presParOf" srcId="{A5AFD38D-C1FA-41B8-934A-A679BD06D49B}" destId="{D675F647-8049-409A-A52C-E6B5E9D404B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29DEB8-B8F0-4C3F-8D73-4127839A79E6}"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s-CO"/>
        </a:p>
      </dgm:t>
    </dgm:pt>
    <dgm:pt modelId="{BB8D3314-274D-44D1-8F4A-EBA3AC182AAD}">
      <dgm:prSet phldrT="[Texto]"/>
      <dgm:spPr/>
      <dgm:t>
        <a:bodyPr/>
        <a:lstStyle/>
        <a:p>
          <a:r>
            <a:rPr lang="es-ES" dirty="0"/>
            <a:t>Conoce cuales son los procesos prioritarios</a:t>
          </a:r>
          <a:endParaRPr lang="es-CO" dirty="0"/>
        </a:p>
      </dgm:t>
    </dgm:pt>
    <dgm:pt modelId="{EB10EDCA-462B-4542-94BF-60906F94D384}" type="parTrans" cxnId="{91539560-3535-4A46-BE9D-3FAE2CCD7F8E}">
      <dgm:prSet/>
      <dgm:spPr/>
      <dgm:t>
        <a:bodyPr/>
        <a:lstStyle/>
        <a:p>
          <a:endParaRPr lang="es-CO"/>
        </a:p>
      </dgm:t>
    </dgm:pt>
    <dgm:pt modelId="{8A66E2A2-660B-470A-8B73-7BDC3D15471C}" type="sibTrans" cxnId="{91539560-3535-4A46-BE9D-3FAE2CCD7F8E}">
      <dgm:prSet/>
      <dgm:spPr/>
      <dgm:t>
        <a:bodyPr/>
        <a:lstStyle/>
        <a:p>
          <a:endParaRPr lang="es-CO"/>
        </a:p>
      </dgm:t>
    </dgm:pt>
    <dgm:pt modelId="{707F5BC6-04FE-46F1-9FD4-1EE5A74C7311}">
      <dgm:prSet phldrT="[Texto]" custT="1"/>
      <dgm:spPr/>
      <dgm:t>
        <a:bodyPr/>
        <a:lstStyle/>
        <a:p>
          <a:r>
            <a:rPr lang="es-ES" sz="1600" dirty="0">
              <a:solidFill>
                <a:schemeClr val="tx1"/>
              </a:solidFill>
            </a:rPr>
            <a:t>Cuando realizan auditorias en el servicio recibe retroalimentación </a:t>
          </a:r>
          <a:endParaRPr lang="es-CO" sz="1600" dirty="0">
            <a:solidFill>
              <a:schemeClr val="tx1"/>
            </a:solidFill>
          </a:endParaRPr>
        </a:p>
      </dgm:t>
    </dgm:pt>
    <dgm:pt modelId="{E54807DA-E487-462A-A1E4-73270A8995A7}" type="parTrans" cxnId="{C8F5E7B6-C2ED-4E52-9CC7-91CC70196C31}">
      <dgm:prSet/>
      <dgm:spPr/>
      <dgm:t>
        <a:bodyPr/>
        <a:lstStyle/>
        <a:p>
          <a:endParaRPr lang="es-CO"/>
        </a:p>
      </dgm:t>
    </dgm:pt>
    <dgm:pt modelId="{91AEE3F3-73F2-4155-9EF1-7E38A03293E7}" type="sibTrans" cxnId="{C8F5E7B6-C2ED-4E52-9CC7-91CC70196C31}">
      <dgm:prSet/>
      <dgm:spPr/>
      <dgm:t>
        <a:bodyPr/>
        <a:lstStyle/>
        <a:p>
          <a:endParaRPr lang="es-CO"/>
        </a:p>
      </dgm:t>
    </dgm:pt>
    <dgm:pt modelId="{764752DE-F6E7-4556-B722-0D78453708B9}">
      <dgm:prSet phldrT="[Texto]" custT="1"/>
      <dgm:spPr/>
      <dgm:t>
        <a:bodyPr/>
        <a:lstStyle/>
        <a:p>
          <a:r>
            <a:rPr lang="es-ES" sz="1600" dirty="0">
              <a:solidFill>
                <a:schemeClr val="tx1"/>
              </a:solidFill>
            </a:rPr>
            <a:t>Usted sabe que es mejoramiento continuo</a:t>
          </a:r>
          <a:endParaRPr lang="es-CO" sz="1600" dirty="0">
            <a:solidFill>
              <a:schemeClr val="tx1"/>
            </a:solidFill>
          </a:endParaRPr>
        </a:p>
      </dgm:t>
    </dgm:pt>
    <dgm:pt modelId="{53950704-95BD-4CBE-93C7-8A3F3361FFA5}" type="parTrans" cxnId="{D2305654-F7F3-443C-BCD9-FFF84AAA7480}">
      <dgm:prSet/>
      <dgm:spPr/>
      <dgm:t>
        <a:bodyPr/>
        <a:lstStyle/>
        <a:p>
          <a:endParaRPr lang="es-CO"/>
        </a:p>
      </dgm:t>
    </dgm:pt>
    <dgm:pt modelId="{F74E31B2-4778-4207-8D6F-593B897641FD}" type="sibTrans" cxnId="{D2305654-F7F3-443C-BCD9-FFF84AAA7480}">
      <dgm:prSet/>
      <dgm:spPr/>
      <dgm:t>
        <a:bodyPr/>
        <a:lstStyle/>
        <a:p>
          <a:endParaRPr lang="es-CO"/>
        </a:p>
      </dgm:t>
    </dgm:pt>
    <dgm:pt modelId="{E0750795-C9F7-495E-9ED7-2349AF003DE0}">
      <dgm:prSet phldrT="[Texto]" custT="1"/>
      <dgm:spPr/>
      <dgm:t>
        <a:bodyPr/>
        <a:lstStyle/>
        <a:p>
          <a:r>
            <a:rPr lang="es-ES" sz="1600" dirty="0">
              <a:solidFill>
                <a:schemeClr val="tx1"/>
              </a:solidFill>
            </a:rPr>
            <a:t>Metodología para la generación del documento PAMEC</a:t>
          </a:r>
          <a:endParaRPr lang="es-CO" sz="1600" dirty="0">
            <a:solidFill>
              <a:schemeClr val="tx1"/>
            </a:solidFill>
          </a:endParaRPr>
        </a:p>
      </dgm:t>
    </dgm:pt>
    <dgm:pt modelId="{14F01E8A-70AF-4C52-BE98-C11EC73A8202}" type="parTrans" cxnId="{86185AED-20D5-4C8A-82C6-1977837C3BB5}">
      <dgm:prSet/>
      <dgm:spPr/>
      <dgm:t>
        <a:bodyPr/>
        <a:lstStyle/>
        <a:p>
          <a:endParaRPr lang="es-CO"/>
        </a:p>
      </dgm:t>
    </dgm:pt>
    <dgm:pt modelId="{75E9C2E3-05E8-40AE-9B50-1F8788D8FE18}" type="sibTrans" cxnId="{86185AED-20D5-4C8A-82C6-1977837C3BB5}">
      <dgm:prSet/>
      <dgm:spPr/>
      <dgm:t>
        <a:bodyPr/>
        <a:lstStyle/>
        <a:p>
          <a:endParaRPr lang="es-CO"/>
        </a:p>
      </dgm:t>
    </dgm:pt>
    <dgm:pt modelId="{B6CE81E8-56A5-4510-A032-E5A0C9F7CA0C}">
      <dgm:prSet phldrT="[Texto]" custT="1"/>
      <dgm:spPr/>
      <dgm:t>
        <a:bodyPr/>
        <a:lstStyle/>
        <a:p>
          <a:r>
            <a:rPr lang="es-ES" sz="1600" dirty="0">
              <a:solidFill>
                <a:schemeClr val="tx1"/>
              </a:solidFill>
            </a:rPr>
            <a:t>Seguimiento al cumplimiento de las acciones del plan de mejoramiento </a:t>
          </a:r>
          <a:endParaRPr lang="es-CO" sz="1600" dirty="0">
            <a:solidFill>
              <a:schemeClr val="tx1"/>
            </a:solidFill>
          </a:endParaRPr>
        </a:p>
      </dgm:t>
    </dgm:pt>
    <dgm:pt modelId="{F47214DE-013D-43E1-B452-18B87F4BF676}" type="parTrans" cxnId="{69E1F683-8D37-47A5-9701-6BD38D5491A9}">
      <dgm:prSet/>
      <dgm:spPr/>
      <dgm:t>
        <a:bodyPr/>
        <a:lstStyle/>
        <a:p>
          <a:endParaRPr lang="es-CO"/>
        </a:p>
      </dgm:t>
    </dgm:pt>
    <dgm:pt modelId="{ADC57A15-7BC5-4EC9-B9B8-3C1524D3D8CC}" type="sibTrans" cxnId="{69E1F683-8D37-47A5-9701-6BD38D5491A9}">
      <dgm:prSet/>
      <dgm:spPr/>
      <dgm:t>
        <a:bodyPr/>
        <a:lstStyle/>
        <a:p>
          <a:endParaRPr lang="es-CO"/>
        </a:p>
      </dgm:t>
    </dgm:pt>
    <dgm:pt modelId="{F1306ECC-8260-428C-88F8-94268F0840BF}" type="pres">
      <dgm:prSet presAssocID="{9929DEB8-B8F0-4C3F-8D73-4127839A79E6}" presName="outerComposite" presStyleCnt="0">
        <dgm:presLayoutVars>
          <dgm:chMax val="2"/>
          <dgm:animLvl val="lvl"/>
          <dgm:resizeHandles val="exact"/>
        </dgm:presLayoutVars>
      </dgm:prSet>
      <dgm:spPr/>
      <dgm:t>
        <a:bodyPr/>
        <a:lstStyle/>
        <a:p>
          <a:endParaRPr lang="es-ES"/>
        </a:p>
      </dgm:t>
    </dgm:pt>
    <dgm:pt modelId="{F606D7A5-C468-448F-8DC2-326B31AE6267}" type="pres">
      <dgm:prSet presAssocID="{9929DEB8-B8F0-4C3F-8D73-4127839A79E6}" presName="dummyMaxCanvas" presStyleCnt="0"/>
      <dgm:spPr/>
    </dgm:pt>
    <dgm:pt modelId="{E178A793-7CA0-4C0A-957C-60EFAB384B85}" type="pres">
      <dgm:prSet presAssocID="{9929DEB8-B8F0-4C3F-8D73-4127839A79E6}" presName="parentComposite" presStyleCnt="0"/>
      <dgm:spPr/>
    </dgm:pt>
    <dgm:pt modelId="{F37EECB8-077B-46DF-9C41-E00C8A03D475}" type="pres">
      <dgm:prSet presAssocID="{9929DEB8-B8F0-4C3F-8D73-4127839A79E6}" presName="parent1" presStyleLbl="alignAccFollowNode1" presStyleIdx="0" presStyleCnt="4" custScaleX="151013">
        <dgm:presLayoutVars>
          <dgm:chMax val="4"/>
        </dgm:presLayoutVars>
      </dgm:prSet>
      <dgm:spPr/>
      <dgm:t>
        <a:bodyPr/>
        <a:lstStyle/>
        <a:p>
          <a:endParaRPr lang="es-ES"/>
        </a:p>
      </dgm:t>
    </dgm:pt>
    <dgm:pt modelId="{E4AF1F81-D1F4-4F15-ACEF-7FE95252122E}" type="pres">
      <dgm:prSet presAssocID="{9929DEB8-B8F0-4C3F-8D73-4127839A79E6}" presName="parent2" presStyleLbl="alignAccFollowNode1" presStyleIdx="1" presStyleCnt="4" custScaleX="124196">
        <dgm:presLayoutVars>
          <dgm:chMax val="4"/>
        </dgm:presLayoutVars>
      </dgm:prSet>
      <dgm:spPr/>
      <dgm:t>
        <a:bodyPr/>
        <a:lstStyle/>
        <a:p>
          <a:endParaRPr lang="es-ES"/>
        </a:p>
      </dgm:t>
    </dgm:pt>
    <dgm:pt modelId="{63B05BEB-25B5-41F4-8825-BF5196BC211A}" type="pres">
      <dgm:prSet presAssocID="{9929DEB8-B8F0-4C3F-8D73-4127839A79E6}" presName="childrenComposite" presStyleCnt="0"/>
      <dgm:spPr/>
    </dgm:pt>
    <dgm:pt modelId="{CF27CF3F-9E9B-4CF9-974D-661CDF081247}" type="pres">
      <dgm:prSet presAssocID="{9929DEB8-B8F0-4C3F-8D73-4127839A79E6}" presName="dummyMaxCanvas_ChildArea" presStyleCnt="0"/>
      <dgm:spPr/>
    </dgm:pt>
    <dgm:pt modelId="{34C87BA0-1F14-458C-B0FF-C09C53F46F24}" type="pres">
      <dgm:prSet presAssocID="{9929DEB8-B8F0-4C3F-8D73-4127839A79E6}" presName="fulcrum" presStyleLbl="alignAccFollowNode1" presStyleIdx="2" presStyleCnt="4"/>
      <dgm:spPr/>
    </dgm:pt>
    <dgm:pt modelId="{83F610F9-8BAF-4AEB-BA10-FAA96C9330BF}" type="pres">
      <dgm:prSet presAssocID="{9929DEB8-B8F0-4C3F-8D73-4127839A79E6}" presName="balance_21" presStyleLbl="alignAccFollowNode1" presStyleIdx="3" presStyleCnt="4" custScaleX="122798" custScaleY="118426">
        <dgm:presLayoutVars>
          <dgm:bulletEnabled val="1"/>
        </dgm:presLayoutVars>
      </dgm:prSet>
      <dgm:spPr/>
    </dgm:pt>
    <dgm:pt modelId="{707AE6CF-3E1B-4BDB-AB36-208206869507}" type="pres">
      <dgm:prSet presAssocID="{9929DEB8-B8F0-4C3F-8D73-4127839A79E6}" presName="left_21_1" presStyleLbl="node1" presStyleIdx="0" presStyleCnt="3" custScaleX="118216">
        <dgm:presLayoutVars>
          <dgm:bulletEnabled val="1"/>
        </dgm:presLayoutVars>
      </dgm:prSet>
      <dgm:spPr/>
      <dgm:t>
        <a:bodyPr/>
        <a:lstStyle/>
        <a:p>
          <a:endParaRPr lang="es-ES"/>
        </a:p>
      </dgm:t>
    </dgm:pt>
    <dgm:pt modelId="{CDD71D1E-011C-4536-BBDB-04DE0EF2D9D7}" type="pres">
      <dgm:prSet presAssocID="{9929DEB8-B8F0-4C3F-8D73-4127839A79E6}" presName="left_21_2" presStyleLbl="node1" presStyleIdx="1" presStyleCnt="3">
        <dgm:presLayoutVars>
          <dgm:bulletEnabled val="1"/>
        </dgm:presLayoutVars>
      </dgm:prSet>
      <dgm:spPr/>
      <dgm:t>
        <a:bodyPr/>
        <a:lstStyle/>
        <a:p>
          <a:endParaRPr lang="es-ES"/>
        </a:p>
      </dgm:t>
    </dgm:pt>
    <dgm:pt modelId="{F5A42992-3C1A-4A1F-A979-371ED0FAF4E1}" type="pres">
      <dgm:prSet presAssocID="{9929DEB8-B8F0-4C3F-8D73-4127839A79E6}" presName="right_21_1" presStyleLbl="node1" presStyleIdx="2" presStyleCnt="3" custScaleX="123994">
        <dgm:presLayoutVars>
          <dgm:bulletEnabled val="1"/>
        </dgm:presLayoutVars>
      </dgm:prSet>
      <dgm:spPr/>
      <dgm:t>
        <a:bodyPr/>
        <a:lstStyle/>
        <a:p>
          <a:endParaRPr lang="es-ES"/>
        </a:p>
      </dgm:t>
    </dgm:pt>
  </dgm:ptLst>
  <dgm:cxnLst>
    <dgm:cxn modelId="{69E1F683-8D37-47A5-9701-6BD38D5491A9}" srcId="{E0750795-C9F7-495E-9ED7-2349AF003DE0}" destId="{B6CE81E8-56A5-4510-A032-E5A0C9F7CA0C}" srcOrd="0" destOrd="0" parTransId="{F47214DE-013D-43E1-B452-18B87F4BF676}" sibTransId="{ADC57A15-7BC5-4EC9-B9B8-3C1524D3D8CC}"/>
    <dgm:cxn modelId="{91539560-3535-4A46-BE9D-3FAE2CCD7F8E}" srcId="{9929DEB8-B8F0-4C3F-8D73-4127839A79E6}" destId="{BB8D3314-274D-44D1-8F4A-EBA3AC182AAD}" srcOrd="0" destOrd="0" parTransId="{EB10EDCA-462B-4542-94BF-60906F94D384}" sibTransId="{8A66E2A2-660B-470A-8B73-7BDC3D15471C}"/>
    <dgm:cxn modelId="{C8F5E7B6-C2ED-4E52-9CC7-91CC70196C31}" srcId="{BB8D3314-274D-44D1-8F4A-EBA3AC182AAD}" destId="{707F5BC6-04FE-46F1-9FD4-1EE5A74C7311}" srcOrd="0" destOrd="0" parTransId="{E54807DA-E487-462A-A1E4-73270A8995A7}" sibTransId="{91AEE3F3-73F2-4155-9EF1-7E38A03293E7}"/>
    <dgm:cxn modelId="{2BFE43C8-1E0D-4221-8926-F896ECDBCF1D}" type="presOf" srcId="{9929DEB8-B8F0-4C3F-8D73-4127839A79E6}" destId="{F1306ECC-8260-428C-88F8-94268F0840BF}" srcOrd="0" destOrd="0" presId="urn:microsoft.com/office/officeart/2005/8/layout/balance1"/>
    <dgm:cxn modelId="{4AF6E7A4-9889-4DBF-9A47-24438E1E9849}" type="presOf" srcId="{764752DE-F6E7-4556-B722-0D78453708B9}" destId="{CDD71D1E-011C-4536-BBDB-04DE0EF2D9D7}" srcOrd="0" destOrd="0" presId="urn:microsoft.com/office/officeart/2005/8/layout/balance1"/>
    <dgm:cxn modelId="{B9EEBEE5-2A95-42C9-AB6A-C4FADCB1C586}" type="presOf" srcId="{BB8D3314-274D-44D1-8F4A-EBA3AC182AAD}" destId="{F37EECB8-077B-46DF-9C41-E00C8A03D475}" srcOrd="0" destOrd="0" presId="urn:microsoft.com/office/officeart/2005/8/layout/balance1"/>
    <dgm:cxn modelId="{9D91715F-7187-46C1-8696-F9D2D0A7BDFE}" type="presOf" srcId="{E0750795-C9F7-495E-9ED7-2349AF003DE0}" destId="{E4AF1F81-D1F4-4F15-ACEF-7FE95252122E}" srcOrd="0" destOrd="0" presId="urn:microsoft.com/office/officeart/2005/8/layout/balance1"/>
    <dgm:cxn modelId="{D2305654-F7F3-443C-BCD9-FFF84AAA7480}" srcId="{BB8D3314-274D-44D1-8F4A-EBA3AC182AAD}" destId="{764752DE-F6E7-4556-B722-0D78453708B9}" srcOrd="1" destOrd="0" parTransId="{53950704-95BD-4CBE-93C7-8A3F3361FFA5}" sibTransId="{F74E31B2-4778-4207-8D6F-593B897641FD}"/>
    <dgm:cxn modelId="{170060B0-D79D-4D2A-9D5A-B9D7781779A1}" type="presOf" srcId="{707F5BC6-04FE-46F1-9FD4-1EE5A74C7311}" destId="{707AE6CF-3E1B-4BDB-AB36-208206869507}" srcOrd="0" destOrd="0" presId="urn:microsoft.com/office/officeart/2005/8/layout/balance1"/>
    <dgm:cxn modelId="{86185AED-20D5-4C8A-82C6-1977837C3BB5}" srcId="{9929DEB8-B8F0-4C3F-8D73-4127839A79E6}" destId="{E0750795-C9F7-495E-9ED7-2349AF003DE0}" srcOrd="1" destOrd="0" parTransId="{14F01E8A-70AF-4C52-BE98-C11EC73A8202}" sibTransId="{75E9C2E3-05E8-40AE-9B50-1F8788D8FE18}"/>
    <dgm:cxn modelId="{11C3492D-2665-4B40-8C76-6DC4EC534ABB}" type="presOf" srcId="{B6CE81E8-56A5-4510-A032-E5A0C9F7CA0C}" destId="{F5A42992-3C1A-4A1F-A979-371ED0FAF4E1}" srcOrd="0" destOrd="0" presId="urn:microsoft.com/office/officeart/2005/8/layout/balance1"/>
    <dgm:cxn modelId="{58B05DFC-E929-4FA8-B1E9-136379B91DD2}" type="presParOf" srcId="{F1306ECC-8260-428C-88F8-94268F0840BF}" destId="{F606D7A5-C468-448F-8DC2-326B31AE6267}" srcOrd="0" destOrd="0" presId="urn:microsoft.com/office/officeart/2005/8/layout/balance1"/>
    <dgm:cxn modelId="{E4776A8C-15F5-483E-AFFF-C76EF02E6683}" type="presParOf" srcId="{F1306ECC-8260-428C-88F8-94268F0840BF}" destId="{E178A793-7CA0-4C0A-957C-60EFAB384B85}" srcOrd="1" destOrd="0" presId="urn:microsoft.com/office/officeart/2005/8/layout/balance1"/>
    <dgm:cxn modelId="{2B9BD41E-9B81-49ED-AC37-1780565FDDB1}" type="presParOf" srcId="{E178A793-7CA0-4C0A-957C-60EFAB384B85}" destId="{F37EECB8-077B-46DF-9C41-E00C8A03D475}" srcOrd="0" destOrd="0" presId="urn:microsoft.com/office/officeart/2005/8/layout/balance1"/>
    <dgm:cxn modelId="{A846E84C-8D5A-41F7-9CBF-663BFFC34D96}" type="presParOf" srcId="{E178A793-7CA0-4C0A-957C-60EFAB384B85}" destId="{E4AF1F81-D1F4-4F15-ACEF-7FE95252122E}" srcOrd="1" destOrd="0" presId="urn:microsoft.com/office/officeart/2005/8/layout/balance1"/>
    <dgm:cxn modelId="{3E88B4BB-0A75-4234-A14E-B7EF600ADA92}" type="presParOf" srcId="{F1306ECC-8260-428C-88F8-94268F0840BF}" destId="{63B05BEB-25B5-41F4-8825-BF5196BC211A}" srcOrd="2" destOrd="0" presId="urn:microsoft.com/office/officeart/2005/8/layout/balance1"/>
    <dgm:cxn modelId="{94D6D01E-56F9-4BB0-BB22-099D67B83498}" type="presParOf" srcId="{63B05BEB-25B5-41F4-8825-BF5196BC211A}" destId="{CF27CF3F-9E9B-4CF9-974D-661CDF081247}" srcOrd="0" destOrd="0" presId="urn:microsoft.com/office/officeart/2005/8/layout/balance1"/>
    <dgm:cxn modelId="{44421B5F-6390-4047-B7B2-BEC61A314933}" type="presParOf" srcId="{63B05BEB-25B5-41F4-8825-BF5196BC211A}" destId="{34C87BA0-1F14-458C-B0FF-C09C53F46F24}" srcOrd="1" destOrd="0" presId="urn:microsoft.com/office/officeart/2005/8/layout/balance1"/>
    <dgm:cxn modelId="{6D1A71C4-3764-4FFC-842B-49A534E74DDE}" type="presParOf" srcId="{63B05BEB-25B5-41F4-8825-BF5196BC211A}" destId="{83F610F9-8BAF-4AEB-BA10-FAA96C9330BF}" srcOrd="2" destOrd="0" presId="urn:microsoft.com/office/officeart/2005/8/layout/balance1"/>
    <dgm:cxn modelId="{027F990E-B16B-4661-B7EB-9289A5045DEC}" type="presParOf" srcId="{63B05BEB-25B5-41F4-8825-BF5196BC211A}" destId="{707AE6CF-3E1B-4BDB-AB36-208206869507}" srcOrd="3" destOrd="0" presId="urn:microsoft.com/office/officeart/2005/8/layout/balance1"/>
    <dgm:cxn modelId="{D8742F30-46D7-4153-AC83-522A1AB3E3AA}" type="presParOf" srcId="{63B05BEB-25B5-41F4-8825-BF5196BC211A}" destId="{CDD71D1E-011C-4536-BBDB-04DE0EF2D9D7}" srcOrd="4" destOrd="0" presId="urn:microsoft.com/office/officeart/2005/8/layout/balance1"/>
    <dgm:cxn modelId="{0173B63D-1538-4F16-B2D9-DA60984403F3}" type="presParOf" srcId="{63B05BEB-25B5-41F4-8825-BF5196BC211A}" destId="{F5A42992-3C1A-4A1F-A979-371ED0FAF4E1}"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B897AE-4FB8-4AFB-8A09-76774ADAED40}" type="doc">
      <dgm:prSet loTypeId="urn:microsoft.com/office/officeart/2005/8/layout/pyramid2" loCatId="pyramid" qsTypeId="urn:microsoft.com/office/officeart/2005/8/quickstyle/3d2" qsCatId="3D" csTypeId="urn:microsoft.com/office/officeart/2005/8/colors/colorful4" csCatId="colorful" phldr="1"/>
      <dgm:spPr/>
      <dgm:t>
        <a:bodyPr/>
        <a:lstStyle/>
        <a:p>
          <a:endParaRPr lang="es-CO"/>
        </a:p>
      </dgm:t>
    </dgm:pt>
    <dgm:pt modelId="{F6449FA9-A5BC-4AEA-8BA3-1F37731D4F34}">
      <dgm:prSet custT="1"/>
      <dgm:spPr/>
      <dgm:t>
        <a:bodyPr/>
        <a:lstStyle/>
        <a:p>
          <a:pPr rtl="0"/>
          <a:r>
            <a:rPr lang="es-CO" sz="1600" dirty="0"/>
            <a:t>Autoevaluación </a:t>
          </a:r>
          <a:endParaRPr lang="es-CO" sz="2400" dirty="0"/>
        </a:p>
      </dgm:t>
    </dgm:pt>
    <dgm:pt modelId="{2A838B34-FEC3-4BC9-A4F1-F3A15DB1D440}" type="parTrans" cxnId="{3FF91D9E-9E47-4EF5-8229-80CEADB525A2}">
      <dgm:prSet/>
      <dgm:spPr/>
      <dgm:t>
        <a:bodyPr/>
        <a:lstStyle/>
        <a:p>
          <a:endParaRPr lang="es-CO"/>
        </a:p>
      </dgm:t>
    </dgm:pt>
    <dgm:pt modelId="{BE5851C7-A4C0-429F-99D1-BEFF5E19863D}" type="sibTrans" cxnId="{3FF91D9E-9E47-4EF5-8229-80CEADB525A2}">
      <dgm:prSet/>
      <dgm:spPr/>
      <dgm:t>
        <a:bodyPr/>
        <a:lstStyle/>
        <a:p>
          <a:endParaRPr lang="es-CO"/>
        </a:p>
      </dgm:t>
    </dgm:pt>
    <dgm:pt modelId="{83F6582E-E516-4B88-9719-E9D32AC45F74}">
      <dgm:prSet custT="1"/>
      <dgm:spPr/>
      <dgm:t>
        <a:bodyPr/>
        <a:lstStyle/>
        <a:p>
          <a:pPr rtl="0"/>
          <a:r>
            <a:rPr lang="es-CO" sz="1600" dirty="0"/>
            <a:t>PAMEC para desarrollar a 8 meses</a:t>
          </a:r>
        </a:p>
      </dgm:t>
    </dgm:pt>
    <dgm:pt modelId="{FFD0D53D-1D3D-4BBA-8D66-8A4DB4FCA59E}" type="parTrans" cxnId="{50D2C264-5B49-47C1-8563-23AB94F9592E}">
      <dgm:prSet/>
      <dgm:spPr/>
      <dgm:t>
        <a:bodyPr/>
        <a:lstStyle/>
        <a:p>
          <a:endParaRPr lang="es-CO"/>
        </a:p>
      </dgm:t>
    </dgm:pt>
    <dgm:pt modelId="{21C67A8D-0FF3-43CE-9263-C1BB1B9BF3E1}" type="sibTrans" cxnId="{50D2C264-5B49-47C1-8563-23AB94F9592E}">
      <dgm:prSet/>
      <dgm:spPr/>
      <dgm:t>
        <a:bodyPr/>
        <a:lstStyle/>
        <a:p>
          <a:endParaRPr lang="es-CO"/>
        </a:p>
      </dgm:t>
    </dgm:pt>
    <dgm:pt modelId="{86C12DF2-DA2D-4D1D-8D62-573C2499E67F}">
      <dgm:prSet custT="1"/>
      <dgm:spPr/>
      <dgm:t>
        <a:bodyPr/>
        <a:lstStyle/>
        <a:p>
          <a:pPr rtl="0"/>
          <a:r>
            <a:rPr lang="es-CO" sz="1600" dirty="0"/>
            <a:t>Estado de PAMEC – 85% de cumplimiento (4-12-21)</a:t>
          </a:r>
        </a:p>
      </dgm:t>
    </dgm:pt>
    <dgm:pt modelId="{27BEF44E-07C7-4A6C-B3B1-B97EA78F0C63}" type="parTrans" cxnId="{F43BE4AC-66E0-4F8D-A92C-CE7BFED78D84}">
      <dgm:prSet/>
      <dgm:spPr/>
      <dgm:t>
        <a:bodyPr/>
        <a:lstStyle/>
        <a:p>
          <a:endParaRPr lang="es-CO"/>
        </a:p>
      </dgm:t>
    </dgm:pt>
    <dgm:pt modelId="{4C7D9830-BB3C-464F-BA2F-55D1FA3D6032}" type="sibTrans" cxnId="{F43BE4AC-66E0-4F8D-A92C-CE7BFED78D84}">
      <dgm:prSet/>
      <dgm:spPr/>
      <dgm:t>
        <a:bodyPr/>
        <a:lstStyle/>
        <a:p>
          <a:endParaRPr lang="es-CO"/>
        </a:p>
      </dgm:t>
    </dgm:pt>
    <dgm:pt modelId="{269B777F-395B-4839-80F1-30DC1E50B6A2}">
      <dgm:prSet custT="1"/>
      <dgm:spPr/>
      <dgm:t>
        <a:bodyPr/>
        <a:lstStyle/>
        <a:p>
          <a:pPr rtl="0"/>
          <a:r>
            <a:rPr lang="es-CO" sz="1600" dirty="0"/>
            <a:t>1 funcionario encargado</a:t>
          </a:r>
        </a:p>
      </dgm:t>
    </dgm:pt>
    <dgm:pt modelId="{A9103373-5745-425F-B16E-455F3060BF0E}" type="parTrans" cxnId="{AD69FBF1-EB80-4D41-9C80-33C0050B80D0}">
      <dgm:prSet/>
      <dgm:spPr/>
      <dgm:t>
        <a:bodyPr/>
        <a:lstStyle/>
        <a:p>
          <a:endParaRPr lang="es-CO"/>
        </a:p>
      </dgm:t>
    </dgm:pt>
    <dgm:pt modelId="{92FE72D5-C79D-49DF-8A52-C636499DDE85}" type="sibTrans" cxnId="{AD69FBF1-EB80-4D41-9C80-33C0050B80D0}">
      <dgm:prSet/>
      <dgm:spPr/>
      <dgm:t>
        <a:bodyPr/>
        <a:lstStyle/>
        <a:p>
          <a:endParaRPr lang="es-CO"/>
        </a:p>
      </dgm:t>
    </dgm:pt>
    <dgm:pt modelId="{2023A0F1-6594-4461-A211-EE35FCEC003A}">
      <dgm:prSet custT="1"/>
      <dgm:spPr/>
      <dgm:t>
        <a:bodyPr/>
        <a:lstStyle/>
        <a:p>
          <a:pPr rtl="0"/>
          <a:r>
            <a:rPr lang="es-ES" sz="1600" dirty="0"/>
            <a:t>No se evidencia avance en el primer trimestre del año 2021</a:t>
          </a:r>
          <a:endParaRPr lang="es-CO" sz="1600" dirty="0"/>
        </a:p>
      </dgm:t>
    </dgm:pt>
    <dgm:pt modelId="{B8DE9D98-CB59-4E57-AF78-587EC5044975}" type="parTrans" cxnId="{173EA230-8779-427C-9E57-1865968117B7}">
      <dgm:prSet/>
      <dgm:spPr/>
      <dgm:t>
        <a:bodyPr/>
        <a:lstStyle/>
        <a:p>
          <a:endParaRPr lang="es-CO"/>
        </a:p>
      </dgm:t>
    </dgm:pt>
    <dgm:pt modelId="{6B0A3808-4F0B-43EB-AA99-0730C83C6AC3}" type="sibTrans" cxnId="{173EA230-8779-427C-9E57-1865968117B7}">
      <dgm:prSet/>
      <dgm:spPr/>
      <dgm:t>
        <a:bodyPr/>
        <a:lstStyle/>
        <a:p>
          <a:endParaRPr lang="es-CO"/>
        </a:p>
      </dgm:t>
    </dgm:pt>
    <dgm:pt modelId="{F493B324-A824-48DF-A52A-1EBDBF47F706}" type="pres">
      <dgm:prSet presAssocID="{ACB897AE-4FB8-4AFB-8A09-76774ADAED40}" presName="compositeShape" presStyleCnt="0">
        <dgm:presLayoutVars>
          <dgm:dir/>
          <dgm:resizeHandles/>
        </dgm:presLayoutVars>
      </dgm:prSet>
      <dgm:spPr/>
      <dgm:t>
        <a:bodyPr/>
        <a:lstStyle/>
        <a:p>
          <a:endParaRPr lang="es-ES"/>
        </a:p>
      </dgm:t>
    </dgm:pt>
    <dgm:pt modelId="{AE55F1CD-BD4D-417F-A4B9-00D9FDABDDBD}" type="pres">
      <dgm:prSet presAssocID="{ACB897AE-4FB8-4AFB-8A09-76774ADAED40}" presName="pyramid" presStyleLbl="node1" presStyleIdx="0" presStyleCnt="1"/>
      <dgm:spPr/>
    </dgm:pt>
    <dgm:pt modelId="{5CF01F79-D3C5-46E9-A3CA-D1202BB78B7B}" type="pres">
      <dgm:prSet presAssocID="{ACB897AE-4FB8-4AFB-8A09-76774ADAED40}" presName="theList" presStyleCnt="0"/>
      <dgm:spPr/>
    </dgm:pt>
    <dgm:pt modelId="{3809BEDD-EB75-4381-8D67-0322AA0AB73B}" type="pres">
      <dgm:prSet presAssocID="{F6449FA9-A5BC-4AEA-8BA3-1F37731D4F34}" presName="aNode" presStyleLbl="fgAcc1" presStyleIdx="0" presStyleCnt="5">
        <dgm:presLayoutVars>
          <dgm:bulletEnabled val="1"/>
        </dgm:presLayoutVars>
      </dgm:prSet>
      <dgm:spPr/>
      <dgm:t>
        <a:bodyPr/>
        <a:lstStyle/>
        <a:p>
          <a:endParaRPr lang="es-ES"/>
        </a:p>
      </dgm:t>
    </dgm:pt>
    <dgm:pt modelId="{B899F6B7-5D4F-4C03-89C9-6926087EE07D}" type="pres">
      <dgm:prSet presAssocID="{F6449FA9-A5BC-4AEA-8BA3-1F37731D4F34}" presName="aSpace" presStyleCnt="0"/>
      <dgm:spPr/>
    </dgm:pt>
    <dgm:pt modelId="{750ED662-6F9C-4020-B53B-DC40FF3F0207}" type="pres">
      <dgm:prSet presAssocID="{83F6582E-E516-4B88-9719-E9D32AC45F74}" presName="aNode" presStyleLbl="fgAcc1" presStyleIdx="1" presStyleCnt="5">
        <dgm:presLayoutVars>
          <dgm:bulletEnabled val="1"/>
        </dgm:presLayoutVars>
      </dgm:prSet>
      <dgm:spPr/>
      <dgm:t>
        <a:bodyPr/>
        <a:lstStyle/>
        <a:p>
          <a:endParaRPr lang="es-ES"/>
        </a:p>
      </dgm:t>
    </dgm:pt>
    <dgm:pt modelId="{47DA1EEE-2E16-4096-BFC1-F02490228663}" type="pres">
      <dgm:prSet presAssocID="{83F6582E-E516-4B88-9719-E9D32AC45F74}" presName="aSpace" presStyleCnt="0"/>
      <dgm:spPr/>
    </dgm:pt>
    <dgm:pt modelId="{EBA0C227-66D1-47F9-8DC8-8481A7623457}" type="pres">
      <dgm:prSet presAssocID="{86C12DF2-DA2D-4D1D-8D62-573C2499E67F}" presName="aNode" presStyleLbl="fgAcc1" presStyleIdx="2" presStyleCnt="5">
        <dgm:presLayoutVars>
          <dgm:bulletEnabled val="1"/>
        </dgm:presLayoutVars>
      </dgm:prSet>
      <dgm:spPr/>
      <dgm:t>
        <a:bodyPr/>
        <a:lstStyle/>
        <a:p>
          <a:endParaRPr lang="es-ES"/>
        </a:p>
      </dgm:t>
    </dgm:pt>
    <dgm:pt modelId="{3BF38B62-D2C5-454E-84A6-3DB93F2DD737}" type="pres">
      <dgm:prSet presAssocID="{86C12DF2-DA2D-4D1D-8D62-573C2499E67F}" presName="aSpace" presStyleCnt="0"/>
      <dgm:spPr/>
    </dgm:pt>
    <dgm:pt modelId="{1953B775-CE6B-4375-8379-A44734B45822}" type="pres">
      <dgm:prSet presAssocID="{2023A0F1-6594-4461-A211-EE35FCEC003A}" presName="aNode" presStyleLbl="fgAcc1" presStyleIdx="3" presStyleCnt="5">
        <dgm:presLayoutVars>
          <dgm:bulletEnabled val="1"/>
        </dgm:presLayoutVars>
      </dgm:prSet>
      <dgm:spPr/>
      <dgm:t>
        <a:bodyPr/>
        <a:lstStyle/>
        <a:p>
          <a:endParaRPr lang="es-ES"/>
        </a:p>
      </dgm:t>
    </dgm:pt>
    <dgm:pt modelId="{03074678-DB97-41F7-85B5-8EB9ACE3257F}" type="pres">
      <dgm:prSet presAssocID="{2023A0F1-6594-4461-A211-EE35FCEC003A}" presName="aSpace" presStyleCnt="0"/>
      <dgm:spPr/>
    </dgm:pt>
    <dgm:pt modelId="{46205B83-351C-441E-9403-D62D9F11C53F}" type="pres">
      <dgm:prSet presAssocID="{269B777F-395B-4839-80F1-30DC1E50B6A2}" presName="aNode" presStyleLbl="fgAcc1" presStyleIdx="4" presStyleCnt="5">
        <dgm:presLayoutVars>
          <dgm:bulletEnabled val="1"/>
        </dgm:presLayoutVars>
      </dgm:prSet>
      <dgm:spPr/>
      <dgm:t>
        <a:bodyPr/>
        <a:lstStyle/>
        <a:p>
          <a:endParaRPr lang="es-ES"/>
        </a:p>
      </dgm:t>
    </dgm:pt>
    <dgm:pt modelId="{E2483284-32AA-4716-BE26-C5359F888F32}" type="pres">
      <dgm:prSet presAssocID="{269B777F-395B-4839-80F1-30DC1E50B6A2}" presName="aSpace" presStyleCnt="0"/>
      <dgm:spPr/>
    </dgm:pt>
  </dgm:ptLst>
  <dgm:cxnLst>
    <dgm:cxn modelId="{173EA230-8779-427C-9E57-1865968117B7}" srcId="{ACB897AE-4FB8-4AFB-8A09-76774ADAED40}" destId="{2023A0F1-6594-4461-A211-EE35FCEC003A}" srcOrd="3" destOrd="0" parTransId="{B8DE9D98-CB59-4E57-AF78-587EC5044975}" sibTransId="{6B0A3808-4F0B-43EB-AA99-0730C83C6AC3}"/>
    <dgm:cxn modelId="{487291F4-31B6-44D8-AAE8-950433E34FA3}" type="presOf" srcId="{83F6582E-E516-4B88-9719-E9D32AC45F74}" destId="{750ED662-6F9C-4020-B53B-DC40FF3F0207}" srcOrd="0" destOrd="0" presId="urn:microsoft.com/office/officeart/2005/8/layout/pyramid2"/>
    <dgm:cxn modelId="{32007756-6786-443A-9E2F-C7B6E750E006}" type="presOf" srcId="{ACB897AE-4FB8-4AFB-8A09-76774ADAED40}" destId="{F493B324-A824-48DF-A52A-1EBDBF47F706}" srcOrd="0" destOrd="0" presId="urn:microsoft.com/office/officeart/2005/8/layout/pyramid2"/>
    <dgm:cxn modelId="{A39C264D-AF7F-4665-A0D7-F1203520A9E9}" type="presOf" srcId="{2023A0F1-6594-4461-A211-EE35FCEC003A}" destId="{1953B775-CE6B-4375-8379-A44734B45822}" srcOrd="0" destOrd="0" presId="urn:microsoft.com/office/officeart/2005/8/layout/pyramid2"/>
    <dgm:cxn modelId="{19EA2DBC-123C-4D4E-80A7-B54817F60568}" type="presOf" srcId="{86C12DF2-DA2D-4D1D-8D62-573C2499E67F}" destId="{EBA0C227-66D1-47F9-8DC8-8481A7623457}" srcOrd="0" destOrd="0" presId="urn:microsoft.com/office/officeart/2005/8/layout/pyramid2"/>
    <dgm:cxn modelId="{F43BE4AC-66E0-4F8D-A92C-CE7BFED78D84}" srcId="{ACB897AE-4FB8-4AFB-8A09-76774ADAED40}" destId="{86C12DF2-DA2D-4D1D-8D62-573C2499E67F}" srcOrd="2" destOrd="0" parTransId="{27BEF44E-07C7-4A6C-B3B1-B97EA78F0C63}" sibTransId="{4C7D9830-BB3C-464F-BA2F-55D1FA3D6032}"/>
    <dgm:cxn modelId="{AD69FBF1-EB80-4D41-9C80-33C0050B80D0}" srcId="{ACB897AE-4FB8-4AFB-8A09-76774ADAED40}" destId="{269B777F-395B-4839-80F1-30DC1E50B6A2}" srcOrd="4" destOrd="0" parTransId="{A9103373-5745-425F-B16E-455F3060BF0E}" sibTransId="{92FE72D5-C79D-49DF-8A52-C636499DDE85}"/>
    <dgm:cxn modelId="{6607DD8B-806D-41F1-9BBF-8B2B33720B51}" type="presOf" srcId="{269B777F-395B-4839-80F1-30DC1E50B6A2}" destId="{46205B83-351C-441E-9403-D62D9F11C53F}" srcOrd="0" destOrd="0" presId="urn:microsoft.com/office/officeart/2005/8/layout/pyramid2"/>
    <dgm:cxn modelId="{3FF91D9E-9E47-4EF5-8229-80CEADB525A2}" srcId="{ACB897AE-4FB8-4AFB-8A09-76774ADAED40}" destId="{F6449FA9-A5BC-4AEA-8BA3-1F37731D4F34}" srcOrd="0" destOrd="0" parTransId="{2A838B34-FEC3-4BC9-A4F1-F3A15DB1D440}" sibTransId="{BE5851C7-A4C0-429F-99D1-BEFF5E19863D}"/>
    <dgm:cxn modelId="{AAC26EEC-C08E-4842-BBA0-C398431D5155}" type="presOf" srcId="{F6449FA9-A5BC-4AEA-8BA3-1F37731D4F34}" destId="{3809BEDD-EB75-4381-8D67-0322AA0AB73B}" srcOrd="0" destOrd="0" presId="urn:microsoft.com/office/officeart/2005/8/layout/pyramid2"/>
    <dgm:cxn modelId="{50D2C264-5B49-47C1-8563-23AB94F9592E}" srcId="{ACB897AE-4FB8-4AFB-8A09-76774ADAED40}" destId="{83F6582E-E516-4B88-9719-E9D32AC45F74}" srcOrd="1" destOrd="0" parTransId="{FFD0D53D-1D3D-4BBA-8D66-8A4DB4FCA59E}" sibTransId="{21C67A8D-0FF3-43CE-9263-C1BB1B9BF3E1}"/>
    <dgm:cxn modelId="{4F5BE84E-D2BA-478F-89B6-1DCB0B9529D3}" type="presParOf" srcId="{F493B324-A824-48DF-A52A-1EBDBF47F706}" destId="{AE55F1CD-BD4D-417F-A4B9-00D9FDABDDBD}" srcOrd="0" destOrd="0" presId="urn:microsoft.com/office/officeart/2005/8/layout/pyramid2"/>
    <dgm:cxn modelId="{BA2FACDA-BBDB-40F1-BE78-FEB70E8F8086}" type="presParOf" srcId="{F493B324-A824-48DF-A52A-1EBDBF47F706}" destId="{5CF01F79-D3C5-46E9-A3CA-D1202BB78B7B}" srcOrd="1" destOrd="0" presId="urn:microsoft.com/office/officeart/2005/8/layout/pyramid2"/>
    <dgm:cxn modelId="{CB92371E-57A3-433F-BD6B-79391485B355}" type="presParOf" srcId="{5CF01F79-D3C5-46E9-A3CA-D1202BB78B7B}" destId="{3809BEDD-EB75-4381-8D67-0322AA0AB73B}" srcOrd="0" destOrd="0" presId="urn:microsoft.com/office/officeart/2005/8/layout/pyramid2"/>
    <dgm:cxn modelId="{4F7ED31A-7D73-4B4A-8216-0EB850AE7B0E}" type="presParOf" srcId="{5CF01F79-D3C5-46E9-A3CA-D1202BB78B7B}" destId="{B899F6B7-5D4F-4C03-89C9-6926087EE07D}" srcOrd="1" destOrd="0" presId="urn:microsoft.com/office/officeart/2005/8/layout/pyramid2"/>
    <dgm:cxn modelId="{C7C7A103-20E5-42A4-B2AC-54F7663AAEAB}" type="presParOf" srcId="{5CF01F79-D3C5-46E9-A3CA-D1202BB78B7B}" destId="{750ED662-6F9C-4020-B53B-DC40FF3F0207}" srcOrd="2" destOrd="0" presId="urn:microsoft.com/office/officeart/2005/8/layout/pyramid2"/>
    <dgm:cxn modelId="{7EAED487-E8DB-4ABA-B067-6B20983F424A}" type="presParOf" srcId="{5CF01F79-D3C5-46E9-A3CA-D1202BB78B7B}" destId="{47DA1EEE-2E16-4096-BFC1-F02490228663}" srcOrd="3" destOrd="0" presId="urn:microsoft.com/office/officeart/2005/8/layout/pyramid2"/>
    <dgm:cxn modelId="{D2F41C8F-9895-4A30-B502-5AA764FBFB53}" type="presParOf" srcId="{5CF01F79-D3C5-46E9-A3CA-D1202BB78B7B}" destId="{EBA0C227-66D1-47F9-8DC8-8481A7623457}" srcOrd="4" destOrd="0" presId="urn:microsoft.com/office/officeart/2005/8/layout/pyramid2"/>
    <dgm:cxn modelId="{6EA1FC92-9CA9-4438-887A-9360ACFB15BD}" type="presParOf" srcId="{5CF01F79-D3C5-46E9-A3CA-D1202BB78B7B}" destId="{3BF38B62-D2C5-454E-84A6-3DB93F2DD737}" srcOrd="5" destOrd="0" presId="urn:microsoft.com/office/officeart/2005/8/layout/pyramid2"/>
    <dgm:cxn modelId="{C0CE39A2-C161-4A6C-8217-3DD6DEA78136}" type="presParOf" srcId="{5CF01F79-D3C5-46E9-A3CA-D1202BB78B7B}" destId="{1953B775-CE6B-4375-8379-A44734B45822}" srcOrd="6" destOrd="0" presId="urn:microsoft.com/office/officeart/2005/8/layout/pyramid2"/>
    <dgm:cxn modelId="{2016D6F6-E45E-4569-AD0A-38ECE57BB426}" type="presParOf" srcId="{5CF01F79-D3C5-46E9-A3CA-D1202BB78B7B}" destId="{03074678-DB97-41F7-85B5-8EB9ACE3257F}" srcOrd="7" destOrd="0" presId="urn:microsoft.com/office/officeart/2005/8/layout/pyramid2"/>
    <dgm:cxn modelId="{205EB601-4C4F-41BC-99A1-0A7963FFCBB7}" type="presParOf" srcId="{5CF01F79-D3C5-46E9-A3CA-D1202BB78B7B}" destId="{46205B83-351C-441E-9403-D62D9F11C53F}" srcOrd="8" destOrd="0" presId="urn:microsoft.com/office/officeart/2005/8/layout/pyramid2"/>
    <dgm:cxn modelId="{2267C148-698C-41B0-8BC6-15A0B16E435E}" type="presParOf" srcId="{5CF01F79-D3C5-46E9-A3CA-D1202BB78B7B}" destId="{E2483284-32AA-4716-BE26-C5359F888F3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D33EF-F4D3-4AB3-906D-947A75B2865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2A40F922-52C8-4748-B61D-084E189D3461}">
      <dgm:prSet/>
      <dgm:spPr/>
      <dgm:t>
        <a:bodyPr/>
        <a:lstStyle/>
        <a:p>
          <a:pPr algn="just" rtl="0"/>
          <a:r>
            <a:rPr lang="es-CO" dirty="0"/>
            <a:t>Socializar la situación actual de la ESE Salud Pereira frente al cumplimiento del Sistema Obligatorio de Garantía de la calidad, implementación de la política de seguridad del paciente y política de humanización, evidenciado en las visitas de asistencia técnica </a:t>
          </a:r>
          <a:r>
            <a:rPr lang="es-CO" dirty="0" smtClean="0"/>
            <a:t>por parte de  </a:t>
          </a:r>
          <a:r>
            <a:rPr lang="es-CO" dirty="0" err="1" smtClean="0"/>
            <a:t>çla</a:t>
          </a:r>
          <a:r>
            <a:rPr lang="es-CO" dirty="0" smtClean="0"/>
            <a:t> </a:t>
          </a:r>
          <a:r>
            <a:rPr lang="es-CO" dirty="0"/>
            <a:t>Secretaria de Salud Pública y Seguridad Social del Municipio de </a:t>
          </a:r>
          <a:r>
            <a:rPr lang="es-CO" dirty="0" smtClean="0"/>
            <a:t>Pereira.</a:t>
          </a:r>
          <a:endParaRPr lang="es-CO" dirty="0"/>
        </a:p>
      </dgm:t>
    </dgm:pt>
    <dgm:pt modelId="{77E6DF34-EE8F-41C8-8BC8-CC24E332B77A}" type="parTrans" cxnId="{FDB5A551-01E0-475C-AD45-51C9A9E9920A}">
      <dgm:prSet/>
      <dgm:spPr/>
      <dgm:t>
        <a:bodyPr/>
        <a:lstStyle/>
        <a:p>
          <a:endParaRPr lang="es-CO"/>
        </a:p>
      </dgm:t>
    </dgm:pt>
    <dgm:pt modelId="{CB6DCDA2-EB4E-4C36-879B-F5BE4F67BB3A}" type="sibTrans" cxnId="{FDB5A551-01E0-475C-AD45-51C9A9E9920A}">
      <dgm:prSet/>
      <dgm:spPr/>
      <dgm:t>
        <a:bodyPr/>
        <a:lstStyle/>
        <a:p>
          <a:endParaRPr lang="es-CO"/>
        </a:p>
      </dgm:t>
    </dgm:pt>
    <dgm:pt modelId="{CCBEAEF4-5331-4BAB-BE24-7C7B50EC36A2}" type="pres">
      <dgm:prSet presAssocID="{299D33EF-F4D3-4AB3-906D-947A75B28656}" presName="linear" presStyleCnt="0">
        <dgm:presLayoutVars>
          <dgm:animLvl val="lvl"/>
          <dgm:resizeHandles val="exact"/>
        </dgm:presLayoutVars>
      </dgm:prSet>
      <dgm:spPr/>
      <dgm:t>
        <a:bodyPr/>
        <a:lstStyle/>
        <a:p>
          <a:endParaRPr lang="es-ES"/>
        </a:p>
      </dgm:t>
    </dgm:pt>
    <dgm:pt modelId="{4DD31639-9C33-4FE4-89F3-660FE5B60EF0}" type="pres">
      <dgm:prSet presAssocID="{2A40F922-52C8-4748-B61D-084E189D3461}" presName="parentText" presStyleLbl="node1" presStyleIdx="0" presStyleCnt="1" custLinFactNeighborX="-2306" custLinFactNeighborY="-4619">
        <dgm:presLayoutVars>
          <dgm:chMax val="0"/>
          <dgm:bulletEnabled val="1"/>
        </dgm:presLayoutVars>
      </dgm:prSet>
      <dgm:spPr/>
      <dgm:t>
        <a:bodyPr/>
        <a:lstStyle/>
        <a:p>
          <a:endParaRPr lang="es-ES"/>
        </a:p>
      </dgm:t>
    </dgm:pt>
  </dgm:ptLst>
  <dgm:cxnLst>
    <dgm:cxn modelId="{BF8EB01A-7102-4610-B350-4F9FD0D5EFCE}" type="presOf" srcId="{2A40F922-52C8-4748-B61D-084E189D3461}" destId="{4DD31639-9C33-4FE4-89F3-660FE5B60EF0}" srcOrd="0" destOrd="0" presId="urn:microsoft.com/office/officeart/2005/8/layout/vList2"/>
    <dgm:cxn modelId="{FDB5A551-01E0-475C-AD45-51C9A9E9920A}" srcId="{299D33EF-F4D3-4AB3-906D-947A75B28656}" destId="{2A40F922-52C8-4748-B61D-084E189D3461}" srcOrd="0" destOrd="0" parTransId="{77E6DF34-EE8F-41C8-8BC8-CC24E332B77A}" sibTransId="{CB6DCDA2-EB4E-4C36-879B-F5BE4F67BB3A}"/>
    <dgm:cxn modelId="{9B162D05-BB03-44D7-AEC8-B0238844CA2B}" type="presOf" srcId="{299D33EF-F4D3-4AB3-906D-947A75B28656}" destId="{CCBEAEF4-5331-4BAB-BE24-7C7B50EC36A2}" srcOrd="0" destOrd="0" presId="urn:microsoft.com/office/officeart/2005/8/layout/vList2"/>
    <dgm:cxn modelId="{702C53A6-0206-452A-8046-4C598BF86415}" type="presParOf" srcId="{CCBEAEF4-5331-4BAB-BE24-7C7B50EC36A2}" destId="{4DD31639-9C33-4FE4-89F3-660FE5B60EF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470FDF2-D3CA-4550-98F1-2D92C65137C3}"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s-CO"/>
        </a:p>
      </dgm:t>
    </dgm:pt>
    <dgm:pt modelId="{1B00E6A4-81E0-451F-9062-D54BF84A4E84}">
      <dgm:prSet phldrT="[Texto]" custT="1"/>
      <dgm:spPr/>
      <dgm:t>
        <a:bodyPr/>
        <a:lstStyle/>
        <a:p>
          <a:r>
            <a:rPr lang="es-ES" sz="1800" dirty="0"/>
            <a:t>Unidades móviles </a:t>
          </a:r>
          <a:endParaRPr lang="es-CO" sz="1800" dirty="0"/>
        </a:p>
      </dgm:t>
    </dgm:pt>
    <dgm:pt modelId="{AA517310-2C12-43A2-8AA7-9CDA0997F518}" type="parTrans" cxnId="{32E6267D-D42E-4D3F-A073-C95F1B4D701C}">
      <dgm:prSet/>
      <dgm:spPr/>
      <dgm:t>
        <a:bodyPr/>
        <a:lstStyle/>
        <a:p>
          <a:endParaRPr lang="es-CO"/>
        </a:p>
      </dgm:t>
    </dgm:pt>
    <dgm:pt modelId="{369D7570-14C3-4F67-8C5C-D48E02E3DA0A}" type="sibTrans" cxnId="{32E6267D-D42E-4D3F-A073-C95F1B4D701C}">
      <dgm:prSet/>
      <dgm:spPr/>
      <dgm:t>
        <a:bodyPr/>
        <a:lstStyle/>
        <a:p>
          <a:endParaRPr lang="es-CO"/>
        </a:p>
      </dgm:t>
    </dgm:pt>
    <dgm:pt modelId="{C6AE1FFB-1F37-4941-952B-70A116E3ADD8}">
      <dgm:prSet phldrT="[Texto]" custT="1"/>
      <dgm:spPr/>
      <dgm:t>
        <a:bodyPr/>
        <a:lstStyle/>
        <a:p>
          <a:r>
            <a:rPr lang="es-ES" sz="1800" dirty="0"/>
            <a:t>Servicio farmacéutico</a:t>
          </a:r>
          <a:endParaRPr lang="es-CO" sz="1800" dirty="0"/>
        </a:p>
      </dgm:t>
    </dgm:pt>
    <dgm:pt modelId="{16C94829-AB9C-4C75-A84D-B06BCE8428CD}" type="parTrans" cxnId="{932D72FA-5A9D-44BA-B0CC-50921EEBEE04}">
      <dgm:prSet/>
      <dgm:spPr/>
      <dgm:t>
        <a:bodyPr/>
        <a:lstStyle/>
        <a:p>
          <a:endParaRPr lang="es-CO"/>
        </a:p>
      </dgm:t>
    </dgm:pt>
    <dgm:pt modelId="{7EC3D687-FAFD-408A-A025-371DEF70E75E}" type="sibTrans" cxnId="{932D72FA-5A9D-44BA-B0CC-50921EEBEE04}">
      <dgm:prSet/>
      <dgm:spPr/>
      <dgm:t>
        <a:bodyPr/>
        <a:lstStyle/>
        <a:p>
          <a:endParaRPr lang="es-CO"/>
        </a:p>
      </dgm:t>
    </dgm:pt>
    <dgm:pt modelId="{2B6BE3A8-CC03-44AA-B3C3-6EB032E7290F}">
      <dgm:prSet phldrT="[Texto]" custT="1"/>
      <dgm:spPr/>
      <dgm:t>
        <a:bodyPr/>
        <a:lstStyle/>
        <a:p>
          <a:r>
            <a:rPr lang="es-ES" sz="1800" dirty="0"/>
            <a:t>Ambulancias</a:t>
          </a:r>
          <a:endParaRPr lang="es-CO" sz="1800" dirty="0"/>
        </a:p>
      </dgm:t>
    </dgm:pt>
    <dgm:pt modelId="{E9F6FE4D-0C60-4BF4-8A21-9C3277DE053F}" type="parTrans" cxnId="{EF636E67-F43E-443B-8166-D5F6C796DCA4}">
      <dgm:prSet/>
      <dgm:spPr/>
      <dgm:t>
        <a:bodyPr/>
        <a:lstStyle/>
        <a:p>
          <a:endParaRPr lang="es-CO"/>
        </a:p>
      </dgm:t>
    </dgm:pt>
    <dgm:pt modelId="{35B6CE5A-0E34-4C2E-A41D-937F5BD8B493}" type="sibTrans" cxnId="{EF636E67-F43E-443B-8166-D5F6C796DCA4}">
      <dgm:prSet/>
      <dgm:spPr/>
      <dgm:t>
        <a:bodyPr/>
        <a:lstStyle/>
        <a:p>
          <a:endParaRPr lang="es-CO"/>
        </a:p>
      </dgm:t>
    </dgm:pt>
    <dgm:pt modelId="{8AD88FF3-4826-49D4-9AC4-5D52DD6600D0}">
      <dgm:prSet phldrT="[Texto]" custT="1"/>
      <dgm:spPr/>
      <dgm:t>
        <a:bodyPr/>
        <a:lstStyle/>
        <a:p>
          <a:r>
            <a:rPr lang="es-ES" sz="1800" dirty="0" err="1"/>
            <a:t>Call</a:t>
          </a:r>
          <a:r>
            <a:rPr lang="es-ES" sz="1800" dirty="0"/>
            <a:t> center</a:t>
          </a:r>
          <a:endParaRPr lang="es-CO" sz="1800" dirty="0"/>
        </a:p>
      </dgm:t>
    </dgm:pt>
    <dgm:pt modelId="{5AAFAE99-80A1-4153-B635-BF0062FAECA8}" type="parTrans" cxnId="{C59A5295-7730-49F1-8DCE-739C3D749B13}">
      <dgm:prSet/>
      <dgm:spPr/>
      <dgm:t>
        <a:bodyPr/>
        <a:lstStyle/>
        <a:p>
          <a:endParaRPr lang="es-CO"/>
        </a:p>
      </dgm:t>
    </dgm:pt>
    <dgm:pt modelId="{103209C2-5285-496E-BAD1-50531396DED7}" type="sibTrans" cxnId="{C59A5295-7730-49F1-8DCE-739C3D749B13}">
      <dgm:prSet/>
      <dgm:spPr/>
      <dgm:t>
        <a:bodyPr/>
        <a:lstStyle/>
        <a:p>
          <a:endParaRPr lang="es-CO"/>
        </a:p>
      </dgm:t>
    </dgm:pt>
    <dgm:pt modelId="{26CC4F46-150B-49B9-AF32-53F92EE4C048}">
      <dgm:prSet phldrT="[Texto]" custT="1"/>
      <dgm:spPr/>
      <dgm:t>
        <a:bodyPr/>
        <a:lstStyle/>
        <a:p>
          <a:r>
            <a:rPr lang="es-ES" sz="1800" dirty="0"/>
            <a:t>Talento humano </a:t>
          </a:r>
          <a:endParaRPr lang="es-CO" sz="1800" dirty="0"/>
        </a:p>
      </dgm:t>
    </dgm:pt>
    <dgm:pt modelId="{630288D7-FE4C-4DB9-BF04-0A45DEEE8156}" type="parTrans" cxnId="{0A4E8533-6FF9-436F-A7BF-F0D9F82358CE}">
      <dgm:prSet/>
      <dgm:spPr/>
      <dgm:t>
        <a:bodyPr/>
        <a:lstStyle/>
        <a:p>
          <a:endParaRPr lang="es-CO"/>
        </a:p>
      </dgm:t>
    </dgm:pt>
    <dgm:pt modelId="{15D91190-7C0E-4B4C-A952-161A60EE673D}" type="sibTrans" cxnId="{0A4E8533-6FF9-436F-A7BF-F0D9F82358CE}">
      <dgm:prSet/>
      <dgm:spPr/>
      <dgm:t>
        <a:bodyPr/>
        <a:lstStyle/>
        <a:p>
          <a:endParaRPr lang="es-CO"/>
        </a:p>
      </dgm:t>
    </dgm:pt>
    <dgm:pt modelId="{78EFD768-271D-48C6-B6C2-1DC496E14E17}">
      <dgm:prSet phldrT="[Texto]" custT="1"/>
      <dgm:spPr/>
      <dgm:t>
        <a:bodyPr/>
        <a:lstStyle/>
        <a:p>
          <a:r>
            <a:rPr lang="es-ES" sz="1800" dirty="0"/>
            <a:t>Servicios priorizados</a:t>
          </a:r>
          <a:endParaRPr lang="es-CO" sz="1800" dirty="0"/>
        </a:p>
      </dgm:t>
    </dgm:pt>
    <dgm:pt modelId="{8D0F9C2C-0D2F-4DD8-A8EB-8C2797CFF594}" type="parTrans" cxnId="{4AF46FEA-2E18-4581-81CD-D3887EB782B2}">
      <dgm:prSet/>
      <dgm:spPr/>
      <dgm:t>
        <a:bodyPr/>
        <a:lstStyle/>
        <a:p>
          <a:endParaRPr lang="es-CO"/>
        </a:p>
      </dgm:t>
    </dgm:pt>
    <dgm:pt modelId="{EF84A007-59E9-4316-8978-60BE45263706}" type="sibTrans" cxnId="{4AF46FEA-2E18-4581-81CD-D3887EB782B2}">
      <dgm:prSet/>
      <dgm:spPr/>
      <dgm:t>
        <a:bodyPr/>
        <a:lstStyle/>
        <a:p>
          <a:endParaRPr lang="es-CO"/>
        </a:p>
      </dgm:t>
    </dgm:pt>
    <dgm:pt modelId="{8C83393C-482F-4F15-8AB8-80B36FFDF3C3}">
      <dgm:prSet phldrT="[Texto]" custT="1"/>
      <dgm:spPr/>
      <dgm:t>
        <a:bodyPr/>
        <a:lstStyle/>
        <a:p>
          <a:r>
            <a:rPr lang="es-ES" sz="1800" dirty="0"/>
            <a:t>Proceso de PQRS</a:t>
          </a:r>
          <a:endParaRPr lang="es-CO" sz="1100" dirty="0"/>
        </a:p>
      </dgm:t>
    </dgm:pt>
    <dgm:pt modelId="{34DC781B-6AA3-40DF-A0D7-2A907037AB45}" type="parTrans" cxnId="{581F5F75-E5E7-435A-9C12-AD5528B992CD}">
      <dgm:prSet/>
      <dgm:spPr/>
      <dgm:t>
        <a:bodyPr/>
        <a:lstStyle/>
        <a:p>
          <a:endParaRPr lang="es-CO"/>
        </a:p>
      </dgm:t>
    </dgm:pt>
    <dgm:pt modelId="{E0544558-63AF-4904-9C41-2465FBE29067}" type="sibTrans" cxnId="{581F5F75-E5E7-435A-9C12-AD5528B992CD}">
      <dgm:prSet/>
      <dgm:spPr/>
      <dgm:t>
        <a:bodyPr/>
        <a:lstStyle/>
        <a:p>
          <a:endParaRPr lang="es-CO"/>
        </a:p>
      </dgm:t>
    </dgm:pt>
    <dgm:pt modelId="{167FA5BF-3E42-4C76-A44F-BF08B3C7F299}" type="pres">
      <dgm:prSet presAssocID="{7470FDF2-D3CA-4550-98F1-2D92C65137C3}" presName="cycle" presStyleCnt="0">
        <dgm:presLayoutVars>
          <dgm:dir/>
          <dgm:resizeHandles val="exact"/>
        </dgm:presLayoutVars>
      </dgm:prSet>
      <dgm:spPr/>
      <dgm:t>
        <a:bodyPr/>
        <a:lstStyle/>
        <a:p>
          <a:endParaRPr lang="es-ES"/>
        </a:p>
      </dgm:t>
    </dgm:pt>
    <dgm:pt modelId="{AA25CD8D-D0B9-4456-A96B-92EC95592B05}" type="pres">
      <dgm:prSet presAssocID="{1B00E6A4-81E0-451F-9062-D54BF84A4E84}" presName="dummy" presStyleCnt="0"/>
      <dgm:spPr/>
    </dgm:pt>
    <dgm:pt modelId="{72EACBF6-1486-4A16-B370-1CB44555CD76}" type="pres">
      <dgm:prSet presAssocID="{1B00E6A4-81E0-451F-9062-D54BF84A4E84}" presName="node" presStyleLbl="revTx" presStyleIdx="0" presStyleCnt="7">
        <dgm:presLayoutVars>
          <dgm:bulletEnabled val="1"/>
        </dgm:presLayoutVars>
      </dgm:prSet>
      <dgm:spPr/>
      <dgm:t>
        <a:bodyPr/>
        <a:lstStyle/>
        <a:p>
          <a:endParaRPr lang="es-ES"/>
        </a:p>
      </dgm:t>
    </dgm:pt>
    <dgm:pt modelId="{DAA55055-06B2-4739-A971-E1E8966483F9}" type="pres">
      <dgm:prSet presAssocID="{369D7570-14C3-4F67-8C5C-D48E02E3DA0A}" presName="sibTrans" presStyleLbl="node1" presStyleIdx="0" presStyleCnt="7"/>
      <dgm:spPr/>
      <dgm:t>
        <a:bodyPr/>
        <a:lstStyle/>
        <a:p>
          <a:endParaRPr lang="es-ES"/>
        </a:p>
      </dgm:t>
    </dgm:pt>
    <dgm:pt modelId="{4501F47D-3C7C-4351-BBC7-D9D0B149C0D9}" type="pres">
      <dgm:prSet presAssocID="{C6AE1FFB-1F37-4941-952B-70A116E3ADD8}" presName="dummy" presStyleCnt="0"/>
      <dgm:spPr/>
    </dgm:pt>
    <dgm:pt modelId="{52DB8381-3741-4346-B9B8-CDA9BAE17203}" type="pres">
      <dgm:prSet presAssocID="{C6AE1FFB-1F37-4941-952B-70A116E3ADD8}" presName="node" presStyleLbl="revTx" presStyleIdx="1" presStyleCnt="7" custScaleX="205763">
        <dgm:presLayoutVars>
          <dgm:bulletEnabled val="1"/>
        </dgm:presLayoutVars>
      </dgm:prSet>
      <dgm:spPr/>
      <dgm:t>
        <a:bodyPr/>
        <a:lstStyle/>
        <a:p>
          <a:endParaRPr lang="es-ES"/>
        </a:p>
      </dgm:t>
    </dgm:pt>
    <dgm:pt modelId="{8D2B3732-25BA-4AA4-9D22-04BB92F1F840}" type="pres">
      <dgm:prSet presAssocID="{7EC3D687-FAFD-408A-A025-371DEF70E75E}" presName="sibTrans" presStyleLbl="node1" presStyleIdx="1" presStyleCnt="7"/>
      <dgm:spPr/>
      <dgm:t>
        <a:bodyPr/>
        <a:lstStyle/>
        <a:p>
          <a:endParaRPr lang="es-ES"/>
        </a:p>
      </dgm:t>
    </dgm:pt>
    <dgm:pt modelId="{F6733C18-5815-41E6-9494-80BB55C79723}" type="pres">
      <dgm:prSet presAssocID="{2B6BE3A8-CC03-44AA-B3C3-6EB032E7290F}" presName="dummy" presStyleCnt="0"/>
      <dgm:spPr/>
    </dgm:pt>
    <dgm:pt modelId="{2FBF80FA-D0EE-4804-BC5C-1A6640DA544C}" type="pres">
      <dgm:prSet presAssocID="{2B6BE3A8-CC03-44AA-B3C3-6EB032E7290F}" presName="node" presStyleLbl="revTx" presStyleIdx="2" presStyleCnt="7" custScaleX="208096">
        <dgm:presLayoutVars>
          <dgm:bulletEnabled val="1"/>
        </dgm:presLayoutVars>
      </dgm:prSet>
      <dgm:spPr/>
      <dgm:t>
        <a:bodyPr/>
        <a:lstStyle/>
        <a:p>
          <a:endParaRPr lang="es-ES"/>
        </a:p>
      </dgm:t>
    </dgm:pt>
    <dgm:pt modelId="{666A6041-5F81-411C-ADB4-9B7ADF1F7F4B}" type="pres">
      <dgm:prSet presAssocID="{35B6CE5A-0E34-4C2E-A41D-937F5BD8B493}" presName="sibTrans" presStyleLbl="node1" presStyleIdx="2" presStyleCnt="7"/>
      <dgm:spPr/>
      <dgm:t>
        <a:bodyPr/>
        <a:lstStyle/>
        <a:p>
          <a:endParaRPr lang="es-ES"/>
        </a:p>
      </dgm:t>
    </dgm:pt>
    <dgm:pt modelId="{3DE31E75-32AE-4079-8A64-3FF10A49DCD9}" type="pres">
      <dgm:prSet presAssocID="{8AD88FF3-4826-49D4-9AC4-5D52DD6600D0}" presName="dummy" presStyleCnt="0"/>
      <dgm:spPr/>
    </dgm:pt>
    <dgm:pt modelId="{BDF21692-FF1B-4CF4-830B-3E5DBB139D80}" type="pres">
      <dgm:prSet presAssocID="{8AD88FF3-4826-49D4-9AC4-5D52DD6600D0}" presName="node" presStyleLbl="revTx" presStyleIdx="3" presStyleCnt="7">
        <dgm:presLayoutVars>
          <dgm:bulletEnabled val="1"/>
        </dgm:presLayoutVars>
      </dgm:prSet>
      <dgm:spPr/>
      <dgm:t>
        <a:bodyPr/>
        <a:lstStyle/>
        <a:p>
          <a:endParaRPr lang="es-ES"/>
        </a:p>
      </dgm:t>
    </dgm:pt>
    <dgm:pt modelId="{0C661109-109A-4869-85A9-947A62189C0E}" type="pres">
      <dgm:prSet presAssocID="{103209C2-5285-496E-BAD1-50531396DED7}" presName="sibTrans" presStyleLbl="node1" presStyleIdx="3" presStyleCnt="7"/>
      <dgm:spPr/>
      <dgm:t>
        <a:bodyPr/>
        <a:lstStyle/>
        <a:p>
          <a:endParaRPr lang="es-ES"/>
        </a:p>
      </dgm:t>
    </dgm:pt>
    <dgm:pt modelId="{0658E162-E819-48D5-BEC8-795EA1589056}" type="pres">
      <dgm:prSet presAssocID="{26CC4F46-150B-49B9-AF32-53F92EE4C048}" presName="dummy" presStyleCnt="0"/>
      <dgm:spPr/>
    </dgm:pt>
    <dgm:pt modelId="{FF3F6F62-CEA7-43EF-8891-178E3A05E9CD}" type="pres">
      <dgm:prSet presAssocID="{26CC4F46-150B-49B9-AF32-53F92EE4C048}" presName="node" presStyleLbl="revTx" presStyleIdx="4" presStyleCnt="7" custScaleX="153564">
        <dgm:presLayoutVars>
          <dgm:bulletEnabled val="1"/>
        </dgm:presLayoutVars>
      </dgm:prSet>
      <dgm:spPr/>
      <dgm:t>
        <a:bodyPr/>
        <a:lstStyle/>
        <a:p>
          <a:endParaRPr lang="es-ES"/>
        </a:p>
      </dgm:t>
    </dgm:pt>
    <dgm:pt modelId="{C2FC5DC4-06E6-4A7B-9D47-D2E96DE0DC3A}" type="pres">
      <dgm:prSet presAssocID="{15D91190-7C0E-4B4C-A952-161A60EE673D}" presName="sibTrans" presStyleLbl="node1" presStyleIdx="4" presStyleCnt="7"/>
      <dgm:spPr/>
      <dgm:t>
        <a:bodyPr/>
        <a:lstStyle/>
        <a:p>
          <a:endParaRPr lang="es-ES"/>
        </a:p>
      </dgm:t>
    </dgm:pt>
    <dgm:pt modelId="{C7F1BF89-790E-4EDB-A153-C1EFFBC93708}" type="pres">
      <dgm:prSet presAssocID="{78EFD768-271D-48C6-B6C2-1DC496E14E17}" presName="dummy" presStyleCnt="0"/>
      <dgm:spPr/>
    </dgm:pt>
    <dgm:pt modelId="{5FCC4ADE-8795-40E1-8F3B-38279293BF37}" type="pres">
      <dgm:prSet presAssocID="{78EFD768-271D-48C6-B6C2-1DC496E14E17}" presName="node" presStyleLbl="revTx" presStyleIdx="5" presStyleCnt="7" custScaleX="226604">
        <dgm:presLayoutVars>
          <dgm:bulletEnabled val="1"/>
        </dgm:presLayoutVars>
      </dgm:prSet>
      <dgm:spPr/>
      <dgm:t>
        <a:bodyPr/>
        <a:lstStyle/>
        <a:p>
          <a:endParaRPr lang="es-ES"/>
        </a:p>
      </dgm:t>
    </dgm:pt>
    <dgm:pt modelId="{AE0D7EA3-4E66-4EF6-8CF1-E1324CE2DE03}" type="pres">
      <dgm:prSet presAssocID="{EF84A007-59E9-4316-8978-60BE45263706}" presName="sibTrans" presStyleLbl="node1" presStyleIdx="5" presStyleCnt="7"/>
      <dgm:spPr/>
      <dgm:t>
        <a:bodyPr/>
        <a:lstStyle/>
        <a:p>
          <a:endParaRPr lang="es-ES"/>
        </a:p>
      </dgm:t>
    </dgm:pt>
    <dgm:pt modelId="{6BE8E3D6-216B-4CAE-B7E3-BD56FB52620C}" type="pres">
      <dgm:prSet presAssocID="{8C83393C-482F-4F15-8AB8-80B36FFDF3C3}" presName="dummy" presStyleCnt="0"/>
      <dgm:spPr/>
    </dgm:pt>
    <dgm:pt modelId="{F6D7E7E8-C00F-4F91-8EEA-B697B62938F9}" type="pres">
      <dgm:prSet presAssocID="{8C83393C-482F-4F15-8AB8-80B36FFDF3C3}" presName="node" presStyleLbl="revTx" presStyleIdx="6" presStyleCnt="7">
        <dgm:presLayoutVars>
          <dgm:bulletEnabled val="1"/>
        </dgm:presLayoutVars>
      </dgm:prSet>
      <dgm:spPr/>
      <dgm:t>
        <a:bodyPr/>
        <a:lstStyle/>
        <a:p>
          <a:endParaRPr lang="es-ES"/>
        </a:p>
      </dgm:t>
    </dgm:pt>
    <dgm:pt modelId="{A3DEF428-79C4-49B4-BE4E-4A5FDCCCE66E}" type="pres">
      <dgm:prSet presAssocID="{E0544558-63AF-4904-9C41-2465FBE29067}" presName="sibTrans" presStyleLbl="node1" presStyleIdx="6" presStyleCnt="7"/>
      <dgm:spPr/>
      <dgm:t>
        <a:bodyPr/>
        <a:lstStyle/>
        <a:p>
          <a:endParaRPr lang="es-ES"/>
        </a:p>
      </dgm:t>
    </dgm:pt>
  </dgm:ptLst>
  <dgm:cxnLst>
    <dgm:cxn modelId="{C59A5295-7730-49F1-8DCE-739C3D749B13}" srcId="{7470FDF2-D3CA-4550-98F1-2D92C65137C3}" destId="{8AD88FF3-4826-49D4-9AC4-5D52DD6600D0}" srcOrd="3" destOrd="0" parTransId="{5AAFAE99-80A1-4153-B635-BF0062FAECA8}" sibTransId="{103209C2-5285-496E-BAD1-50531396DED7}"/>
    <dgm:cxn modelId="{4419FFE1-D670-4872-8113-751CF51ACD90}" type="presOf" srcId="{8C83393C-482F-4F15-8AB8-80B36FFDF3C3}" destId="{F6D7E7E8-C00F-4F91-8EEA-B697B62938F9}" srcOrd="0" destOrd="0" presId="urn:microsoft.com/office/officeart/2005/8/layout/cycle1"/>
    <dgm:cxn modelId="{4AF46FEA-2E18-4581-81CD-D3887EB782B2}" srcId="{7470FDF2-D3CA-4550-98F1-2D92C65137C3}" destId="{78EFD768-271D-48C6-B6C2-1DC496E14E17}" srcOrd="5" destOrd="0" parTransId="{8D0F9C2C-0D2F-4DD8-A8EB-8C2797CFF594}" sibTransId="{EF84A007-59E9-4316-8978-60BE45263706}"/>
    <dgm:cxn modelId="{3C80DD01-7F7A-47AF-93C4-12D7B52481E7}" type="presOf" srcId="{EF84A007-59E9-4316-8978-60BE45263706}" destId="{AE0D7EA3-4E66-4EF6-8CF1-E1324CE2DE03}" srcOrd="0" destOrd="0" presId="urn:microsoft.com/office/officeart/2005/8/layout/cycle1"/>
    <dgm:cxn modelId="{80C827BD-5AF1-471C-9E66-0768FDA1BB2C}" type="presOf" srcId="{78EFD768-271D-48C6-B6C2-1DC496E14E17}" destId="{5FCC4ADE-8795-40E1-8F3B-38279293BF37}" srcOrd="0" destOrd="0" presId="urn:microsoft.com/office/officeart/2005/8/layout/cycle1"/>
    <dgm:cxn modelId="{32E6267D-D42E-4D3F-A073-C95F1B4D701C}" srcId="{7470FDF2-D3CA-4550-98F1-2D92C65137C3}" destId="{1B00E6A4-81E0-451F-9062-D54BF84A4E84}" srcOrd="0" destOrd="0" parTransId="{AA517310-2C12-43A2-8AA7-9CDA0997F518}" sibTransId="{369D7570-14C3-4F67-8C5C-D48E02E3DA0A}"/>
    <dgm:cxn modelId="{581F5F75-E5E7-435A-9C12-AD5528B992CD}" srcId="{7470FDF2-D3CA-4550-98F1-2D92C65137C3}" destId="{8C83393C-482F-4F15-8AB8-80B36FFDF3C3}" srcOrd="6" destOrd="0" parTransId="{34DC781B-6AA3-40DF-A0D7-2A907037AB45}" sibTransId="{E0544558-63AF-4904-9C41-2465FBE29067}"/>
    <dgm:cxn modelId="{060DF998-6CA9-4D33-8EDE-187F005C816B}" type="presOf" srcId="{1B00E6A4-81E0-451F-9062-D54BF84A4E84}" destId="{72EACBF6-1486-4A16-B370-1CB44555CD76}" srcOrd="0" destOrd="0" presId="urn:microsoft.com/office/officeart/2005/8/layout/cycle1"/>
    <dgm:cxn modelId="{703CFC35-1C7D-4A6F-A597-EEAD33AD48C2}" type="presOf" srcId="{103209C2-5285-496E-BAD1-50531396DED7}" destId="{0C661109-109A-4869-85A9-947A62189C0E}" srcOrd="0" destOrd="0" presId="urn:microsoft.com/office/officeart/2005/8/layout/cycle1"/>
    <dgm:cxn modelId="{2143EFD1-7C4A-4122-91D5-B05036183855}" type="presOf" srcId="{369D7570-14C3-4F67-8C5C-D48E02E3DA0A}" destId="{DAA55055-06B2-4739-A971-E1E8966483F9}" srcOrd="0" destOrd="0" presId="urn:microsoft.com/office/officeart/2005/8/layout/cycle1"/>
    <dgm:cxn modelId="{EF636E67-F43E-443B-8166-D5F6C796DCA4}" srcId="{7470FDF2-D3CA-4550-98F1-2D92C65137C3}" destId="{2B6BE3A8-CC03-44AA-B3C3-6EB032E7290F}" srcOrd="2" destOrd="0" parTransId="{E9F6FE4D-0C60-4BF4-8A21-9C3277DE053F}" sibTransId="{35B6CE5A-0E34-4C2E-A41D-937F5BD8B493}"/>
    <dgm:cxn modelId="{3A02F5BC-8D53-42EB-BF97-6B8A8CB967F1}" type="presOf" srcId="{C6AE1FFB-1F37-4941-952B-70A116E3ADD8}" destId="{52DB8381-3741-4346-B9B8-CDA9BAE17203}" srcOrd="0" destOrd="0" presId="urn:microsoft.com/office/officeart/2005/8/layout/cycle1"/>
    <dgm:cxn modelId="{96E8DB6D-63DB-47D7-9366-4630251B8E1F}" type="presOf" srcId="{2B6BE3A8-CC03-44AA-B3C3-6EB032E7290F}" destId="{2FBF80FA-D0EE-4804-BC5C-1A6640DA544C}" srcOrd="0" destOrd="0" presId="urn:microsoft.com/office/officeart/2005/8/layout/cycle1"/>
    <dgm:cxn modelId="{932D72FA-5A9D-44BA-B0CC-50921EEBEE04}" srcId="{7470FDF2-D3CA-4550-98F1-2D92C65137C3}" destId="{C6AE1FFB-1F37-4941-952B-70A116E3ADD8}" srcOrd="1" destOrd="0" parTransId="{16C94829-AB9C-4C75-A84D-B06BCE8428CD}" sibTransId="{7EC3D687-FAFD-408A-A025-371DEF70E75E}"/>
    <dgm:cxn modelId="{83AEB7A9-5BB6-42EE-880F-93E9B0E1F188}" type="presOf" srcId="{E0544558-63AF-4904-9C41-2465FBE29067}" destId="{A3DEF428-79C4-49B4-BE4E-4A5FDCCCE66E}" srcOrd="0" destOrd="0" presId="urn:microsoft.com/office/officeart/2005/8/layout/cycle1"/>
    <dgm:cxn modelId="{C1153000-AE02-4C9F-B20A-50A13A4E4282}" type="presOf" srcId="{26CC4F46-150B-49B9-AF32-53F92EE4C048}" destId="{FF3F6F62-CEA7-43EF-8891-178E3A05E9CD}" srcOrd="0" destOrd="0" presId="urn:microsoft.com/office/officeart/2005/8/layout/cycle1"/>
    <dgm:cxn modelId="{0A4E8533-6FF9-436F-A7BF-F0D9F82358CE}" srcId="{7470FDF2-D3CA-4550-98F1-2D92C65137C3}" destId="{26CC4F46-150B-49B9-AF32-53F92EE4C048}" srcOrd="4" destOrd="0" parTransId="{630288D7-FE4C-4DB9-BF04-0A45DEEE8156}" sibTransId="{15D91190-7C0E-4B4C-A952-161A60EE673D}"/>
    <dgm:cxn modelId="{3874DB67-1A80-4F88-A827-C9D66B50F7D3}" type="presOf" srcId="{15D91190-7C0E-4B4C-A952-161A60EE673D}" destId="{C2FC5DC4-06E6-4A7B-9D47-D2E96DE0DC3A}" srcOrd="0" destOrd="0" presId="urn:microsoft.com/office/officeart/2005/8/layout/cycle1"/>
    <dgm:cxn modelId="{DAA302FD-039F-412D-AC1C-8932E0571286}" type="presOf" srcId="{35B6CE5A-0E34-4C2E-A41D-937F5BD8B493}" destId="{666A6041-5F81-411C-ADB4-9B7ADF1F7F4B}" srcOrd="0" destOrd="0" presId="urn:microsoft.com/office/officeart/2005/8/layout/cycle1"/>
    <dgm:cxn modelId="{D761E8B6-9D6C-4511-B184-20BF69C1C3F7}" type="presOf" srcId="{7470FDF2-D3CA-4550-98F1-2D92C65137C3}" destId="{167FA5BF-3E42-4C76-A44F-BF08B3C7F299}" srcOrd="0" destOrd="0" presId="urn:microsoft.com/office/officeart/2005/8/layout/cycle1"/>
    <dgm:cxn modelId="{9995EB11-6EA6-42E1-8D6C-F675FFB356F3}" type="presOf" srcId="{7EC3D687-FAFD-408A-A025-371DEF70E75E}" destId="{8D2B3732-25BA-4AA4-9D22-04BB92F1F840}" srcOrd="0" destOrd="0" presId="urn:microsoft.com/office/officeart/2005/8/layout/cycle1"/>
    <dgm:cxn modelId="{FE938579-BC6A-465C-B913-921F252347F8}" type="presOf" srcId="{8AD88FF3-4826-49D4-9AC4-5D52DD6600D0}" destId="{BDF21692-FF1B-4CF4-830B-3E5DBB139D80}" srcOrd="0" destOrd="0" presId="urn:microsoft.com/office/officeart/2005/8/layout/cycle1"/>
    <dgm:cxn modelId="{66044660-8D54-480C-A651-DB047A8E19B8}" type="presParOf" srcId="{167FA5BF-3E42-4C76-A44F-BF08B3C7F299}" destId="{AA25CD8D-D0B9-4456-A96B-92EC95592B05}" srcOrd="0" destOrd="0" presId="urn:microsoft.com/office/officeart/2005/8/layout/cycle1"/>
    <dgm:cxn modelId="{C755E77E-41B0-443F-BB87-D0A91F1BE9B2}" type="presParOf" srcId="{167FA5BF-3E42-4C76-A44F-BF08B3C7F299}" destId="{72EACBF6-1486-4A16-B370-1CB44555CD76}" srcOrd="1" destOrd="0" presId="urn:microsoft.com/office/officeart/2005/8/layout/cycle1"/>
    <dgm:cxn modelId="{A44DA31F-A4DB-43D4-8686-AF56FE25F54E}" type="presParOf" srcId="{167FA5BF-3E42-4C76-A44F-BF08B3C7F299}" destId="{DAA55055-06B2-4739-A971-E1E8966483F9}" srcOrd="2" destOrd="0" presId="urn:microsoft.com/office/officeart/2005/8/layout/cycle1"/>
    <dgm:cxn modelId="{897DDF8F-CEAD-4893-9AC1-BBA3C76E5230}" type="presParOf" srcId="{167FA5BF-3E42-4C76-A44F-BF08B3C7F299}" destId="{4501F47D-3C7C-4351-BBC7-D9D0B149C0D9}" srcOrd="3" destOrd="0" presId="urn:microsoft.com/office/officeart/2005/8/layout/cycle1"/>
    <dgm:cxn modelId="{7EE4DCA4-B738-4ECB-B72B-30072727E346}" type="presParOf" srcId="{167FA5BF-3E42-4C76-A44F-BF08B3C7F299}" destId="{52DB8381-3741-4346-B9B8-CDA9BAE17203}" srcOrd="4" destOrd="0" presId="urn:microsoft.com/office/officeart/2005/8/layout/cycle1"/>
    <dgm:cxn modelId="{4EE535FA-AE8F-4A69-99F3-A1D05818CE2E}" type="presParOf" srcId="{167FA5BF-3E42-4C76-A44F-BF08B3C7F299}" destId="{8D2B3732-25BA-4AA4-9D22-04BB92F1F840}" srcOrd="5" destOrd="0" presId="urn:microsoft.com/office/officeart/2005/8/layout/cycle1"/>
    <dgm:cxn modelId="{CF722476-F131-4BF6-BE61-AA8BFFF11E9C}" type="presParOf" srcId="{167FA5BF-3E42-4C76-A44F-BF08B3C7F299}" destId="{F6733C18-5815-41E6-9494-80BB55C79723}" srcOrd="6" destOrd="0" presId="urn:microsoft.com/office/officeart/2005/8/layout/cycle1"/>
    <dgm:cxn modelId="{01EA7375-E6BD-4853-9A82-22A01462732D}" type="presParOf" srcId="{167FA5BF-3E42-4C76-A44F-BF08B3C7F299}" destId="{2FBF80FA-D0EE-4804-BC5C-1A6640DA544C}" srcOrd="7" destOrd="0" presId="urn:microsoft.com/office/officeart/2005/8/layout/cycle1"/>
    <dgm:cxn modelId="{77D905F7-23FE-4C3E-9324-F0CC95BEAE97}" type="presParOf" srcId="{167FA5BF-3E42-4C76-A44F-BF08B3C7F299}" destId="{666A6041-5F81-411C-ADB4-9B7ADF1F7F4B}" srcOrd="8" destOrd="0" presId="urn:microsoft.com/office/officeart/2005/8/layout/cycle1"/>
    <dgm:cxn modelId="{F171FD3E-CF37-4892-9D78-06788FE4D211}" type="presParOf" srcId="{167FA5BF-3E42-4C76-A44F-BF08B3C7F299}" destId="{3DE31E75-32AE-4079-8A64-3FF10A49DCD9}" srcOrd="9" destOrd="0" presId="urn:microsoft.com/office/officeart/2005/8/layout/cycle1"/>
    <dgm:cxn modelId="{5DFDF154-6C81-4845-93A9-ED93D9B69ECB}" type="presParOf" srcId="{167FA5BF-3E42-4C76-A44F-BF08B3C7F299}" destId="{BDF21692-FF1B-4CF4-830B-3E5DBB139D80}" srcOrd="10" destOrd="0" presId="urn:microsoft.com/office/officeart/2005/8/layout/cycle1"/>
    <dgm:cxn modelId="{705A23A0-462C-4711-A470-80A0CAC22B15}" type="presParOf" srcId="{167FA5BF-3E42-4C76-A44F-BF08B3C7F299}" destId="{0C661109-109A-4869-85A9-947A62189C0E}" srcOrd="11" destOrd="0" presId="urn:microsoft.com/office/officeart/2005/8/layout/cycle1"/>
    <dgm:cxn modelId="{8E869204-F548-4A52-9A7D-B02B8BFB2309}" type="presParOf" srcId="{167FA5BF-3E42-4C76-A44F-BF08B3C7F299}" destId="{0658E162-E819-48D5-BEC8-795EA1589056}" srcOrd="12" destOrd="0" presId="urn:microsoft.com/office/officeart/2005/8/layout/cycle1"/>
    <dgm:cxn modelId="{7FB4A633-3F77-42A2-BDF9-B350E5EFF42F}" type="presParOf" srcId="{167FA5BF-3E42-4C76-A44F-BF08B3C7F299}" destId="{FF3F6F62-CEA7-43EF-8891-178E3A05E9CD}" srcOrd="13" destOrd="0" presId="urn:microsoft.com/office/officeart/2005/8/layout/cycle1"/>
    <dgm:cxn modelId="{FB2DB0B4-365F-41B6-B833-B2173F877AED}" type="presParOf" srcId="{167FA5BF-3E42-4C76-A44F-BF08B3C7F299}" destId="{C2FC5DC4-06E6-4A7B-9D47-D2E96DE0DC3A}" srcOrd="14" destOrd="0" presId="urn:microsoft.com/office/officeart/2005/8/layout/cycle1"/>
    <dgm:cxn modelId="{84A56A78-6277-4637-BF9E-705D31EAB2BD}" type="presParOf" srcId="{167FA5BF-3E42-4C76-A44F-BF08B3C7F299}" destId="{C7F1BF89-790E-4EDB-A153-C1EFFBC93708}" srcOrd="15" destOrd="0" presId="urn:microsoft.com/office/officeart/2005/8/layout/cycle1"/>
    <dgm:cxn modelId="{D2BE7E43-9A40-4369-95B8-EBBFE9AEE6B0}" type="presParOf" srcId="{167FA5BF-3E42-4C76-A44F-BF08B3C7F299}" destId="{5FCC4ADE-8795-40E1-8F3B-38279293BF37}" srcOrd="16" destOrd="0" presId="urn:microsoft.com/office/officeart/2005/8/layout/cycle1"/>
    <dgm:cxn modelId="{95E34CC5-3276-4947-8CB7-103F215F9DE0}" type="presParOf" srcId="{167FA5BF-3E42-4C76-A44F-BF08B3C7F299}" destId="{AE0D7EA3-4E66-4EF6-8CF1-E1324CE2DE03}" srcOrd="17" destOrd="0" presId="urn:microsoft.com/office/officeart/2005/8/layout/cycle1"/>
    <dgm:cxn modelId="{03F428D1-21C7-4BF2-85C3-373C49776B4D}" type="presParOf" srcId="{167FA5BF-3E42-4C76-A44F-BF08B3C7F299}" destId="{6BE8E3D6-216B-4CAE-B7E3-BD56FB52620C}" srcOrd="18" destOrd="0" presId="urn:microsoft.com/office/officeart/2005/8/layout/cycle1"/>
    <dgm:cxn modelId="{65EDAE0A-EE63-4B26-BB73-9AE366C58A48}" type="presParOf" srcId="{167FA5BF-3E42-4C76-A44F-BF08B3C7F299}" destId="{F6D7E7E8-C00F-4F91-8EEA-B697B62938F9}" srcOrd="19" destOrd="0" presId="urn:microsoft.com/office/officeart/2005/8/layout/cycle1"/>
    <dgm:cxn modelId="{14B6E6E6-E5F7-4308-A4AB-DF4A04BF6BE9}" type="presParOf" srcId="{167FA5BF-3E42-4C76-A44F-BF08B3C7F299}" destId="{A3DEF428-79C4-49B4-BE4E-4A5FDCCCE66E}"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BF84B3-822B-4890-BE4F-A6F371F767AD}" type="doc">
      <dgm:prSet loTypeId="urn:microsoft.com/office/officeart/2005/8/layout/venn1" loCatId="relationship" qsTypeId="urn:microsoft.com/office/officeart/2005/8/quickstyle/simple5" qsCatId="simple" csTypeId="urn:microsoft.com/office/officeart/2005/8/colors/accent3_5" csCatId="accent3" phldr="1"/>
      <dgm:spPr/>
      <dgm:t>
        <a:bodyPr/>
        <a:lstStyle/>
        <a:p>
          <a:endParaRPr lang="es-CO"/>
        </a:p>
      </dgm:t>
    </dgm:pt>
    <dgm:pt modelId="{DE50DDA4-5708-488F-9A25-D9AAB3E87663}">
      <dgm:prSet custT="1"/>
      <dgm:spPr/>
      <dgm:t>
        <a:bodyPr/>
        <a:lstStyle/>
        <a:p>
          <a:pPr rtl="0"/>
          <a:r>
            <a:rPr lang="es-CO" sz="4000" b="1" dirty="0" smtClean="0">
              <a:solidFill>
                <a:srgbClr val="FF0000"/>
              </a:solidFill>
              <a:effectLst>
                <a:outerShdw blurRad="38100" dist="38100" dir="2700000" algn="tl">
                  <a:srgbClr val="000000">
                    <a:alpha val="43137"/>
                  </a:srgbClr>
                </a:outerShdw>
              </a:effectLst>
            </a:rPr>
            <a:t>SEGUIMIENTO AL PLAN DE MEJORAMIENTO  </a:t>
          </a:r>
          <a:r>
            <a:rPr lang="es-CO" sz="4000" b="1" dirty="0">
              <a:solidFill>
                <a:srgbClr val="FF0000"/>
              </a:solidFill>
              <a:effectLst>
                <a:outerShdw blurRad="38100" dist="38100" dir="2700000" algn="tl">
                  <a:srgbClr val="000000">
                    <a:alpha val="43137"/>
                  </a:srgbClr>
                </a:outerShdw>
              </a:effectLst>
            </a:rPr>
            <a:t>2020</a:t>
          </a:r>
        </a:p>
      </dgm:t>
    </dgm:pt>
    <dgm:pt modelId="{A4B0A0DB-A079-4328-8CDB-D0A834A2CEF8}" type="sibTrans" cxnId="{5588AD46-9F17-4CAF-BB4E-9379AF1E8EDC}">
      <dgm:prSet/>
      <dgm:spPr/>
      <dgm:t>
        <a:bodyPr/>
        <a:lstStyle/>
        <a:p>
          <a:endParaRPr lang="es-CO"/>
        </a:p>
      </dgm:t>
    </dgm:pt>
    <dgm:pt modelId="{9669DFB1-4F0E-4E3F-AE40-3FB7CA633FD6}" type="parTrans" cxnId="{5588AD46-9F17-4CAF-BB4E-9379AF1E8EDC}">
      <dgm:prSet/>
      <dgm:spPr/>
      <dgm:t>
        <a:bodyPr/>
        <a:lstStyle/>
        <a:p>
          <a:endParaRPr lang="es-CO"/>
        </a:p>
      </dgm:t>
    </dgm:pt>
    <dgm:pt modelId="{C7679BAA-4250-4885-A24E-F3E8983AD6CC}" type="pres">
      <dgm:prSet presAssocID="{1CBF84B3-822B-4890-BE4F-A6F371F767AD}" presName="compositeShape" presStyleCnt="0">
        <dgm:presLayoutVars>
          <dgm:chMax val="7"/>
          <dgm:dir/>
          <dgm:resizeHandles val="exact"/>
        </dgm:presLayoutVars>
      </dgm:prSet>
      <dgm:spPr/>
      <dgm:t>
        <a:bodyPr/>
        <a:lstStyle/>
        <a:p>
          <a:endParaRPr lang="es-ES"/>
        </a:p>
      </dgm:t>
    </dgm:pt>
    <dgm:pt modelId="{DF3DE21C-87C0-4A4C-99C7-E1A011C5A56E}" type="pres">
      <dgm:prSet presAssocID="{DE50DDA4-5708-488F-9A25-D9AAB3E87663}" presName="circ1TxSh" presStyleLbl="vennNode1" presStyleIdx="0" presStyleCnt="1" custScaleX="233039"/>
      <dgm:spPr/>
      <dgm:t>
        <a:bodyPr/>
        <a:lstStyle/>
        <a:p>
          <a:endParaRPr lang="es-ES"/>
        </a:p>
      </dgm:t>
    </dgm:pt>
  </dgm:ptLst>
  <dgm:cxnLst>
    <dgm:cxn modelId="{4F7530E8-4F53-4DE7-829A-18DA3F30E438}" type="presOf" srcId="{1CBF84B3-822B-4890-BE4F-A6F371F767AD}" destId="{C7679BAA-4250-4885-A24E-F3E8983AD6CC}" srcOrd="0" destOrd="0" presId="urn:microsoft.com/office/officeart/2005/8/layout/venn1"/>
    <dgm:cxn modelId="{62B98C84-EF40-452B-9BFE-286FB428D86A}" type="presOf" srcId="{DE50DDA4-5708-488F-9A25-D9AAB3E87663}" destId="{DF3DE21C-87C0-4A4C-99C7-E1A011C5A56E}" srcOrd="0" destOrd="0" presId="urn:microsoft.com/office/officeart/2005/8/layout/venn1"/>
    <dgm:cxn modelId="{5588AD46-9F17-4CAF-BB4E-9379AF1E8EDC}" srcId="{1CBF84B3-822B-4890-BE4F-A6F371F767AD}" destId="{DE50DDA4-5708-488F-9A25-D9AAB3E87663}" srcOrd="0" destOrd="0" parTransId="{9669DFB1-4F0E-4E3F-AE40-3FB7CA633FD6}" sibTransId="{A4B0A0DB-A079-4328-8CDB-D0A834A2CEF8}"/>
    <dgm:cxn modelId="{868AD98A-B403-4A7A-AAB0-FEE7E89EB18F}" type="presParOf" srcId="{C7679BAA-4250-4885-A24E-F3E8983AD6CC}" destId="{DF3DE21C-87C0-4A4C-99C7-E1A011C5A56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269D4F-2B8E-4FF6-B076-7A8F52153F45}" type="doc">
      <dgm:prSet loTypeId="urn:microsoft.com/office/officeart/2005/8/layout/default#5" loCatId="list" qsTypeId="urn:microsoft.com/office/officeart/2005/8/quickstyle/simple3" qsCatId="simple" csTypeId="urn:microsoft.com/office/officeart/2005/8/colors/colorful5" csCatId="colorful" phldr="1"/>
      <dgm:spPr/>
      <dgm:t>
        <a:bodyPr/>
        <a:lstStyle/>
        <a:p>
          <a:endParaRPr lang="es-CO"/>
        </a:p>
      </dgm:t>
    </dgm:pt>
    <dgm:pt modelId="{40D3849A-2975-46B8-A271-D81637936431}">
      <dgm:prSet/>
      <dgm:spPr/>
      <dgm:t>
        <a:bodyPr/>
        <a:lstStyle/>
        <a:p>
          <a:pPr algn="just"/>
          <a:r>
            <a:rPr lang="es-CO" dirty="0"/>
            <a:t>En los últimos años el comportamiento en el cumplimiento de la normatividad en Sistema Obligatorio de Garantía de la Calidad en Salud en la ESE Salud Pereira fue ascendente, mejorando en cada una de las sedes los estándares a cumplir, esto se debe a la intervención en infraestructura, dotación, procesos asistenciales y a la consolidación en los procesos de calidad que involucraron a los diferentes servicios. </a:t>
          </a:r>
        </a:p>
      </dgm:t>
    </dgm:pt>
    <dgm:pt modelId="{09AF5689-38BB-4621-8FA2-ED76BA7042A9}" type="parTrans" cxnId="{26F08DA6-D230-4179-9C31-12491A5148B1}">
      <dgm:prSet/>
      <dgm:spPr/>
      <dgm:t>
        <a:bodyPr/>
        <a:lstStyle/>
        <a:p>
          <a:endParaRPr lang="es-CO"/>
        </a:p>
      </dgm:t>
    </dgm:pt>
    <dgm:pt modelId="{723A301D-CD2A-4A87-8EE4-BD7813F08BDC}" type="sibTrans" cxnId="{26F08DA6-D230-4179-9C31-12491A5148B1}">
      <dgm:prSet/>
      <dgm:spPr/>
      <dgm:t>
        <a:bodyPr/>
        <a:lstStyle/>
        <a:p>
          <a:endParaRPr lang="es-CO"/>
        </a:p>
      </dgm:t>
    </dgm:pt>
    <dgm:pt modelId="{29C4D9D3-D14B-42D7-9743-A4F40DA27573}">
      <dgm:prSet/>
      <dgm:spPr/>
      <dgm:t>
        <a:bodyPr/>
        <a:lstStyle/>
        <a:p>
          <a:r>
            <a:rPr lang="es-CO" dirty="0" smtClean="0"/>
            <a:t>EL promedio </a:t>
          </a:r>
          <a:r>
            <a:rPr lang="es-CO" dirty="0"/>
            <a:t>el cumplimiento de </a:t>
          </a:r>
          <a:r>
            <a:rPr lang="es-CO" dirty="0" smtClean="0"/>
            <a:t>la ESE SALUD PEREIRA  en Sistema </a:t>
          </a:r>
          <a:r>
            <a:rPr lang="es-CO" dirty="0" err="1" smtClean="0"/>
            <a:t>Ùnico</a:t>
          </a:r>
          <a:r>
            <a:rPr lang="es-CO" dirty="0" smtClean="0"/>
            <a:t> </a:t>
          </a:r>
          <a:r>
            <a:rPr lang="es-CO" dirty="0"/>
            <a:t>de </a:t>
          </a:r>
          <a:r>
            <a:rPr lang="es-CO" dirty="0" smtClean="0"/>
            <a:t>Habilitación es del 95%, </a:t>
          </a:r>
        </a:p>
        <a:p>
          <a:r>
            <a:rPr lang="es-CO" dirty="0" smtClean="0"/>
            <a:t>y </a:t>
          </a:r>
        </a:p>
        <a:p>
          <a:r>
            <a:rPr lang="es-CO" dirty="0" smtClean="0"/>
            <a:t>en la implementación </a:t>
          </a:r>
          <a:r>
            <a:rPr lang="es-CO" dirty="0"/>
            <a:t>del programa de </a:t>
          </a:r>
          <a:r>
            <a:rPr lang="es-CO" dirty="0" smtClean="0"/>
            <a:t>Seguridad </a:t>
          </a:r>
          <a:r>
            <a:rPr lang="es-CO" dirty="0"/>
            <a:t>del </a:t>
          </a:r>
          <a:r>
            <a:rPr lang="es-CO" dirty="0" smtClean="0"/>
            <a:t>Paciente es del </a:t>
          </a:r>
          <a:r>
            <a:rPr lang="es-CO" dirty="0"/>
            <a:t>75%.</a:t>
          </a:r>
        </a:p>
      </dgm:t>
    </dgm:pt>
    <dgm:pt modelId="{194EF26C-2FA0-4B5F-BD57-D857F3330ED3}" type="parTrans" cxnId="{9A308A8A-B5A6-4C40-8D49-5BA541274ACD}">
      <dgm:prSet/>
      <dgm:spPr/>
      <dgm:t>
        <a:bodyPr/>
        <a:lstStyle/>
        <a:p>
          <a:endParaRPr lang="es-CO"/>
        </a:p>
      </dgm:t>
    </dgm:pt>
    <dgm:pt modelId="{B9EA28A5-82D1-4D1A-81D7-4838A2C6CD7E}" type="sibTrans" cxnId="{9A308A8A-B5A6-4C40-8D49-5BA541274ACD}">
      <dgm:prSet/>
      <dgm:spPr/>
      <dgm:t>
        <a:bodyPr/>
        <a:lstStyle/>
        <a:p>
          <a:endParaRPr lang="es-CO"/>
        </a:p>
      </dgm:t>
    </dgm:pt>
    <dgm:pt modelId="{A251E1E1-06B8-4F6E-BA48-6EB0776B81F9}" type="pres">
      <dgm:prSet presAssocID="{70269D4F-2B8E-4FF6-B076-7A8F52153F45}" presName="diagram" presStyleCnt="0">
        <dgm:presLayoutVars>
          <dgm:dir/>
          <dgm:resizeHandles val="exact"/>
        </dgm:presLayoutVars>
      </dgm:prSet>
      <dgm:spPr/>
      <dgm:t>
        <a:bodyPr/>
        <a:lstStyle/>
        <a:p>
          <a:endParaRPr lang="es-ES"/>
        </a:p>
      </dgm:t>
    </dgm:pt>
    <dgm:pt modelId="{E6FF49A8-B85A-4B39-A509-1C31E29F0B5A}" type="pres">
      <dgm:prSet presAssocID="{40D3849A-2975-46B8-A271-D81637936431}" presName="node" presStyleLbl="node1" presStyleIdx="0" presStyleCnt="2" custScaleY="166012">
        <dgm:presLayoutVars>
          <dgm:bulletEnabled val="1"/>
        </dgm:presLayoutVars>
      </dgm:prSet>
      <dgm:spPr/>
      <dgm:t>
        <a:bodyPr/>
        <a:lstStyle/>
        <a:p>
          <a:endParaRPr lang="es-ES"/>
        </a:p>
      </dgm:t>
    </dgm:pt>
    <dgm:pt modelId="{67C73C4E-B140-448D-84C5-87FCF96CEBBE}" type="pres">
      <dgm:prSet presAssocID="{723A301D-CD2A-4A87-8EE4-BD7813F08BDC}" presName="sibTrans" presStyleCnt="0"/>
      <dgm:spPr/>
    </dgm:pt>
    <dgm:pt modelId="{9580ED08-699E-4B33-8A82-B2632BCC340E}" type="pres">
      <dgm:prSet presAssocID="{29C4D9D3-D14B-42D7-9743-A4F40DA27573}" presName="node" presStyleLbl="node1" presStyleIdx="1" presStyleCnt="2" custScaleY="157761">
        <dgm:presLayoutVars>
          <dgm:bulletEnabled val="1"/>
        </dgm:presLayoutVars>
      </dgm:prSet>
      <dgm:spPr/>
      <dgm:t>
        <a:bodyPr/>
        <a:lstStyle/>
        <a:p>
          <a:endParaRPr lang="es-ES"/>
        </a:p>
      </dgm:t>
    </dgm:pt>
  </dgm:ptLst>
  <dgm:cxnLst>
    <dgm:cxn modelId="{1067F2B7-A348-4A83-A425-99B06284304C}" type="presOf" srcId="{70269D4F-2B8E-4FF6-B076-7A8F52153F45}" destId="{A251E1E1-06B8-4F6E-BA48-6EB0776B81F9}" srcOrd="0" destOrd="0" presId="urn:microsoft.com/office/officeart/2005/8/layout/default#5"/>
    <dgm:cxn modelId="{9A308A8A-B5A6-4C40-8D49-5BA541274ACD}" srcId="{70269D4F-2B8E-4FF6-B076-7A8F52153F45}" destId="{29C4D9D3-D14B-42D7-9743-A4F40DA27573}" srcOrd="1" destOrd="0" parTransId="{194EF26C-2FA0-4B5F-BD57-D857F3330ED3}" sibTransId="{B9EA28A5-82D1-4D1A-81D7-4838A2C6CD7E}"/>
    <dgm:cxn modelId="{26F08DA6-D230-4179-9C31-12491A5148B1}" srcId="{70269D4F-2B8E-4FF6-B076-7A8F52153F45}" destId="{40D3849A-2975-46B8-A271-D81637936431}" srcOrd="0" destOrd="0" parTransId="{09AF5689-38BB-4621-8FA2-ED76BA7042A9}" sibTransId="{723A301D-CD2A-4A87-8EE4-BD7813F08BDC}"/>
    <dgm:cxn modelId="{01D10AAE-190F-4DA3-B1BA-05A4ADD0F1CD}" type="presOf" srcId="{29C4D9D3-D14B-42D7-9743-A4F40DA27573}" destId="{9580ED08-699E-4B33-8A82-B2632BCC340E}" srcOrd="0" destOrd="0" presId="urn:microsoft.com/office/officeart/2005/8/layout/default#5"/>
    <dgm:cxn modelId="{2C74CD7F-572E-4EAE-809A-72EC6E494AFD}" type="presOf" srcId="{40D3849A-2975-46B8-A271-D81637936431}" destId="{E6FF49A8-B85A-4B39-A509-1C31E29F0B5A}" srcOrd="0" destOrd="0" presId="urn:microsoft.com/office/officeart/2005/8/layout/default#5"/>
    <dgm:cxn modelId="{CC3AFFF8-F292-4B84-9E91-A7556CF988F1}" type="presParOf" srcId="{A251E1E1-06B8-4F6E-BA48-6EB0776B81F9}" destId="{E6FF49A8-B85A-4B39-A509-1C31E29F0B5A}" srcOrd="0" destOrd="0" presId="urn:microsoft.com/office/officeart/2005/8/layout/default#5"/>
    <dgm:cxn modelId="{014A89B7-A029-47D7-9139-DEFFF7EA3417}" type="presParOf" srcId="{A251E1E1-06B8-4F6E-BA48-6EB0776B81F9}" destId="{67C73C4E-B140-448D-84C5-87FCF96CEBBE}" srcOrd="1" destOrd="0" presId="urn:microsoft.com/office/officeart/2005/8/layout/default#5"/>
    <dgm:cxn modelId="{86CC39FD-6C32-49DA-BD5B-B5EB28CF0037}" type="presParOf" srcId="{A251E1E1-06B8-4F6E-BA48-6EB0776B81F9}" destId="{9580ED08-699E-4B33-8A82-B2632BCC340E}" srcOrd="2"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AE6E5E3-4C1F-4AE3-B388-E6F1163A0074}" type="doc">
      <dgm:prSet loTypeId="urn:microsoft.com/office/officeart/2005/8/layout/default#6" loCatId="list" qsTypeId="urn:microsoft.com/office/officeart/2005/8/quickstyle/simple3" qsCatId="simple" csTypeId="urn:microsoft.com/office/officeart/2005/8/colors/colorful5" csCatId="colorful" phldr="1"/>
      <dgm:spPr/>
      <dgm:t>
        <a:bodyPr/>
        <a:lstStyle/>
        <a:p>
          <a:endParaRPr lang="es-CO"/>
        </a:p>
      </dgm:t>
    </dgm:pt>
    <dgm:pt modelId="{BDFF2966-F4A2-4B2D-A685-45146B1C5263}">
      <dgm:prSet/>
      <dgm:spPr/>
      <dgm:t>
        <a:bodyPr/>
        <a:lstStyle/>
        <a:p>
          <a:pPr algn="just"/>
          <a:r>
            <a:rPr lang="es-ES" dirty="0"/>
            <a:t>Para el año 2021 el porcentaje de cumplimiento de la política de humanización es del 89</a:t>
          </a:r>
          <a:r>
            <a:rPr lang="es-ES" dirty="0" smtClean="0"/>
            <a:t>%. </a:t>
          </a:r>
          <a:endParaRPr lang="es-CO" dirty="0"/>
        </a:p>
      </dgm:t>
    </dgm:pt>
    <dgm:pt modelId="{B41AAD8B-643E-406F-B92E-2B9A0B505380}" type="parTrans" cxnId="{40C0668C-E835-44FB-9EFE-3E72890B00D7}">
      <dgm:prSet/>
      <dgm:spPr/>
      <dgm:t>
        <a:bodyPr/>
        <a:lstStyle/>
        <a:p>
          <a:endParaRPr lang="es-ES"/>
        </a:p>
      </dgm:t>
    </dgm:pt>
    <dgm:pt modelId="{1F22ABB6-D6EE-4ABE-9A67-45D93F95852C}" type="sibTrans" cxnId="{40C0668C-E835-44FB-9EFE-3E72890B00D7}">
      <dgm:prSet/>
      <dgm:spPr/>
      <dgm:t>
        <a:bodyPr/>
        <a:lstStyle/>
        <a:p>
          <a:endParaRPr lang="es-ES"/>
        </a:p>
      </dgm:t>
    </dgm:pt>
    <dgm:pt modelId="{1025384B-932C-4939-B4D4-A3E850804D20}">
      <dgm:prSet/>
      <dgm:spPr/>
      <dgm:t>
        <a:bodyPr/>
        <a:lstStyle/>
        <a:p>
          <a:r>
            <a:rPr lang="es-ES" u="sng" dirty="0"/>
            <a:t>EL PROMEDIO DE CUMPLIMIENTO GLOBAL DE LA ESE </a:t>
          </a:r>
          <a:r>
            <a:rPr lang="es-ES" u="sng" dirty="0" smtClean="0"/>
            <a:t> SALUD PEREIRA PARA </a:t>
          </a:r>
          <a:r>
            <a:rPr lang="es-ES" u="sng" dirty="0"/>
            <a:t>EL AÑO 2021 ES DE 87</a:t>
          </a:r>
          <a:r>
            <a:rPr lang="es-ES" u="sng" dirty="0" smtClean="0"/>
            <a:t>%.</a:t>
          </a:r>
          <a:endParaRPr lang="es-CO" u="sng" dirty="0"/>
        </a:p>
      </dgm:t>
    </dgm:pt>
    <dgm:pt modelId="{D5621B4F-464D-4985-A54A-7BA54AF6E9C4}" type="parTrans" cxnId="{43740531-6B31-4F7F-B832-83C67129647A}">
      <dgm:prSet/>
      <dgm:spPr/>
      <dgm:t>
        <a:bodyPr/>
        <a:lstStyle/>
        <a:p>
          <a:endParaRPr lang="es-ES"/>
        </a:p>
      </dgm:t>
    </dgm:pt>
    <dgm:pt modelId="{DED3EA71-AD3E-4DBE-81C4-C70B56051395}" type="sibTrans" cxnId="{43740531-6B31-4F7F-B832-83C67129647A}">
      <dgm:prSet/>
      <dgm:spPr/>
      <dgm:t>
        <a:bodyPr/>
        <a:lstStyle/>
        <a:p>
          <a:endParaRPr lang="es-ES"/>
        </a:p>
      </dgm:t>
    </dgm:pt>
    <dgm:pt modelId="{6D04F607-51B2-4F74-949B-466D93A6DB6D}">
      <dgm:prSet/>
      <dgm:spPr/>
      <dgm:t>
        <a:bodyPr/>
        <a:lstStyle/>
        <a:p>
          <a:pPr algn="just"/>
          <a:r>
            <a:rPr lang="es-CO" dirty="0"/>
            <a:t>Aunque los resultados son tendiente al cumplimiento de la normatividad es necesario continuar fortaleciendo la cultura de la calidad en la </a:t>
          </a:r>
          <a:r>
            <a:rPr lang="es-CO" dirty="0" smtClean="0"/>
            <a:t>institución.</a:t>
          </a:r>
          <a:endParaRPr lang="es-CO" dirty="0"/>
        </a:p>
      </dgm:t>
    </dgm:pt>
    <dgm:pt modelId="{ABEBE763-0D56-4CD5-BA1A-51F4CD0AD100}" type="sibTrans" cxnId="{D81B4416-54A8-4C2A-BC27-45AF03C2CE1D}">
      <dgm:prSet/>
      <dgm:spPr/>
      <dgm:t>
        <a:bodyPr/>
        <a:lstStyle/>
        <a:p>
          <a:endParaRPr lang="es-CO"/>
        </a:p>
      </dgm:t>
    </dgm:pt>
    <dgm:pt modelId="{2BD4DCF8-54E6-4755-98D6-CD0DCDCA0D9F}" type="parTrans" cxnId="{D81B4416-54A8-4C2A-BC27-45AF03C2CE1D}">
      <dgm:prSet/>
      <dgm:spPr/>
      <dgm:t>
        <a:bodyPr/>
        <a:lstStyle/>
        <a:p>
          <a:endParaRPr lang="es-CO"/>
        </a:p>
      </dgm:t>
    </dgm:pt>
    <dgm:pt modelId="{DE44C812-B224-418E-B68B-856363D96EAC}">
      <dgm:prSet/>
      <dgm:spPr/>
      <dgm:t>
        <a:bodyPr/>
        <a:lstStyle/>
        <a:p>
          <a:pPr algn="just"/>
          <a:r>
            <a:rPr lang="es-CO" dirty="0"/>
            <a:t>La ESE Salud Pereira cuenta con una Política de seguridad del paciente ajustada a la normatividad actual, </a:t>
          </a:r>
          <a:r>
            <a:rPr lang="es-CO" dirty="0" smtClean="0"/>
            <a:t> la cual se  valido la adherencia por parte del talento humano durante </a:t>
          </a:r>
          <a:r>
            <a:rPr lang="es-CO" dirty="0"/>
            <a:t>las visitas de asistencia técnica.</a:t>
          </a:r>
        </a:p>
      </dgm:t>
    </dgm:pt>
    <dgm:pt modelId="{E767047E-C176-4F1B-B2B7-921C68C68548}" type="sibTrans" cxnId="{ABCC2596-5BC8-4268-9A5B-07F52B47055F}">
      <dgm:prSet/>
      <dgm:spPr/>
      <dgm:t>
        <a:bodyPr/>
        <a:lstStyle/>
        <a:p>
          <a:endParaRPr lang="es-CO"/>
        </a:p>
      </dgm:t>
    </dgm:pt>
    <dgm:pt modelId="{DC61D30F-0E70-417D-AB62-5D3414C3682B}" type="parTrans" cxnId="{ABCC2596-5BC8-4268-9A5B-07F52B47055F}">
      <dgm:prSet/>
      <dgm:spPr/>
      <dgm:t>
        <a:bodyPr/>
        <a:lstStyle/>
        <a:p>
          <a:endParaRPr lang="es-CO"/>
        </a:p>
      </dgm:t>
    </dgm:pt>
    <dgm:pt modelId="{AE984757-C199-4A8F-B6A9-644D637DF0E8}" type="pres">
      <dgm:prSet presAssocID="{0AE6E5E3-4C1F-4AE3-B388-E6F1163A0074}" presName="diagram" presStyleCnt="0">
        <dgm:presLayoutVars>
          <dgm:dir/>
          <dgm:resizeHandles val="exact"/>
        </dgm:presLayoutVars>
      </dgm:prSet>
      <dgm:spPr/>
      <dgm:t>
        <a:bodyPr/>
        <a:lstStyle/>
        <a:p>
          <a:endParaRPr lang="es-ES"/>
        </a:p>
      </dgm:t>
    </dgm:pt>
    <dgm:pt modelId="{479B2407-DBB6-4E18-9A59-E9635D1D651B}" type="pres">
      <dgm:prSet presAssocID="{BDFF2966-F4A2-4B2D-A685-45146B1C5263}" presName="node" presStyleLbl="node1" presStyleIdx="0" presStyleCnt="4">
        <dgm:presLayoutVars>
          <dgm:bulletEnabled val="1"/>
        </dgm:presLayoutVars>
      </dgm:prSet>
      <dgm:spPr/>
      <dgm:t>
        <a:bodyPr/>
        <a:lstStyle/>
        <a:p>
          <a:endParaRPr lang="es-ES"/>
        </a:p>
      </dgm:t>
    </dgm:pt>
    <dgm:pt modelId="{487C40A1-7ABA-4AE6-A179-9BA1E47D0F1F}" type="pres">
      <dgm:prSet presAssocID="{1F22ABB6-D6EE-4ABE-9A67-45D93F95852C}" presName="sibTrans" presStyleCnt="0"/>
      <dgm:spPr/>
    </dgm:pt>
    <dgm:pt modelId="{5CDB20F3-1884-41AF-A641-AB0325534854}" type="pres">
      <dgm:prSet presAssocID="{1025384B-932C-4939-B4D4-A3E850804D20}" presName="node" presStyleLbl="node1" presStyleIdx="1" presStyleCnt="4">
        <dgm:presLayoutVars>
          <dgm:bulletEnabled val="1"/>
        </dgm:presLayoutVars>
      </dgm:prSet>
      <dgm:spPr/>
      <dgm:t>
        <a:bodyPr/>
        <a:lstStyle/>
        <a:p>
          <a:endParaRPr lang="es-ES"/>
        </a:p>
      </dgm:t>
    </dgm:pt>
    <dgm:pt modelId="{5D74A7D4-9EF5-4FFF-A7D3-7A4A14019A7C}" type="pres">
      <dgm:prSet presAssocID="{DED3EA71-AD3E-4DBE-81C4-C70B56051395}" presName="sibTrans" presStyleCnt="0"/>
      <dgm:spPr/>
    </dgm:pt>
    <dgm:pt modelId="{4DA99918-8D71-48CA-9449-8EC1785DB9A7}" type="pres">
      <dgm:prSet presAssocID="{DE44C812-B224-418E-B68B-856363D96EAC}" presName="node" presStyleLbl="node1" presStyleIdx="2" presStyleCnt="4">
        <dgm:presLayoutVars>
          <dgm:bulletEnabled val="1"/>
        </dgm:presLayoutVars>
      </dgm:prSet>
      <dgm:spPr/>
      <dgm:t>
        <a:bodyPr/>
        <a:lstStyle/>
        <a:p>
          <a:endParaRPr lang="es-ES"/>
        </a:p>
      </dgm:t>
    </dgm:pt>
    <dgm:pt modelId="{DCA74491-7367-465A-9823-F001A8C53F21}" type="pres">
      <dgm:prSet presAssocID="{E767047E-C176-4F1B-B2B7-921C68C68548}" presName="sibTrans" presStyleCnt="0"/>
      <dgm:spPr/>
    </dgm:pt>
    <dgm:pt modelId="{7D3EAA26-52D3-4C0D-BED0-E3E25F3FA6DA}" type="pres">
      <dgm:prSet presAssocID="{6D04F607-51B2-4F74-949B-466D93A6DB6D}" presName="node" presStyleLbl="node1" presStyleIdx="3" presStyleCnt="4">
        <dgm:presLayoutVars>
          <dgm:bulletEnabled val="1"/>
        </dgm:presLayoutVars>
      </dgm:prSet>
      <dgm:spPr/>
      <dgm:t>
        <a:bodyPr/>
        <a:lstStyle/>
        <a:p>
          <a:endParaRPr lang="es-ES"/>
        </a:p>
      </dgm:t>
    </dgm:pt>
  </dgm:ptLst>
  <dgm:cxnLst>
    <dgm:cxn modelId="{FD3565F0-EE86-4BE1-82C4-C10BB132128C}" type="presOf" srcId="{BDFF2966-F4A2-4B2D-A685-45146B1C5263}" destId="{479B2407-DBB6-4E18-9A59-E9635D1D651B}" srcOrd="0" destOrd="0" presId="urn:microsoft.com/office/officeart/2005/8/layout/default#6"/>
    <dgm:cxn modelId="{43740531-6B31-4F7F-B832-83C67129647A}" srcId="{0AE6E5E3-4C1F-4AE3-B388-E6F1163A0074}" destId="{1025384B-932C-4939-B4D4-A3E850804D20}" srcOrd="1" destOrd="0" parTransId="{D5621B4F-464D-4985-A54A-7BA54AF6E9C4}" sibTransId="{DED3EA71-AD3E-4DBE-81C4-C70B56051395}"/>
    <dgm:cxn modelId="{D81B4416-54A8-4C2A-BC27-45AF03C2CE1D}" srcId="{0AE6E5E3-4C1F-4AE3-B388-E6F1163A0074}" destId="{6D04F607-51B2-4F74-949B-466D93A6DB6D}" srcOrd="3" destOrd="0" parTransId="{2BD4DCF8-54E6-4755-98D6-CD0DCDCA0D9F}" sibTransId="{ABEBE763-0D56-4CD5-BA1A-51F4CD0AD100}"/>
    <dgm:cxn modelId="{2335A0E9-89AD-40AC-9258-FA0A100E821C}" type="presOf" srcId="{0AE6E5E3-4C1F-4AE3-B388-E6F1163A0074}" destId="{AE984757-C199-4A8F-B6A9-644D637DF0E8}" srcOrd="0" destOrd="0" presId="urn:microsoft.com/office/officeart/2005/8/layout/default#6"/>
    <dgm:cxn modelId="{F2AD2D92-09E4-402D-8888-9D53E4C60FAD}" type="presOf" srcId="{6D04F607-51B2-4F74-949B-466D93A6DB6D}" destId="{7D3EAA26-52D3-4C0D-BED0-E3E25F3FA6DA}" srcOrd="0" destOrd="0" presId="urn:microsoft.com/office/officeart/2005/8/layout/default#6"/>
    <dgm:cxn modelId="{ABCC2596-5BC8-4268-9A5B-07F52B47055F}" srcId="{0AE6E5E3-4C1F-4AE3-B388-E6F1163A0074}" destId="{DE44C812-B224-418E-B68B-856363D96EAC}" srcOrd="2" destOrd="0" parTransId="{DC61D30F-0E70-417D-AB62-5D3414C3682B}" sibTransId="{E767047E-C176-4F1B-B2B7-921C68C68548}"/>
    <dgm:cxn modelId="{60808284-41C3-4065-8842-92034F260FDE}" type="presOf" srcId="{DE44C812-B224-418E-B68B-856363D96EAC}" destId="{4DA99918-8D71-48CA-9449-8EC1785DB9A7}" srcOrd="0" destOrd="0" presId="urn:microsoft.com/office/officeart/2005/8/layout/default#6"/>
    <dgm:cxn modelId="{31A07F93-B48F-47CC-BB8B-7AE3AE966016}" type="presOf" srcId="{1025384B-932C-4939-B4D4-A3E850804D20}" destId="{5CDB20F3-1884-41AF-A641-AB0325534854}" srcOrd="0" destOrd="0" presId="urn:microsoft.com/office/officeart/2005/8/layout/default#6"/>
    <dgm:cxn modelId="{40C0668C-E835-44FB-9EFE-3E72890B00D7}" srcId="{0AE6E5E3-4C1F-4AE3-B388-E6F1163A0074}" destId="{BDFF2966-F4A2-4B2D-A685-45146B1C5263}" srcOrd="0" destOrd="0" parTransId="{B41AAD8B-643E-406F-B92E-2B9A0B505380}" sibTransId="{1F22ABB6-D6EE-4ABE-9A67-45D93F95852C}"/>
    <dgm:cxn modelId="{3F0E2BF3-589F-461A-8A0E-9478E8A1D0FB}" type="presParOf" srcId="{AE984757-C199-4A8F-B6A9-644D637DF0E8}" destId="{479B2407-DBB6-4E18-9A59-E9635D1D651B}" srcOrd="0" destOrd="0" presId="urn:microsoft.com/office/officeart/2005/8/layout/default#6"/>
    <dgm:cxn modelId="{34798154-CC71-46DA-AFB6-3D57C527F40B}" type="presParOf" srcId="{AE984757-C199-4A8F-B6A9-644D637DF0E8}" destId="{487C40A1-7ABA-4AE6-A179-9BA1E47D0F1F}" srcOrd="1" destOrd="0" presId="urn:microsoft.com/office/officeart/2005/8/layout/default#6"/>
    <dgm:cxn modelId="{C7FC1CBA-EF78-463E-9478-817E0A18DEFC}" type="presParOf" srcId="{AE984757-C199-4A8F-B6A9-644D637DF0E8}" destId="{5CDB20F3-1884-41AF-A641-AB0325534854}" srcOrd="2" destOrd="0" presId="urn:microsoft.com/office/officeart/2005/8/layout/default#6"/>
    <dgm:cxn modelId="{606FD3F7-D471-4261-A458-DA9154C524B1}" type="presParOf" srcId="{AE984757-C199-4A8F-B6A9-644D637DF0E8}" destId="{5D74A7D4-9EF5-4FFF-A7D3-7A4A14019A7C}" srcOrd="3" destOrd="0" presId="urn:microsoft.com/office/officeart/2005/8/layout/default#6"/>
    <dgm:cxn modelId="{5E1EE5C1-414B-4221-8257-F581BB898B22}" type="presParOf" srcId="{AE984757-C199-4A8F-B6A9-644D637DF0E8}" destId="{4DA99918-8D71-48CA-9449-8EC1785DB9A7}" srcOrd="4" destOrd="0" presId="urn:microsoft.com/office/officeart/2005/8/layout/default#6"/>
    <dgm:cxn modelId="{F24DD8F4-68C0-4C51-A864-1B204C383A63}" type="presParOf" srcId="{AE984757-C199-4A8F-B6A9-644D637DF0E8}" destId="{DCA74491-7367-465A-9823-F001A8C53F21}" srcOrd="5" destOrd="0" presId="urn:microsoft.com/office/officeart/2005/8/layout/default#6"/>
    <dgm:cxn modelId="{06604C06-DE64-48DC-8F2B-FB3955B15CF5}" type="presParOf" srcId="{AE984757-C199-4A8F-B6A9-644D637DF0E8}" destId="{7D3EAA26-52D3-4C0D-BED0-E3E25F3FA6DA}" srcOrd="6"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AE6E5E3-4C1F-4AE3-B388-E6F1163A0074}" type="doc">
      <dgm:prSet loTypeId="urn:microsoft.com/office/officeart/2005/8/layout/default#6" loCatId="list" qsTypeId="urn:microsoft.com/office/officeart/2005/8/quickstyle/simple3" qsCatId="simple" csTypeId="urn:microsoft.com/office/officeart/2005/8/colors/colorful5" csCatId="colorful" phldr="1"/>
      <dgm:spPr/>
      <dgm:t>
        <a:bodyPr/>
        <a:lstStyle/>
        <a:p>
          <a:endParaRPr lang="es-CO"/>
        </a:p>
      </dgm:t>
    </dgm:pt>
    <dgm:pt modelId="{6D04F607-51B2-4F74-949B-466D93A6DB6D}">
      <dgm:prSet/>
      <dgm:spPr/>
      <dgm:t>
        <a:bodyPr/>
        <a:lstStyle/>
        <a:p>
          <a:pPr algn="just"/>
          <a:r>
            <a:rPr lang="es-CO" dirty="0"/>
            <a:t>Una gerencia comprometida con los procesos de calidad es parte fundamental en el cumplimiento de los lineamientos normativos, dado que se requiere destinar un flujo de recursos importantes para su mantenimiento. </a:t>
          </a:r>
        </a:p>
      </dgm:t>
    </dgm:pt>
    <dgm:pt modelId="{2BD4DCF8-54E6-4755-98D6-CD0DCDCA0D9F}" type="parTrans" cxnId="{D81B4416-54A8-4C2A-BC27-45AF03C2CE1D}">
      <dgm:prSet/>
      <dgm:spPr/>
      <dgm:t>
        <a:bodyPr/>
        <a:lstStyle/>
        <a:p>
          <a:endParaRPr lang="es-CO"/>
        </a:p>
      </dgm:t>
    </dgm:pt>
    <dgm:pt modelId="{ABEBE763-0D56-4CD5-BA1A-51F4CD0AD100}" type="sibTrans" cxnId="{D81B4416-54A8-4C2A-BC27-45AF03C2CE1D}">
      <dgm:prSet/>
      <dgm:spPr/>
      <dgm:t>
        <a:bodyPr/>
        <a:lstStyle/>
        <a:p>
          <a:endParaRPr lang="es-CO"/>
        </a:p>
      </dgm:t>
    </dgm:pt>
    <dgm:pt modelId="{9B77A218-6F0F-48BE-933A-DB5983C92A8F}">
      <dgm:prSet/>
      <dgm:spPr/>
      <dgm:t>
        <a:bodyPr/>
        <a:lstStyle/>
        <a:p>
          <a:r>
            <a:rPr lang="es-CO" dirty="0">
              <a:solidFill>
                <a:schemeClr val="tx1"/>
              </a:solidFill>
            </a:rPr>
            <a:t>La ESE Salud Pereira debe </a:t>
          </a:r>
          <a:r>
            <a:rPr lang="es-CO" dirty="0" smtClean="0">
              <a:solidFill>
                <a:schemeClr val="tx1"/>
              </a:solidFill>
            </a:rPr>
            <a:t>garantizar la  </a:t>
          </a:r>
          <a:r>
            <a:rPr lang="es-CO" dirty="0">
              <a:solidFill>
                <a:schemeClr val="tx1"/>
              </a:solidFill>
            </a:rPr>
            <a:t>dotación e </a:t>
          </a:r>
          <a:r>
            <a:rPr lang="es-CO" dirty="0" smtClean="0">
              <a:solidFill>
                <a:schemeClr val="tx1"/>
              </a:solidFill>
            </a:rPr>
            <a:t>infraestructura de acuerdo a la normatividad vigente.</a:t>
          </a:r>
        </a:p>
        <a:p>
          <a:endParaRPr lang="es-ES" dirty="0" smtClean="0">
            <a:solidFill>
              <a:schemeClr val="tx1"/>
            </a:solidFill>
          </a:endParaRPr>
        </a:p>
        <a:p>
          <a:r>
            <a:rPr lang="es-ES" dirty="0" smtClean="0">
              <a:solidFill>
                <a:schemeClr val="tx1"/>
              </a:solidFill>
            </a:rPr>
            <a:t>(planes de mejoramiento 2020)</a:t>
          </a:r>
          <a:endParaRPr lang="es-CO" dirty="0">
            <a:solidFill>
              <a:schemeClr val="tx1"/>
            </a:solidFill>
          </a:endParaRPr>
        </a:p>
      </dgm:t>
    </dgm:pt>
    <dgm:pt modelId="{85426DAF-B5A9-4DF2-961F-A1BAC7CF7D16}" type="parTrans" cxnId="{10FBC1F1-BBB1-4808-9FC7-BC766D46A92F}">
      <dgm:prSet/>
      <dgm:spPr/>
      <dgm:t>
        <a:bodyPr/>
        <a:lstStyle/>
        <a:p>
          <a:endParaRPr lang="es-CO"/>
        </a:p>
      </dgm:t>
    </dgm:pt>
    <dgm:pt modelId="{6F0018D6-D9A0-4BFC-97B3-44E13D70A848}" type="sibTrans" cxnId="{10FBC1F1-BBB1-4808-9FC7-BC766D46A92F}">
      <dgm:prSet/>
      <dgm:spPr/>
      <dgm:t>
        <a:bodyPr/>
        <a:lstStyle/>
        <a:p>
          <a:endParaRPr lang="es-CO"/>
        </a:p>
      </dgm:t>
    </dgm:pt>
    <dgm:pt modelId="{AE984757-C199-4A8F-B6A9-644D637DF0E8}" type="pres">
      <dgm:prSet presAssocID="{0AE6E5E3-4C1F-4AE3-B388-E6F1163A0074}" presName="diagram" presStyleCnt="0">
        <dgm:presLayoutVars>
          <dgm:dir/>
          <dgm:resizeHandles val="exact"/>
        </dgm:presLayoutVars>
      </dgm:prSet>
      <dgm:spPr/>
      <dgm:t>
        <a:bodyPr/>
        <a:lstStyle/>
        <a:p>
          <a:endParaRPr lang="es-ES"/>
        </a:p>
      </dgm:t>
    </dgm:pt>
    <dgm:pt modelId="{7D3EAA26-52D3-4C0D-BED0-E3E25F3FA6DA}" type="pres">
      <dgm:prSet presAssocID="{6D04F607-51B2-4F74-949B-466D93A6DB6D}" presName="node" presStyleLbl="node1" presStyleIdx="0" presStyleCnt="2">
        <dgm:presLayoutVars>
          <dgm:bulletEnabled val="1"/>
        </dgm:presLayoutVars>
      </dgm:prSet>
      <dgm:spPr/>
      <dgm:t>
        <a:bodyPr/>
        <a:lstStyle/>
        <a:p>
          <a:endParaRPr lang="es-ES"/>
        </a:p>
      </dgm:t>
    </dgm:pt>
    <dgm:pt modelId="{722C65A9-EA9E-465A-A22A-4DA5803E82B9}" type="pres">
      <dgm:prSet presAssocID="{ABEBE763-0D56-4CD5-BA1A-51F4CD0AD100}" presName="sibTrans" presStyleCnt="0"/>
      <dgm:spPr/>
    </dgm:pt>
    <dgm:pt modelId="{9576B569-D6FB-4342-8552-4FEDE4428302}" type="pres">
      <dgm:prSet presAssocID="{9B77A218-6F0F-48BE-933A-DB5983C92A8F}" presName="node" presStyleLbl="node1" presStyleIdx="1" presStyleCnt="2">
        <dgm:presLayoutVars>
          <dgm:bulletEnabled val="1"/>
        </dgm:presLayoutVars>
      </dgm:prSet>
      <dgm:spPr/>
      <dgm:t>
        <a:bodyPr/>
        <a:lstStyle/>
        <a:p>
          <a:endParaRPr lang="es-ES"/>
        </a:p>
      </dgm:t>
    </dgm:pt>
  </dgm:ptLst>
  <dgm:cxnLst>
    <dgm:cxn modelId="{D81B4416-54A8-4C2A-BC27-45AF03C2CE1D}" srcId="{0AE6E5E3-4C1F-4AE3-B388-E6F1163A0074}" destId="{6D04F607-51B2-4F74-949B-466D93A6DB6D}" srcOrd="0" destOrd="0" parTransId="{2BD4DCF8-54E6-4755-98D6-CD0DCDCA0D9F}" sibTransId="{ABEBE763-0D56-4CD5-BA1A-51F4CD0AD100}"/>
    <dgm:cxn modelId="{F2AD2D92-09E4-402D-8888-9D53E4C60FAD}" type="presOf" srcId="{6D04F607-51B2-4F74-949B-466D93A6DB6D}" destId="{7D3EAA26-52D3-4C0D-BED0-E3E25F3FA6DA}" srcOrd="0" destOrd="0" presId="urn:microsoft.com/office/officeart/2005/8/layout/default#6"/>
    <dgm:cxn modelId="{10FBC1F1-BBB1-4808-9FC7-BC766D46A92F}" srcId="{0AE6E5E3-4C1F-4AE3-B388-E6F1163A0074}" destId="{9B77A218-6F0F-48BE-933A-DB5983C92A8F}" srcOrd="1" destOrd="0" parTransId="{85426DAF-B5A9-4DF2-961F-A1BAC7CF7D16}" sibTransId="{6F0018D6-D9A0-4BFC-97B3-44E13D70A848}"/>
    <dgm:cxn modelId="{9A4C546A-FE2A-4A47-8398-18CE1EA40EA1}" type="presOf" srcId="{9B77A218-6F0F-48BE-933A-DB5983C92A8F}" destId="{9576B569-D6FB-4342-8552-4FEDE4428302}" srcOrd="0" destOrd="0" presId="urn:microsoft.com/office/officeart/2005/8/layout/default#6"/>
    <dgm:cxn modelId="{2335A0E9-89AD-40AC-9258-FA0A100E821C}" type="presOf" srcId="{0AE6E5E3-4C1F-4AE3-B388-E6F1163A0074}" destId="{AE984757-C199-4A8F-B6A9-644D637DF0E8}" srcOrd="0" destOrd="0" presId="urn:microsoft.com/office/officeart/2005/8/layout/default#6"/>
    <dgm:cxn modelId="{06604C06-DE64-48DC-8F2B-FB3955B15CF5}" type="presParOf" srcId="{AE984757-C199-4A8F-B6A9-644D637DF0E8}" destId="{7D3EAA26-52D3-4C0D-BED0-E3E25F3FA6DA}" srcOrd="0" destOrd="0" presId="urn:microsoft.com/office/officeart/2005/8/layout/default#6"/>
    <dgm:cxn modelId="{C60A8CC9-D92C-43C3-B77B-2BEB0069F8FD}" type="presParOf" srcId="{AE984757-C199-4A8F-B6A9-644D637DF0E8}" destId="{722C65A9-EA9E-465A-A22A-4DA5803E82B9}" srcOrd="1" destOrd="0" presId="urn:microsoft.com/office/officeart/2005/8/layout/default#6"/>
    <dgm:cxn modelId="{4BDAA79A-5B79-471D-B702-9CEF0E944730}" type="presParOf" srcId="{AE984757-C199-4A8F-B6A9-644D637DF0E8}" destId="{9576B569-D6FB-4342-8552-4FEDE4428302}" srcOrd="2"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AE6E5E3-4C1F-4AE3-B388-E6F1163A0074}" type="doc">
      <dgm:prSet loTypeId="urn:microsoft.com/office/officeart/2005/8/layout/default#6" loCatId="list" qsTypeId="urn:microsoft.com/office/officeart/2005/8/quickstyle/simple3" qsCatId="simple" csTypeId="urn:microsoft.com/office/officeart/2005/8/colors/colorful5" csCatId="colorful" phldr="1"/>
      <dgm:spPr/>
      <dgm:t>
        <a:bodyPr/>
        <a:lstStyle/>
        <a:p>
          <a:endParaRPr lang="es-CO"/>
        </a:p>
      </dgm:t>
    </dgm:pt>
    <dgm:pt modelId="{6D04F607-51B2-4F74-949B-466D93A6DB6D}">
      <dgm:prSet/>
      <dgm:spPr/>
      <dgm:t>
        <a:bodyPr/>
        <a:lstStyle/>
        <a:p>
          <a:pPr algn="just"/>
          <a:r>
            <a:rPr lang="es-ES" dirty="0" smtClean="0"/>
            <a:t>En</a:t>
          </a:r>
          <a:r>
            <a:rPr lang="es-ES" baseline="0" dirty="0" smtClean="0"/>
            <a:t> el año 2021 se realizaron a la </a:t>
          </a:r>
          <a:r>
            <a:rPr lang="es-ES" baseline="0" smtClean="0"/>
            <a:t>fecha </a:t>
          </a:r>
          <a:r>
            <a:rPr lang="es-ES" baseline="0" smtClean="0"/>
            <a:t>(10 </a:t>
          </a:r>
          <a:r>
            <a:rPr lang="es-ES" baseline="0" dirty="0" smtClean="0"/>
            <a:t>diciembre</a:t>
          </a:r>
          <a:r>
            <a:rPr lang="es-ES" baseline="0" smtClean="0"/>
            <a:t>) </a:t>
          </a:r>
          <a:r>
            <a:rPr lang="es-ES" baseline="0" smtClean="0"/>
            <a:t>76 </a:t>
          </a:r>
          <a:r>
            <a:rPr lang="es-ES" baseline="0" dirty="0" smtClean="0"/>
            <a:t>visitas se asistencia técnica – seguimiento o capacitaciones.</a:t>
          </a:r>
          <a:endParaRPr lang="es-CO" dirty="0"/>
        </a:p>
      </dgm:t>
    </dgm:pt>
    <dgm:pt modelId="{2BD4DCF8-54E6-4755-98D6-CD0DCDCA0D9F}" type="parTrans" cxnId="{D81B4416-54A8-4C2A-BC27-45AF03C2CE1D}">
      <dgm:prSet/>
      <dgm:spPr/>
      <dgm:t>
        <a:bodyPr/>
        <a:lstStyle/>
        <a:p>
          <a:endParaRPr lang="es-CO"/>
        </a:p>
      </dgm:t>
    </dgm:pt>
    <dgm:pt modelId="{ABEBE763-0D56-4CD5-BA1A-51F4CD0AD100}" type="sibTrans" cxnId="{D81B4416-54A8-4C2A-BC27-45AF03C2CE1D}">
      <dgm:prSet/>
      <dgm:spPr/>
      <dgm:t>
        <a:bodyPr/>
        <a:lstStyle/>
        <a:p>
          <a:endParaRPr lang="es-CO"/>
        </a:p>
      </dgm:t>
    </dgm:pt>
    <dgm:pt modelId="{9B77A218-6F0F-48BE-933A-DB5983C92A8F}">
      <dgm:prSet/>
      <dgm:spPr/>
      <dgm:t>
        <a:bodyPr/>
        <a:lstStyle/>
        <a:p>
          <a:r>
            <a:rPr lang="es-ES" dirty="0" smtClean="0">
              <a:solidFill>
                <a:srgbClr val="FF0000"/>
              </a:solidFill>
            </a:rPr>
            <a:t>- </a:t>
          </a:r>
          <a:r>
            <a:rPr lang="es-ES" dirty="0" smtClean="0">
              <a:solidFill>
                <a:schemeClr val="tx1"/>
              </a:solidFill>
            </a:rPr>
            <a:t>6 visitas a los servicios priorizados (18 servicios)</a:t>
          </a:r>
          <a:endParaRPr lang="es-CO" dirty="0">
            <a:solidFill>
              <a:schemeClr val="tx1"/>
            </a:solidFill>
          </a:endParaRPr>
        </a:p>
      </dgm:t>
    </dgm:pt>
    <dgm:pt modelId="{85426DAF-B5A9-4DF2-961F-A1BAC7CF7D16}" type="parTrans" cxnId="{10FBC1F1-BBB1-4808-9FC7-BC766D46A92F}">
      <dgm:prSet/>
      <dgm:spPr/>
      <dgm:t>
        <a:bodyPr/>
        <a:lstStyle/>
        <a:p>
          <a:endParaRPr lang="es-CO"/>
        </a:p>
      </dgm:t>
    </dgm:pt>
    <dgm:pt modelId="{6F0018D6-D9A0-4BFC-97B3-44E13D70A848}" type="sibTrans" cxnId="{10FBC1F1-BBB1-4808-9FC7-BC766D46A92F}">
      <dgm:prSet/>
      <dgm:spPr/>
      <dgm:t>
        <a:bodyPr/>
        <a:lstStyle/>
        <a:p>
          <a:endParaRPr lang="es-CO"/>
        </a:p>
      </dgm:t>
    </dgm:pt>
    <dgm:pt modelId="{1241898F-34E2-4CB1-BE7A-153C577B25E5}">
      <dgm:prSet/>
      <dgm:spPr/>
      <dgm:t>
        <a:bodyPr/>
        <a:lstStyle/>
        <a:p>
          <a:pPr algn="just"/>
          <a:r>
            <a:rPr lang="es-ES" dirty="0" smtClean="0"/>
            <a:t>- 22 visitas de asistencia técnica en SOGC- Seguridad del paciente – Humanización.</a:t>
          </a:r>
          <a:endParaRPr lang="es-ES" dirty="0"/>
        </a:p>
      </dgm:t>
    </dgm:pt>
    <dgm:pt modelId="{C8E1E02C-7ECF-4DD2-9C57-2F7717F39DFB}" type="parTrans" cxnId="{C56EB59E-7A7C-492E-9145-9975BA33358A}">
      <dgm:prSet/>
      <dgm:spPr/>
      <dgm:t>
        <a:bodyPr/>
        <a:lstStyle/>
        <a:p>
          <a:endParaRPr lang="es-ES"/>
        </a:p>
      </dgm:t>
    </dgm:pt>
    <dgm:pt modelId="{57A7BAE6-7542-4E52-9109-5CA261E387E3}" type="sibTrans" cxnId="{C56EB59E-7A7C-492E-9145-9975BA33358A}">
      <dgm:prSet/>
      <dgm:spPr/>
      <dgm:t>
        <a:bodyPr/>
        <a:lstStyle/>
        <a:p>
          <a:endParaRPr lang="es-ES"/>
        </a:p>
      </dgm:t>
    </dgm:pt>
    <dgm:pt modelId="{4F2C53F2-60CC-49E9-99DA-15EDC728E68E}">
      <dgm:prSet/>
      <dgm:spPr/>
      <dgm:t>
        <a:bodyPr/>
        <a:lstStyle/>
        <a:p>
          <a:pPr algn="just"/>
          <a:r>
            <a:rPr lang="es-ES" dirty="0" smtClean="0"/>
            <a:t>- 22 visitas de seguimiento a planes de mejoramiento 2020.</a:t>
          </a:r>
          <a:endParaRPr lang="es-ES" dirty="0"/>
        </a:p>
      </dgm:t>
    </dgm:pt>
    <dgm:pt modelId="{FA2D3F6A-DAE0-4788-A101-AA79CDDDE948}" type="parTrans" cxnId="{FA61814E-2177-4859-AFC9-98A7AAB9EA66}">
      <dgm:prSet/>
      <dgm:spPr/>
      <dgm:t>
        <a:bodyPr/>
        <a:lstStyle/>
        <a:p>
          <a:endParaRPr lang="es-ES"/>
        </a:p>
      </dgm:t>
    </dgm:pt>
    <dgm:pt modelId="{B4F9A879-0FBF-4918-A252-A2A1BFEEABF7}" type="sibTrans" cxnId="{FA61814E-2177-4859-AFC9-98A7AAB9EA66}">
      <dgm:prSet/>
      <dgm:spPr/>
      <dgm:t>
        <a:bodyPr/>
        <a:lstStyle/>
        <a:p>
          <a:endParaRPr lang="es-ES"/>
        </a:p>
      </dgm:t>
    </dgm:pt>
    <dgm:pt modelId="{AE984757-C199-4A8F-B6A9-644D637DF0E8}" type="pres">
      <dgm:prSet presAssocID="{0AE6E5E3-4C1F-4AE3-B388-E6F1163A0074}" presName="diagram" presStyleCnt="0">
        <dgm:presLayoutVars>
          <dgm:dir/>
          <dgm:resizeHandles val="exact"/>
        </dgm:presLayoutVars>
      </dgm:prSet>
      <dgm:spPr/>
      <dgm:t>
        <a:bodyPr/>
        <a:lstStyle/>
        <a:p>
          <a:endParaRPr lang="es-ES"/>
        </a:p>
      </dgm:t>
    </dgm:pt>
    <dgm:pt modelId="{DD6915A0-EEDA-46C5-8C2D-DFC164F7E917}" type="pres">
      <dgm:prSet presAssocID="{1241898F-34E2-4CB1-BE7A-153C577B25E5}" presName="node" presStyleLbl="node1" presStyleIdx="0" presStyleCnt="4" custLinFactX="16931" custLinFactNeighborX="100000" custLinFactNeighborY="741">
        <dgm:presLayoutVars>
          <dgm:bulletEnabled val="1"/>
        </dgm:presLayoutVars>
      </dgm:prSet>
      <dgm:spPr/>
      <dgm:t>
        <a:bodyPr/>
        <a:lstStyle/>
        <a:p>
          <a:endParaRPr lang="es-ES"/>
        </a:p>
      </dgm:t>
    </dgm:pt>
    <dgm:pt modelId="{6CCF37A9-5112-4898-B9BB-CCEC427B2276}" type="pres">
      <dgm:prSet presAssocID="{57A7BAE6-7542-4E52-9109-5CA261E387E3}" presName="sibTrans" presStyleCnt="0"/>
      <dgm:spPr/>
    </dgm:pt>
    <dgm:pt modelId="{7D3EAA26-52D3-4C0D-BED0-E3E25F3FA6DA}" type="pres">
      <dgm:prSet presAssocID="{6D04F607-51B2-4F74-949B-466D93A6DB6D}" presName="node" presStyleLbl="node1" presStyleIdx="1" presStyleCnt="4" custLinFactX="-20872" custLinFactNeighborX="-100000" custLinFactNeighborY="741">
        <dgm:presLayoutVars>
          <dgm:bulletEnabled val="1"/>
        </dgm:presLayoutVars>
      </dgm:prSet>
      <dgm:spPr/>
      <dgm:t>
        <a:bodyPr/>
        <a:lstStyle/>
        <a:p>
          <a:endParaRPr lang="es-ES"/>
        </a:p>
      </dgm:t>
    </dgm:pt>
    <dgm:pt modelId="{722C65A9-EA9E-465A-A22A-4DA5803E82B9}" type="pres">
      <dgm:prSet presAssocID="{ABEBE763-0D56-4CD5-BA1A-51F4CD0AD100}" presName="sibTrans" presStyleCnt="0"/>
      <dgm:spPr/>
    </dgm:pt>
    <dgm:pt modelId="{9B933A90-D8CB-4665-A171-971E0B289FD1}" type="pres">
      <dgm:prSet presAssocID="{4F2C53F2-60CC-49E9-99DA-15EDC728E68E}" presName="node" presStyleLbl="node1" presStyleIdx="2" presStyleCnt="4">
        <dgm:presLayoutVars>
          <dgm:bulletEnabled val="1"/>
        </dgm:presLayoutVars>
      </dgm:prSet>
      <dgm:spPr/>
      <dgm:t>
        <a:bodyPr/>
        <a:lstStyle/>
        <a:p>
          <a:endParaRPr lang="es-ES"/>
        </a:p>
      </dgm:t>
    </dgm:pt>
    <dgm:pt modelId="{16805FF1-6EDF-4E9C-9B2A-97FC1335A31B}" type="pres">
      <dgm:prSet presAssocID="{B4F9A879-0FBF-4918-A252-A2A1BFEEABF7}" presName="sibTrans" presStyleCnt="0"/>
      <dgm:spPr/>
    </dgm:pt>
    <dgm:pt modelId="{9576B569-D6FB-4342-8552-4FEDE4428302}" type="pres">
      <dgm:prSet presAssocID="{9B77A218-6F0F-48BE-933A-DB5983C92A8F}" presName="node" presStyleLbl="node1" presStyleIdx="3" presStyleCnt="4">
        <dgm:presLayoutVars>
          <dgm:bulletEnabled val="1"/>
        </dgm:presLayoutVars>
      </dgm:prSet>
      <dgm:spPr/>
      <dgm:t>
        <a:bodyPr/>
        <a:lstStyle/>
        <a:p>
          <a:endParaRPr lang="es-ES"/>
        </a:p>
      </dgm:t>
    </dgm:pt>
  </dgm:ptLst>
  <dgm:cxnLst>
    <dgm:cxn modelId="{10FBC1F1-BBB1-4808-9FC7-BC766D46A92F}" srcId="{0AE6E5E3-4C1F-4AE3-B388-E6F1163A0074}" destId="{9B77A218-6F0F-48BE-933A-DB5983C92A8F}" srcOrd="3" destOrd="0" parTransId="{85426DAF-B5A9-4DF2-961F-A1BAC7CF7D16}" sibTransId="{6F0018D6-D9A0-4BFC-97B3-44E13D70A848}"/>
    <dgm:cxn modelId="{16EFC1AF-C3FF-42DF-AEB2-B4F635E23FDE}" type="presOf" srcId="{1241898F-34E2-4CB1-BE7A-153C577B25E5}" destId="{DD6915A0-EEDA-46C5-8C2D-DFC164F7E917}" srcOrd="0" destOrd="0" presId="urn:microsoft.com/office/officeart/2005/8/layout/default#6"/>
    <dgm:cxn modelId="{FA61814E-2177-4859-AFC9-98A7AAB9EA66}" srcId="{0AE6E5E3-4C1F-4AE3-B388-E6F1163A0074}" destId="{4F2C53F2-60CC-49E9-99DA-15EDC728E68E}" srcOrd="2" destOrd="0" parTransId="{FA2D3F6A-DAE0-4788-A101-AA79CDDDE948}" sibTransId="{B4F9A879-0FBF-4918-A252-A2A1BFEEABF7}"/>
    <dgm:cxn modelId="{F2AD2D92-09E4-402D-8888-9D53E4C60FAD}" type="presOf" srcId="{6D04F607-51B2-4F74-949B-466D93A6DB6D}" destId="{7D3EAA26-52D3-4C0D-BED0-E3E25F3FA6DA}" srcOrd="0" destOrd="0" presId="urn:microsoft.com/office/officeart/2005/8/layout/default#6"/>
    <dgm:cxn modelId="{37FAA85D-5707-404C-BE46-38CCC083B963}" type="presOf" srcId="{4F2C53F2-60CC-49E9-99DA-15EDC728E68E}" destId="{9B933A90-D8CB-4665-A171-971E0B289FD1}" srcOrd="0" destOrd="0" presId="urn:microsoft.com/office/officeart/2005/8/layout/default#6"/>
    <dgm:cxn modelId="{2335A0E9-89AD-40AC-9258-FA0A100E821C}" type="presOf" srcId="{0AE6E5E3-4C1F-4AE3-B388-E6F1163A0074}" destId="{AE984757-C199-4A8F-B6A9-644D637DF0E8}" srcOrd="0" destOrd="0" presId="urn:microsoft.com/office/officeart/2005/8/layout/default#6"/>
    <dgm:cxn modelId="{D81B4416-54A8-4C2A-BC27-45AF03C2CE1D}" srcId="{0AE6E5E3-4C1F-4AE3-B388-E6F1163A0074}" destId="{6D04F607-51B2-4F74-949B-466D93A6DB6D}" srcOrd="1" destOrd="0" parTransId="{2BD4DCF8-54E6-4755-98D6-CD0DCDCA0D9F}" sibTransId="{ABEBE763-0D56-4CD5-BA1A-51F4CD0AD100}"/>
    <dgm:cxn modelId="{C56EB59E-7A7C-492E-9145-9975BA33358A}" srcId="{0AE6E5E3-4C1F-4AE3-B388-E6F1163A0074}" destId="{1241898F-34E2-4CB1-BE7A-153C577B25E5}" srcOrd="0" destOrd="0" parTransId="{C8E1E02C-7ECF-4DD2-9C57-2F7717F39DFB}" sibTransId="{57A7BAE6-7542-4E52-9109-5CA261E387E3}"/>
    <dgm:cxn modelId="{9A4C546A-FE2A-4A47-8398-18CE1EA40EA1}" type="presOf" srcId="{9B77A218-6F0F-48BE-933A-DB5983C92A8F}" destId="{9576B569-D6FB-4342-8552-4FEDE4428302}" srcOrd="0" destOrd="0" presId="urn:microsoft.com/office/officeart/2005/8/layout/default#6"/>
    <dgm:cxn modelId="{67603973-E04F-41C7-90A1-5C1705F81D45}" type="presParOf" srcId="{AE984757-C199-4A8F-B6A9-644D637DF0E8}" destId="{DD6915A0-EEDA-46C5-8C2D-DFC164F7E917}" srcOrd="0" destOrd="0" presId="urn:microsoft.com/office/officeart/2005/8/layout/default#6"/>
    <dgm:cxn modelId="{C75859D9-91CB-4A9D-B5C9-AC0AA9F227F8}" type="presParOf" srcId="{AE984757-C199-4A8F-B6A9-644D637DF0E8}" destId="{6CCF37A9-5112-4898-B9BB-CCEC427B2276}" srcOrd="1" destOrd="0" presId="urn:microsoft.com/office/officeart/2005/8/layout/default#6"/>
    <dgm:cxn modelId="{06604C06-DE64-48DC-8F2B-FB3955B15CF5}" type="presParOf" srcId="{AE984757-C199-4A8F-B6A9-644D637DF0E8}" destId="{7D3EAA26-52D3-4C0D-BED0-E3E25F3FA6DA}" srcOrd="2" destOrd="0" presId="urn:microsoft.com/office/officeart/2005/8/layout/default#6"/>
    <dgm:cxn modelId="{C60A8CC9-D92C-43C3-B77B-2BEB0069F8FD}" type="presParOf" srcId="{AE984757-C199-4A8F-B6A9-644D637DF0E8}" destId="{722C65A9-EA9E-465A-A22A-4DA5803E82B9}" srcOrd="3" destOrd="0" presId="urn:microsoft.com/office/officeart/2005/8/layout/default#6"/>
    <dgm:cxn modelId="{052137D9-DDC6-4742-B8FF-EE24219A6485}" type="presParOf" srcId="{AE984757-C199-4A8F-B6A9-644D637DF0E8}" destId="{9B933A90-D8CB-4665-A171-971E0B289FD1}" srcOrd="4" destOrd="0" presId="urn:microsoft.com/office/officeart/2005/8/layout/default#6"/>
    <dgm:cxn modelId="{F451064D-6DB9-445F-A8E3-8D41735F6E96}" type="presParOf" srcId="{AE984757-C199-4A8F-B6A9-644D637DF0E8}" destId="{16805FF1-6EDF-4E9C-9B2A-97FC1335A31B}" srcOrd="5" destOrd="0" presId="urn:microsoft.com/office/officeart/2005/8/layout/default#6"/>
    <dgm:cxn modelId="{4BDAA79A-5B79-471D-B702-9CEF0E944730}" type="presParOf" srcId="{AE984757-C199-4A8F-B6A9-644D637DF0E8}" destId="{9576B569-D6FB-4342-8552-4FEDE4428302}" srcOrd="6"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AE6E5E3-4C1F-4AE3-B388-E6F1163A0074}" type="doc">
      <dgm:prSet loTypeId="urn:microsoft.com/office/officeart/2005/8/layout/default#6" loCatId="list" qsTypeId="urn:microsoft.com/office/officeart/2005/8/quickstyle/simple3" qsCatId="simple" csTypeId="urn:microsoft.com/office/officeart/2005/8/colors/colorful5" csCatId="colorful" phldr="1"/>
      <dgm:spPr/>
      <dgm:t>
        <a:bodyPr/>
        <a:lstStyle/>
        <a:p>
          <a:endParaRPr lang="es-CO"/>
        </a:p>
      </dgm:t>
    </dgm:pt>
    <dgm:pt modelId="{6D04F607-51B2-4F74-949B-466D93A6DB6D}">
      <dgm:prSet/>
      <dgm:spPr/>
      <dgm:t>
        <a:bodyPr/>
        <a:lstStyle/>
        <a:p>
          <a:pPr algn="just"/>
          <a:r>
            <a:rPr lang="es-ES" dirty="0" smtClean="0"/>
            <a:t>-</a:t>
          </a:r>
          <a:r>
            <a:rPr lang="es-ES" baseline="0" dirty="0" smtClean="0"/>
            <a:t> </a:t>
          </a:r>
          <a:r>
            <a:rPr lang="es-ES" baseline="0" dirty="0" smtClean="0"/>
            <a:t>7 </a:t>
          </a:r>
          <a:r>
            <a:rPr lang="es-ES" baseline="0" dirty="0" smtClean="0"/>
            <a:t>visitas de seguimiento y/o  asesorías a PAMEC. </a:t>
          </a:r>
          <a:endParaRPr lang="es-CO" dirty="0"/>
        </a:p>
      </dgm:t>
    </dgm:pt>
    <dgm:pt modelId="{2BD4DCF8-54E6-4755-98D6-CD0DCDCA0D9F}" type="parTrans" cxnId="{D81B4416-54A8-4C2A-BC27-45AF03C2CE1D}">
      <dgm:prSet/>
      <dgm:spPr/>
      <dgm:t>
        <a:bodyPr/>
        <a:lstStyle/>
        <a:p>
          <a:endParaRPr lang="es-CO"/>
        </a:p>
      </dgm:t>
    </dgm:pt>
    <dgm:pt modelId="{ABEBE763-0D56-4CD5-BA1A-51F4CD0AD100}" type="sibTrans" cxnId="{D81B4416-54A8-4C2A-BC27-45AF03C2CE1D}">
      <dgm:prSet/>
      <dgm:spPr/>
      <dgm:t>
        <a:bodyPr/>
        <a:lstStyle/>
        <a:p>
          <a:endParaRPr lang="es-CO"/>
        </a:p>
      </dgm:t>
    </dgm:pt>
    <dgm:pt modelId="{1241898F-34E2-4CB1-BE7A-153C577B25E5}">
      <dgm:prSet/>
      <dgm:spPr/>
      <dgm:t>
        <a:bodyPr/>
        <a:lstStyle/>
        <a:p>
          <a:pPr algn="just"/>
          <a:r>
            <a:rPr lang="es-ES" dirty="0" smtClean="0"/>
            <a:t>- 5 visitas de seguimiento al Decreto 2193 de 2004 (producción  Indicadores de calidad).</a:t>
          </a:r>
          <a:endParaRPr lang="es-ES" dirty="0"/>
        </a:p>
      </dgm:t>
    </dgm:pt>
    <dgm:pt modelId="{C8E1E02C-7ECF-4DD2-9C57-2F7717F39DFB}" type="parTrans" cxnId="{C56EB59E-7A7C-492E-9145-9975BA33358A}">
      <dgm:prSet/>
      <dgm:spPr/>
      <dgm:t>
        <a:bodyPr/>
        <a:lstStyle/>
        <a:p>
          <a:endParaRPr lang="es-ES"/>
        </a:p>
      </dgm:t>
    </dgm:pt>
    <dgm:pt modelId="{57A7BAE6-7542-4E52-9109-5CA261E387E3}" type="sibTrans" cxnId="{C56EB59E-7A7C-492E-9145-9975BA33358A}">
      <dgm:prSet/>
      <dgm:spPr/>
      <dgm:t>
        <a:bodyPr/>
        <a:lstStyle/>
        <a:p>
          <a:endParaRPr lang="es-ES"/>
        </a:p>
      </dgm:t>
    </dgm:pt>
    <dgm:pt modelId="{4F2C53F2-60CC-49E9-99DA-15EDC728E68E}">
      <dgm:prSet/>
      <dgm:spPr/>
      <dgm:t>
        <a:bodyPr/>
        <a:lstStyle/>
        <a:p>
          <a:pPr algn="just"/>
          <a:r>
            <a:rPr lang="es-ES" dirty="0" smtClean="0"/>
            <a:t>- 2 visitas de seguimiento a indicadores de calidad.</a:t>
          </a:r>
          <a:endParaRPr lang="es-ES" dirty="0"/>
        </a:p>
      </dgm:t>
    </dgm:pt>
    <dgm:pt modelId="{FA2D3F6A-DAE0-4788-A101-AA79CDDDE948}" type="parTrans" cxnId="{FA61814E-2177-4859-AFC9-98A7AAB9EA66}">
      <dgm:prSet/>
      <dgm:spPr/>
      <dgm:t>
        <a:bodyPr/>
        <a:lstStyle/>
        <a:p>
          <a:endParaRPr lang="es-ES"/>
        </a:p>
      </dgm:t>
    </dgm:pt>
    <dgm:pt modelId="{B4F9A879-0FBF-4918-A252-A2A1BFEEABF7}" type="sibTrans" cxnId="{FA61814E-2177-4859-AFC9-98A7AAB9EA66}">
      <dgm:prSet/>
      <dgm:spPr/>
      <dgm:t>
        <a:bodyPr/>
        <a:lstStyle/>
        <a:p>
          <a:endParaRPr lang="es-ES"/>
        </a:p>
      </dgm:t>
    </dgm:pt>
    <dgm:pt modelId="{AE984757-C199-4A8F-B6A9-644D637DF0E8}" type="pres">
      <dgm:prSet presAssocID="{0AE6E5E3-4C1F-4AE3-B388-E6F1163A0074}" presName="diagram" presStyleCnt="0">
        <dgm:presLayoutVars>
          <dgm:dir/>
          <dgm:resizeHandles val="exact"/>
        </dgm:presLayoutVars>
      </dgm:prSet>
      <dgm:spPr/>
      <dgm:t>
        <a:bodyPr/>
        <a:lstStyle/>
        <a:p>
          <a:endParaRPr lang="es-ES"/>
        </a:p>
      </dgm:t>
    </dgm:pt>
    <dgm:pt modelId="{DD6915A0-EEDA-46C5-8C2D-DFC164F7E917}" type="pres">
      <dgm:prSet presAssocID="{1241898F-34E2-4CB1-BE7A-153C577B25E5}" presName="node" presStyleLbl="node1" presStyleIdx="0" presStyleCnt="3" custLinFactX="16931" custLinFactNeighborX="100000" custLinFactNeighborY="741">
        <dgm:presLayoutVars>
          <dgm:bulletEnabled val="1"/>
        </dgm:presLayoutVars>
      </dgm:prSet>
      <dgm:spPr/>
      <dgm:t>
        <a:bodyPr/>
        <a:lstStyle/>
        <a:p>
          <a:endParaRPr lang="es-ES"/>
        </a:p>
      </dgm:t>
    </dgm:pt>
    <dgm:pt modelId="{6CCF37A9-5112-4898-B9BB-CCEC427B2276}" type="pres">
      <dgm:prSet presAssocID="{57A7BAE6-7542-4E52-9109-5CA261E387E3}" presName="sibTrans" presStyleCnt="0"/>
      <dgm:spPr/>
    </dgm:pt>
    <dgm:pt modelId="{7D3EAA26-52D3-4C0D-BED0-E3E25F3FA6DA}" type="pres">
      <dgm:prSet presAssocID="{6D04F607-51B2-4F74-949B-466D93A6DB6D}" presName="node" presStyleLbl="node1" presStyleIdx="1" presStyleCnt="3" custLinFactX="-20872" custLinFactNeighborX="-100000" custLinFactNeighborY="741">
        <dgm:presLayoutVars>
          <dgm:bulletEnabled val="1"/>
        </dgm:presLayoutVars>
      </dgm:prSet>
      <dgm:spPr/>
      <dgm:t>
        <a:bodyPr/>
        <a:lstStyle/>
        <a:p>
          <a:endParaRPr lang="es-ES"/>
        </a:p>
      </dgm:t>
    </dgm:pt>
    <dgm:pt modelId="{722C65A9-EA9E-465A-A22A-4DA5803E82B9}" type="pres">
      <dgm:prSet presAssocID="{ABEBE763-0D56-4CD5-BA1A-51F4CD0AD100}" presName="sibTrans" presStyleCnt="0"/>
      <dgm:spPr/>
    </dgm:pt>
    <dgm:pt modelId="{9B933A90-D8CB-4665-A171-971E0B289FD1}" type="pres">
      <dgm:prSet presAssocID="{4F2C53F2-60CC-49E9-99DA-15EDC728E68E}" presName="node" presStyleLbl="node1" presStyleIdx="2" presStyleCnt="3" custLinFactX="16254" custLinFactNeighborX="100000" custLinFactNeighborY="-3268">
        <dgm:presLayoutVars>
          <dgm:bulletEnabled val="1"/>
        </dgm:presLayoutVars>
      </dgm:prSet>
      <dgm:spPr/>
      <dgm:t>
        <a:bodyPr/>
        <a:lstStyle/>
        <a:p>
          <a:endParaRPr lang="es-ES"/>
        </a:p>
      </dgm:t>
    </dgm:pt>
  </dgm:ptLst>
  <dgm:cxnLst>
    <dgm:cxn modelId="{D81B4416-54A8-4C2A-BC27-45AF03C2CE1D}" srcId="{0AE6E5E3-4C1F-4AE3-B388-E6F1163A0074}" destId="{6D04F607-51B2-4F74-949B-466D93A6DB6D}" srcOrd="1" destOrd="0" parTransId="{2BD4DCF8-54E6-4755-98D6-CD0DCDCA0D9F}" sibTransId="{ABEBE763-0D56-4CD5-BA1A-51F4CD0AD100}"/>
    <dgm:cxn modelId="{2335A0E9-89AD-40AC-9258-FA0A100E821C}" type="presOf" srcId="{0AE6E5E3-4C1F-4AE3-B388-E6F1163A0074}" destId="{AE984757-C199-4A8F-B6A9-644D637DF0E8}" srcOrd="0" destOrd="0" presId="urn:microsoft.com/office/officeart/2005/8/layout/default#6"/>
    <dgm:cxn modelId="{F2AD2D92-09E4-402D-8888-9D53E4C60FAD}" type="presOf" srcId="{6D04F607-51B2-4F74-949B-466D93A6DB6D}" destId="{7D3EAA26-52D3-4C0D-BED0-E3E25F3FA6DA}" srcOrd="0" destOrd="0" presId="urn:microsoft.com/office/officeart/2005/8/layout/default#6"/>
    <dgm:cxn modelId="{FA61814E-2177-4859-AFC9-98A7AAB9EA66}" srcId="{0AE6E5E3-4C1F-4AE3-B388-E6F1163A0074}" destId="{4F2C53F2-60CC-49E9-99DA-15EDC728E68E}" srcOrd="2" destOrd="0" parTransId="{FA2D3F6A-DAE0-4788-A101-AA79CDDDE948}" sibTransId="{B4F9A879-0FBF-4918-A252-A2A1BFEEABF7}"/>
    <dgm:cxn modelId="{37FAA85D-5707-404C-BE46-38CCC083B963}" type="presOf" srcId="{4F2C53F2-60CC-49E9-99DA-15EDC728E68E}" destId="{9B933A90-D8CB-4665-A171-971E0B289FD1}" srcOrd="0" destOrd="0" presId="urn:microsoft.com/office/officeart/2005/8/layout/default#6"/>
    <dgm:cxn modelId="{C56EB59E-7A7C-492E-9145-9975BA33358A}" srcId="{0AE6E5E3-4C1F-4AE3-B388-E6F1163A0074}" destId="{1241898F-34E2-4CB1-BE7A-153C577B25E5}" srcOrd="0" destOrd="0" parTransId="{C8E1E02C-7ECF-4DD2-9C57-2F7717F39DFB}" sibTransId="{57A7BAE6-7542-4E52-9109-5CA261E387E3}"/>
    <dgm:cxn modelId="{16EFC1AF-C3FF-42DF-AEB2-B4F635E23FDE}" type="presOf" srcId="{1241898F-34E2-4CB1-BE7A-153C577B25E5}" destId="{DD6915A0-EEDA-46C5-8C2D-DFC164F7E917}" srcOrd="0" destOrd="0" presId="urn:microsoft.com/office/officeart/2005/8/layout/default#6"/>
    <dgm:cxn modelId="{67603973-E04F-41C7-90A1-5C1705F81D45}" type="presParOf" srcId="{AE984757-C199-4A8F-B6A9-644D637DF0E8}" destId="{DD6915A0-EEDA-46C5-8C2D-DFC164F7E917}" srcOrd="0" destOrd="0" presId="urn:microsoft.com/office/officeart/2005/8/layout/default#6"/>
    <dgm:cxn modelId="{C75859D9-91CB-4A9D-B5C9-AC0AA9F227F8}" type="presParOf" srcId="{AE984757-C199-4A8F-B6A9-644D637DF0E8}" destId="{6CCF37A9-5112-4898-B9BB-CCEC427B2276}" srcOrd="1" destOrd="0" presId="urn:microsoft.com/office/officeart/2005/8/layout/default#6"/>
    <dgm:cxn modelId="{06604C06-DE64-48DC-8F2B-FB3955B15CF5}" type="presParOf" srcId="{AE984757-C199-4A8F-B6A9-644D637DF0E8}" destId="{7D3EAA26-52D3-4C0D-BED0-E3E25F3FA6DA}" srcOrd="2" destOrd="0" presId="urn:microsoft.com/office/officeart/2005/8/layout/default#6"/>
    <dgm:cxn modelId="{C60A8CC9-D92C-43C3-B77B-2BEB0069F8FD}" type="presParOf" srcId="{AE984757-C199-4A8F-B6A9-644D637DF0E8}" destId="{722C65A9-EA9E-465A-A22A-4DA5803E82B9}" srcOrd="3" destOrd="0" presId="urn:microsoft.com/office/officeart/2005/8/layout/default#6"/>
    <dgm:cxn modelId="{052137D9-DDC6-4742-B8FF-EE24219A6485}" type="presParOf" srcId="{AE984757-C199-4A8F-B6A9-644D637DF0E8}" destId="{9B933A90-D8CB-4665-A171-971E0B289FD1}" srcOrd="4"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AE6E5E3-4C1F-4AE3-B388-E6F1163A0074}" type="doc">
      <dgm:prSet loTypeId="urn:microsoft.com/office/officeart/2005/8/layout/default#6" loCatId="list" qsTypeId="urn:microsoft.com/office/officeart/2005/8/quickstyle/simple3" qsCatId="simple" csTypeId="urn:microsoft.com/office/officeart/2005/8/colors/colorful5" csCatId="colorful" phldr="1"/>
      <dgm:spPr/>
      <dgm:t>
        <a:bodyPr/>
        <a:lstStyle/>
        <a:p>
          <a:endParaRPr lang="es-CO"/>
        </a:p>
      </dgm:t>
    </dgm:pt>
    <dgm:pt modelId="{9B77A218-6F0F-48BE-933A-DB5983C92A8F}">
      <dgm:prSet/>
      <dgm:spPr/>
      <dgm:t>
        <a:bodyPr/>
        <a:lstStyle/>
        <a:p>
          <a:pPr algn="just"/>
          <a:r>
            <a:rPr lang="es-ES" dirty="0" smtClean="0">
              <a:solidFill>
                <a:srgbClr val="FF0000"/>
              </a:solidFill>
            </a:rPr>
            <a:t>-</a:t>
          </a:r>
          <a:r>
            <a:rPr lang="es-ES" dirty="0" smtClean="0">
              <a:solidFill>
                <a:schemeClr val="tx1"/>
              </a:solidFill>
            </a:rPr>
            <a:t>1 visita de seguimiento gestión PQRS</a:t>
          </a:r>
          <a:r>
            <a:rPr lang="es-ES" dirty="0" smtClean="0">
              <a:solidFill>
                <a:srgbClr val="FF0000"/>
              </a:solidFill>
            </a:rPr>
            <a:t>.</a:t>
          </a:r>
          <a:endParaRPr lang="es-CO" dirty="0">
            <a:solidFill>
              <a:schemeClr val="tx1"/>
            </a:solidFill>
          </a:endParaRPr>
        </a:p>
      </dgm:t>
    </dgm:pt>
    <dgm:pt modelId="{85426DAF-B5A9-4DF2-961F-A1BAC7CF7D16}" type="parTrans" cxnId="{10FBC1F1-BBB1-4808-9FC7-BC766D46A92F}">
      <dgm:prSet/>
      <dgm:spPr/>
      <dgm:t>
        <a:bodyPr/>
        <a:lstStyle/>
        <a:p>
          <a:endParaRPr lang="es-CO"/>
        </a:p>
      </dgm:t>
    </dgm:pt>
    <dgm:pt modelId="{6F0018D6-D9A0-4BFC-97B3-44E13D70A848}" type="sibTrans" cxnId="{10FBC1F1-BBB1-4808-9FC7-BC766D46A92F}">
      <dgm:prSet/>
      <dgm:spPr/>
      <dgm:t>
        <a:bodyPr/>
        <a:lstStyle/>
        <a:p>
          <a:endParaRPr lang="es-CO"/>
        </a:p>
      </dgm:t>
    </dgm:pt>
    <dgm:pt modelId="{1241898F-34E2-4CB1-BE7A-153C577B25E5}">
      <dgm:prSet/>
      <dgm:spPr/>
      <dgm:t>
        <a:bodyPr/>
        <a:lstStyle/>
        <a:p>
          <a:pPr algn="just"/>
          <a:r>
            <a:rPr lang="es-ES" dirty="0" smtClean="0"/>
            <a:t>-1 visita de seguimiento a la unidad móvil.</a:t>
          </a:r>
          <a:endParaRPr lang="es-ES" dirty="0"/>
        </a:p>
      </dgm:t>
    </dgm:pt>
    <dgm:pt modelId="{C8E1E02C-7ECF-4DD2-9C57-2F7717F39DFB}" type="parTrans" cxnId="{C56EB59E-7A7C-492E-9145-9975BA33358A}">
      <dgm:prSet/>
      <dgm:spPr/>
      <dgm:t>
        <a:bodyPr/>
        <a:lstStyle/>
        <a:p>
          <a:endParaRPr lang="es-ES"/>
        </a:p>
      </dgm:t>
    </dgm:pt>
    <dgm:pt modelId="{57A7BAE6-7542-4E52-9109-5CA261E387E3}" type="sibTrans" cxnId="{C56EB59E-7A7C-492E-9145-9975BA33358A}">
      <dgm:prSet/>
      <dgm:spPr/>
      <dgm:t>
        <a:bodyPr/>
        <a:lstStyle/>
        <a:p>
          <a:endParaRPr lang="es-ES"/>
        </a:p>
      </dgm:t>
    </dgm:pt>
    <dgm:pt modelId="{326206BC-5C50-40CB-97CA-80AACA92428B}">
      <dgm:prSet/>
      <dgm:spPr/>
      <dgm:t>
        <a:bodyPr/>
        <a:lstStyle/>
        <a:p>
          <a:r>
            <a:rPr lang="es-ES" dirty="0" smtClean="0">
              <a:solidFill>
                <a:schemeClr val="tx1"/>
              </a:solidFill>
            </a:rPr>
            <a:t>- </a:t>
          </a:r>
          <a:r>
            <a:rPr lang="es-ES" dirty="0" smtClean="0">
              <a:solidFill>
                <a:schemeClr val="tx1"/>
              </a:solidFill>
            </a:rPr>
            <a:t>4 </a:t>
          </a:r>
          <a:r>
            <a:rPr lang="es-ES" dirty="0" smtClean="0">
              <a:solidFill>
                <a:schemeClr val="tx1"/>
              </a:solidFill>
            </a:rPr>
            <a:t>reuniones área administrativa (calidad).</a:t>
          </a:r>
          <a:endParaRPr lang="es-CO" dirty="0">
            <a:solidFill>
              <a:schemeClr val="tx1"/>
            </a:solidFill>
          </a:endParaRPr>
        </a:p>
      </dgm:t>
    </dgm:pt>
    <dgm:pt modelId="{C73B16E0-158D-43EE-90C5-E8E4D17EC190}" type="parTrans" cxnId="{A4FDD4C7-3410-41D7-8697-9E1975EAA819}">
      <dgm:prSet/>
      <dgm:spPr/>
      <dgm:t>
        <a:bodyPr/>
        <a:lstStyle/>
        <a:p>
          <a:endParaRPr lang="es-ES"/>
        </a:p>
      </dgm:t>
    </dgm:pt>
    <dgm:pt modelId="{4C643662-4C20-48E8-A60C-1EBE89CCBB6D}" type="sibTrans" cxnId="{A4FDD4C7-3410-41D7-8697-9E1975EAA819}">
      <dgm:prSet/>
      <dgm:spPr/>
      <dgm:t>
        <a:bodyPr/>
        <a:lstStyle/>
        <a:p>
          <a:endParaRPr lang="es-ES"/>
        </a:p>
      </dgm:t>
    </dgm:pt>
    <dgm:pt modelId="{EE582B6E-6B47-4D5C-99FD-06DB2CBEE22C}">
      <dgm:prSet/>
      <dgm:spPr/>
      <dgm:t>
        <a:bodyPr/>
        <a:lstStyle/>
        <a:p>
          <a:r>
            <a:rPr lang="es-ES" dirty="0" smtClean="0"/>
            <a:t>- 2 capacitaciones (seguridad del paciente y humanización)</a:t>
          </a:r>
          <a:endParaRPr lang="es-ES" dirty="0"/>
        </a:p>
      </dgm:t>
    </dgm:pt>
    <dgm:pt modelId="{CBEB3BC4-20EA-4311-B44A-2FBDD099551A}" type="parTrans" cxnId="{036D82C5-8EEF-469A-950B-4432D4C1C859}">
      <dgm:prSet/>
      <dgm:spPr/>
      <dgm:t>
        <a:bodyPr/>
        <a:lstStyle/>
        <a:p>
          <a:endParaRPr lang="es-ES"/>
        </a:p>
      </dgm:t>
    </dgm:pt>
    <dgm:pt modelId="{65C8B76F-3B44-4AE9-8A5E-429E68DA089A}" type="sibTrans" cxnId="{036D82C5-8EEF-469A-950B-4432D4C1C859}">
      <dgm:prSet/>
      <dgm:spPr/>
      <dgm:t>
        <a:bodyPr/>
        <a:lstStyle/>
        <a:p>
          <a:endParaRPr lang="es-ES"/>
        </a:p>
      </dgm:t>
    </dgm:pt>
    <dgm:pt modelId="{AE984757-C199-4A8F-B6A9-644D637DF0E8}" type="pres">
      <dgm:prSet presAssocID="{0AE6E5E3-4C1F-4AE3-B388-E6F1163A0074}" presName="diagram" presStyleCnt="0">
        <dgm:presLayoutVars>
          <dgm:dir/>
          <dgm:resizeHandles val="exact"/>
        </dgm:presLayoutVars>
      </dgm:prSet>
      <dgm:spPr/>
      <dgm:t>
        <a:bodyPr/>
        <a:lstStyle/>
        <a:p>
          <a:endParaRPr lang="es-ES"/>
        </a:p>
      </dgm:t>
    </dgm:pt>
    <dgm:pt modelId="{DD6915A0-EEDA-46C5-8C2D-DFC164F7E917}" type="pres">
      <dgm:prSet presAssocID="{1241898F-34E2-4CB1-BE7A-153C577B25E5}" presName="node" presStyleLbl="node1" presStyleIdx="0" presStyleCnt="4" custScaleX="90442" custLinFactY="13399" custLinFactNeighborX="-26222" custLinFactNeighborY="100000">
        <dgm:presLayoutVars>
          <dgm:bulletEnabled val="1"/>
        </dgm:presLayoutVars>
      </dgm:prSet>
      <dgm:spPr/>
      <dgm:t>
        <a:bodyPr/>
        <a:lstStyle/>
        <a:p>
          <a:endParaRPr lang="es-ES"/>
        </a:p>
      </dgm:t>
    </dgm:pt>
    <dgm:pt modelId="{6CCF37A9-5112-4898-B9BB-CCEC427B2276}" type="pres">
      <dgm:prSet presAssocID="{57A7BAE6-7542-4E52-9109-5CA261E387E3}" presName="sibTrans" presStyleCnt="0"/>
      <dgm:spPr/>
    </dgm:pt>
    <dgm:pt modelId="{9576B569-D6FB-4342-8552-4FEDE4428302}" type="pres">
      <dgm:prSet presAssocID="{9B77A218-6F0F-48BE-933A-DB5983C92A8F}" presName="node" presStyleLbl="node1" presStyleIdx="1" presStyleCnt="4" custLinFactY="4482" custLinFactNeighborX="67674" custLinFactNeighborY="100000">
        <dgm:presLayoutVars>
          <dgm:bulletEnabled val="1"/>
        </dgm:presLayoutVars>
      </dgm:prSet>
      <dgm:spPr/>
      <dgm:t>
        <a:bodyPr/>
        <a:lstStyle/>
        <a:p>
          <a:endParaRPr lang="es-ES"/>
        </a:p>
      </dgm:t>
    </dgm:pt>
    <dgm:pt modelId="{70E495AE-3333-42E3-9A41-D45A5A7EB2CC}" type="pres">
      <dgm:prSet presAssocID="{6F0018D6-D9A0-4BFC-97B3-44E13D70A848}" presName="sibTrans" presStyleCnt="0"/>
      <dgm:spPr/>
    </dgm:pt>
    <dgm:pt modelId="{40E00D20-CD97-4CE3-9F24-A1CBCF798427}" type="pres">
      <dgm:prSet presAssocID="{EE582B6E-6B47-4D5C-99FD-06DB2CBEE22C}" presName="node" presStyleLbl="node1" presStyleIdx="2" presStyleCnt="4" custLinFactX="32493" custLinFactY="-15712" custLinFactNeighborX="100000" custLinFactNeighborY="-100000">
        <dgm:presLayoutVars>
          <dgm:bulletEnabled val="1"/>
        </dgm:presLayoutVars>
      </dgm:prSet>
      <dgm:spPr/>
      <dgm:t>
        <a:bodyPr/>
        <a:lstStyle/>
        <a:p>
          <a:endParaRPr lang="es-ES"/>
        </a:p>
      </dgm:t>
    </dgm:pt>
    <dgm:pt modelId="{1B0EB648-45C9-4849-ACC0-3030D2A46B58}" type="pres">
      <dgm:prSet presAssocID="{65C8B76F-3B44-4AE9-8A5E-429E68DA089A}" presName="sibTrans" presStyleCnt="0"/>
      <dgm:spPr/>
    </dgm:pt>
    <dgm:pt modelId="{4727D3F2-1DE6-41FD-86E0-579B415CABC5}" type="pres">
      <dgm:prSet presAssocID="{326206BC-5C50-40CB-97CA-80AACA92428B}" presName="node" presStyleLbl="node1" presStyleIdx="3" presStyleCnt="4" custScaleX="94426" custScaleY="67495" custLinFactX="-36078" custLinFactY="-36143" custLinFactNeighborX="-100000" custLinFactNeighborY="-100000">
        <dgm:presLayoutVars>
          <dgm:bulletEnabled val="1"/>
        </dgm:presLayoutVars>
      </dgm:prSet>
      <dgm:spPr/>
      <dgm:t>
        <a:bodyPr/>
        <a:lstStyle/>
        <a:p>
          <a:endParaRPr lang="es-ES"/>
        </a:p>
      </dgm:t>
    </dgm:pt>
  </dgm:ptLst>
  <dgm:cxnLst>
    <dgm:cxn modelId="{D124B9C4-8408-4753-9025-A35AB4EF9BCA}" type="presOf" srcId="{326206BC-5C50-40CB-97CA-80AACA92428B}" destId="{4727D3F2-1DE6-41FD-86E0-579B415CABC5}" srcOrd="0" destOrd="0" presId="urn:microsoft.com/office/officeart/2005/8/layout/default#6"/>
    <dgm:cxn modelId="{2335A0E9-89AD-40AC-9258-FA0A100E821C}" type="presOf" srcId="{0AE6E5E3-4C1F-4AE3-B388-E6F1163A0074}" destId="{AE984757-C199-4A8F-B6A9-644D637DF0E8}" srcOrd="0" destOrd="0" presId="urn:microsoft.com/office/officeart/2005/8/layout/default#6"/>
    <dgm:cxn modelId="{036D82C5-8EEF-469A-950B-4432D4C1C859}" srcId="{0AE6E5E3-4C1F-4AE3-B388-E6F1163A0074}" destId="{EE582B6E-6B47-4D5C-99FD-06DB2CBEE22C}" srcOrd="2" destOrd="0" parTransId="{CBEB3BC4-20EA-4311-B44A-2FBDD099551A}" sibTransId="{65C8B76F-3B44-4AE9-8A5E-429E68DA089A}"/>
    <dgm:cxn modelId="{10FBC1F1-BBB1-4808-9FC7-BC766D46A92F}" srcId="{0AE6E5E3-4C1F-4AE3-B388-E6F1163A0074}" destId="{9B77A218-6F0F-48BE-933A-DB5983C92A8F}" srcOrd="1" destOrd="0" parTransId="{85426DAF-B5A9-4DF2-961F-A1BAC7CF7D16}" sibTransId="{6F0018D6-D9A0-4BFC-97B3-44E13D70A848}"/>
    <dgm:cxn modelId="{A4FDD4C7-3410-41D7-8697-9E1975EAA819}" srcId="{0AE6E5E3-4C1F-4AE3-B388-E6F1163A0074}" destId="{326206BC-5C50-40CB-97CA-80AACA92428B}" srcOrd="3" destOrd="0" parTransId="{C73B16E0-158D-43EE-90C5-E8E4D17EC190}" sibTransId="{4C643662-4C20-48E8-A60C-1EBE89CCBB6D}"/>
    <dgm:cxn modelId="{30A6D0EE-F33A-4955-8D65-219AD2125F43}" type="presOf" srcId="{EE582B6E-6B47-4D5C-99FD-06DB2CBEE22C}" destId="{40E00D20-CD97-4CE3-9F24-A1CBCF798427}" srcOrd="0" destOrd="0" presId="urn:microsoft.com/office/officeart/2005/8/layout/default#6"/>
    <dgm:cxn modelId="{9A4C546A-FE2A-4A47-8398-18CE1EA40EA1}" type="presOf" srcId="{9B77A218-6F0F-48BE-933A-DB5983C92A8F}" destId="{9576B569-D6FB-4342-8552-4FEDE4428302}" srcOrd="0" destOrd="0" presId="urn:microsoft.com/office/officeart/2005/8/layout/default#6"/>
    <dgm:cxn modelId="{C56EB59E-7A7C-492E-9145-9975BA33358A}" srcId="{0AE6E5E3-4C1F-4AE3-B388-E6F1163A0074}" destId="{1241898F-34E2-4CB1-BE7A-153C577B25E5}" srcOrd="0" destOrd="0" parTransId="{C8E1E02C-7ECF-4DD2-9C57-2F7717F39DFB}" sibTransId="{57A7BAE6-7542-4E52-9109-5CA261E387E3}"/>
    <dgm:cxn modelId="{16EFC1AF-C3FF-42DF-AEB2-B4F635E23FDE}" type="presOf" srcId="{1241898F-34E2-4CB1-BE7A-153C577B25E5}" destId="{DD6915A0-EEDA-46C5-8C2D-DFC164F7E917}" srcOrd="0" destOrd="0" presId="urn:microsoft.com/office/officeart/2005/8/layout/default#6"/>
    <dgm:cxn modelId="{67603973-E04F-41C7-90A1-5C1705F81D45}" type="presParOf" srcId="{AE984757-C199-4A8F-B6A9-644D637DF0E8}" destId="{DD6915A0-EEDA-46C5-8C2D-DFC164F7E917}" srcOrd="0" destOrd="0" presId="urn:microsoft.com/office/officeart/2005/8/layout/default#6"/>
    <dgm:cxn modelId="{C75859D9-91CB-4A9D-B5C9-AC0AA9F227F8}" type="presParOf" srcId="{AE984757-C199-4A8F-B6A9-644D637DF0E8}" destId="{6CCF37A9-5112-4898-B9BB-CCEC427B2276}" srcOrd="1" destOrd="0" presId="urn:microsoft.com/office/officeart/2005/8/layout/default#6"/>
    <dgm:cxn modelId="{4BDAA79A-5B79-471D-B702-9CEF0E944730}" type="presParOf" srcId="{AE984757-C199-4A8F-B6A9-644D637DF0E8}" destId="{9576B569-D6FB-4342-8552-4FEDE4428302}" srcOrd="2" destOrd="0" presId="urn:microsoft.com/office/officeart/2005/8/layout/default#6"/>
    <dgm:cxn modelId="{7C66E497-848D-44DC-94CD-8DBD4B77E915}" type="presParOf" srcId="{AE984757-C199-4A8F-B6A9-644D637DF0E8}" destId="{70E495AE-3333-42E3-9A41-D45A5A7EB2CC}" srcOrd="3" destOrd="0" presId="urn:microsoft.com/office/officeart/2005/8/layout/default#6"/>
    <dgm:cxn modelId="{D7AA8F76-EDAF-40B9-B313-61D56F625572}" type="presParOf" srcId="{AE984757-C199-4A8F-B6A9-644D637DF0E8}" destId="{40E00D20-CD97-4CE3-9F24-A1CBCF798427}" srcOrd="4" destOrd="0" presId="urn:microsoft.com/office/officeart/2005/8/layout/default#6"/>
    <dgm:cxn modelId="{615872D5-8710-4BDF-AE7B-B85FB13F46AF}" type="presParOf" srcId="{AE984757-C199-4A8F-B6A9-644D637DF0E8}" destId="{1B0EB648-45C9-4849-ACC0-3030D2A46B58}" srcOrd="5" destOrd="0" presId="urn:microsoft.com/office/officeart/2005/8/layout/default#6"/>
    <dgm:cxn modelId="{CDE4D477-A01C-41CE-8317-5B6D2C1518E2}" type="presParOf" srcId="{AE984757-C199-4A8F-B6A9-644D637DF0E8}" destId="{4727D3F2-1DE6-41FD-86E0-579B415CABC5}" srcOrd="6"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AE6E5E3-4C1F-4AE3-B388-E6F1163A0074}" type="doc">
      <dgm:prSet loTypeId="urn:microsoft.com/office/officeart/2005/8/layout/default#6" loCatId="list" qsTypeId="urn:microsoft.com/office/officeart/2005/8/quickstyle/simple3" qsCatId="simple" csTypeId="urn:microsoft.com/office/officeart/2005/8/colors/colorful5" csCatId="colorful" phldr="1"/>
      <dgm:spPr/>
      <dgm:t>
        <a:bodyPr/>
        <a:lstStyle/>
        <a:p>
          <a:endParaRPr lang="es-CO"/>
        </a:p>
      </dgm:t>
    </dgm:pt>
    <dgm:pt modelId="{6D04F607-51B2-4F74-949B-466D93A6DB6D}">
      <dgm:prSet/>
      <dgm:spPr/>
      <dgm:t>
        <a:bodyPr/>
        <a:lstStyle/>
        <a:p>
          <a:pPr algn="just"/>
          <a:r>
            <a:rPr lang="es-ES" dirty="0" smtClean="0"/>
            <a:t>-1 visita de seguimiento al </a:t>
          </a:r>
          <a:r>
            <a:rPr lang="es-ES" dirty="0" err="1" smtClean="0"/>
            <a:t>call</a:t>
          </a:r>
          <a:r>
            <a:rPr lang="es-ES" dirty="0" smtClean="0"/>
            <a:t> center.</a:t>
          </a:r>
          <a:endParaRPr lang="es-CO" dirty="0"/>
        </a:p>
      </dgm:t>
    </dgm:pt>
    <dgm:pt modelId="{2BD4DCF8-54E6-4755-98D6-CD0DCDCA0D9F}" type="parTrans" cxnId="{D81B4416-54A8-4C2A-BC27-45AF03C2CE1D}">
      <dgm:prSet/>
      <dgm:spPr/>
      <dgm:t>
        <a:bodyPr/>
        <a:lstStyle/>
        <a:p>
          <a:endParaRPr lang="es-CO"/>
        </a:p>
      </dgm:t>
    </dgm:pt>
    <dgm:pt modelId="{ABEBE763-0D56-4CD5-BA1A-51F4CD0AD100}" type="sibTrans" cxnId="{D81B4416-54A8-4C2A-BC27-45AF03C2CE1D}">
      <dgm:prSet/>
      <dgm:spPr/>
      <dgm:t>
        <a:bodyPr/>
        <a:lstStyle/>
        <a:p>
          <a:endParaRPr lang="es-CO"/>
        </a:p>
      </dgm:t>
    </dgm:pt>
    <dgm:pt modelId="{1241898F-34E2-4CB1-BE7A-153C577B25E5}">
      <dgm:prSet/>
      <dgm:spPr/>
      <dgm:t>
        <a:bodyPr/>
        <a:lstStyle/>
        <a:p>
          <a:pPr algn="just"/>
          <a:r>
            <a:rPr lang="es-ES" dirty="0" smtClean="0"/>
            <a:t>-1 visita de seguimiento talento humano (hojas de vida).</a:t>
          </a:r>
          <a:endParaRPr lang="es-ES" dirty="0"/>
        </a:p>
      </dgm:t>
    </dgm:pt>
    <dgm:pt modelId="{C8E1E02C-7ECF-4DD2-9C57-2F7717F39DFB}" type="parTrans" cxnId="{C56EB59E-7A7C-492E-9145-9975BA33358A}">
      <dgm:prSet/>
      <dgm:spPr/>
      <dgm:t>
        <a:bodyPr/>
        <a:lstStyle/>
        <a:p>
          <a:endParaRPr lang="es-ES"/>
        </a:p>
      </dgm:t>
    </dgm:pt>
    <dgm:pt modelId="{57A7BAE6-7542-4E52-9109-5CA261E387E3}" type="sibTrans" cxnId="{C56EB59E-7A7C-492E-9145-9975BA33358A}">
      <dgm:prSet/>
      <dgm:spPr/>
      <dgm:t>
        <a:bodyPr/>
        <a:lstStyle/>
        <a:p>
          <a:endParaRPr lang="es-ES"/>
        </a:p>
      </dgm:t>
    </dgm:pt>
    <dgm:pt modelId="{4F2C53F2-60CC-49E9-99DA-15EDC728E68E}">
      <dgm:prSet/>
      <dgm:spPr/>
      <dgm:t>
        <a:bodyPr/>
        <a:lstStyle/>
        <a:p>
          <a:pPr algn="just"/>
          <a:r>
            <a:rPr lang="es-ES" dirty="0" smtClean="0"/>
            <a:t>- 1 visita de seguimiento ambulancias.</a:t>
          </a:r>
          <a:endParaRPr lang="es-ES" dirty="0"/>
        </a:p>
      </dgm:t>
    </dgm:pt>
    <dgm:pt modelId="{FA2D3F6A-DAE0-4788-A101-AA79CDDDE948}" type="parTrans" cxnId="{FA61814E-2177-4859-AFC9-98A7AAB9EA66}">
      <dgm:prSet/>
      <dgm:spPr/>
      <dgm:t>
        <a:bodyPr/>
        <a:lstStyle/>
        <a:p>
          <a:endParaRPr lang="es-ES"/>
        </a:p>
      </dgm:t>
    </dgm:pt>
    <dgm:pt modelId="{B4F9A879-0FBF-4918-A252-A2A1BFEEABF7}" type="sibTrans" cxnId="{FA61814E-2177-4859-AFC9-98A7AAB9EA66}">
      <dgm:prSet/>
      <dgm:spPr/>
      <dgm:t>
        <a:bodyPr/>
        <a:lstStyle/>
        <a:p>
          <a:endParaRPr lang="es-ES"/>
        </a:p>
      </dgm:t>
    </dgm:pt>
    <dgm:pt modelId="{47E6E4E7-F6F4-438B-9C1A-662084743047}">
      <dgm:prSet/>
      <dgm:spPr/>
      <dgm:t>
        <a:bodyPr/>
        <a:lstStyle/>
        <a:p>
          <a:r>
            <a:rPr lang="es-ES" dirty="0" smtClean="0"/>
            <a:t>-1 visita de seguimiento al servicio farmacéutico.</a:t>
          </a:r>
          <a:endParaRPr lang="es-CO" dirty="0"/>
        </a:p>
      </dgm:t>
    </dgm:pt>
    <dgm:pt modelId="{20E78428-C007-4040-B35A-D40799A4D50C}" type="parTrans" cxnId="{FF54D913-41EE-4C25-AEAE-92CF35E121D9}">
      <dgm:prSet/>
      <dgm:spPr/>
      <dgm:t>
        <a:bodyPr/>
        <a:lstStyle/>
        <a:p>
          <a:endParaRPr lang="es-ES"/>
        </a:p>
      </dgm:t>
    </dgm:pt>
    <dgm:pt modelId="{88F317CA-4559-4345-BFA8-C3F50257C142}" type="sibTrans" cxnId="{FF54D913-41EE-4C25-AEAE-92CF35E121D9}">
      <dgm:prSet/>
      <dgm:spPr/>
      <dgm:t>
        <a:bodyPr/>
        <a:lstStyle/>
        <a:p>
          <a:endParaRPr lang="es-ES"/>
        </a:p>
      </dgm:t>
    </dgm:pt>
    <dgm:pt modelId="{AE984757-C199-4A8F-B6A9-644D637DF0E8}" type="pres">
      <dgm:prSet presAssocID="{0AE6E5E3-4C1F-4AE3-B388-E6F1163A0074}" presName="diagram" presStyleCnt="0">
        <dgm:presLayoutVars>
          <dgm:dir/>
          <dgm:resizeHandles val="exact"/>
        </dgm:presLayoutVars>
      </dgm:prSet>
      <dgm:spPr/>
      <dgm:t>
        <a:bodyPr/>
        <a:lstStyle/>
        <a:p>
          <a:endParaRPr lang="es-ES"/>
        </a:p>
      </dgm:t>
    </dgm:pt>
    <dgm:pt modelId="{DD6915A0-EEDA-46C5-8C2D-DFC164F7E917}" type="pres">
      <dgm:prSet presAssocID="{1241898F-34E2-4CB1-BE7A-153C577B25E5}" presName="node" presStyleLbl="node1" presStyleIdx="0" presStyleCnt="4" custLinFactX="16931" custLinFactNeighborX="100000" custLinFactNeighborY="741">
        <dgm:presLayoutVars>
          <dgm:bulletEnabled val="1"/>
        </dgm:presLayoutVars>
      </dgm:prSet>
      <dgm:spPr/>
      <dgm:t>
        <a:bodyPr/>
        <a:lstStyle/>
        <a:p>
          <a:endParaRPr lang="es-ES"/>
        </a:p>
      </dgm:t>
    </dgm:pt>
    <dgm:pt modelId="{6CCF37A9-5112-4898-B9BB-CCEC427B2276}" type="pres">
      <dgm:prSet presAssocID="{57A7BAE6-7542-4E52-9109-5CA261E387E3}" presName="sibTrans" presStyleCnt="0"/>
      <dgm:spPr/>
    </dgm:pt>
    <dgm:pt modelId="{7D3EAA26-52D3-4C0D-BED0-E3E25F3FA6DA}" type="pres">
      <dgm:prSet presAssocID="{6D04F607-51B2-4F74-949B-466D93A6DB6D}" presName="node" presStyleLbl="node1" presStyleIdx="1" presStyleCnt="4" custLinFactX="-20872" custLinFactNeighborX="-100000" custLinFactNeighborY="741">
        <dgm:presLayoutVars>
          <dgm:bulletEnabled val="1"/>
        </dgm:presLayoutVars>
      </dgm:prSet>
      <dgm:spPr/>
      <dgm:t>
        <a:bodyPr/>
        <a:lstStyle/>
        <a:p>
          <a:endParaRPr lang="es-ES"/>
        </a:p>
      </dgm:t>
    </dgm:pt>
    <dgm:pt modelId="{722C65A9-EA9E-465A-A22A-4DA5803E82B9}" type="pres">
      <dgm:prSet presAssocID="{ABEBE763-0D56-4CD5-BA1A-51F4CD0AD100}" presName="sibTrans" presStyleCnt="0"/>
      <dgm:spPr/>
    </dgm:pt>
    <dgm:pt modelId="{9B933A90-D8CB-4665-A171-971E0B289FD1}" type="pres">
      <dgm:prSet presAssocID="{4F2C53F2-60CC-49E9-99DA-15EDC728E68E}" presName="node" presStyleLbl="node1" presStyleIdx="2" presStyleCnt="4" custLinFactNeighborX="-3021" custLinFactNeighborY="2715">
        <dgm:presLayoutVars>
          <dgm:bulletEnabled val="1"/>
        </dgm:presLayoutVars>
      </dgm:prSet>
      <dgm:spPr/>
      <dgm:t>
        <a:bodyPr/>
        <a:lstStyle/>
        <a:p>
          <a:endParaRPr lang="es-ES"/>
        </a:p>
      </dgm:t>
    </dgm:pt>
    <dgm:pt modelId="{16805FF1-6EDF-4E9C-9B2A-97FC1335A31B}" type="pres">
      <dgm:prSet presAssocID="{B4F9A879-0FBF-4918-A252-A2A1BFEEABF7}" presName="sibTrans" presStyleCnt="0"/>
      <dgm:spPr/>
    </dgm:pt>
    <dgm:pt modelId="{641C3331-3599-4A70-84FF-9DEBC43AE61F}" type="pres">
      <dgm:prSet presAssocID="{47E6E4E7-F6F4-438B-9C1A-662084743047}" presName="node" presStyleLbl="node1" presStyleIdx="3" presStyleCnt="4" custLinFactX="8182" custLinFactY="16566" custLinFactNeighborX="100000" custLinFactNeighborY="100000">
        <dgm:presLayoutVars>
          <dgm:bulletEnabled val="1"/>
        </dgm:presLayoutVars>
      </dgm:prSet>
      <dgm:spPr/>
      <dgm:t>
        <a:bodyPr/>
        <a:lstStyle/>
        <a:p>
          <a:endParaRPr lang="es-ES"/>
        </a:p>
      </dgm:t>
    </dgm:pt>
  </dgm:ptLst>
  <dgm:cxnLst>
    <dgm:cxn modelId="{D81B4416-54A8-4C2A-BC27-45AF03C2CE1D}" srcId="{0AE6E5E3-4C1F-4AE3-B388-E6F1163A0074}" destId="{6D04F607-51B2-4F74-949B-466D93A6DB6D}" srcOrd="1" destOrd="0" parTransId="{2BD4DCF8-54E6-4755-98D6-CD0DCDCA0D9F}" sibTransId="{ABEBE763-0D56-4CD5-BA1A-51F4CD0AD100}"/>
    <dgm:cxn modelId="{2335A0E9-89AD-40AC-9258-FA0A100E821C}" type="presOf" srcId="{0AE6E5E3-4C1F-4AE3-B388-E6F1163A0074}" destId="{AE984757-C199-4A8F-B6A9-644D637DF0E8}" srcOrd="0" destOrd="0" presId="urn:microsoft.com/office/officeart/2005/8/layout/default#6"/>
    <dgm:cxn modelId="{F2AD2D92-09E4-402D-8888-9D53E4C60FAD}" type="presOf" srcId="{6D04F607-51B2-4F74-949B-466D93A6DB6D}" destId="{7D3EAA26-52D3-4C0D-BED0-E3E25F3FA6DA}" srcOrd="0" destOrd="0" presId="urn:microsoft.com/office/officeart/2005/8/layout/default#6"/>
    <dgm:cxn modelId="{FA61814E-2177-4859-AFC9-98A7AAB9EA66}" srcId="{0AE6E5E3-4C1F-4AE3-B388-E6F1163A0074}" destId="{4F2C53F2-60CC-49E9-99DA-15EDC728E68E}" srcOrd="2" destOrd="0" parTransId="{FA2D3F6A-DAE0-4788-A101-AA79CDDDE948}" sibTransId="{B4F9A879-0FBF-4918-A252-A2A1BFEEABF7}"/>
    <dgm:cxn modelId="{FF54D913-41EE-4C25-AEAE-92CF35E121D9}" srcId="{0AE6E5E3-4C1F-4AE3-B388-E6F1163A0074}" destId="{47E6E4E7-F6F4-438B-9C1A-662084743047}" srcOrd="3" destOrd="0" parTransId="{20E78428-C007-4040-B35A-D40799A4D50C}" sibTransId="{88F317CA-4559-4345-BFA8-C3F50257C142}"/>
    <dgm:cxn modelId="{37FAA85D-5707-404C-BE46-38CCC083B963}" type="presOf" srcId="{4F2C53F2-60CC-49E9-99DA-15EDC728E68E}" destId="{9B933A90-D8CB-4665-A171-971E0B289FD1}" srcOrd="0" destOrd="0" presId="urn:microsoft.com/office/officeart/2005/8/layout/default#6"/>
    <dgm:cxn modelId="{A78DA0BF-0D7C-4EC5-B1D6-EEA419E7A115}" type="presOf" srcId="{47E6E4E7-F6F4-438B-9C1A-662084743047}" destId="{641C3331-3599-4A70-84FF-9DEBC43AE61F}" srcOrd="0" destOrd="0" presId="urn:microsoft.com/office/officeart/2005/8/layout/default#6"/>
    <dgm:cxn modelId="{C56EB59E-7A7C-492E-9145-9975BA33358A}" srcId="{0AE6E5E3-4C1F-4AE3-B388-E6F1163A0074}" destId="{1241898F-34E2-4CB1-BE7A-153C577B25E5}" srcOrd="0" destOrd="0" parTransId="{C8E1E02C-7ECF-4DD2-9C57-2F7717F39DFB}" sibTransId="{57A7BAE6-7542-4E52-9109-5CA261E387E3}"/>
    <dgm:cxn modelId="{16EFC1AF-C3FF-42DF-AEB2-B4F635E23FDE}" type="presOf" srcId="{1241898F-34E2-4CB1-BE7A-153C577B25E5}" destId="{DD6915A0-EEDA-46C5-8C2D-DFC164F7E917}" srcOrd="0" destOrd="0" presId="urn:microsoft.com/office/officeart/2005/8/layout/default#6"/>
    <dgm:cxn modelId="{67603973-E04F-41C7-90A1-5C1705F81D45}" type="presParOf" srcId="{AE984757-C199-4A8F-B6A9-644D637DF0E8}" destId="{DD6915A0-EEDA-46C5-8C2D-DFC164F7E917}" srcOrd="0" destOrd="0" presId="urn:microsoft.com/office/officeart/2005/8/layout/default#6"/>
    <dgm:cxn modelId="{C75859D9-91CB-4A9D-B5C9-AC0AA9F227F8}" type="presParOf" srcId="{AE984757-C199-4A8F-B6A9-644D637DF0E8}" destId="{6CCF37A9-5112-4898-B9BB-CCEC427B2276}" srcOrd="1" destOrd="0" presId="urn:microsoft.com/office/officeart/2005/8/layout/default#6"/>
    <dgm:cxn modelId="{06604C06-DE64-48DC-8F2B-FB3955B15CF5}" type="presParOf" srcId="{AE984757-C199-4A8F-B6A9-644D637DF0E8}" destId="{7D3EAA26-52D3-4C0D-BED0-E3E25F3FA6DA}" srcOrd="2" destOrd="0" presId="urn:microsoft.com/office/officeart/2005/8/layout/default#6"/>
    <dgm:cxn modelId="{C60A8CC9-D92C-43C3-B77B-2BEB0069F8FD}" type="presParOf" srcId="{AE984757-C199-4A8F-B6A9-644D637DF0E8}" destId="{722C65A9-EA9E-465A-A22A-4DA5803E82B9}" srcOrd="3" destOrd="0" presId="urn:microsoft.com/office/officeart/2005/8/layout/default#6"/>
    <dgm:cxn modelId="{052137D9-DDC6-4742-B8FF-EE24219A6485}" type="presParOf" srcId="{AE984757-C199-4A8F-B6A9-644D637DF0E8}" destId="{9B933A90-D8CB-4665-A171-971E0B289FD1}" srcOrd="4" destOrd="0" presId="urn:microsoft.com/office/officeart/2005/8/layout/default#6"/>
    <dgm:cxn modelId="{555BF293-D801-4741-A511-B369BB59A50C}" type="presParOf" srcId="{AE984757-C199-4A8F-B6A9-644D637DF0E8}" destId="{16805FF1-6EDF-4E9C-9B2A-97FC1335A31B}" srcOrd="5" destOrd="0" presId="urn:microsoft.com/office/officeart/2005/8/layout/default#6"/>
    <dgm:cxn modelId="{E8821CDA-FD83-4EA1-B362-A75B665EE134}" type="presParOf" srcId="{AE984757-C199-4A8F-B6A9-644D637DF0E8}" destId="{641C3331-3599-4A70-84FF-9DEBC43AE61F}" srcOrd="6"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205D8-251D-422B-A589-A04205B9527A}" type="doc">
      <dgm:prSet loTypeId="urn:microsoft.com/office/officeart/2009/layout/ReverseList" loCatId="relationship" qsTypeId="urn:microsoft.com/office/officeart/2005/8/quickstyle/simple1" qsCatId="simple" csTypeId="urn:microsoft.com/office/officeart/2005/8/colors/colorful3" csCatId="colorful" phldr="1"/>
      <dgm:spPr/>
      <dgm:t>
        <a:bodyPr/>
        <a:lstStyle/>
        <a:p>
          <a:endParaRPr lang="es-CO"/>
        </a:p>
      </dgm:t>
    </dgm:pt>
    <dgm:pt modelId="{A23FA584-6CE3-4E19-9088-674533757A0C}">
      <dgm:prSet custT="1"/>
      <dgm:spPr/>
      <dgm:t>
        <a:bodyPr/>
        <a:lstStyle/>
        <a:p>
          <a:pPr algn="just"/>
          <a:r>
            <a:rPr lang="es-CO" sz="3200" dirty="0"/>
            <a:t>Verificar el cumplimiento del Sistema Obligatorio de Garantía de la Calidad en la ESE Salud Pereira.</a:t>
          </a:r>
        </a:p>
      </dgm:t>
    </dgm:pt>
    <dgm:pt modelId="{1CDEFE2E-5F26-43A4-BCCB-98F57C3BE33F}" type="parTrans" cxnId="{93A529BB-0F29-42D3-81B6-9B33C3F52CEF}">
      <dgm:prSet/>
      <dgm:spPr/>
      <dgm:t>
        <a:bodyPr/>
        <a:lstStyle/>
        <a:p>
          <a:endParaRPr lang="es-CO"/>
        </a:p>
      </dgm:t>
    </dgm:pt>
    <dgm:pt modelId="{FFDF9D24-24C4-470A-8012-67E338FAE808}" type="sibTrans" cxnId="{93A529BB-0F29-42D3-81B6-9B33C3F52CEF}">
      <dgm:prSet/>
      <dgm:spPr/>
      <dgm:t>
        <a:bodyPr/>
        <a:lstStyle/>
        <a:p>
          <a:endParaRPr lang="es-CO"/>
        </a:p>
      </dgm:t>
    </dgm:pt>
    <dgm:pt modelId="{BB385757-D99C-4D3A-91D6-A82758F0BC21}">
      <dgm:prSet/>
      <dgm:spPr/>
      <dgm:t>
        <a:bodyPr/>
        <a:lstStyle/>
        <a:p>
          <a:pPr algn="l"/>
          <a:r>
            <a:rPr lang="x-none" sz="1700" b="1" dirty="0"/>
            <a:t>OBJETIVOS ESPEC</a:t>
          </a:r>
          <a:r>
            <a:rPr lang="es-ES" sz="1700" b="1" dirty="0"/>
            <a:t>Í</a:t>
          </a:r>
          <a:r>
            <a:rPr lang="x-none" sz="1700" b="1" dirty="0"/>
            <a:t>FICOS</a:t>
          </a:r>
          <a:endParaRPr lang="es-CO" sz="1700" dirty="0"/>
        </a:p>
      </dgm:t>
    </dgm:pt>
    <dgm:pt modelId="{DC45224F-62E1-426A-9383-D7D089A119F0}" type="parTrans" cxnId="{1FDBA8A2-8D22-4F37-98ED-26A9CC1F86FC}">
      <dgm:prSet/>
      <dgm:spPr/>
      <dgm:t>
        <a:bodyPr/>
        <a:lstStyle/>
        <a:p>
          <a:endParaRPr lang="es-CO"/>
        </a:p>
      </dgm:t>
    </dgm:pt>
    <dgm:pt modelId="{4E0C9EA4-10FC-4831-BAB6-3E0B24D61731}" type="sibTrans" cxnId="{1FDBA8A2-8D22-4F37-98ED-26A9CC1F86FC}">
      <dgm:prSet/>
      <dgm:spPr/>
      <dgm:t>
        <a:bodyPr/>
        <a:lstStyle/>
        <a:p>
          <a:endParaRPr lang="es-CO"/>
        </a:p>
      </dgm:t>
    </dgm:pt>
    <dgm:pt modelId="{66AB09E2-0EBB-4E99-B873-FF56342D3C0A}">
      <dgm:prSet custT="1"/>
      <dgm:spPr/>
      <dgm:t>
        <a:bodyPr/>
        <a:lstStyle/>
        <a:p>
          <a:pPr algn="just"/>
          <a:r>
            <a:rPr lang="es-CO" sz="1600" dirty="0"/>
            <a:t>Conocer el cumplimiento de los estándares de habilitación de cada una de las sedes con enfoque de riesgo. </a:t>
          </a:r>
        </a:p>
      </dgm:t>
    </dgm:pt>
    <dgm:pt modelId="{C2A6002C-1D45-4CBC-9D7C-EE4207220F23}" type="parTrans" cxnId="{81E0EF57-A56F-4FE7-8D3D-82D479663208}">
      <dgm:prSet/>
      <dgm:spPr/>
      <dgm:t>
        <a:bodyPr/>
        <a:lstStyle/>
        <a:p>
          <a:endParaRPr lang="es-CO"/>
        </a:p>
      </dgm:t>
    </dgm:pt>
    <dgm:pt modelId="{AF3E9FB9-00F7-4B05-B0AD-DAF67E31E2A7}" type="sibTrans" cxnId="{81E0EF57-A56F-4FE7-8D3D-82D479663208}">
      <dgm:prSet/>
      <dgm:spPr/>
      <dgm:t>
        <a:bodyPr/>
        <a:lstStyle/>
        <a:p>
          <a:endParaRPr lang="es-CO"/>
        </a:p>
      </dgm:t>
    </dgm:pt>
    <dgm:pt modelId="{7770A50A-61F1-47FF-9E85-B78447C7AF4B}">
      <dgm:prSet custT="1"/>
      <dgm:spPr/>
      <dgm:t>
        <a:bodyPr/>
        <a:lstStyle/>
        <a:p>
          <a:pPr algn="just"/>
          <a:r>
            <a:rPr lang="es-CO" sz="1600" dirty="0"/>
            <a:t>Realizar seguimiento a la implementación a las estrategias contempladas en la política de seguridad del paciente.  </a:t>
          </a:r>
        </a:p>
      </dgm:t>
    </dgm:pt>
    <dgm:pt modelId="{4CAD69C5-F91E-4375-B1F1-D89B7DB33C5E}" type="parTrans" cxnId="{D6A277C9-3C55-4C9C-8B0F-2744BDFD430F}">
      <dgm:prSet/>
      <dgm:spPr/>
      <dgm:t>
        <a:bodyPr/>
        <a:lstStyle/>
        <a:p>
          <a:endParaRPr lang="es-CO"/>
        </a:p>
      </dgm:t>
    </dgm:pt>
    <dgm:pt modelId="{D6773DB9-B713-4319-9043-27328CA1FF76}" type="sibTrans" cxnId="{D6A277C9-3C55-4C9C-8B0F-2744BDFD430F}">
      <dgm:prSet/>
      <dgm:spPr/>
      <dgm:t>
        <a:bodyPr/>
        <a:lstStyle/>
        <a:p>
          <a:endParaRPr lang="es-CO"/>
        </a:p>
      </dgm:t>
    </dgm:pt>
    <dgm:pt modelId="{D4C28DDB-442D-4FFC-B498-F36878ABD4F8}">
      <dgm:prSet custT="1"/>
      <dgm:spPr/>
      <dgm:t>
        <a:bodyPr/>
        <a:lstStyle/>
        <a:p>
          <a:pPr algn="just"/>
          <a:r>
            <a:rPr lang="es-CO" sz="1600" dirty="0"/>
            <a:t>Realizar seguimiento  a la Implementación política de </a:t>
          </a:r>
          <a:r>
            <a:rPr lang="es-CO" sz="1600" dirty="0" smtClean="0"/>
            <a:t>humanización.</a:t>
          </a:r>
          <a:endParaRPr lang="es-CO" sz="1600" dirty="0"/>
        </a:p>
      </dgm:t>
    </dgm:pt>
    <dgm:pt modelId="{CDC3AA75-A6BD-4BC9-BBAF-981471A9E008}" type="parTrans" cxnId="{ED11EADB-6793-4AF1-BA10-51FA6C0EF349}">
      <dgm:prSet/>
      <dgm:spPr/>
      <dgm:t>
        <a:bodyPr/>
        <a:lstStyle/>
        <a:p>
          <a:endParaRPr lang="es-CO"/>
        </a:p>
      </dgm:t>
    </dgm:pt>
    <dgm:pt modelId="{606B1E63-FAD5-40C4-84DA-D117FD5B3903}" type="sibTrans" cxnId="{ED11EADB-6793-4AF1-BA10-51FA6C0EF349}">
      <dgm:prSet/>
      <dgm:spPr/>
      <dgm:t>
        <a:bodyPr/>
        <a:lstStyle/>
        <a:p>
          <a:endParaRPr lang="es-CO"/>
        </a:p>
      </dgm:t>
    </dgm:pt>
    <dgm:pt modelId="{22ECA674-97DE-453C-853C-D2B6282073BE}">
      <dgm:prSet custT="1"/>
      <dgm:spPr/>
      <dgm:t>
        <a:bodyPr/>
        <a:lstStyle/>
        <a:p>
          <a:pPr algn="just"/>
          <a:r>
            <a:rPr lang="es-CO" sz="1600" dirty="0"/>
            <a:t>Realizar seguimiento al programa de auditoria para el mejoramiento de la calidad. </a:t>
          </a:r>
        </a:p>
      </dgm:t>
    </dgm:pt>
    <dgm:pt modelId="{8B9D472C-3222-451F-926D-A3459667B129}" type="parTrans" cxnId="{55339126-1DDC-4694-B5EA-591D8518AFC2}">
      <dgm:prSet/>
      <dgm:spPr/>
      <dgm:t>
        <a:bodyPr/>
        <a:lstStyle/>
        <a:p>
          <a:endParaRPr lang="es-CO"/>
        </a:p>
      </dgm:t>
    </dgm:pt>
    <dgm:pt modelId="{B22A5CF7-BF96-42AA-9017-CE2BA298F2BC}" type="sibTrans" cxnId="{55339126-1DDC-4694-B5EA-591D8518AFC2}">
      <dgm:prSet/>
      <dgm:spPr/>
      <dgm:t>
        <a:bodyPr/>
        <a:lstStyle/>
        <a:p>
          <a:endParaRPr lang="es-CO"/>
        </a:p>
      </dgm:t>
    </dgm:pt>
    <dgm:pt modelId="{2D6C08EC-03A6-4ABF-8682-F027BD959E9D}">
      <dgm:prSet custT="1"/>
      <dgm:spPr/>
      <dgm:t>
        <a:bodyPr/>
        <a:lstStyle/>
        <a:p>
          <a:pPr algn="just"/>
          <a:r>
            <a:rPr lang="es-CO" sz="1600" dirty="0"/>
            <a:t>Monitorear el sistema de información (indicadores y notificación).</a:t>
          </a:r>
        </a:p>
      </dgm:t>
    </dgm:pt>
    <dgm:pt modelId="{8A8BC9DA-4D9A-4474-B67A-5436FA3C9401}" type="parTrans" cxnId="{E6A3D19C-9B4A-4A00-AFFA-B277DEFC08F0}">
      <dgm:prSet/>
      <dgm:spPr/>
      <dgm:t>
        <a:bodyPr/>
        <a:lstStyle/>
        <a:p>
          <a:endParaRPr lang="es-CO"/>
        </a:p>
      </dgm:t>
    </dgm:pt>
    <dgm:pt modelId="{5750B055-ACF1-4D17-90BD-186F66C70E13}" type="sibTrans" cxnId="{E6A3D19C-9B4A-4A00-AFFA-B277DEFC08F0}">
      <dgm:prSet/>
      <dgm:spPr/>
      <dgm:t>
        <a:bodyPr/>
        <a:lstStyle/>
        <a:p>
          <a:endParaRPr lang="es-CO"/>
        </a:p>
      </dgm:t>
    </dgm:pt>
    <dgm:pt modelId="{517DCE42-F79C-49DA-A2B4-EDCDD773E94E}" type="pres">
      <dgm:prSet presAssocID="{53B205D8-251D-422B-A589-A04205B9527A}" presName="Name0" presStyleCnt="0">
        <dgm:presLayoutVars>
          <dgm:chMax val="2"/>
          <dgm:chPref val="2"/>
          <dgm:animLvl val="lvl"/>
        </dgm:presLayoutVars>
      </dgm:prSet>
      <dgm:spPr/>
      <dgm:t>
        <a:bodyPr/>
        <a:lstStyle/>
        <a:p>
          <a:endParaRPr lang="es-ES"/>
        </a:p>
      </dgm:t>
    </dgm:pt>
    <dgm:pt modelId="{9DFFE709-E7CE-4822-A39B-666E071AB253}" type="pres">
      <dgm:prSet presAssocID="{53B205D8-251D-422B-A589-A04205B9527A}" presName="LeftText" presStyleLbl="revTx" presStyleIdx="0" presStyleCnt="0">
        <dgm:presLayoutVars>
          <dgm:bulletEnabled val="1"/>
        </dgm:presLayoutVars>
      </dgm:prSet>
      <dgm:spPr/>
      <dgm:t>
        <a:bodyPr/>
        <a:lstStyle/>
        <a:p>
          <a:endParaRPr lang="es-ES"/>
        </a:p>
      </dgm:t>
    </dgm:pt>
    <dgm:pt modelId="{AC9EF578-207F-4523-A7FF-99539C843F31}" type="pres">
      <dgm:prSet presAssocID="{53B205D8-251D-422B-A589-A04205B9527A}" presName="LeftNode" presStyleLbl="bgImgPlace1" presStyleIdx="0" presStyleCnt="2" custScaleX="178717" custScaleY="124177" custLinFactNeighborX="-86342" custLinFactNeighborY="3670">
        <dgm:presLayoutVars>
          <dgm:chMax val="2"/>
          <dgm:chPref val="2"/>
        </dgm:presLayoutVars>
      </dgm:prSet>
      <dgm:spPr/>
      <dgm:t>
        <a:bodyPr/>
        <a:lstStyle/>
        <a:p>
          <a:endParaRPr lang="es-ES"/>
        </a:p>
      </dgm:t>
    </dgm:pt>
    <dgm:pt modelId="{93A6C5BB-ED07-4A82-9E55-C5678FE6E575}" type="pres">
      <dgm:prSet presAssocID="{53B205D8-251D-422B-A589-A04205B9527A}" presName="RightText" presStyleLbl="revTx" presStyleIdx="0" presStyleCnt="0">
        <dgm:presLayoutVars>
          <dgm:bulletEnabled val="1"/>
        </dgm:presLayoutVars>
      </dgm:prSet>
      <dgm:spPr/>
      <dgm:t>
        <a:bodyPr/>
        <a:lstStyle/>
        <a:p>
          <a:endParaRPr lang="es-ES"/>
        </a:p>
      </dgm:t>
    </dgm:pt>
    <dgm:pt modelId="{82770956-28B1-4EE2-B9FB-F1756E7E310C}" type="pres">
      <dgm:prSet presAssocID="{53B205D8-251D-422B-A589-A04205B9527A}" presName="RightNode" presStyleLbl="bgImgPlace1" presStyleIdx="1" presStyleCnt="2" custScaleX="171828" custScaleY="155545" custLinFactNeighborX="61464" custLinFactNeighborY="5400">
        <dgm:presLayoutVars>
          <dgm:chMax val="0"/>
          <dgm:chPref val="0"/>
        </dgm:presLayoutVars>
      </dgm:prSet>
      <dgm:spPr/>
      <dgm:t>
        <a:bodyPr/>
        <a:lstStyle/>
        <a:p>
          <a:endParaRPr lang="es-ES"/>
        </a:p>
      </dgm:t>
    </dgm:pt>
    <dgm:pt modelId="{64B2CFFE-F7B3-4552-8CFC-5900CF34C1AC}" type="pres">
      <dgm:prSet presAssocID="{53B205D8-251D-422B-A589-A04205B9527A}" presName="TopArrow" presStyleLbl="node1" presStyleIdx="0" presStyleCnt="2" custLinFactNeighborX="-9359" custLinFactNeighborY="-4627"/>
      <dgm:spPr/>
    </dgm:pt>
    <dgm:pt modelId="{487CCBB0-71BC-4539-A21E-E7BF05B51D26}" type="pres">
      <dgm:prSet presAssocID="{53B205D8-251D-422B-A589-A04205B9527A}" presName="BottomArrow" presStyleLbl="node1" presStyleIdx="1" presStyleCnt="2" custLinFactNeighborX="-9359" custLinFactNeighborY="9178"/>
      <dgm:spPr/>
    </dgm:pt>
  </dgm:ptLst>
  <dgm:cxnLst>
    <dgm:cxn modelId="{55339126-1DDC-4694-B5EA-591D8518AFC2}" srcId="{BB385757-D99C-4D3A-91D6-A82758F0BC21}" destId="{22ECA674-97DE-453C-853C-D2B6282073BE}" srcOrd="3" destOrd="0" parTransId="{8B9D472C-3222-451F-926D-A3459667B129}" sibTransId="{B22A5CF7-BF96-42AA-9017-CE2BA298F2BC}"/>
    <dgm:cxn modelId="{62ED7D07-CDEE-40D9-AFE9-89671B751559}" type="presOf" srcId="{D4C28DDB-442D-4FFC-B498-F36878ABD4F8}" destId="{82770956-28B1-4EE2-B9FB-F1756E7E310C}" srcOrd="1" destOrd="3" presId="urn:microsoft.com/office/officeart/2009/layout/ReverseList"/>
    <dgm:cxn modelId="{B5EF6DCE-DB1A-447D-8A34-E40B88000784}" type="presOf" srcId="{66AB09E2-0EBB-4E99-B873-FF56342D3C0A}" destId="{93A6C5BB-ED07-4A82-9E55-C5678FE6E575}" srcOrd="0" destOrd="1" presId="urn:microsoft.com/office/officeart/2009/layout/ReverseList"/>
    <dgm:cxn modelId="{E6A3D19C-9B4A-4A00-AFFA-B277DEFC08F0}" srcId="{BB385757-D99C-4D3A-91D6-A82758F0BC21}" destId="{2D6C08EC-03A6-4ABF-8682-F027BD959E9D}" srcOrd="4" destOrd="0" parTransId="{8A8BC9DA-4D9A-4474-B67A-5436FA3C9401}" sibTransId="{5750B055-ACF1-4D17-90BD-186F66C70E13}"/>
    <dgm:cxn modelId="{2DE111F0-761A-44B6-8058-AD6EDAD18A5E}" type="presOf" srcId="{D4C28DDB-442D-4FFC-B498-F36878ABD4F8}" destId="{93A6C5BB-ED07-4A82-9E55-C5678FE6E575}" srcOrd="0" destOrd="3" presId="urn:microsoft.com/office/officeart/2009/layout/ReverseList"/>
    <dgm:cxn modelId="{7E0AB791-C7BC-49DD-BE22-079FCEDF5762}" type="presOf" srcId="{22ECA674-97DE-453C-853C-D2B6282073BE}" destId="{82770956-28B1-4EE2-B9FB-F1756E7E310C}" srcOrd="1" destOrd="4" presId="urn:microsoft.com/office/officeart/2009/layout/ReverseList"/>
    <dgm:cxn modelId="{4CF5BB67-6686-496A-86C6-330ABE987615}" type="presOf" srcId="{2D6C08EC-03A6-4ABF-8682-F027BD959E9D}" destId="{82770956-28B1-4EE2-B9FB-F1756E7E310C}" srcOrd="1" destOrd="5" presId="urn:microsoft.com/office/officeart/2009/layout/ReverseList"/>
    <dgm:cxn modelId="{D6A277C9-3C55-4C9C-8B0F-2744BDFD430F}" srcId="{BB385757-D99C-4D3A-91D6-A82758F0BC21}" destId="{7770A50A-61F1-47FF-9E85-B78447C7AF4B}" srcOrd="1" destOrd="0" parTransId="{4CAD69C5-F91E-4375-B1F1-D89B7DB33C5E}" sibTransId="{D6773DB9-B713-4319-9043-27328CA1FF76}"/>
    <dgm:cxn modelId="{93A529BB-0F29-42D3-81B6-9B33C3F52CEF}" srcId="{53B205D8-251D-422B-A589-A04205B9527A}" destId="{A23FA584-6CE3-4E19-9088-674533757A0C}" srcOrd="0" destOrd="0" parTransId="{1CDEFE2E-5F26-43A4-BCCB-98F57C3BE33F}" sibTransId="{FFDF9D24-24C4-470A-8012-67E338FAE808}"/>
    <dgm:cxn modelId="{BF832C25-CB60-43CA-A5D2-479CC94F2046}" type="presOf" srcId="{7770A50A-61F1-47FF-9E85-B78447C7AF4B}" destId="{93A6C5BB-ED07-4A82-9E55-C5678FE6E575}" srcOrd="0" destOrd="2" presId="urn:microsoft.com/office/officeart/2009/layout/ReverseList"/>
    <dgm:cxn modelId="{6AEB4395-1914-4363-B451-D55EC9AB2A07}" type="presOf" srcId="{7770A50A-61F1-47FF-9E85-B78447C7AF4B}" destId="{82770956-28B1-4EE2-B9FB-F1756E7E310C}" srcOrd="1" destOrd="2" presId="urn:microsoft.com/office/officeart/2009/layout/ReverseList"/>
    <dgm:cxn modelId="{1FDBA8A2-8D22-4F37-98ED-26A9CC1F86FC}" srcId="{53B205D8-251D-422B-A589-A04205B9527A}" destId="{BB385757-D99C-4D3A-91D6-A82758F0BC21}" srcOrd="1" destOrd="0" parTransId="{DC45224F-62E1-426A-9383-D7D089A119F0}" sibTransId="{4E0C9EA4-10FC-4831-BAB6-3E0B24D61731}"/>
    <dgm:cxn modelId="{915C90CA-070D-4024-A9C2-E42F9FD7315E}" type="presOf" srcId="{66AB09E2-0EBB-4E99-B873-FF56342D3C0A}" destId="{82770956-28B1-4EE2-B9FB-F1756E7E310C}" srcOrd="1" destOrd="1" presId="urn:microsoft.com/office/officeart/2009/layout/ReverseList"/>
    <dgm:cxn modelId="{86434E53-511C-4D8E-A07D-B5382B009A5C}" type="presOf" srcId="{BB385757-D99C-4D3A-91D6-A82758F0BC21}" destId="{82770956-28B1-4EE2-B9FB-F1756E7E310C}" srcOrd="1" destOrd="0" presId="urn:microsoft.com/office/officeart/2009/layout/ReverseList"/>
    <dgm:cxn modelId="{21D30134-CC92-4BE2-BEC6-3A4E2484962D}" type="presOf" srcId="{22ECA674-97DE-453C-853C-D2B6282073BE}" destId="{93A6C5BB-ED07-4A82-9E55-C5678FE6E575}" srcOrd="0" destOrd="4" presId="urn:microsoft.com/office/officeart/2009/layout/ReverseList"/>
    <dgm:cxn modelId="{39C8CAD9-3757-4473-8FB4-628B1D8226A4}" type="presOf" srcId="{53B205D8-251D-422B-A589-A04205B9527A}" destId="{517DCE42-F79C-49DA-A2B4-EDCDD773E94E}" srcOrd="0" destOrd="0" presId="urn:microsoft.com/office/officeart/2009/layout/ReverseList"/>
    <dgm:cxn modelId="{ED11EADB-6793-4AF1-BA10-51FA6C0EF349}" srcId="{BB385757-D99C-4D3A-91D6-A82758F0BC21}" destId="{D4C28DDB-442D-4FFC-B498-F36878ABD4F8}" srcOrd="2" destOrd="0" parTransId="{CDC3AA75-A6BD-4BC9-BBAF-981471A9E008}" sibTransId="{606B1E63-FAD5-40C4-84DA-D117FD5B3903}"/>
    <dgm:cxn modelId="{81E0EF57-A56F-4FE7-8D3D-82D479663208}" srcId="{BB385757-D99C-4D3A-91D6-A82758F0BC21}" destId="{66AB09E2-0EBB-4E99-B873-FF56342D3C0A}" srcOrd="0" destOrd="0" parTransId="{C2A6002C-1D45-4CBC-9D7C-EE4207220F23}" sibTransId="{AF3E9FB9-00F7-4B05-B0AD-DAF67E31E2A7}"/>
    <dgm:cxn modelId="{766D53EB-51C9-4D96-9400-58A22D731EC4}" type="presOf" srcId="{2D6C08EC-03A6-4ABF-8682-F027BD959E9D}" destId="{93A6C5BB-ED07-4A82-9E55-C5678FE6E575}" srcOrd="0" destOrd="5" presId="urn:microsoft.com/office/officeart/2009/layout/ReverseList"/>
    <dgm:cxn modelId="{BCE6CCD1-6F3A-4E90-A7A9-39919388E51A}" type="presOf" srcId="{A23FA584-6CE3-4E19-9088-674533757A0C}" destId="{AC9EF578-207F-4523-A7FF-99539C843F31}" srcOrd="1" destOrd="0" presId="urn:microsoft.com/office/officeart/2009/layout/ReverseList"/>
    <dgm:cxn modelId="{43FE4A08-4DF4-4408-8458-C18532872878}" type="presOf" srcId="{BB385757-D99C-4D3A-91D6-A82758F0BC21}" destId="{93A6C5BB-ED07-4A82-9E55-C5678FE6E575}" srcOrd="0" destOrd="0" presId="urn:microsoft.com/office/officeart/2009/layout/ReverseList"/>
    <dgm:cxn modelId="{FEBF3324-B98C-4982-A403-77D0DFBE2E32}" type="presOf" srcId="{A23FA584-6CE3-4E19-9088-674533757A0C}" destId="{9DFFE709-E7CE-4822-A39B-666E071AB253}" srcOrd="0" destOrd="0" presId="urn:microsoft.com/office/officeart/2009/layout/ReverseList"/>
    <dgm:cxn modelId="{94A9BBCC-9DA7-4437-A63C-113F9DE79589}" type="presParOf" srcId="{517DCE42-F79C-49DA-A2B4-EDCDD773E94E}" destId="{9DFFE709-E7CE-4822-A39B-666E071AB253}" srcOrd="0" destOrd="0" presId="urn:microsoft.com/office/officeart/2009/layout/ReverseList"/>
    <dgm:cxn modelId="{C96D34CA-EF94-4EFD-8AC7-F06AC3A6A661}" type="presParOf" srcId="{517DCE42-F79C-49DA-A2B4-EDCDD773E94E}" destId="{AC9EF578-207F-4523-A7FF-99539C843F31}" srcOrd="1" destOrd="0" presId="urn:microsoft.com/office/officeart/2009/layout/ReverseList"/>
    <dgm:cxn modelId="{7BE66027-2664-4938-A9C6-2B560923AF4C}" type="presParOf" srcId="{517DCE42-F79C-49DA-A2B4-EDCDD773E94E}" destId="{93A6C5BB-ED07-4A82-9E55-C5678FE6E575}" srcOrd="2" destOrd="0" presId="urn:microsoft.com/office/officeart/2009/layout/ReverseList"/>
    <dgm:cxn modelId="{113038A8-F2EA-4316-9C37-752FA1839EFB}" type="presParOf" srcId="{517DCE42-F79C-49DA-A2B4-EDCDD773E94E}" destId="{82770956-28B1-4EE2-B9FB-F1756E7E310C}" srcOrd="3" destOrd="0" presId="urn:microsoft.com/office/officeart/2009/layout/ReverseList"/>
    <dgm:cxn modelId="{32C4B9C3-4798-48EA-819F-B0267AB57561}" type="presParOf" srcId="{517DCE42-F79C-49DA-A2B4-EDCDD773E94E}" destId="{64B2CFFE-F7B3-4552-8CFC-5900CF34C1AC}" srcOrd="4" destOrd="0" presId="urn:microsoft.com/office/officeart/2009/layout/ReverseList"/>
    <dgm:cxn modelId="{15013BCD-FA45-46C9-8FF4-40FF8A35C2A6}" type="presParOf" srcId="{517DCE42-F79C-49DA-A2B4-EDCDD773E94E}" destId="{487CCBB0-71BC-4539-A21E-E7BF05B51D26}" srcOrd="5" destOrd="0" presId="urn:microsoft.com/office/officeart/2009/layout/Revers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D7186A-5281-434E-90A3-33A667A8BA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CO"/>
        </a:p>
      </dgm:t>
    </dgm:pt>
    <dgm:pt modelId="{C1C554E7-35EA-4CAF-8FF3-5365C26251E8}">
      <dgm:prSet custT="1"/>
      <dgm:spPr/>
      <dgm:t>
        <a:bodyPr/>
        <a:lstStyle/>
        <a:p>
          <a:pPr algn="just"/>
          <a:r>
            <a:rPr lang="es-CO" sz="2000" dirty="0" smtClean="0">
              <a:solidFill>
                <a:schemeClr val="tx1"/>
              </a:solidFill>
            </a:rPr>
            <a:t>1.  Para </a:t>
          </a:r>
          <a:r>
            <a:rPr lang="es-CO" sz="2000" dirty="0">
              <a:solidFill>
                <a:schemeClr val="tx1"/>
              </a:solidFill>
            </a:rPr>
            <a:t>cumplir con el objetivo de realizar </a:t>
          </a:r>
          <a:r>
            <a:rPr lang="es-CO" sz="2000" dirty="0" smtClean="0">
              <a:solidFill>
                <a:schemeClr val="tx1"/>
              </a:solidFill>
            </a:rPr>
            <a:t> la asistencia </a:t>
          </a:r>
          <a:r>
            <a:rPr lang="es-CO" sz="2000" dirty="0">
              <a:solidFill>
                <a:schemeClr val="tx1"/>
              </a:solidFill>
            </a:rPr>
            <a:t>técnica en el SOGC a la ESE Salud Pereira se requiere iniciar con la revisión documental de la normatividad </a:t>
          </a:r>
          <a:r>
            <a:rPr lang="es-CO" sz="2000" dirty="0" smtClean="0">
              <a:solidFill>
                <a:schemeClr val="tx1"/>
              </a:solidFill>
            </a:rPr>
            <a:t>vigente.</a:t>
          </a:r>
          <a:endParaRPr lang="es-CO" sz="2000" dirty="0">
            <a:solidFill>
              <a:schemeClr val="tx1"/>
            </a:solidFill>
          </a:endParaRPr>
        </a:p>
      </dgm:t>
    </dgm:pt>
    <dgm:pt modelId="{8C96F2A4-A2B3-4056-8217-B067DD6904E9}" type="parTrans" cxnId="{6F0E10A5-3A80-4C1D-9444-6A450F9CDEB6}">
      <dgm:prSet/>
      <dgm:spPr/>
      <dgm:t>
        <a:bodyPr/>
        <a:lstStyle/>
        <a:p>
          <a:endParaRPr lang="es-CO"/>
        </a:p>
      </dgm:t>
    </dgm:pt>
    <dgm:pt modelId="{22B5B9F6-6893-4AAB-BFCB-031B04003F2D}" type="sibTrans" cxnId="{6F0E10A5-3A80-4C1D-9444-6A450F9CDEB6}">
      <dgm:prSet/>
      <dgm:spPr/>
      <dgm:t>
        <a:bodyPr/>
        <a:lstStyle/>
        <a:p>
          <a:endParaRPr lang="es-CO"/>
        </a:p>
      </dgm:t>
    </dgm:pt>
    <dgm:pt modelId="{AEFCCDC2-B5DC-4F33-9A0E-351FDD6935CE}">
      <dgm:prSet custT="1"/>
      <dgm:spPr/>
      <dgm:t>
        <a:bodyPr/>
        <a:lstStyle/>
        <a:p>
          <a:pPr algn="just"/>
          <a:r>
            <a:rPr lang="es-CO" sz="2000" dirty="0" smtClean="0">
              <a:solidFill>
                <a:schemeClr val="tx1"/>
              </a:solidFill>
            </a:rPr>
            <a:t>2. Se </a:t>
          </a:r>
          <a:r>
            <a:rPr lang="es-CO" sz="2000" dirty="0">
              <a:solidFill>
                <a:schemeClr val="tx1"/>
              </a:solidFill>
            </a:rPr>
            <a:t>actualiza el instrumento que será aplicado en las visitas de asistencia técnica. </a:t>
          </a:r>
        </a:p>
      </dgm:t>
    </dgm:pt>
    <dgm:pt modelId="{40152B3B-BDDC-4C81-8473-704551F3008B}" type="parTrans" cxnId="{FD04C07D-5165-48D4-BD43-900443A9F0C2}">
      <dgm:prSet/>
      <dgm:spPr/>
      <dgm:t>
        <a:bodyPr/>
        <a:lstStyle/>
        <a:p>
          <a:endParaRPr lang="es-CO"/>
        </a:p>
      </dgm:t>
    </dgm:pt>
    <dgm:pt modelId="{771689C9-4FB4-4762-89B0-B810164C3B5B}" type="sibTrans" cxnId="{FD04C07D-5165-48D4-BD43-900443A9F0C2}">
      <dgm:prSet/>
      <dgm:spPr/>
      <dgm:t>
        <a:bodyPr/>
        <a:lstStyle/>
        <a:p>
          <a:endParaRPr lang="es-CO"/>
        </a:p>
      </dgm:t>
    </dgm:pt>
    <dgm:pt modelId="{F0F05BF6-962F-4D51-8813-882795924224}">
      <dgm:prSet custT="1"/>
      <dgm:spPr/>
      <dgm:t>
        <a:bodyPr/>
        <a:lstStyle/>
        <a:p>
          <a:pPr algn="just"/>
          <a:r>
            <a:rPr lang="es-CO" sz="2000" b="0" dirty="0" smtClean="0">
              <a:solidFill>
                <a:schemeClr val="tx1"/>
              </a:solidFill>
            </a:rPr>
            <a:t>3. Se </a:t>
          </a:r>
          <a:r>
            <a:rPr lang="es-CO" sz="2000" b="0" dirty="0">
              <a:solidFill>
                <a:schemeClr val="tx1"/>
              </a:solidFill>
            </a:rPr>
            <a:t>plantea el cronograma de las visitas de asistencia técnica a la ESE Salud Pereira</a:t>
          </a:r>
          <a:r>
            <a:rPr lang="es-CO" sz="2000" dirty="0">
              <a:solidFill>
                <a:schemeClr val="tx1"/>
              </a:solidFill>
            </a:rPr>
            <a:t>. </a:t>
          </a:r>
        </a:p>
      </dgm:t>
    </dgm:pt>
    <dgm:pt modelId="{64FAA62B-0FF7-42AF-B469-5C95975CDA19}" type="parTrans" cxnId="{348B3126-3A7D-4A3B-A67F-0278E8DF7A21}">
      <dgm:prSet/>
      <dgm:spPr/>
      <dgm:t>
        <a:bodyPr/>
        <a:lstStyle/>
        <a:p>
          <a:endParaRPr lang="es-CO"/>
        </a:p>
      </dgm:t>
    </dgm:pt>
    <dgm:pt modelId="{0B02DE11-445A-428C-A9E8-0E526AD3A32F}" type="sibTrans" cxnId="{348B3126-3A7D-4A3B-A67F-0278E8DF7A21}">
      <dgm:prSet/>
      <dgm:spPr/>
      <dgm:t>
        <a:bodyPr/>
        <a:lstStyle/>
        <a:p>
          <a:endParaRPr lang="es-CO"/>
        </a:p>
      </dgm:t>
    </dgm:pt>
    <dgm:pt modelId="{8AD0E964-AE97-421B-8D03-941C96A8EC29}">
      <dgm:prSet custT="1"/>
      <dgm:spPr/>
      <dgm:t>
        <a:bodyPr/>
        <a:lstStyle/>
        <a:p>
          <a:pPr algn="just"/>
          <a:r>
            <a:rPr lang="es-CO" sz="2000" dirty="0" smtClean="0">
              <a:solidFill>
                <a:schemeClr val="tx1"/>
              </a:solidFill>
            </a:rPr>
            <a:t>4. Se realiza  </a:t>
          </a:r>
          <a:r>
            <a:rPr lang="es-CO" sz="2000" dirty="0">
              <a:solidFill>
                <a:schemeClr val="tx1"/>
              </a:solidFill>
            </a:rPr>
            <a:t>la notificación de las visitas.</a:t>
          </a:r>
        </a:p>
      </dgm:t>
    </dgm:pt>
    <dgm:pt modelId="{E19E0FCE-69BE-4B8D-8050-D4E04723DC5B}" type="parTrans" cxnId="{1B40E522-387A-4491-B5FA-BAC2EAE31E1A}">
      <dgm:prSet/>
      <dgm:spPr/>
      <dgm:t>
        <a:bodyPr/>
        <a:lstStyle/>
        <a:p>
          <a:endParaRPr lang="es-CO"/>
        </a:p>
      </dgm:t>
    </dgm:pt>
    <dgm:pt modelId="{9268178F-53E2-42B2-AEF1-A93CC1F16CAA}" type="sibTrans" cxnId="{1B40E522-387A-4491-B5FA-BAC2EAE31E1A}">
      <dgm:prSet/>
      <dgm:spPr/>
      <dgm:t>
        <a:bodyPr/>
        <a:lstStyle/>
        <a:p>
          <a:endParaRPr lang="es-CO"/>
        </a:p>
      </dgm:t>
    </dgm:pt>
    <dgm:pt modelId="{683F0155-F6F8-4681-AD9B-FF129CB79F9B}">
      <dgm:prSet/>
      <dgm:spPr/>
      <dgm:t>
        <a:bodyPr/>
        <a:lstStyle/>
        <a:p>
          <a:endParaRPr lang="es-CO" dirty="0"/>
        </a:p>
      </dgm:t>
    </dgm:pt>
    <dgm:pt modelId="{D7BF6C15-872C-4CF2-A6A6-568AE1429BA2}" type="parTrans" cxnId="{68676C8D-56CE-4D23-8240-62C6E6E870F4}">
      <dgm:prSet/>
      <dgm:spPr/>
      <dgm:t>
        <a:bodyPr/>
        <a:lstStyle/>
        <a:p>
          <a:endParaRPr lang="es-CO"/>
        </a:p>
      </dgm:t>
    </dgm:pt>
    <dgm:pt modelId="{317FE780-F0C1-461C-9F1B-80E9AD027389}" type="sibTrans" cxnId="{68676C8D-56CE-4D23-8240-62C6E6E870F4}">
      <dgm:prSet/>
      <dgm:spPr/>
      <dgm:t>
        <a:bodyPr/>
        <a:lstStyle/>
        <a:p>
          <a:endParaRPr lang="es-CO"/>
        </a:p>
      </dgm:t>
    </dgm:pt>
    <dgm:pt modelId="{6CC8CF23-1CBB-48D6-824F-FF7C507B7376}">
      <dgm:prSet/>
      <dgm:spPr/>
      <dgm:t>
        <a:bodyPr/>
        <a:lstStyle/>
        <a:p>
          <a:endParaRPr lang="es-CO"/>
        </a:p>
      </dgm:t>
    </dgm:pt>
    <dgm:pt modelId="{CCF25C50-11F9-4D9F-A642-FA51B812C35E}" type="parTrans" cxnId="{3B5657E7-9574-4F3E-9EFC-558C3120D60F}">
      <dgm:prSet/>
      <dgm:spPr/>
      <dgm:t>
        <a:bodyPr/>
        <a:lstStyle/>
        <a:p>
          <a:endParaRPr lang="es-CO"/>
        </a:p>
      </dgm:t>
    </dgm:pt>
    <dgm:pt modelId="{B21054CD-F0F9-48B4-9D7C-0FD6128D313C}" type="sibTrans" cxnId="{3B5657E7-9574-4F3E-9EFC-558C3120D60F}">
      <dgm:prSet/>
      <dgm:spPr/>
      <dgm:t>
        <a:bodyPr/>
        <a:lstStyle/>
        <a:p>
          <a:endParaRPr lang="es-CO"/>
        </a:p>
      </dgm:t>
    </dgm:pt>
    <dgm:pt modelId="{F2CCC466-DF89-4D36-B6C3-D1D6AAB9F30F}" type="pres">
      <dgm:prSet presAssocID="{F5D7186A-5281-434E-90A3-33A667A8BA9C}" presName="matrix" presStyleCnt="0">
        <dgm:presLayoutVars>
          <dgm:chMax val="1"/>
          <dgm:dir/>
          <dgm:resizeHandles val="exact"/>
        </dgm:presLayoutVars>
      </dgm:prSet>
      <dgm:spPr/>
      <dgm:t>
        <a:bodyPr/>
        <a:lstStyle/>
        <a:p>
          <a:endParaRPr lang="es-ES"/>
        </a:p>
      </dgm:t>
    </dgm:pt>
    <dgm:pt modelId="{030B4695-6667-430C-9046-102BEFD6581E}" type="pres">
      <dgm:prSet presAssocID="{F5D7186A-5281-434E-90A3-33A667A8BA9C}" presName="diamond" presStyleLbl="bgShp" presStyleIdx="0" presStyleCnt="1"/>
      <dgm:spPr/>
    </dgm:pt>
    <dgm:pt modelId="{C3A2E585-2664-446B-98E4-606DDC8CC8DD}" type="pres">
      <dgm:prSet presAssocID="{F5D7186A-5281-434E-90A3-33A667A8BA9C}" presName="quad1" presStyleLbl="node1" presStyleIdx="0" presStyleCnt="4" custScaleX="214766" custLinFactNeighborX="-95490" custLinFactNeighborY="8434">
        <dgm:presLayoutVars>
          <dgm:chMax val="0"/>
          <dgm:chPref val="0"/>
          <dgm:bulletEnabled val="1"/>
        </dgm:presLayoutVars>
      </dgm:prSet>
      <dgm:spPr/>
      <dgm:t>
        <a:bodyPr/>
        <a:lstStyle/>
        <a:p>
          <a:endParaRPr lang="es-ES"/>
        </a:p>
      </dgm:t>
    </dgm:pt>
    <dgm:pt modelId="{684335F6-157E-40AA-8A86-47A8EBF4D3DA}" type="pres">
      <dgm:prSet presAssocID="{F5D7186A-5281-434E-90A3-33A667A8BA9C}" presName="quad2" presStyleLbl="node1" presStyleIdx="1" presStyleCnt="4" custScaleX="122974" custLinFactNeighborX="58168" custLinFactNeighborY="-7763">
        <dgm:presLayoutVars>
          <dgm:chMax val="0"/>
          <dgm:chPref val="0"/>
          <dgm:bulletEnabled val="1"/>
        </dgm:presLayoutVars>
      </dgm:prSet>
      <dgm:spPr/>
      <dgm:t>
        <a:bodyPr/>
        <a:lstStyle/>
        <a:p>
          <a:endParaRPr lang="es-ES"/>
        </a:p>
      </dgm:t>
    </dgm:pt>
    <dgm:pt modelId="{B12416D2-64CE-4561-B3AF-B9D13D8D9560}" type="pres">
      <dgm:prSet presAssocID="{F5D7186A-5281-434E-90A3-33A667A8BA9C}" presName="quad3" presStyleLbl="node1" presStyleIdx="2" presStyleCnt="4" custScaleY="119323" custLinFactNeighborX="-9288" custLinFactNeighborY="12231">
        <dgm:presLayoutVars>
          <dgm:chMax val="0"/>
          <dgm:chPref val="0"/>
          <dgm:bulletEnabled val="1"/>
        </dgm:presLayoutVars>
      </dgm:prSet>
      <dgm:spPr/>
      <dgm:t>
        <a:bodyPr/>
        <a:lstStyle/>
        <a:p>
          <a:endParaRPr lang="es-ES"/>
        </a:p>
      </dgm:t>
    </dgm:pt>
    <dgm:pt modelId="{74D4544E-F370-4797-9A22-5949B3882752}" type="pres">
      <dgm:prSet presAssocID="{F5D7186A-5281-434E-90A3-33A667A8BA9C}" presName="quad4" presStyleLbl="node1" presStyleIdx="3" presStyleCnt="4" custLinFactNeighborX="49060" custLinFactNeighborY="9373">
        <dgm:presLayoutVars>
          <dgm:chMax val="0"/>
          <dgm:chPref val="0"/>
          <dgm:bulletEnabled val="1"/>
        </dgm:presLayoutVars>
      </dgm:prSet>
      <dgm:spPr/>
      <dgm:t>
        <a:bodyPr/>
        <a:lstStyle/>
        <a:p>
          <a:endParaRPr lang="es-ES"/>
        </a:p>
      </dgm:t>
    </dgm:pt>
  </dgm:ptLst>
  <dgm:cxnLst>
    <dgm:cxn modelId="{FD04C07D-5165-48D4-BD43-900443A9F0C2}" srcId="{F5D7186A-5281-434E-90A3-33A667A8BA9C}" destId="{AEFCCDC2-B5DC-4F33-9A0E-351FDD6935CE}" srcOrd="1" destOrd="0" parTransId="{40152B3B-BDDC-4C81-8473-704551F3008B}" sibTransId="{771689C9-4FB4-4762-89B0-B810164C3B5B}"/>
    <dgm:cxn modelId="{8E0C98B5-4198-4F79-87BF-7ECB86892506}" type="presOf" srcId="{F0F05BF6-962F-4D51-8813-882795924224}" destId="{B12416D2-64CE-4561-B3AF-B9D13D8D9560}" srcOrd="0" destOrd="0" presId="urn:microsoft.com/office/officeart/2005/8/layout/matrix3"/>
    <dgm:cxn modelId="{DBC45933-A39C-4549-A0EF-9059A4F36A5C}" type="presOf" srcId="{AEFCCDC2-B5DC-4F33-9A0E-351FDD6935CE}" destId="{684335F6-157E-40AA-8A86-47A8EBF4D3DA}" srcOrd="0" destOrd="0" presId="urn:microsoft.com/office/officeart/2005/8/layout/matrix3"/>
    <dgm:cxn modelId="{1B40E522-387A-4491-B5FA-BAC2EAE31E1A}" srcId="{F5D7186A-5281-434E-90A3-33A667A8BA9C}" destId="{8AD0E964-AE97-421B-8D03-941C96A8EC29}" srcOrd="3" destOrd="0" parTransId="{E19E0FCE-69BE-4B8D-8050-D4E04723DC5B}" sibTransId="{9268178F-53E2-42B2-AEF1-A93CC1F16CAA}"/>
    <dgm:cxn modelId="{B48EC3FA-8B22-476C-B5AE-0A6174FDB096}" type="presOf" srcId="{8AD0E964-AE97-421B-8D03-941C96A8EC29}" destId="{74D4544E-F370-4797-9A22-5949B3882752}" srcOrd="0" destOrd="0" presId="urn:microsoft.com/office/officeart/2005/8/layout/matrix3"/>
    <dgm:cxn modelId="{348B3126-3A7D-4A3B-A67F-0278E8DF7A21}" srcId="{F5D7186A-5281-434E-90A3-33A667A8BA9C}" destId="{F0F05BF6-962F-4D51-8813-882795924224}" srcOrd="2" destOrd="0" parTransId="{64FAA62B-0FF7-42AF-B469-5C95975CDA19}" sibTransId="{0B02DE11-445A-428C-A9E8-0E526AD3A32F}"/>
    <dgm:cxn modelId="{6F0E10A5-3A80-4C1D-9444-6A450F9CDEB6}" srcId="{F5D7186A-5281-434E-90A3-33A667A8BA9C}" destId="{C1C554E7-35EA-4CAF-8FF3-5365C26251E8}" srcOrd="0" destOrd="0" parTransId="{8C96F2A4-A2B3-4056-8217-B067DD6904E9}" sibTransId="{22B5B9F6-6893-4AAB-BFCB-031B04003F2D}"/>
    <dgm:cxn modelId="{68676C8D-56CE-4D23-8240-62C6E6E870F4}" srcId="{F5D7186A-5281-434E-90A3-33A667A8BA9C}" destId="{683F0155-F6F8-4681-AD9B-FF129CB79F9B}" srcOrd="4" destOrd="0" parTransId="{D7BF6C15-872C-4CF2-A6A6-568AE1429BA2}" sibTransId="{317FE780-F0C1-461C-9F1B-80E9AD027389}"/>
    <dgm:cxn modelId="{66BE2D9D-2F7A-4243-BCA9-677C1CE6CA29}" type="presOf" srcId="{C1C554E7-35EA-4CAF-8FF3-5365C26251E8}" destId="{C3A2E585-2664-446B-98E4-606DDC8CC8DD}" srcOrd="0" destOrd="0" presId="urn:microsoft.com/office/officeart/2005/8/layout/matrix3"/>
    <dgm:cxn modelId="{3B5657E7-9574-4F3E-9EFC-558C3120D60F}" srcId="{F5D7186A-5281-434E-90A3-33A667A8BA9C}" destId="{6CC8CF23-1CBB-48D6-824F-FF7C507B7376}" srcOrd="5" destOrd="0" parTransId="{CCF25C50-11F9-4D9F-A642-FA51B812C35E}" sibTransId="{B21054CD-F0F9-48B4-9D7C-0FD6128D313C}"/>
    <dgm:cxn modelId="{95BAF4E5-0C0E-4594-A0BF-12419072F975}" type="presOf" srcId="{F5D7186A-5281-434E-90A3-33A667A8BA9C}" destId="{F2CCC466-DF89-4D36-B6C3-D1D6AAB9F30F}" srcOrd="0" destOrd="0" presId="urn:microsoft.com/office/officeart/2005/8/layout/matrix3"/>
    <dgm:cxn modelId="{42805F82-B77A-4BA2-899B-B0742316CAFD}" type="presParOf" srcId="{F2CCC466-DF89-4D36-B6C3-D1D6AAB9F30F}" destId="{030B4695-6667-430C-9046-102BEFD6581E}" srcOrd="0" destOrd="0" presId="urn:microsoft.com/office/officeart/2005/8/layout/matrix3"/>
    <dgm:cxn modelId="{4639D5C3-16BB-4331-B4F6-2DC468D4102E}" type="presParOf" srcId="{F2CCC466-DF89-4D36-B6C3-D1D6AAB9F30F}" destId="{C3A2E585-2664-446B-98E4-606DDC8CC8DD}" srcOrd="1" destOrd="0" presId="urn:microsoft.com/office/officeart/2005/8/layout/matrix3"/>
    <dgm:cxn modelId="{84DF4D6B-1AE2-4B09-A48E-1B52696D3DF2}" type="presParOf" srcId="{F2CCC466-DF89-4D36-B6C3-D1D6AAB9F30F}" destId="{684335F6-157E-40AA-8A86-47A8EBF4D3DA}" srcOrd="2" destOrd="0" presId="urn:microsoft.com/office/officeart/2005/8/layout/matrix3"/>
    <dgm:cxn modelId="{82AE42A2-4FFC-4BC2-9CE3-99D317F735EF}" type="presParOf" srcId="{F2CCC466-DF89-4D36-B6C3-D1D6AAB9F30F}" destId="{B12416D2-64CE-4561-B3AF-B9D13D8D9560}" srcOrd="3" destOrd="0" presId="urn:microsoft.com/office/officeart/2005/8/layout/matrix3"/>
    <dgm:cxn modelId="{BC038526-5370-432F-81D4-C757E43A2DBC}" type="presParOf" srcId="{F2CCC466-DF89-4D36-B6C3-D1D6AAB9F30F}" destId="{74D4544E-F370-4797-9A22-5949B3882752}" srcOrd="4" destOrd="0" presId="urn:microsoft.com/office/officeart/2005/8/layout/matrix3"/>
  </dgm:cxnLst>
  <dgm:bg/>
  <dgm:whole>
    <a:ln>
      <a:solidFill>
        <a:srgbClr val="FFC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3FD876-8D27-4192-9761-04AB12467BA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CO"/>
        </a:p>
      </dgm:t>
    </dgm:pt>
    <dgm:pt modelId="{66809FA5-96D4-45F9-8C80-9127BB8C3E1D}">
      <dgm:prSet custT="1"/>
      <dgm:spPr/>
      <dgm:t>
        <a:bodyPr/>
        <a:lstStyle/>
        <a:p>
          <a:pPr algn="just"/>
          <a:r>
            <a:rPr lang="es-CO" sz="2000" dirty="0" smtClean="0">
              <a:solidFill>
                <a:schemeClr val="tx1"/>
              </a:solidFill>
            </a:rPr>
            <a:t>5. Se realiza la visita de asistencia técnica. </a:t>
          </a:r>
          <a:endParaRPr lang="es-CO" sz="2000" dirty="0">
            <a:solidFill>
              <a:schemeClr val="tx1"/>
            </a:solidFill>
          </a:endParaRPr>
        </a:p>
      </dgm:t>
    </dgm:pt>
    <dgm:pt modelId="{E3962AD4-4E26-40BB-B535-966E81E7EB99}" type="parTrans" cxnId="{0D7B9FC7-E516-4A53-944F-AEC29360E5BC}">
      <dgm:prSet/>
      <dgm:spPr/>
      <dgm:t>
        <a:bodyPr/>
        <a:lstStyle/>
        <a:p>
          <a:endParaRPr lang="es-CO"/>
        </a:p>
      </dgm:t>
    </dgm:pt>
    <dgm:pt modelId="{32B1E0AC-5271-42C2-8868-B68DD2BD1945}" type="sibTrans" cxnId="{0D7B9FC7-E516-4A53-944F-AEC29360E5BC}">
      <dgm:prSet/>
      <dgm:spPr/>
      <dgm:t>
        <a:bodyPr/>
        <a:lstStyle/>
        <a:p>
          <a:endParaRPr lang="es-CO"/>
        </a:p>
      </dgm:t>
    </dgm:pt>
    <dgm:pt modelId="{5A3E4684-C3FC-4FC4-BDE4-43789C1EE63F}">
      <dgm:prSet custT="1"/>
      <dgm:spPr/>
      <dgm:t>
        <a:bodyPr/>
        <a:lstStyle/>
        <a:p>
          <a:pPr algn="just"/>
          <a:r>
            <a:rPr lang="es-CO" sz="2000" dirty="0" smtClean="0">
              <a:solidFill>
                <a:schemeClr val="tx1"/>
              </a:solidFill>
            </a:rPr>
            <a:t>6. Se realiza seguimiento a planes de mejoramiento (hallazgos 2020). </a:t>
          </a:r>
          <a:endParaRPr lang="es-CO" sz="2000" dirty="0">
            <a:solidFill>
              <a:schemeClr val="tx1"/>
            </a:solidFill>
          </a:endParaRPr>
        </a:p>
      </dgm:t>
    </dgm:pt>
    <dgm:pt modelId="{4C7A5EEF-6D34-44A6-BEC6-16856C594BA8}" type="parTrans" cxnId="{5DCD045A-2CD7-4AC9-AB86-4E4629BF1EE2}">
      <dgm:prSet/>
      <dgm:spPr/>
      <dgm:t>
        <a:bodyPr/>
        <a:lstStyle/>
        <a:p>
          <a:endParaRPr lang="es-CO"/>
        </a:p>
      </dgm:t>
    </dgm:pt>
    <dgm:pt modelId="{61DB18F5-B69E-4454-8710-1D4A0B07BF49}" type="sibTrans" cxnId="{5DCD045A-2CD7-4AC9-AB86-4E4629BF1EE2}">
      <dgm:prSet/>
      <dgm:spPr/>
      <dgm:t>
        <a:bodyPr/>
        <a:lstStyle/>
        <a:p>
          <a:endParaRPr lang="es-CO"/>
        </a:p>
      </dgm:t>
    </dgm:pt>
    <dgm:pt modelId="{8FC63233-B13A-446E-B4A4-7C24847124E9}">
      <dgm:prSet custT="1"/>
      <dgm:spPr/>
      <dgm:t>
        <a:bodyPr/>
        <a:lstStyle/>
        <a:p>
          <a:pPr algn="just"/>
          <a:r>
            <a:rPr lang="es-CO" sz="2000" dirty="0" smtClean="0">
              <a:solidFill>
                <a:schemeClr val="tx1"/>
              </a:solidFill>
            </a:rPr>
            <a:t>7.Se notifica informe ejecutivo (oportunidades de mejora 2021). </a:t>
          </a:r>
          <a:endParaRPr lang="es-CO" sz="2000" dirty="0">
            <a:solidFill>
              <a:schemeClr val="tx1"/>
            </a:solidFill>
          </a:endParaRPr>
        </a:p>
      </dgm:t>
    </dgm:pt>
    <dgm:pt modelId="{AE7ADA89-0D98-4666-ACE2-649238744D6D}" type="parTrans" cxnId="{ED8F7CC3-F97B-4EA5-A138-ADF8EF251D14}">
      <dgm:prSet/>
      <dgm:spPr/>
      <dgm:t>
        <a:bodyPr/>
        <a:lstStyle/>
        <a:p>
          <a:endParaRPr lang="es-CO"/>
        </a:p>
      </dgm:t>
    </dgm:pt>
    <dgm:pt modelId="{1230711F-93B4-4412-AC3D-0A408BAF9831}" type="sibTrans" cxnId="{ED8F7CC3-F97B-4EA5-A138-ADF8EF251D14}">
      <dgm:prSet/>
      <dgm:spPr/>
      <dgm:t>
        <a:bodyPr/>
        <a:lstStyle/>
        <a:p>
          <a:endParaRPr lang="es-CO"/>
        </a:p>
      </dgm:t>
    </dgm:pt>
    <dgm:pt modelId="{3D8A51CD-82DF-4E6C-9F3C-3AAB5501291F}">
      <dgm:prSet custT="1"/>
      <dgm:spPr/>
      <dgm:t>
        <a:bodyPr/>
        <a:lstStyle/>
        <a:p>
          <a:pPr algn="ctr"/>
          <a:r>
            <a:rPr lang="es-CO" sz="1800" dirty="0" smtClean="0">
              <a:solidFill>
                <a:schemeClr val="tx1"/>
              </a:solidFill>
            </a:rPr>
            <a:t>8.Se realizan asistencias técnicas a los servicios de:</a:t>
          </a:r>
        </a:p>
        <a:p>
          <a:pPr algn="l"/>
          <a:r>
            <a:rPr lang="es-CO" sz="1800" dirty="0" smtClean="0">
              <a:solidFill>
                <a:schemeClr val="tx1"/>
              </a:solidFill>
            </a:rPr>
            <a:t>Ambulancias </a:t>
          </a:r>
        </a:p>
        <a:p>
          <a:pPr algn="l"/>
          <a:r>
            <a:rPr lang="es-CO" sz="1800" dirty="0" smtClean="0">
              <a:solidFill>
                <a:schemeClr val="tx1"/>
              </a:solidFill>
            </a:rPr>
            <a:t>Unidad móvil</a:t>
          </a:r>
        </a:p>
        <a:p>
          <a:pPr algn="l"/>
          <a:r>
            <a:rPr lang="es-CO" sz="1800" dirty="0" smtClean="0">
              <a:solidFill>
                <a:schemeClr val="tx1"/>
              </a:solidFill>
            </a:rPr>
            <a:t>Farmacia</a:t>
          </a:r>
        </a:p>
        <a:p>
          <a:pPr algn="l"/>
          <a:r>
            <a:rPr lang="es-ES" sz="1800" dirty="0" err="1" smtClean="0">
              <a:solidFill>
                <a:schemeClr val="tx1"/>
              </a:solidFill>
            </a:rPr>
            <a:t>Call</a:t>
          </a:r>
          <a:r>
            <a:rPr lang="es-ES" sz="1800" dirty="0" smtClean="0">
              <a:solidFill>
                <a:schemeClr val="tx1"/>
              </a:solidFill>
            </a:rPr>
            <a:t> center</a:t>
          </a:r>
        </a:p>
        <a:p>
          <a:pPr algn="l"/>
          <a:r>
            <a:rPr lang="es-ES" sz="1800" dirty="0" smtClean="0">
              <a:solidFill>
                <a:schemeClr val="tx1"/>
              </a:solidFill>
            </a:rPr>
            <a:t>PQRS</a:t>
          </a:r>
          <a:endParaRPr lang="es-CO" sz="1800" dirty="0" smtClean="0">
            <a:solidFill>
              <a:schemeClr val="tx1"/>
            </a:solidFill>
          </a:endParaRPr>
        </a:p>
        <a:p>
          <a:pPr algn="ctr"/>
          <a:r>
            <a:rPr lang="es-CO" sz="1800" dirty="0" smtClean="0">
              <a:solidFill>
                <a:schemeClr val="tx1"/>
              </a:solidFill>
            </a:rPr>
            <a:t> </a:t>
          </a:r>
          <a:endParaRPr lang="es-CO" sz="1800" dirty="0">
            <a:solidFill>
              <a:schemeClr val="tx1"/>
            </a:solidFill>
          </a:endParaRPr>
        </a:p>
      </dgm:t>
    </dgm:pt>
    <dgm:pt modelId="{B125D5B3-E4B9-4073-B87E-5B503C6BFEB9}" type="parTrans" cxnId="{B8CE630E-CDF3-4E6E-8BF4-D80EA5061F1D}">
      <dgm:prSet/>
      <dgm:spPr/>
      <dgm:t>
        <a:bodyPr/>
        <a:lstStyle/>
        <a:p>
          <a:endParaRPr lang="es-CO"/>
        </a:p>
      </dgm:t>
    </dgm:pt>
    <dgm:pt modelId="{0FC95271-8D1F-4044-8B6D-335573AB2CCB}" type="sibTrans" cxnId="{B8CE630E-CDF3-4E6E-8BF4-D80EA5061F1D}">
      <dgm:prSet/>
      <dgm:spPr/>
      <dgm:t>
        <a:bodyPr/>
        <a:lstStyle/>
        <a:p>
          <a:endParaRPr lang="es-CO"/>
        </a:p>
      </dgm:t>
    </dgm:pt>
    <dgm:pt modelId="{71C9CBA2-C026-4DC0-A5E9-5FF40F2455C4}">
      <dgm:prSet custLinFactNeighborX="-51229" custLinFactNeighborY="-8438"/>
      <dgm:spPr/>
      <dgm:t>
        <a:bodyPr/>
        <a:lstStyle/>
        <a:p>
          <a:endParaRPr lang="es-ES"/>
        </a:p>
      </dgm:t>
    </dgm:pt>
    <dgm:pt modelId="{7D753D25-F5BB-4F0E-A6D4-5F8B0B9135E3}" type="parTrans" cxnId="{8A2F31C1-3BA1-4C3E-A415-7702E20837DE}">
      <dgm:prSet/>
      <dgm:spPr/>
      <dgm:t>
        <a:bodyPr/>
        <a:lstStyle/>
        <a:p>
          <a:endParaRPr lang="es-ES"/>
        </a:p>
      </dgm:t>
    </dgm:pt>
    <dgm:pt modelId="{15C7F683-1A4D-4D12-A520-D4F4E761BB35}" type="sibTrans" cxnId="{8A2F31C1-3BA1-4C3E-A415-7702E20837DE}">
      <dgm:prSet/>
      <dgm:spPr/>
      <dgm:t>
        <a:bodyPr/>
        <a:lstStyle/>
        <a:p>
          <a:endParaRPr lang="es-ES"/>
        </a:p>
      </dgm:t>
    </dgm:pt>
    <dgm:pt modelId="{5249F1AB-4FF3-4F26-9BA1-C0513C4F390E}">
      <dgm:prSet custLinFactNeighborX="25916" custLinFactNeighborY="-10246"/>
      <dgm:spPr/>
      <dgm:t>
        <a:bodyPr/>
        <a:lstStyle/>
        <a:p>
          <a:endParaRPr lang="es-ES"/>
        </a:p>
      </dgm:t>
    </dgm:pt>
    <dgm:pt modelId="{322E1EAA-6F5D-4559-9EC1-C0817FBCAFA0}" type="parTrans" cxnId="{B34EC6C6-8343-4B89-BBF1-210732BA2DC5}">
      <dgm:prSet/>
      <dgm:spPr/>
      <dgm:t>
        <a:bodyPr/>
        <a:lstStyle/>
        <a:p>
          <a:endParaRPr lang="es-ES"/>
        </a:p>
      </dgm:t>
    </dgm:pt>
    <dgm:pt modelId="{64F8B68A-39DF-4FA6-A058-7884CFA21605}" type="sibTrans" cxnId="{B34EC6C6-8343-4B89-BBF1-210732BA2DC5}">
      <dgm:prSet/>
      <dgm:spPr/>
      <dgm:t>
        <a:bodyPr/>
        <a:lstStyle/>
        <a:p>
          <a:endParaRPr lang="es-ES"/>
        </a:p>
      </dgm:t>
    </dgm:pt>
    <dgm:pt modelId="{45071C72-0244-471A-95D6-1E9D59E69950}">
      <dgm:prSet custLinFactNeighborX="-50024" custLinFactNeighborY="-6630"/>
      <dgm:spPr/>
      <dgm:t>
        <a:bodyPr/>
        <a:lstStyle/>
        <a:p>
          <a:endParaRPr lang="es-ES"/>
        </a:p>
      </dgm:t>
    </dgm:pt>
    <dgm:pt modelId="{1B136819-ACC3-4AF9-B1A0-758B165AFF87}" type="parTrans" cxnId="{C34647E3-FF35-4401-9D5F-A1CF53901452}">
      <dgm:prSet/>
      <dgm:spPr/>
      <dgm:t>
        <a:bodyPr/>
        <a:lstStyle/>
        <a:p>
          <a:endParaRPr lang="es-ES"/>
        </a:p>
      </dgm:t>
    </dgm:pt>
    <dgm:pt modelId="{CA17210C-AE0A-4ACF-B3FB-A61DFEEED749}" type="sibTrans" cxnId="{C34647E3-FF35-4401-9D5F-A1CF53901452}">
      <dgm:prSet/>
      <dgm:spPr/>
      <dgm:t>
        <a:bodyPr/>
        <a:lstStyle/>
        <a:p>
          <a:endParaRPr lang="es-ES"/>
        </a:p>
      </dgm:t>
    </dgm:pt>
    <dgm:pt modelId="{62F35FFF-4EE1-40DB-B4BF-D4F40673E2C9}" type="pres">
      <dgm:prSet presAssocID="{C83FD876-8D27-4192-9761-04AB12467BA6}" presName="matrix" presStyleCnt="0">
        <dgm:presLayoutVars>
          <dgm:chMax val="1"/>
          <dgm:dir/>
          <dgm:resizeHandles val="exact"/>
        </dgm:presLayoutVars>
      </dgm:prSet>
      <dgm:spPr/>
      <dgm:t>
        <a:bodyPr/>
        <a:lstStyle/>
        <a:p>
          <a:endParaRPr lang="es-ES"/>
        </a:p>
      </dgm:t>
    </dgm:pt>
    <dgm:pt modelId="{53D630F0-93D1-475B-95C9-C5D29D10D49B}" type="pres">
      <dgm:prSet presAssocID="{C83FD876-8D27-4192-9761-04AB12467BA6}" presName="diamond" presStyleLbl="bgShp" presStyleIdx="0" presStyleCnt="1"/>
      <dgm:spPr/>
      <dgm:t>
        <a:bodyPr/>
        <a:lstStyle/>
        <a:p>
          <a:endParaRPr lang="es-ES"/>
        </a:p>
      </dgm:t>
    </dgm:pt>
    <dgm:pt modelId="{2BCDE50A-48CF-4AA0-8AE2-A6F813C7AF64}" type="pres">
      <dgm:prSet presAssocID="{C83FD876-8D27-4192-9761-04AB12467BA6}" presName="quad1" presStyleLbl="node1" presStyleIdx="0" presStyleCnt="4" custLinFactNeighborX="-50024" custLinFactNeighborY="-6630">
        <dgm:presLayoutVars>
          <dgm:chMax val="0"/>
          <dgm:chPref val="0"/>
          <dgm:bulletEnabled val="1"/>
        </dgm:presLayoutVars>
      </dgm:prSet>
      <dgm:spPr/>
      <dgm:t>
        <a:bodyPr/>
        <a:lstStyle/>
        <a:p>
          <a:endParaRPr lang="es-ES"/>
        </a:p>
      </dgm:t>
    </dgm:pt>
    <dgm:pt modelId="{B84103B0-22AB-4C53-83AA-522F23CA96DF}" type="pres">
      <dgm:prSet presAssocID="{C83FD876-8D27-4192-9761-04AB12467BA6}" presName="quad2" presStyleLbl="node1" presStyleIdx="1" presStyleCnt="4" custLinFactNeighborX="42189" custLinFactNeighborY="-9643">
        <dgm:presLayoutVars>
          <dgm:chMax val="0"/>
          <dgm:chPref val="0"/>
          <dgm:bulletEnabled val="1"/>
        </dgm:presLayoutVars>
      </dgm:prSet>
      <dgm:spPr/>
      <dgm:t>
        <a:bodyPr/>
        <a:lstStyle/>
        <a:p>
          <a:endParaRPr lang="es-ES"/>
        </a:p>
      </dgm:t>
    </dgm:pt>
    <dgm:pt modelId="{976E781C-8C1A-4703-AA7C-2F34EC06E03B}" type="pres">
      <dgm:prSet presAssocID="{C83FD876-8D27-4192-9761-04AB12467BA6}" presName="quad3" presStyleLbl="node1" presStyleIdx="2" presStyleCnt="4" custLinFactNeighborX="-49421" custLinFactNeighborY="5424">
        <dgm:presLayoutVars>
          <dgm:chMax val="0"/>
          <dgm:chPref val="0"/>
          <dgm:bulletEnabled val="1"/>
        </dgm:presLayoutVars>
      </dgm:prSet>
      <dgm:spPr/>
      <dgm:t>
        <a:bodyPr/>
        <a:lstStyle/>
        <a:p>
          <a:endParaRPr lang="es-ES"/>
        </a:p>
      </dgm:t>
    </dgm:pt>
    <dgm:pt modelId="{D8AE615B-6B9B-41FC-9703-6D5FB210B2EB}" type="pres">
      <dgm:prSet presAssocID="{C83FD876-8D27-4192-9761-04AB12467BA6}" presName="quad4" presStyleLbl="node1" presStyleIdx="3" presStyleCnt="4" custScaleX="113265" custScaleY="130672" custLinFactNeighborX="42189" custLinFactNeighborY="8438">
        <dgm:presLayoutVars>
          <dgm:chMax val="0"/>
          <dgm:chPref val="0"/>
          <dgm:bulletEnabled val="1"/>
        </dgm:presLayoutVars>
      </dgm:prSet>
      <dgm:spPr/>
      <dgm:t>
        <a:bodyPr/>
        <a:lstStyle/>
        <a:p>
          <a:endParaRPr lang="es-ES"/>
        </a:p>
      </dgm:t>
    </dgm:pt>
  </dgm:ptLst>
  <dgm:cxnLst>
    <dgm:cxn modelId="{8C497F0A-3B3B-45A6-8893-010C0C663126}" type="presOf" srcId="{8FC63233-B13A-446E-B4A4-7C24847124E9}" destId="{976E781C-8C1A-4703-AA7C-2F34EC06E03B}" srcOrd="0" destOrd="0" presId="urn:microsoft.com/office/officeart/2005/8/layout/matrix3"/>
    <dgm:cxn modelId="{C34647E3-FF35-4401-9D5F-A1CF53901452}" srcId="{C83FD876-8D27-4192-9761-04AB12467BA6}" destId="{45071C72-0244-471A-95D6-1E9D59E69950}" srcOrd="6" destOrd="0" parTransId="{1B136819-ACC3-4AF9-B1A0-758B165AFF87}" sibTransId="{CA17210C-AE0A-4ACF-B3FB-A61DFEEED749}"/>
    <dgm:cxn modelId="{B3D14EF5-14A0-456B-B95F-59E2F6F240FA}" type="presOf" srcId="{66809FA5-96D4-45F9-8C80-9127BB8C3E1D}" destId="{2BCDE50A-48CF-4AA0-8AE2-A6F813C7AF64}" srcOrd="0" destOrd="0" presId="urn:microsoft.com/office/officeart/2005/8/layout/matrix3"/>
    <dgm:cxn modelId="{0D7B9FC7-E516-4A53-944F-AEC29360E5BC}" srcId="{C83FD876-8D27-4192-9761-04AB12467BA6}" destId="{66809FA5-96D4-45F9-8C80-9127BB8C3E1D}" srcOrd="0" destOrd="0" parTransId="{E3962AD4-4E26-40BB-B535-966E81E7EB99}" sibTransId="{32B1E0AC-5271-42C2-8868-B68DD2BD1945}"/>
    <dgm:cxn modelId="{B34EC6C6-8343-4B89-BBF1-210732BA2DC5}" srcId="{C83FD876-8D27-4192-9761-04AB12467BA6}" destId="{5249F1AB-4FF3-4F26-9BA1-C0513C4F390E}" srcOrd="5" destOrd="0" parTransId="{322E1EAA-6F5D-4559-9EC1-C0817FBCAFA0}" sibTransId="{64F8B68A-39DF-4FA6-A058-7884CFA21605}"/>
    <dgm:cxn modelId="{9556379E-3D01-4AAB-AAB1-FF5EF9634138}" type="presOf" srcId="{5A3E4684-C3FC-4FC4-BDE4-43789C1EE63F}" destId="{B84103B0-22AB-4C53-83AA-522F23CA96DF}" srcOrd="0" destOrd="0" presId="urn:microsoft.com/office/officeart/2005/8/layout/matrix3"/>
    <dgm:cxn modelId="{FE873775-A980-4688-93DC-A46CB4E4A5F2}" type="presOf" srcId="{C83FD876-8D27-4192-9761-04AB12467BA6}" destId="{62F35FFF-4EE1-40DB-B4BF-D4F40673E2C9}" srcOrd="0" destOrd="0" presId="urn:microsoft.com/office/officeart/2005/8/layout/matrix3"/>
    <dgm:cxn modelId="{B8CE630E-CDF3-4E6E-8BF4-D80EA5061F1D}" srcId="{C83FD876-8D27-4192-9761-04AB12467BA6}" destId="{3D8A51CD-82DF-4E6C-9F3C-3AAB5501291F}" srcOrd="3" destOrd="0" parTransId="{B125D5B3-E4B9-4073-B87E-5B503C6BFEB9}" sibTransId="{0FC95271-8D1F-4044-8B6D-335573AB2CCB}"/>
    <dgm:cxn modelId="{5DCD045A-2CD7-4AC9-AB86-4E4629BF1EE2}" srcId="{C83FD876-8D27-4192-9761-04AB12467BA6}" destId="{5A3E4684-C3FC-4FC4-BDE4-43789C1EE63F}" srcOrd="1" destOrd="0" parTransId="{4C7A5EEF-6D34-44A6-BEC6-16856C594BA8}" sibTransId="{61DB18F5-B69E-4454-8710-1D4A0B07BF49}"/>
    <dgm:cxn modelId="{41E5143F-F8A2-411C-A69B-4ED0DC132F91}" type="presOf" srcId="{3D8A51CD-82DF-4E6C-9F3C-3AAB5501291F}" destId="{D8AE615B-6B9B-41FC-9703-6D5FB210B2EB}" srcOrd="0" destOrd="0" presId="urn:microsoft.com/office/officeart/2005/8/layout/matrix3"/>
    <dgm:cxn modelId="{8A2F31C1-3BA1-4C3E-A415-7702E20837DE}" srcId="{C83FD876-8D27-4192-9761-04AB12467BA6}" destId="{71C9CBA2-C026-4DC0-A5E9-5FF40F2455C4}" srcOrd="4" destOrd="0" parTransId="{7D753D25-F5BB-4F0E-A6D4-5F8B0B9135E3}" sibTransId="{15C7F683-1A4D-4D12-A520-D4F4E761BB35}"/>
    <dgm:cxn modelId="{ED8F7CC3-F97B-4EA5-A138-ADF8EF251D14}" srcId="{C83FD876-8D27-4192-9761-04AB12467BA6}" destId="{8FC63233-B13A-446E-B4A4-7C24847124E9}" srcOrd="2" destOrd="0" parTransId="{AE7ADA89-0D98-4666-ACE2-649238744D6D}" sibTransId="{1230711F-93B4-4412-AC3D-0A408BAF9831}"/>
    <dgm:cxn modelId="{C9BB541D-D8F8-4FF1-8EDC-943A8CA256D8}" type="presParOf" srcId="{62F35FFF-4EE1-40DB-B4BF-D4F40673E2C9}" destId="{53D630F0-93D1-475B-95C9-C5D29D10D49B}" srcOrd="0" destOrd="0" presId="urn:microsoft.com/office/officeart/2005/8/layout/matrix3"/>
    <dgm:cxn modelId="{9BA8FDE5-5E04-4615-8DFD-E28B2D99D12B}" type="presParOf" srcId="{62F35FFF-4EE1-40DB-B4BF-D4F40673E2C9}" destId="{2BCDE50A-48CF-4AA0-8AE2-A6F813C7AF64}" srcOrd="1" destOrd="0" presId="urn:microsoft.com/office/officeart/2005/8/layout/matrix3"/>
    <dgm:cxn modelId="{3131BDC6-7218-4D53-A751-6E0583205370}" type="presParOf" srcId="{62F35FFF-4EE1-40DB-B4BF-D4F40673E2C9}" destId="{B84103B0-22AB-4C53-83AA-522F23CA96DF}" srcOrd="2" destOrd="0" presId="urn:microsoft.com/office/officeart/2005/8/layout/matrix3"/>
    <dgm:cxn modelId="{DF07A785-6AE2-445F-9DD3-D5C8070E376C}" type="presParOf" srcId="{62F35FFF-4EE1-40DB-B4BF-D4F40673E2C9}" destId="{976E781C-8C1A-4703-AA7C-2F34EC06E03B}" srcOrd="3" destOrd="0" presId="urn:microsoft.com/office/officeart/2005/8/layout/matrix3"/>
    <dgm:cxn modelId="{C363F4EF-658E-4E05-A101-762E36B9BA36}" type="presParOf" srcId="{62F35FFF-4EE1-40DB-B4BF-D4F40673E2C9}" destId="{D8AE615B-6B9B-41FC-9703-6D5FB210B2E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3FD876-8D27-4192-9761-04AB12467BA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CO"/>
        </a:p>
      </dgm:t>
    </dgm:pt>
    <dgm:pt modelId="{66809FA5-96D4-45F9-8C80-9127BB8C3E1D}">
      <dgm:prSet custT="1"/>
      <dgm:spPr/>
      <dgm:t>
        <a:bodyPr/>
        <a:lstStyle/>
        <a:p>
          <a:pPr algn="just"/>
          <a:r>
            <a:rPr lang="es-ES" sz="2000" dirty="0" smtClean="0">
              <a:solidFill>
                <a:schemeClr val="tx1"/>
              </a:solidFill>
            </a:rPr>
            <a:t>9. Se realizan asistencias técnicas a:</a:t>
          </a:r>
        </a:p>
        <a:p>
          <a:pPr algn="just"/>
          <a:r>
            <a:rPr lang="es-ES" sz="2000" dirty="0" smtClean="0">
              <a:solidFill>
                <a:schemeClr val="tx1"/>
              </a:solidFill>
            </a:rPr>
            <a:t>PAMEC</a:t>
          </a:r>
        </a:p>
        <a:p>
          <a:pPr algn="just"/>
          <a:r>
            <a:rPr lang="es-ES" sz="2000" dirty="0" smtClean="0">
              <a:solidFill>
                <a:schemeClr val="tx1"/>
              </a:solidFill>
            </a:rPr>
            <a:t>Área Administrativas (calidad)</a:t>
          </a:r>
        </a:p>
        <a:p>
          <a:pPr algn="just"/>
          <a:r>
            <a:rPr lang="es-ES" sz="2000" dirty="0" smtClean="0">
              <a:solidFill>
                <a:schemeClr val="tx1"/>
              </a:solidFill>
            </a:rPr>
            <a:t>Hojas de vida</a:t>
          </a:r>
        </a:p>
        <a:p>
          <a:pPr algn="just"/>
          <a:r>
            <a:rPr lang="es-ES" sz="2000" dirty="0" smtClean="0">
              <a:solidFill>
                <a:schemeClr val="tx1"/>
              </a:solidFill>
            </a:rPr>
            <a:t>Indicadores de calidad</a:t>
          </a:r>
          <a:endParaRPr lang="es-CO" sz="2000" dirty="0">
            <a:solidFill>
              <a:schemeClr val="tx1"/>
            </a:solidFill>
          </a:endParaRPr>
        </a:p>
      </dgm:t>
    </dgm:pt>
    <dgm:pt modelId="{E3962AD4-4E26-40BB-B535-966E81E7EB99}" type="parTrans" cxnId="{0D7B9FC7-E516-4A53-944F-AEC29360E5BC}">
      <dgm:prSet/>
      <dgm:spPr/>
      <dgm:t>
        <a:bodyPr/>
        <a:lstStyle/>
        <a:p>
          <a:endParaRPr lang="es-CO"/>
        </a:p>
      </dgm:t>
    </dgm:pt>
    <dgm:pt modelId="{32B1E0AC-5271-42C2-8868-B68DD2BD1945}" type="sibTrans" cxnId="{0D7B9FC7-E516-4A53-944F-AEC29360E5BC}">
      <dgm:prSet/>
      <dgm:spPr/>
      <dgm:t>
        <a:bodyPr/>
        <a:lstStyle/>
        <a:p>
          <a:endParaRPr lang="es-CO"/>
        </a:p>
      </dgm:t>
    </dgm:pt>
    <dgm:pt modelId="{5249F1AB-4FF3-4F26-9BA1-C0513C4F390E}">
      <dgm:prSet custT="1"/>
      <dgm:spPr/>
      <dgm:t>
        <a:bodyPr/>
        <a:lstStyle/>
        <a:p>
          <a:pPr algn="just"/>
          <a:r>
            <a:rPr lang="es-ES" sz="2000" dirty="0" smtClean="0">
              <a:solidFill>
                <a:schemeClr val="tx1"/>
              </a:solidFill>
            </a:rPr>
            <a:t>10. Se realiza seguimiento al Decreto 2193 de 2004</a:t>
          </a:r>
          <a:endParaRPr lang="es-CO" sz="2000" dirty="0">
            <a:solidFill>
              <a:schemeClr val="tx1"/>
            </a:solidFill>
          </a:endParaRPr>
        </a:p>
      </dgm:t>
    </dgm:pt>
    <dgm:pt modelId="{322E1EAA-6F5D-4559-9EC1-C0817FBCAFA0}" type="parTrans" cxnId="{B34EC6C6-8343-4B89-BBF1-210732BA2DC5}">
      <dgm:prSet/>
      <dgm:spPr/>
      <dgm:t>
        <a:bodyPr/>
        <a:lstStyle/>
        <a:p>
          <a:endParaRPr lang="es-ES"/>
        </a:p>
      </dgm:t>
    </dgm:pt>
    <dgm:pt modelId="{64F8B68A-39DF-4FA6-A058-7884CFA21605}" type="sibTrans" cxnId="{B34EC6C6-8343-4B89-BBF1-210732BA2DC5}">
      <dgm:prSet/>
      <dgm:spPr/>
      <dgm:t>
        <a:bodyPr/>
        <a:lstStyle/>
        <a:p>
          <a:endParaRPr lang="es-ES"/>
        </a:p>
      </dgm:t>
    </dgm:pt>
    <dgm:pt modelId="{E4BAA9E9-09CA-4316-8413-CC06E8D765C0}">
      <dgm:prSet custT="1"/>
      <dgm:spPr/>
      <dgm:t>
        <a:bodyPr/>
        <a:lstStyle/>
        <a:p>
          <a:pPr algn="just"/>
          <a:r>
            <a:rPr lang="es-ES" sz="2000" dirty="0" smtClean="0">
              <a:solidFill>
                <a:schemeClr val="tx1"/>
              </a:solidFill>
            </a:rPr>
            <a:t>11.Se realiza seguimiento a los servicios priorizados</a:t>
          </a:r>
          <a:endParaRPr lang="es-ES" sz="2000" dirty="0">
            <a:solidFill>
              <a:schemeClr val="tx1"/>
            </a:solidFill>
          </a:endParaRPr>
        </a:p>
      </dgm:t>
    </dgm:pt>
    <dgm:pt modelId="{3DB081E5-2516-4E66-BCCC-A65BEB4DC049}" type="parTrans" cxnId="{5B1BDB78-18AB-49DA-AB5B-E942B618C99E}">
      <dgm:prSet/>
      <dgm:spPr/>
    </dgm:pt>
    <dgm:pt modelId="{F7702189-21C3-4B9A-972B-120B5F9911A1}" type="sibTrans" cxnId="{5B1BDB78-18AB-49DA-AB5B-E942B618C99E}">
      <dgm:prSet/>
      <dgm:spPr/>
    </dgm:pt>
    <dgm:pt modelId="{2BAF7218-3154-4D71-B07C-24A1CD957383}">
      <dgm:prSet custT="1"/>
      <dgm:spPr/>
      <dgm:t>
        <a:bodyPr/>
        <a:lstStyle/>
        <a:p>
          <a:pPr algn="just"/>
          <a:r>
            <a:rPr lang="es-ES" sz="2000" dirty="0" smtClean="0">
              <a:solidFill>
                <a:schemeClr val="tx1"/>
              </a:solidFill>
            </a:rPr>
            <a:t>12. Se realizan capacitaciones (seguridad del paciente y humanización)</a:t>
          </a:r>
          <a:endParaRPr lang="es-ES" sz="2000" dirty="0">
            <a:solidFill>
              <a:schemeClr val="tx1"/>
            </a:solidFill>
          </a:endParaRPr>
        </a:p>
      </dgm:t>
    </dgm:pt>
    <dgm:pt modelId="{38254D8C-B356-469F-8F9A-85F355045315}" type="parTrans" cxnId="{05AC4E3D-7C2C-4CBA-B31D-DC62EFF3AEAD}">
      <dgm:prSet/>
      <dgm:spPr/>
    </dgm:pt>
    <dgm:pt modelId="{B3B02A8D-6C70-4C7E-9090-3811AB0B3F23}" type="sibTrans" cxnId="{05AC4E3D-7C2C-4CBA-B31D-DC62EFF3AEAD}">
      <dgm:prSet/>
      <dgm:spPr/>
    </dgm:pt>
    <dgm:pt modelId="{62F35FFF-4EE1-40DB-B4BF-D4F40673E2C9}" type="pres">
      <dgm:prSet presAssocID="{C83FD876-8D27-4192-9761-04AB12467BA6}" presName="matrix" presStyleCnt="0">
        <dgm:presLayoutVars>
          <dgm:chMax val="1"/>
          <dgm:dir/>
          <dgm:resizeHandles val="exact"/>
        </dgm:presLayoutVars>
      </dgm:prSet>
      <dgm:spPr/>
      <dgm:t>
        <a:bodyPr/>
        <a:lstStyle/>
        <a:p>
          <a:endParaRPr lang="es-ES"/>
        </a:p>
      </dgm:t>
    </dgm:pt>
    <dgm:pt modelId="{53D630F0-93D1-475B-95C9-C5D29D10D49B}" type="pres">
      <dgm:prSet presAssocID="{C83FD876-8D27-4192-9761-04AB12467BA6}" presName="diamond" presStyleLbl="bgShp" presStyleIdx="0" presStyleCnt="1"/>
      <dgm:spPr/>
      <dgm:t>
        <a:bodyPr/>
        <a:lstStyle/>
        <a:p>
          <a:endParaRPr lang="es-ES"/>
        </a:p>
      </dgm:t>
    </dgm:pt>
    <dgm:pt modelId="{2BCDE50A-48CF-4AA0-8AE2-A6F813C7AF64}" type="pres">
      <dgm:prSet presAssocID="{C83FD876-8D27-4192-9761-04AB12467BA6}" presName="quad1" presStyleLbl="node1" presStyleIdx="0" presStyleCnt="4" custScaleX="173243" custLinFactNeighborX="-50024" custLinFactNeighborY="-6630">
        <dgm:presLayoutVars>
          <dgm:chMax val="0"/>
          <dgm:chPref val="0"/>
          <dgm:bulletEnabled val="1"/>
        </dgm:presLayoutVars>
      </dgm:prSet>
      <dgm:spPr/>
      <dgm:t>
        <a:bodyPr/>
        <a:lstStyle/>
        <a:p>
          <a:endParaRPr lang="es-ES"/>
        </a:p>
      </dgm:t>
    </dgm:pt>
    <dgm:pt modelId="{B84103B0-22AB-4C53-83AA-522F23CA96DF}" type="pres">
      <dgm:prSet presAssocID="{C83FD876-8D27-4192-9761-04AB12467BA6}" presName="quad2" presStyleLbl="node1" presStyleIdx="1" presStyleCnt="4" custScaleX="97799" custScaleY="102124" custLinFactNeighborX="42189" custLinFactNeighborY="-9643">
        <dgm:presLayoutVars>
          <dgm:chMax val="0"/>
          <dgm:chPref val="0"/>
          <dgm:bulletEnabled val="1"/>
        </dgm:presLayoutVars>
      </dgm:prSet>
      <dgm:spPr/>
      <dgm:t>
        <a:bodyPr/>
        <a:lstStyle/>
        <a:p>
          <a:endParaRPr lang="es-ES"/>
        </a:p>
      </dgm:t>
    </dgm:pt>
    <dgm:pt modelId="{976E781C-8C1A-4703-AA7C-2F34EC06E03B}" type="pres">
      <dgm:prSet presAssocID="{C83FD876-8D27-4192-9761-04AB12467BA6}" presName="quad3" presStyleLbl="node1" presStyleIdx="2" presStyleCnt="4" custScaleX="101797" custScaleY="98661" custLinFactNeighborX="-49421" custLinFactNeighborY="5424">
        <dgm:presLayoutVars>
          <dgm:chMax val="0"/>
          <dgm:chPref val="0"/>
          <dgm:bulletEnabled val="1"/>
        </dgm:presLayoutVars>
      </dgm:prSet>
      <dgm:spPr/>
      <dgm:t>
        <a:bodyPr/>
        <a:lstStyle/>
        <a:p>
          <a:endParaRPr lang="es-ES"/>
        </a:p>
      </dgm:t>
    </dgm:pt>
    <dgm:pt modelId="{D8AE615B-6B9B-41FC-9703-6D5FB210B2EB}" type="pres">
      <dgm:prSet presAssocID="{C83FD876-8D27-4192-9761-04AB12467BA6}" presName="quad4" presStyleLbl="node1" presStyleIdx="3" presStyleCnt="4" custScaleX="113265" custScaleY="130672" custLinFactNeighborX="42189" custLinFactNeighborY="8438">
        <dgm:presLayoutVars>
          <dgm:chMax val="0"/>
          <dgm:chPref val="0"/>
          <dgm:bulletEnabled val="1"/>
        </dgm:presLayoutVars>
      </dgm:prSet>
      <dgm:spPr/>
      <dgm:t>
        <a:bodyPr/>
        <a:lstStyle/>
        <a:p>
          <a:endParaRPr lang="es-ES"/>
        </a:p>
      </dgm:t>
    </dgm:pt>
  </dgm:ptLst>
  <dgm:cxnLst>
    <dgm:cxn modelId="{FE873775-A980-4688-93DC-A46CB4E4A5F2}" type="presOf" srcId="{C83FD876-8D27-4192-9761-04AB12467BA6}" destId="{62F35FFF-4EE1-40DB-B4BF-D4F40673E2C9}" srcOrd="0" destOrd="0" presId="urn:microsoft.com/office/officeart/2005/8/layout/matrix3"/>
    <dgm:cxn modelId="{9F7A3B30-33E4-48CF-9A6F-A69A1A439B02}" type="presOf" srcId="{2BAF7218-3154-4D71-B07C-24A1CD957383}" destId="{D8AE615B-6B9B-41FC-9703-6D5FB210B2EB}" srcOrd="0" destOrd="0" presId="urn:microsoft.com/office/officeart/2005/8/layout/matrix3"/>
    <dgm:cxn modelId="{05AC4E3D-7C2C-4CBA-B31D-DC62EFF3AEAD}" srcId="{C83FD876-8D27-4192-9761-04AB12467BA6}" destId="{2BAF7218-3154-4D71-B07C-24A1CD957383}" srcOrd="3" destOrd="0" parTransId="{38254D8C-B356-469F-8F9A-85F355045315}" sibTransId="{B3B02A8D-6C70-4C7E-9090-3811AB0B3F23}"/>
    <dgm:cxn modelId="{B34EC6C6-8343-4B89-BBF1-210732BA2DC5}" srcId="{C83FD876-8D27-4192-9761-04AB12467BA6}" destId="{5249F1AB-4FF3-4F26-9BA1-C0513C4F390E}" srcOrd="1" destOrd="0" parTransId="{322E1EAA-6F5D-4559-9EC1-C0817FBCAFA0}" sibTransId="{64F8B68A-39DF-4FA6-A058-7884CFA21605}"/>
    <dgm:cxn modelId="{5B1BDB78-18AB-49DA-AB5B-E942B618C99E}" srcId="{C83FD876-8D27-4192-9761-04AB12467BA6}" destId="{E4BAA9E9-09CA-4316-8413-CC06E8D765C0}" srcOrd="2" destOrd="0" parTransId="{3DB081E5-2516-4E66-BCCC-A65BEB4DC049}" sibTransId="{F7702189-21C3-4B9A-972B-120B5F9911A1}"/>
    <dgm:cxn modelId="{0D7B9FC7-E516-4A53-944F-AEC29360E5BC}" srcId="{C83FD876-8D27-4192-9761-04AB12467BA6}" destId="{66809FA5-96D4-45F9-8C80-9127BB8C3E1D}" srcOrd="0" destOrd="0" parTransId="{E3962AD4-4E26-40BB-B535-966E81E7EB99}" sibTransId="{32B1E0AC-5271-42C2-8868-B68DD2BD1945}"/>
    <dgm:cxn modelId="{B3D14EF5-14A0-456B-B95F-59E2F6F240FA}" type="presOf" srcId="{66809FA5-96D4-45F9-8C80-9127BB8C3E1D}" destId="{2BCDE50A-48CF-4AA0-8AE2-A6F813C7AF64}" srcOrd="0" destOrd="0" presId="urn:microsoft.com/office/officeart/2005/8/layout/matrix3"/>
    <dgm:cxn modelId="{D3E07ECA-F468-4EC3-A1D8-C5FD85400E13}" type="presOf" srcId="{E4BAA9E9-09CA-4316-8413-CC06E8D765C0}" destId="{976E781C-8C1A-4703-AA7C-2F34EC06E03B}" srcOrd="0" destOrd="0" presId="urn:microsoft.com/office/officeart/2005/8/layout/matrix3"/>
    <dgm:cxn modelId="{E7FDE10A-5F90-414F-859D-4C016B74E8FE}" type="presOf" srcId="{5249F1AB-4FF3-4F26-9BA1-C0513C4F390E}" destId="{B84103B0-22AB-4C53-83AA-522F23CA96DF}" srcOrd="0" destOrd="0" presId="urn:microsoft.com/office/officeart/2005/8/layout/matrix3"/>
    <dgm:cxn modelId="{C9BB541D-D8F8-4FF1-8EDC-943A8CA256D8}" type="presParOf" srcId="{62F35FFF-4EE1-40DB-B4BF-D4F40673E2C9}" destId="{53D630F0-93D1-475B-95C9-C5D29D10D49B}" srcOrd="0" destOrd="0" presId="urn:microsoft.com/office/officeart/2005/8/layout/matrix3"/>
    <dgm:cxn modelId="{9BA8FDE5-5E04-4615-8DFD-E28B2D99D12B}" type="presParOf" srcId="{62F35FFF-4EE1-40DB-B4BF-D4F40673E2C9}" destId="{2BCDE50A-48CF-4AA0-8AE2-A6F813C7AF64}" srcOrd="1" destOrd="0" presId="urn:microsoft.com/office/officeart/2005/8/layout/matrix3"/>
    <dgm:cxn modelId="{3131BDC6-7218-4D53-A751-6E0583205370}" type="presParOf" srcId="{62F35FFF-4EE1-40DB-B4BF-D4F40673E2C9}" destId="{B84103B0-22AB-4C53-83AA-522F23CA96DF}" srcOrd="2" destOrd="0" presId="urn:microsoft.com/office/officeart/2005/8/layout/matrix3"/>
    <dgm:cxn modelId="{DF07A785-6AE2-445F-9DD3-D5C8070E376C}" type="presParOf" srcId="{62F35FFF-4EE1-40DB-B4BF-D4F40673E2C9}" destId="{976E781C-8C1A-4703-AA7C-2F34EC06E03B}" srcOrd="3" destOrd="0" presId="urn:microsoft.com/office/officeart/2005/8/layout/matrix3"/>
    <dgm:cxn modelId="{C363F4EF-658E-4E05-A101-762E36B9BA36}" type="presParOf" srcId="{62F35FFF-4EE1-40DB-B4BF-D4F40673E2C9}" destId="{D8AE615B-6B9B-41FC-9703-6D5FB210B2E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2F423F-0612-4084-8872-131B695CBC8C}"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s-CO"/>
        </a:p>
      </dgm:t>
    </dgm:pt>
    <dgm:pt modelId="{17F427B8-04E2-4602-93F4-9733F333745B}">
      <dgm:prSet phldrT="[Texto]"/>
      <dgm:spPr/>
      <dgm:t>
        <a:bodyPr/>
        <a:lstStyle/>
        <a:p>
          <a:r>
            <a:rPr lang="es-ES" dirty="0"/>
            <a:t>SISTEMA UNICO DE HABILITACIÓN (SUH) </a:t>
          </a:r>
          <a:endParaRPr lang="es-CO" dirty="0"/>
        </a:p>
      </dgm:t>
    </dgm:pt>
    <dgm:pt modelId="{01A41D8C-19AA-4649-BE20-939590DDE16C}" type="parTrans" cxnId="{9303B393-88CE-4C63-A579-946C070CF08B}">
      <dgm:prSet/>
      <dgm:spPr/>
      <dgm:t>
        <a:bodyPr/>
        <a:lstStyle/>
        <a:p>
          <a:endParaRPr lang="es-CO"/>
        </a:p>
      </dgm:t>
    </dgm:pt>
    <dgm:pt modelId="{DD264E10-2CCD-488C-993C-1D26E5324BFF}" type="sibTrans" cxnId="{9303B393-88CE-4C63-A579-946C070CF08B}">
      <dgm:prSet/>
      <dgm:spPr/>
      <dgm:t>
        <a:bodyPr/>
        <a:lstStyle/>
        <a:p>
          <a:endParaRPr lang="es-CO"/>
        </a:p>
      </dgm:t>
    </dgm:pt>
    <dgm:pt modelId="{1843FD3F-A563-4512-8F80-086EC8D4D82C}">
      <dgm:prSet phldrT="[Texto]"/>
      <dgm:spPr/>
      <dgm:t>
        <a:bodyPr/>
        <a:lstStyle/>
        <a:p>
          <a:r>
            <a:rPr lang="es-ES" dirty="0"/>
            <a:t>SISTEMA DE ACREDITACIÓN </a:t>
          </a:r>
          <a:endParaRPr lang="es-CO" dirty="0"/>
        </a:p>
      </dgm:t>
    </dgm:pt>
    <dgm:pt modelId="{EAAF346C-4A1B-4B96-BACF-D51BDF5C42C4}" type="parTrans" cxnId="{5DB6D96B-898D-408F-8989-A7304D3A8005}">
      <dgm:prSet/>
      <dgm:spPr/>
      <dgm:t>
        <a:bodyPr/>
        <a:lstStyle/>
        <a:p>
          <a:endParaRPr lang="es-CO"/>
        </a:p>
      </dgm:t>
    </dgm:pt>
    <dgm:pt modelId="{329FB7E0-B926-4AC0-ADC3-00778D403BFB}" type="sibTrans" cxnId="{5DB6D96B-898D-408F-8989-A7304D3A8005}">
      <dgm:prSet/>
      <dgm:spPr/>
      <dgm:t>
        <a:bodyPr/>
        <a:lstStyle/>
        <a:p>
          <a:endParaRPr lang="es-CO"/>
        </a:p>
      </dgm:t>
    </dgm:pt>
    <dgm:pt modelId="{24DA9FE5-511E-4E08-974D-66FFFE9204B6}">
      <dgm:prSet phldrT="[Texto]"/>
      <dgm:spPr/>
      <dgm:t>
        <a:bodyPr/>
        <a:lstStyle/>
        <a:p>
          <a:r>
            <a:rPr lang="es-ES" dirty="0"/>
            <a:t>PROGRAMA DE AUDITORIA PARA EL MEJORAMIENTO DE LA CALIDAD </a:t>
          </a:r>
          <a:endParaRPr lang="es-CO" dirty="0"/>
        </a:p>
      </dgm:t>
    </dgm:pt>
    <dgm:pt modelId="{EC54759D-ECCF-45CE-B05D-BAFD5D931690}" type="parTrans" cxnId="{4CD73F9F-044B-413F-8364-25F7F01642ED}">
      <dgm:prSet/>
      <dgm:spPr/>
      <dgm:t>
        <a:bodyPr/>
        <a:lstStyle/>
        <a:p>
          <a:endParaRPr lang="es-CO"/>
        </a:p>
      </dgm:t>
    </dgm:pt>
    <dgm:pt modelId="{DB9CDB70-F373-4C3E-831F-C69057490136}" type="sibTrans" cxnId="{4CD73F9F-044B-413F-8364-25F7F01642ED}">
      <dgm:prSet/>
      <dgm:spPr/>
      <dgm:t>
        <a:bodyPr/>
        <a:lstStyle/>
        <a:p>
          <a:endParaRPr lang="es-CO"/>
        </a:p>
      </dgm:t>
    </dgm:pt>
    <dgm:pt modelId="{030A51F9-1152-428D-9205-9E0351C832B5}">
      <dgm:prSet phldrT="[Texto]"/>
      <dgm:spPr/>
      <dgm:t>
        <a:bodyPr/>
        <a:lstStyle/>
        <a:p>
          <a:r>
            <a:rPr lang="es-ES" dirty="0"/>
            <a:t>SISTEMAS DE INFORMACIÓN PARA LA CALIDAD </a:t>
          </a:r>
          <a:endParaRPr lang="es-CO" dirty="0"/>
        </a:p>
      </dgm:t>
    </dgm:pt>
    <dgm:pt modelId="{BBDBAC5E-E731-4C58-A4BC-CB0E2AFF5CA4}" type="parTrans" cxnId="{60BFE6D5-A40C-4815-95CF-E13FAF2DAF6A}">
      <dgm:prSet/>
      <dgm:spPr/>
      <dgm:t>
        <a:bodyPr/>
        <a:lstStyle/>
        <a:p>
          <a:endParaRPr lang="es-CO"/>
        </a:p>
      </dgm:t>
    </dgm:pt>
    <dgm:pt modelId="{81800949-DDF8-4C25-8E44-573EA31CADD9}" type="sibTrans" cxnId="{60BFE6D5-A40C-4815-95CF-E13FAF2DAF6A}">
      <dgm:prSet/>
      <dgm:spPr/>
      <dgm:t>
        <a:bodyPr/>
        <a:lstStyle/>
        <a:p>
          <a:endParaRPr lang="es-CO"/>
        </a:p>
      </dgm:t>
    </dgm:pt>
    <dgm:pt modelId="{F8755BB6-98E9-4585-B14F-ACCE1E4B2C94}" type="pres">
      <dgm:prSet presAssocID="{462F423F-0612-4084-8872-131B695CBC8C}" presName="cycle" presStyleCnt="0">
        <dgm:presLayoutVars>
          <dgm:dir/>
          <dgm:resizeHandles val="exact"/>
        </dgm:presLayoutVars>
      </dgm:prSet>
      <dgm:spPr/>
      <dgm:t>
        <a:bodyPr/>
        <a:lstStyle/>
        <a:p>
          <a:endParaRPr lang="es-ES"/>
        </a:p>
      </dgm:t>
    </dgm:pt>
    <dgm:pt modelId="{7B5EDC09-9E9E-4FB6-AF11-E53EFDE3C235}" type="pres">
      <dgm:prSet presAssocID="{17F427B8-04E2-4602-93F4-9733F333745B}" presName="dummy" presStyleCnt="0"/>
      <dgm:spPr/>
    </dgm:pt>
    <dgm:pt modelId="{9087EBCD-610A-4E58-9744-DF401DC519FE}" type="pres">
      <dgm:prSet presAssocID="{17F427B8-04E2-4602-93F4-9733F333745B}" presName="node" presStyleLbl="revTx" presStyleIdx="0" presStyleCnt="4">
        <dgm:presLayoutVars>
          <dgm:bulletEnabled val="1"/>
        </dgm:presLayoutVars>
      </dgm:prSet>
      <dgm:spPr/>
      <dgm:t>
        <a:bodyPr/>
        <a:lstStyle/>
        <a:p>
          <a:endParaRPr lang="es-ES"/>
        </a:p>
      </dgm:t>
    </dgm:pt>
    <dgm:pt modelId="{C4628232-B4D9-480C-A1C3-0FCC2BC32109}" type="pres">
      <dgm:prSet presAssocID="{DD264E10-2CCD-488C-993C-1D26E5324BFF}" presName="sibTrans" presStyleLbl="node1" presStyleIdx="0" presStyleCnt="4"/>
      <dgm:spPr/>
      <dgm:t>
        <a:bodyPr/>
        <a:lstStyle/>
        <a:p>
          <a:endParaRPr lang="es-ES"/>
        </a:p>
      </dgm:t>
    </dgm:pt>
    <dgm:pt modelId="{ED1800F9-8F78-4E75-B732-641602E81118}" type="pres">
      <dgm:prSet presAssocID="{1843FD3F-A563-4512-8F80-086EC8D4D82C}" presName="dummy" presStyleCnt="0"/>
      <dgm:spPr/>
    </dgm:pt>
    <dgm:pt modelId="{154CB9D4-B189-43F0-BEED-B37B65DF1D1F}" type="pres">
      <dgm:prSet presAssocID="{1843FD3F-A563-4512-8F80-086EC8D4D82C}" presName="node" presStyleLbl="revTx" presStyleIdx="1" presStyleCnt="4">
        <dgm:presLayoutVars>
          <dgm:bulletEnabled val="1"/>
        </dgm:presLayoutVars>
      </dgm:prSet>
      <dgm:spPr/>
      <dgm:t>
        <a:bodyPr/>
        <a:lstStyle/>
        <a:p>
          <a:endParaRPr lang="es-ES"/>
        </a:p>
      </dgm:t>
    </dgm:pt>
    <dgm:pt modelId="{033722DB-C2FF-4946-9384-0A1D96E0117E}" type="pres">
      <dgm:prSet presAssocID="{329FB7E0-B926-4AC0-ADC3-00778D403BFB}" presName="sibTrans" presStyleLbl="node1" presStyleIdx="1" presStyleCnt="4"/>
      <dgm:spPr/>
      <dgm:t>
        <a:bodyPr/>
        <a:lstStyle/>
        <a:p>
          <a:endParaRPr lang="es-ES"/>
        </a:p>
      </dgm:t>
    </dgm:pt>
    <dgm:pt modelId="{80040FFB-51DA-470E-BFDC-130A8E4C347F}" type="pres">
      <dgm:prSet presAssocID="{24DA9FE5-511E-4E08-974D-66FFFE9204B6}" presName="dummy" presStyleCnt="0"/>
      <dgm:spPr/>
    </dgm:pt>
    <dgm:pt modelId="{FB0D79CB-6534-4A24-B8D7-434F1734F93D}" type="pres">
      <dgm:prSet presAssocID="{24DA9FE5-511E-4E08-974D-66FFFE9204B6}" presName="node" presStyleLbl="revTx" presStyleIdx="2" presStyleCnt="4">
        <dgm:presLayoutVars>
          <dgm:bulletEnabled val="1"/>
        </dgm:presLayoutVars>
      </dgm:prSet>
      <dgm:spPr/>
      <dgm:t>
        <a:bodyPr/>
        <a:lstStyle/>
        <a:p>
          <a:endParaRPr lang="es-ES"/>
        </a:p>
      </dgm:t>
    </dgm:pt>
    <dgm:pt modelId="{74F605B6-D267-4466-B3BB-5E91079D0E7D}" type="pres">
      <dgm:prSet presAssocID="{DB9CDB70-F373-4C3E-831F-C69057490136}" presName="sibTrans" presStyleLbl="node1" presStyleIdx="2" presStyleCnt="4"/>
      <dgm:spPr/>
      <dgm:t>
        <a:bodyPr/>
        <a:lstStyle/>
        <a:p>
          <a:endParaRPr lang="es-ES"/>
        </a:p>
      </dgm:t>
    </dgm:pt>
    <dgm:pt modelId="{8CA1D7F4-E7F0-4D5D-B01C-2EBBA5A3899F}" type="pres">
      <dgm:prSet presAssocID="{030A51F9-1152-428D-9205-9E0351C832B5}" presName="dummy" presStyleCnt="0"/>
      <dgm:spPr/>
    </dgm:pt>
    <dgm:pt modelId="{2D42B8CA-1553-47D7-8055-BAB3AC370EEB}" type="pres">
      <dgm:prSet presAssocID="{030A51F9-1152-428D-9205-9E0351C832B5}" presName="node" presStyleLbl="revTx" presStyleIdx="3" presStyleCnt="4">
        <dgm:presLayoutVars>
          <dgm:bulletEnabled val="1"/>
        </dgm:presLayoutVars>
      </dgm:prSet>
      <dgm:spPr/>
      <dgm:t>
        <a:bodyPr/>
        <a:lstStyle/>
        <a:p>
          <a:endParaRPr lang="es-ES"/>
        </a:p>
      </dgm:t>
    </dgm:pt>
    <dgm:pt modelId="{236B5D8B-6412-47DF-9EBB-F3D2CC4AFA00}" type="pres">
      <dgm:prSet presAssocID="{81800949-DDF8-4C25-8E44-573EA31CADD9}" presName="sibTrans" presStyleLbl="node1" presStyleIdx="3" presStyleCnt="4"/>
      <dgm:spPr/>
      <dgm:t>
        <a:bodyPr/>
        <a:lstStyle/>
        <a:p>
          <a:endParaRPr lang="es-ES"/>
        </a:p>
      </dgm:t>
    </dgm:pt>
  </dgm:ptLst>
  <dgm:cxnLst>
    <dgm:cxn modelId="{9303B393-88CE-4C63-A579-946C070CF08B}" srcId="{462F423F-0612-4084-8872-131B695CBC8C}" destId="{17F427B8-04E2-4602-93F4-9733F333745B}" srcOrd="0" destOrd="0" parTransId="{01A41D8C-19AA-4649-BE20-939590DDE16C}" sibTransId="{DD264E10-2CCD-488C-993C-1D26E5324BFF}"/>
    <dgm:cxn modelId="{5DB6D96B-898D-408F-8989-A7304D3A8005}" srcId="{462F423F-0612-4084-8872-131B695CBC8C}" destId="{1843FD3F-A563-4512-8F80-086EC8D4D82C}" srcOrd="1" destOrd="0" parTransId="{EAAF346C-4A1B-4B96-BACF-D51BDF5C42C4}" sibTransId="{329FB7E0-B926-4AC0-ADC3-00778D403BFB}"/>
    <dgm:cxn modelId="{60BFE6D5-A40C-4815-95CF-E13FAF2DAF6A}" srcId="{462F423F-0612-4084-8872-131B695CBC8C}" destId="{030A51F9-1152-428D-9205-9E0351C832B5}" srcOrd="3" destOrd="0" parTransId="{BBDBAC5E-E731-4C58-A4BC-CB0E2AFF5CA4}" sibTransId="{81800949-DDF8-4C25-8E44-573EA31CADD9}"/>
    <dgm:cxn modelId="{797B20FA-E9C1-462B-968F-A89BB091CEC4}" type="presOf" srcId="{462F423F-0612-4084-8872-131B695CBC8C}" destId="{F8755BB6-98E9-4585-B14F-ACCE1E4B2C94}" srcOrd="0" destOrd="0" presId="urn:microsoft.com/office/officeart/2005/8/layout/cycle1"/>
    <dgm:cxn modelId="{8CC1BA59-B124-4549-9160-9540D1938110}" type="presOf" srcId="{81800949-DDF8-4C25-8E44-573EA31CADD9}" destId="{236B5D8B-6412-47DF-9EBB-F3D2CC4AFA00}" srcOrd="0" destOrd="0" presId="urn:microsoft.com/office/officeart/2005/8/layout/cycle1"/>
    <dgm:cxn modelId="{5B9C6D00-9DE7-416A-9C9E-0A41A65EF215}" type="presOf" srcId="{030A51F9-1152-428D-9205-9E0351C832B5}" destId="{2D42B8CA-1553-47D7-8055-BAB3AC370EEB}" srcOrd="0" destOrd="0" presId="urn:microsoft.com/office/officeart/2005/8/layout/cycle1"/>
    <dgm:cxn modelId="{34FBED54-99E9-4A96-BAD7-7CC1E3699F1D}" type="presOf" srcId="{329FB7E0-B926-4AC0-ADC3-00778D403BFB}" destId="{033722DB-C2FF-4946-9384-0A1D96E0117E}" srcOrd="0" destOrd="0" presId="urn:microsoft.com/office/officeart/2005/8/layout/cycle1"/>
    <dgm:cxn modelId="{4CD73F9F-044B-413F-8364-25F7F01642ED}" srcId="{462F423F-0612-4084-8872-131B695CBC8C}" destId="{24DA9FE5-511E-4E08-974D-66FFFE9204B6}" srcOrd="2" destOrd="0" parTransId="{EC54759D-ECCF-45CE-B05D-BAFD5D931690}" sibTransId="{DB9CDB70-F373-4C3E-831F-C69057490136}"/>
    <dgm:cxn modelId="{ADE1BC49-CA57-44F0-A949-09F2999F0AF6}" type="presOf" srcId="{17F427B8-04E2-4602-93F4-9733F333745B}" destId="{9087EBCD-610A-4E58-9744-DF401DC519FE}" srcOrd="0" destOrd="0" presId="urn:microsoft.com/office/officeart/2005/8/layout/cycle1"/>
    <dgm:cxn modelId="{03D4159E-3615-4E57-AA10-99F2E3FA6218}" type="presOf" srcId="{24DA9FE5-511E-4E08-974D-66FFFE9204B6}" destId="{FB0D79CB-6534-4A24-B8D7-434F1734F93D}" srcOrd="0" destOrd="0" presId="urn:microsoft.com/office/officeart/2005/8/layout/cycle1"/>
    <dgm:cxn modelId="{F883DE60-8C16-489D-B347-C49C8751C383}" type="presOf" srcId="{DB9CDB70-F373-4C3E-831F-C69057490136}" destId="{74F605B6-D267-4466-B3BB-5E91079D0E7D}" srcOrd="0" destOrd="0" presId="urn:microsoft.com/office/officeart/2005/8/layout/cycle1"/>
    <dgm:cxn modelId="{A318537E-DEC9-4D9A-9D53-26E0D364E872}" type="presOf" srcId="{1843FD3F-A563-4512-8F80-086EC8D4D82C}" destId="{154CB9D4-B189-43F0-BEED-B37B65DF1D1F}" srcOrd="0" destOrd="0" presId="urn:microsoft.com/office/officeart/2005/8/layout/cycle1"/>
    <dgm:cxn modelId="{44086269-3151-4D1A-AC73-38F386FD666A}" type="presOf" srcId="{DD264E10-2CCD-488C-993C-1D26E5324BFF}" destId="{C4628232-B4D9-480C-A1C3-0FCC2BC32109}" srcOrd="0" destOrd="0" presId="urn:microsoft.com/office/officeart/2005/8/layout/cycle1"/>
    <dgm:cxn modelId="{DB57B409-C09D-4646-9205-B34E282525BE}" type="presParOf" srcId="{F8755BB6-98E9-4585-B14F-ACCE1E4B2C94}" destId="{7B5EDC09-9E9E-4FB6-AF11-E53EFDE3C235}" srcOrd="0" destOrd="0" presId="urn:microsoft.com/office/officeart/2005/8/layout/cycle1"/>
    <dgm:cxn modelId="{EC53E4C9-9BAC-43DD-95C6-9976EA1F101D}" type="presParOf" srcId="{F8755BB6-98E9-4585-B14F-ACCE1E4B2C94}" destId="{9087EBCD-610A-4E58-9744-DF401DC519FE}" srcOrd="1" destOrd="0" presId="urn:microsoft.com/office/officeart/2005/8/layout/cycle1"/>
    <dgm:cxn modelId="{00BC4C84-690A-48E3-9277-2D545098584D}" type="presParOf" srcId="{F8755BB6-98E9-4585-B14F-ACCE1E4B2C94}" destId="{C4628232-B4D9-480C-A1C3-0FCC2BC32109}" srcOrd="2" destOrd="0" presId="urn:microsoft.com/office/officeart/2005/8/layout/cycle1"/>
    <dgm:cxn modelId="{79FE290F-3FCE-4DA6-9C2E-C5122AD61C11}" type="presParOf" srcId="{F8755BB6-98E9-4585-B14F-ACCE1E4B2C94}" destId="{ED1800F9-8F78-4E75-B732-641602E81118}" srcOrd="3" destOrd="0" presId="urn:microsoft.com/office/officeart/2005/8/layout/cycle1"/>
    <dgm:cxn modelId="{A24D3F1F-26A8-4869-91CA-54BCF9122ACC}" type="presParOf" srcId="{F8755BB6-98E9-4585-B14F-ACCE1E4B2C94}" destId="{154CB9D4-B189-43F0-BEED-B37B65DF1D1F}" srcOrd="4" destOrd="0" presId="urn:microsoft.com/office/officeart/2005/8/layout/cycle1"/>
    <dgm:cxn modelId="{B0609BBB-20CF-4B55-B3DC-EA386158373F}" type="presParOf" srcId="{F8755BB6-98E9-4585-B14F-ACCE1E4B2C94}" destId="{033722DB-C2FF-4946-9384-0A1D96E0117E}" srcOrd="5" destOrd="0" presId="urn:microsoft.com/office/officeart/2005/8/layout/cycle1"/>
    <dgm:cxn modelId="{3A016879-37F6-4BDB-A684-875D52C9250A}" type="presParOf" srcId="{F8755BB6-98E9-4585-B14F-ACCE1E4B2C94}" destId="{80040FFB-51DA-470E-BFDC-130A8E4C347F}" srcOrd="6" destOrd="0" presId="urn:microsoft.com/office/officeart/2005/8/layout/cycle1"/>
    <dgm:cxn modelId="{0BC4508D-8A45-4CA3-A3BC-8B785CC11378}" type="presParOf" srcId="{F8755BB6-98E9-4585-B14F-ACCE1E4B2C94}" destId="{FB0D79CB-6534-4A24-B8D7-434F1734F93D}" srcOrd="7" destOrd="0" presId="urn:microsoft.com/office/officeart/2005/8/layout/cycle1"/>
    <dgm:cxn modelId="{A62A69F3-B3A0-4E57-B8F3-5E104555002E}" type="presParOf" srcId="{F8755BB6-98E9-4585-B14F-ACCE1E4B2C94}" destId="{74F605B6-D267-4466-B3BB-5E91079D0E7D}" srcOrd="8" destOrd="0" presId="urn:microsoft.com/office/officeart/2005/8/layout/cycle1"/>
    <dgm:cxn modelId="{FE104F56-BA3E-4D63-B17E-F9A60FA21C06}" type="presParOf" srcId="{F8755BB6-98E9-4585-B14F-ACCE1E4B2C94}" destId="{8CA1D7F4-E7F0-4D5D-B01C-2EBBA5A3899F}" srcOrd="9" destOrd="0" presId="urn:microsoft.com/office/officeart/2005/8/layout/cycle1"/>
    <dgm:cxn modelId="{E69B7D0B-88F8-47BB-93BA-C173C6BE5191}" type="presParOf" srcId="{F8755BB6-98E9-4585-B14F-ACCE1E4B2C94}" destId="{2D42B8CA-1553-47D7-8055-BAB3AC370EEB}" srcOrd="10" destOrd="0" presId="urn:microsoft.com/office/officeart/2005/8/layout/cycle1"/>
    <dgm:cxn modelId="{83C157C5-AB0F-424C-A97F-90F676A28E33}" type="presParOf" srcId="{F8755BB6-98E9-4585-B14F-ACCE1E4B2C94}" destId="{236B5D8B-6412-47DF-9EBB-F3D2CC4AFA0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5797FF-8670-4118-BA41-9B7196F077FA}"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CO"/>
        </a:p>
      </dgm:t>
    </dgm:pt>
    <dgm:pt modelId="{202AF706-5B09-4687-9735-B1016DD4FFCC}">
      <dgm:prSet phldrT="[Texto]" custT="1"/>
      <dgm:spPr/>
      <dgm:t>
        <a:bodyPr/>
        <a:lstStyle/>
        <a:p>
          <a:r>
            <a:rPr lang="es-ES" sz="1600" b="0" i="0" u="none" dirty="0">
              <a:solidFill>
                <a:schemeClr val="tx1"/>
              </a:solidFill>
            </a:rPr>
            <a:t>El portafolio de servicios</a:t>
          </a:r>
          <a:endParaRPr lang="es-CO" sz="1600" b="0" dirty="0">
            <a:solidFill>
              <a:schemeClr val="tx1"/>
            </a:solidFill>
          </a:endParaRPr>
        </a:p>
      </dgm:t>
    </dgm:pt>
    <dgm:pt modelId="{6C8BC8DE-F926-422F-BF6D-8B978095C869}" type="parTrans" cxnId="{6EAC8890-A2FD-4EE2-BC28-737C19DE5486}">
      <dgm:prSet/>
      <dgm:spPr/>
      <dgm:t>
        <a:bodyPr/>
        <a:lstStyle/>
        <a:p>
          <a:endParaRPr lang="es-CO"/>
        </a:p>
      </dgm:t>
    </dgm:pt>
    <dgm:pt modelId="{941E5878-4E0C-41E8-BCE0-1BBD694B57FD}" type="sibTrans" cxnId="{6EAC8890-A2FD-4EE2-BC28-737C19DE5486}">
      <dgm:prSet/>
      <dgm:spPr/>
      <dgm:t>
        <a:bodyPr/>
        <a:lstStyle/>
        <a:p>
          <a:endParaRPr lang="es-CO"/>
        </a:p>
      </dgm:t>
    </dgm:pt>
    <dgm:pt modelId="{17843792-EC3B-48A7-A02A-E5B48B0D2789}">
      <dgm:prSet phldrT="[Texto]" custT="1"/>
      <dgm:spPr/>
      <dgm:t>
        <a:bodyPr/>
        <a:lstStyle/>
        <a:p>
          <a:r>
            <a:rPr lang="es-ES" sz="1800" b="0" dirty="0">
              <a:solidFill>
                <a:schemeClr val="tx1"/>
              </a:solidFill>
            </a:rPr>
            <a:t>Discapacidad</a:t>
          </a:r>
          <a:endParaRPr lang="es-CO" sz="1800" b="0" dirty="0">
            <a:solidFill>
              <a:schemeClr val="tx1"/>
            </a:solidFill>
          </a:endParaRPr>
        </a:p>
      </dgm:t>
    </dgm:pt>
    <dgm:pt modelId="{D4B34CD2-8A62-476F-94CE-C8520705C3D1}" type="parTrans" cxnId="{D78C452A-8736-44D4-B3A2-7E2C376846FC}">
      <dgm:prSet/>
      <dgm:spPr/>
      <dgm:t>
        <a:bodyPr/>
        <a:lstStyle/>
        <a:p>
          <a:endParaRPr lang="es-CO"/>
        </a:p>
      </dgm:t>
    </dgm:pt>
    <dgm:pt modelId="{7AD1F8D2-ECCA-4CCD-BBFF-934912DA244D}" type="sibTrans" cxnId="{D78C452A-8736-44D4-B3A2-7E2C376846FC}">
      <dgm:prSet/>
      <dgm:spPr/>
      <dgm:t>
        <a:bodyPr/>
        <a:lstStyle/>
        <a:p>
          <a:endParaRPr lang="es-CO"/>
        </a:p>
      </dgm:t>
    </dgm:pt>
    <dgm:pt modelId="{0664D873-E727-416A-AAEE-6B36D1AD2856}">
      <dgm:prSet phldrT="[Texto]" custT="1"/>
      <dgm:spPr/>
      <dgm:t>
        <a:bodyPr/>
        <a:lstStyle/>
        <a:p>
          <a:r>
            <a:rPr lang="es-ES" sz="1800" b="0" dirty="0">
              <a:solidFill>
                <a:schemeClr val="tx1"/>
              </a:solidFill>
            </a:rPr>
            <a:t>Guías de práctica clínica</a:t>
          </a:r>
          <a:endParaRPr lang="es-CO" sz="1800" b="0" dirty="0">
            <a:solidFill>
              <a:schemeClr val="tx1"/>
            </a:solidFill>
          </a:endParaRPr>
        </a:p>
      </dgm:t>
    </dgm:pt>
    <dgm:pt modelId="{3E109B5C-D24F-4F50-9CB1-E33C72E5D394}" type="parTrans" cxnId="{CEB02FE8-AF8D-4C46-B33F-A3B82E79BF5C}">
      <dgm:prSet/>
      <dgm:spPr/>
      <dgm:t>
        <a:bodyPr/>
        <a:lstStyle/>
        <a:p>
          <a:endParaRPr lang="es-CO"/>
        </a:p>
      </dgm:t>
    </dgm:pt>
    <dgm:pt modelId="{A2C56EAD-8F0D-4709-9F1F-D0C9366BB152}" type="sibTrans" cxnId="{CEB02FE8-AF8D-4C46-B33F-A3B82E79BF5C}">
      <dgm:prSet/>
      <dgm:spPr/>
      <dgm:t>
        <a:bodyPr/>
        <a:lstStyle/>
        <a:p>
          <a:endParaRPr lang="es-CO"/>
        </a:p>
      </dgm:t>
    </dgm:pt>
    <dgm:pt modelId="{773C68C7-3648-4E24-B437-C2DE5CB43027}">
      <dgm:prSet phldrT="[Texto]" custT="1"/>
      <dgm:spPr/>
      <dgm:t>
        <a:bodyPr/>
        <a:lstStyle/>
        <a:p>
          <a:r>
            <a:rPr lang="es-ES" sz="1600" b="0" i="0" u="none" dirty="0">
              <a:solidFill>
                <a:schemeClr val="tx1"/>
              </a:solidFill>
            </a:rPr>
            <a:t>Distintivos visibles la comunidad	</a:t>
          </a:r>
          <a:endParaRPr lang="es-CO" sz="1600" b="0" dirty="0">
            <a:solidFill>
              <a:schemeClr val="tx1"/>
            </a:solidFill>
          </a:endParaRPr>
        </a:p>
      </dgm:t>
    </dgm:pt>
    <dgm:pt modelId="{82EC51F9-F3B9-4BF1-A4BC-7927FD0F1F23}" type="parTrans" cxnId="{B0D776F9-9B4F-463D-A9D8-5208D31BF9EA}">
      <dgm:prSet/>
      <dgm:spPr/>
      <dgm:t>
        <a:bodyPr/>
        <a:lstStyle/>
        <a:p>
          <a:endParaRPr lang="es-CO"/>
        </a:p>
      </dgm:t>
    </dgm:pt>
    <dgm:pt modelId="{CC9F2617-2474-4D32-B474-97312AA9C86B}" type="sibTrans" cxnId="{B0D776F9-9B4F-463D-A9D8-5208D31BF9EA}">
      <dgm:prSet/>
      <dgm:spPr/>
      <dgm:t>
        <a:bodyPr/>
        <a:lstStyle/>
        <a:p>
          <a:endParaRPr lang="es-CO"/>
        </a:p>
      </dgm:t>
    </dgm:pt>
    <dgm:pt modelId="{F638F16D-5C73-4771-85F5-A93DA66B966D}">
      <dgm:prSet phldrT="[Texto]" custT="1"/>
      <dgm:spPr/>
      <dgm:t>
        <a:bodyPr/>
        <a:lstStyle/>
        <a:p>
          <a:r>
            <a:rPr lang="es-ES" sz="1800" b="0" i="0" u="none" dirty="0">
              <a:solidFill>
                <a:schemeClr val="tx1"/>
              </a:solidFill>
            </a:rPr>
            <a:t>Horarios de atención </a:t>
          </a:r>
          <a:endParaRPr lang="es-CO" sz="1800" b="0" dirty="0">
            <a:solidFill>
              <a:schemeClr val="tx1"/>
            </a:solidFill>
          </a:endParaRPr>
        </a:p>
      </dgm:t>
    </dgm:pt>
    <dgm:pt modelId="{62BD2D8F-30B8-4167-B689-B6EB82DEB89D}" type="parTrans" cxnId="{2D23FC5C-C642-4571-BD79-4921D477EAF1}">
      <dgm:prSet/>
      <dgm:spPr/>
      <dgm:t>
        <a:bodyPr/>
        <a:lstStyle/>
        <a:p>
          <a:endParaRPr lang="es-CO"/>
        </a:p>
      </dgm:t>
    </dgm:pt>
    <dgm:pt modelId="{FB3C353E-D9BC-4635-93B7-B1466800416D}" type="sibTrans" cxnId="{2D23FC5C-C642-4571-BD79-4921D477EAF1}">
      <dgm:prSet/>
      <dgm:spPr/>
      <dgm:t>
        <a:bodyPr/>
        <a:lstStyle/>
        <a:p>
          <a:endParaRPr lang="es-CO"/>
        </a:p>
      </dgm:t>
    </dgm:pt>
    <dgm:pt modelId="{C58D045B-4691-4E0D-A489-921C8373D75F}">
      <dgm:prSet phldrT="[Texto]" custT="1"/>
      <dgm:spPr/>
      <dgm:t>
        <a:bodyPr/>
        <a:lstStyle/>
        <a:p>
          <a:r>
            <a:rPr lang="es-ES" sz="1800" b="0" dirty="0">
              <a:solidFill>
                <a:schemeClr val="tx1"/>
              </a:solidFill>
            </a:rPr>
            <a:t>Hospital seguro</a:t>
          </a:r>
          <a:endParaRPr lang="es-CO" sz="1800" b="0" dirty="0">
            <a:solidFill>
              <a:schemeClr val="tx1"/>
            </a:solidFill>
          </a:endParaRPr>
        </a:p>
      </dgm:t>
    </dgm:pt>
    <dgm:pt modelId="{DA78AC19-9AA6-4079-9945-A15C9EA46E45}" type="sibTrans" cxnId="{746F12FE-E6ED-4A5C-A12D-C4DACFFBE07C}">
      <dgm:prSet/>
      <dgm:spPr/>
      <dgm:t>
        <a:bodyPr/>
        <a:lstStyle/>
        <a:p>
          <a:endParaRPr lang="es-CO"/>
        </a:p>
      </dgm:t>
    </dgm:pt>
    <dgm:pt modelId="{B6E5BD21-1A22-42D8-971B-E1D0B9F4202A}" type="parTrans" cxnId="{746F12FE-E6ED-4A5C-A12D-C4DACFFBE07C}">
      <dgm:prSet/>
      <dgm:spPr/>
      <dgm:t>
        <a:bodyPr/>
        <a:lstStyle/>
        <a:p>
          <a:endParaRPr lang="es-CO"/>
        </a:p>
      </dgm:t>
    </dgm:pt>
    <dgm:pt modelId="{03233384-22FD-49B4-B82A-2D56F444DD17}" type="pres">
      <dgm:prSet presAssocID="{FE5797FF-8670-4118-BA41-9B7196F077FA}" presName="outerComposite" presStyleCnt="0">
        <dgm:presLayoutVars>
          <dgm:chMax val="2"/>
          <dgm:animLvl val="lvl"/>
          <dgm:resizeHandles val="exact"/>
        </dgm:presLayoutVars>
      </dgm:prSet>
      <dgm:spPr/>
      <dgm:t>
        <a:bodyPr/>
        <a:lstStyle/>
        <a:p>
          <a:endParaRPr lang="es-ES"/>
        </a:p>
      </dgm:t>
    </dgm:pt>
    <dgm:pt modelId="{DC0BD66F-A58C-4B46-95AC-8A7D66F58041}" type="pres">
      <dgm:prSet presAssocID="{FE5797FF-8670-4118-BA41-9B7196F077FA}" presName="dummyMaxCanvas" presStyleCnt="0"/>
      <dgm:spPr/>
    </dgm:pt>
    <dgm:pt modelId="{D2784831-7B38-447E-A89A-E98657899092}" type="pres">
      <dgm:prSet presAssocID="{FE5797FF-8670-4118-BA41-9B7196F077FA}" presName="parentComposite" presStyleCnt="0"/>
      <dgm:spPr/>
    </dgm:pt>
    <dgm:pt modelId="{31E667D5-7423-471C-AA13-8D0581184470}" type="pres">
      <dgm:prSet presAssocID="{FE5797FF-8670-4118-BA41-9B7196F077FA}" presName="parent1" presStyleLbl="alignAccFollowNode1" presStyleIdx="0" presStyleCnt="4" custLinFactNeighborY="4632">
        <dgm:presLayoutVars>
          <dgm:chMax val="4"/>
        </dgm:presLayoutVars>
      </dgm:prSet>
      <dgm:spPr/>
      <dgm:t>
        <a:bodyPr/>
        <a:lstStyle/>
        <a:p>
          <a:endParaRPr lang="es-ES"/>
        </a:p>
      </dgm:t>
    </dgm:pt>
    <dgm:pt modelId="{C3F6F7E8-8B0F-42CB-9B29-551B0897D481}" type="pres">
      <dgm:prSet presAssocID="{FE5797FF-8670-4118-BA41-9B7196F077FA}" presName="parent2" presStyleLbl="alignAccFollowNode1" presStyleIdx="1" presStyleCnt="4">
        <dgm:presLayoutVars>
          <dgm:chMax val="4"/>
        </dgm:presLayoutVars>
      </dgm:prSet>
      <dgm:spPr/>
      <dgm:t>
        <a:bodyPr/>
        <a:lstStyle/>
        <a:p>
          <a:endParaRPr lang="es-ES"/>
        </a:p>
      </dgm:t>
    </dgm:pt>
    <dgm:pt modelId="{0F63B270-D52E-4A25-B3E9-33AFF18A1F78}" type="pres">
      <dgm:prSet presAssocID="{FE5797FF-8670-4118-BA41-9B7196F077FA}" presName="childrenComposite" presStyleCnt="0"/>
      <dgm:spPr/>
    </dgm:pt>
    <dgm:pt modelId="{EDAB8D2C-EA38-42BA-8430-F765F6F908C6}" type="pres">
      <dgm:prSet presAssocID="{FE5797FF-8670-4118-BA41-9B7196F077FA}" presName="dummyMaxCanvas_ChildArea" presStyleCnt="0"/>
      <dgm:spPr/>
    </dgm:pt>
    <dgm:pt modelId="{FD74C910-990A-403F-A848-2D4E39E7926C}" type="pres">
      <dgm:prSet presAssocID="{FE5797FF-8670-4118-BA41-9B7196F077FA}" presName="fulcrum" presStyleLbl="alignAccFollowNode1" presStyleIdx="2" presStyleCnt="4"/>
      <dgm:spPr/>
    </dgm:pt>
    <dgm:pt modelId="{B001570C-76BF-4659-9A65-29BAB195142F}" type="pres">
      <dgm:prSet presAssocID="{FE5797FF-8670-4118-BA41-9B7196F077FA}" presName="balance_22" presStyleLbl="alignAccFollowNode1" presStyleIdx="3" presStyleCnt="4">
        <dgm:presLayoutVars>
          <dgm:bulletEnabled val="1"/>
        </dgm:presLayoutVars>
      </dgm:prSet>
      <dgm:spPr/>
    </dgm:pt>
    <dgm:pt modelId="{E85FED68-91E3-41E1-9562-644588362210}" type="pres">
      <dgm:prSet presAssocID="{FE5797FF-8670-4118-BA41-9B7196F077FA}" presName="right_22_1" presStyleLbl="node1" presStyleIdx="0" presStyleCnt="4">
        <dgm:presLayoutVars>
          <dgm:bulletEnabled val="1"/>
        </dgm:presLayoutVars>
      </dgm:prSet>
      <dgm:spPr/>
      <dgm:t>
        <a:bodyPr/>
        <a:lstStyle/>
        <a:p>
          <a:endParaRPr lang="es-ES"/>
        </a:p>
      </dgm:t>
    </dgm:pt>
    <dgm:pt modelId="{A07BACE5-7EEC-422C-984C-53C21AC815C0}" type="pres">
      <dgm:prSet presAssocID="{FE5797FF-8670-4118-BA41-9B7196F077FA}" presName="right_22_2" presStyleLbl="node1" presStyleIdx="1" presStyleCnt="4">
        <dgm:presLayoutVars>
          <dgm:bulletEnabled val="1"/>
        </dgm:presLayoutVars>
      </dgm:prSet>
      <dgm:spPr/>
      <dgm:t>
        <a:bodyPr/>
        <a:lstStyle/>
        <a:p>
          <a:endParaRPr lang="es-ES"/>
        </a:p>
      </dgm:t>
    </dgm:pt>
    <dgm:pt modelId="{02AD34CF-1D6D-4820-974A-776FADC73B3E}" type="pres">
      <dgm:prSet presAssocID="{FE5797FF-8670-4118-BA41-9B7196F077FA}" presName="left_22_1" presStyleLbl="node1" presStyleIdx="2" presStyleCnt="4">
        <dgm:presLayoutVars>
          <dgm:bulletEnabled val="1"/>
        </dgm:presLayoutVars>
      </dgm:prSet>
      <dgm:spPr/>
      <dgm:t>
        <a:bodyPr/>
        <a:lstStyle/>
        <a:p>
          <a:endParaRPr lang="es-ES"/>
        </a:p>
      </dgm:t>
    </dgm:pt>
    <dgm:pt modelId="{F58B1E66-7E8E-4DA5-B895-ADA5E10E0825}" type="pres">
      <dgm:prSet presAssocID="{FE5797FF-8670-4118-BA41-9B7196F077FA}" presName="left_22_2" presStyleLbl="node1" presStyleIdx="3" presStyleCnt="4">
        <dgm:presLayoutVars>
          <dgm:bulletEnabled val="1"/>
        </dgm:presLayoutVars>
      </dgm:prSet>
      <dgm:spPr/>
      <dgm:t>
        <a:bodyPr/>
        <a:lstStyle/>
        <a:p>
          <a:endParaRPr lang="es-ES"/>
        </a:p>
      </dgm:t>
    </dgm:pt>
  </dgm:ptLst>
  <dgm:cxnLst>
    <dgm:cxn modelId="{8A4EA53D-1D20-415E-A4D5-8B4F517E282E}" type="presOf" srcId="{F638F16D-5C73-4771-85F5-A93DA66B966D}" destId="{E85FED68-91E3-41E1-9562-644588362210}" srcOrd="0" destOrd="0" presId="urn:microsoft.com/office/officeart/2005/8/layout/balance1"/>
    <dgm:cxn modelId="{F97C0799-61FE-49CD-9B1B-AA31492C9434}" type="presOf" srcId="{17843792-EC3B-48A7-A02A-E5B48B0D2789}" destId="{02AD34CF-1D6D-4820-974A-776FADC73B3E}" srcOrd="0" destOrd="0" presId="urn:microsoft.com/office/officeart/2005/8/layout/balance1"/>
    <dgm:cxn modelId="{3BAD0579-5141-41D4-8563-EB52C8988405}" type="presOf" srcId="{C58D045B-4691-4E0D-A489-921C8373D75F}" destId="{A07BACE5-7EEC-422C-984C-53C21AC815C0}" srcOrd="0" destOrd="0" presId="urn:microsoft.com/office/officeart/2005/8/layout/balance1"/>
    <dgm:cxn modelId="{8DB873A3-5C81-47E5-A2D2-E70726060AB4}" type="presOf" srcId="{FE5797FF-8670-4118-BA41-9B7196F077FA}" destId="{03233384-22FD-49B4-B82A-2D56F444DD17}" srcOrd="0" destOrd="0" presId="urn:microsoft.com/office/officeart/2005/8/layout/balance1"/>
    <dgm:cxn modelId="{B0D776F9-9B4F-463D-A9D8-5208D31BF9EA}" srcId="{FE5797FF-8670-4118-BA41-9B7196F077FA}" destId="{773C68C7-3648-4E24-B437-C2DE5CB43027}" srcOrd="1" destOrd="0" parTransId="{82EC51F9-F3B9-4BF1-A4BC-7927FD0F1F23}" sibTransId="{CC9F2617-2474-4D32-B474-97312AA9C86B}"/>
    <dgm:cxn modelId="{6EAC8890-A2FD-4EE2-BC28-737C19DE5486}" srcId="{FE5797FF-8670-4118-BA41-9B7196F077FA}" destId="{202AF706-5B09-4687-9735-B1016DD4FFCC}" srcOrd="0" destOrd="0" parTransId="{6C8BC8DE-F926-422F-BF6D-8B978095C869}" sibTransId="{941E5878-4E0C-41E8-BCE0-1BBD694B57FD}"/>
    <dgm:cxn modelId="{2D23FC5C-C642-4571-BD79-4921D477EAF1}" srcId="{773C68C7-3648-4E24-B437-C2DE5CB43027}" destId="{F638F16D-5C73-4771-85F5-A93DA66B966D}" srcOrd="0" destOrd="0" parTransId="{62BD2D8F-30B8-4167-B689-B6EB82DEB89D}" sibTransId="{FB3C353E-D9BC-4635-93B7-B1466800416D}"/>
    <dgm:cxn modelId="{68109F8D-AA98-4851-8E9D-5BB900230990}" type="presOf" srcId="{202AF706-5B09-4687-9735-B1016DD4FFCC}" destId="{31E667D5-7423-471C-AA13-8D0581184470}" srcOrd="0" destOrd="0" presId="urn:microsoft.com/office/officeart/2005/8/layout/balance1"/>
    <dgm:cxn modelId="{0C02AFB1-A205-4338-86C7-52296C7E8642}" type="presOf" srcId="{773C68C7-3648-4E24-B437-C2DE5CB43027}" destId="{C3F6F7E8-8B0F-42CB-9B29-551B0897D481}" srcOrd="0" destOrd="0" presId="urn:microsoft.com/office/officeart/2005/8/layout/balance1"/>
    <dgm:cxn modelId="{D78C452A-8736-44D4-B3A2-7E2C376846FC}" srcId="{202AF706-5B09-4687-9735-B1016DD4FFCC}" destId="{17843792-EC3B-48A7-A02A-E5B48B0D2789}" srcOrd="0" destOrd="0" parTransId="{D4B34CD2-8A62-476F-94CE-C8520705C3D1}" sibTransId="{7AD1F8D2-ECCA-4CCD-BBFF-934912DA244D}"/>
    <dgm:cxn modelId="{746F12FE-E6ED-4A5C-A12D-C4DACFFBE07C}" srcId="{773C68C7-3648-4E24-B437-C2DE5CB43027}" destId="{C58D045B-4691-4E0D-A489-921C8373D75F}" srcOrd="1" destOrd="0" parTransId="{B6E5BD21-1A22-42D8-971B-E1D0B9F4202A}" sibTransId="{DA78AC19-9AA6-4079-9945-A15C9EA46E45}"/>
    <dgm:cxn modelId="{F4B76BED-55D7-437D-B58E-019D5B17E0FF}" type="presOf" srcId="{0664D873-E727-416A-AAEE-6B36D1AD2856}" destId="{F58B1E66-7E8E-4DA5-B895-ADA5E10E0825}" srcOrd="0" destOrd="0" presId="urn:microsoft.com/office/officeart/2005/8/layout/balance1"/>
    <dgm:cxn modelId="{CEB02FE8-AF8D-4C46-B33F-A3B82E79BF5C}" srcId="{202AF706-5B09-4687-9735-B1016DD4FFCC}" destId="{0664D873-E727-416A-AAEE-6B36D1AD2856}" srcOrd="1" destOrd="0" parTransId="{3E109B5C-D24F-4F50-9CB1-E33C72E5D394}" sibTransId="{A2C56EAD-8F0D-4709-9F1F-D0C9366BB152}"/>
    <dgm:cxn modelId="{91838DF7-57F1-4AD3-A292-7628E9B6E933}" type="presParOf" srcId="{03233384-22FD-49B4-B82A-2D56F444DD17}" destId="{DC0BD66F-A58C-4B46-95AC-8A7D66F58041}" srcOrd="0" destOrd="0" presId="urn:microsoft.com/office/officeart/2005/8/layout/balance1"/>
    <dgm:cxn modelId="{E7BB4F83-A11B-4BBA-842B-0D2B43636E4C}" type="presParOf" srcId="{03233384-22FD-49B4-B82A-2D56F444DD17}" destId="{D2784831-7B38-447E-A89A-E98657899092}" srcOrd="1" destOrd="0" presId="urn:microsoft.com/office/officeart/2005/8/layout/balance1"/>
    <dgm:cxn modelId="{AB8C0977-9128-4A09-B862-F50E9A067ACF}" type="presParOf" srcId="{D2784831-7B38-447E-A89A-E98657899092}" destId="{31E667D5-7423-471C-AA13-8D0581184470}" srcOrd="0" destOrd="0" presId="urn:microsoft.com/office/officeart/2005/8/layout/balance1"/>
    <dgm:cxn modelId="{C3BE3A74-AF8E-4DE8-8664-4E991ED5417E}" type="presParOf" srcId="{D2784831-7B38-447E-A89A-E98657899092}" destId="{C3F6F7E8-8B0F-42CB-9B29-551B0897D481}" srcOrd="1" destOrd="0" presId="urn:microsoft.com/office/officeart/2005/8/layout/balance1"/>
    <dgm:cxn modelId="{60BCEE65-ACF7-40BB-AD94-8DE29A61578E}" type="presParOf" srcId="{03233384-22FD-49B4-B82A-2D56F444DD17}" destId="{0F63B270-D52E-4A25-B3E9-33AFF18A1F78}" srcOrd="2" destOrd="0" presId="urn:microsoft.com/office/officeart/2005/8/layout/balance1"/>
    <dgm:cxn modelId="{A85497D1-C47C-471C-AF6B-E462BF6FC159}" type="presParOf" srcId="{0F63B270-D52E-4A25-B3E9-33AFF18A1F78}" destId="{EDAB8D2C-EA38-42BA-8430-F765F6F908C6}" srcOrd="0" destOrd="0" presId="urn:microsoft.com/office/officeart/2005/8/layout/balance1"/>
    <dgm:cxn modelId="{D6C942E2-29A0-46BF-A5F2-2FE3E57595FB}" type="presParOf" srcId="{0F63B270-D52E-4A25-B3E9-33AFF18A1F78}" destId="{FD74C910-990A-403F-A848-2D4E39E7926C}" srcOrd="1" destOrd="0" presId="urn:microsoft.com/office/officeart/2005/8/layout/balance1"/>
    <dgm:cxn modelId="{E5E32EC5-76F7-47F7-8B1C-51D8806C93D3}" type="presParOf" srcId="{0F63B270-D52E-4A25-B3E9-33AFF18A1F78}" destId="{B001570C-76BF-4659-9A65-29BAB195142F}" srcOrd="2" destOrd="0" presId="urn:microsoft.com/office/officeart/2005/8/layout/balance1"/>
    <dgm:cxn modelId="{7560F064-C92B-4F36-B8D9-0CABE8F123E7}" type="presParOf" srcId="{0F63B270-D52E-4A25-B3E9-33AFF18A1F78}" destId="{E85FED68-91E3-41E1-9562-644588362210}" srcOrd="3" destOrd="0" presId="urn:microsoft.com/office/officeart/2005/8/layout/balance1"/>
    <dgm:cxn modelId="{51B93824-8551-446F-BB41-6FA3CE8D1C94}" type="presParOf" srcId="{0F63B270-D52E-4A25-B3E9-33AFF18A1F78}" destId="{A07BACE5-7EEC-422C-984C-53C21AC815C0}" srcOrd="4" destOrd="0" presId="urn:microsoft.com/office/officeart/2005/8/layout/balance1"/>
    <dgm:cxn modelId="{640F784F-89B8-4F06-80F4-29D637F88F47}" type="presParOf" srcId="{0F63B270-D52E-4A25-B3E9-33AFF18A1F78}" destId="{02AD34CF-1D6D-4820-974A-776FADC73B3E}" srcOrd="5" destOrd="0" presId="urn:microsoft.com/office/officeart/2005/8/layout/balance1"/>
    <dgm:cxn modelId="{B6132E72-3E41-42D6-8C54-96672E131869}" type="presParOf" srcId="{0F63B270-D52E-4A25-B3E9-33AFF18A1F78}" destId="{F58B1E66-7E8E-4DA5-B895-ADA5E10E0825}"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ABAF7E-61E1-4253-9C47-565D9346DD56}"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CO"/>
        </a:p>
      </dgm:t>
    </dgm:pt>
    <dgm:pt modelId="{F4E6A7B6-928E-4442-874C-0495BC3E789A}">
      <dgm:prSet phldrT="[Texto]"/>
      <dgm:spPr/>
      <dgm:t>
        <a:bodyPr/>
        <a:lstStyle/>
        <a:p>
          <a:r>
            <a:rPr lang="es-ES" dirty="0"/>
            <a:t>Procesos institucionales seguros</a:t>
          </a:r>
          <a:endParaRPr lang="es-CO" dirty="0"/>
        </a:p>
      </dgm:t>
    </dgm:pt>
    <dgm:pt modelId="{81C2EE85-BD05-48A8-8A3A-4FC6737D8CF9}" type="parTrans" cxnId="{A040A37D-15CD-40B5-AA4A-0AB2B4E8AA32}">
      <dgm:prSet/>
      <dgm:spPr/>
      <dgm:t>
        <a:bodyPr/>
        <a:lstStyle/>
        <a:p>
          <a:endParaRPr lang="es-CO"/>
        </a:p>
      </dgm:t>
    </dgm:pt>
    <dgm:pt modelId="{A7A42D5A-854D-4800-A650-74A37F5D4860}" type="sibTrans" cxnId="{A040A37D-15CD-40B5-AA4A-0AB2B4E8AA32}">
      <dgm:prSet/>
      <dgm:spPr/>
      <dgm:t>
        <a:bodyPr/>
        <a:lstStyle/>
        <a:p>
          <a:endParaRPr lang="es-CO"/>
        </a:p>
      </dgm:t>
    </dgm:pt>
    <dgm:pt modelId="{3052163E-F54D-4589-B850-24CCA70F26E1}">
      <dgm:prSet phldrT="[Texto]" custT="1"/>
      <dgm:spPr/>
      <dgm:t>
        <a:bodyPr/>
        <a:lstStyle/>
        <a:p>
          <a:r>
            <a:rPr lang="es-ES" sz="1200" dirty="0">
              <a:solidFill>
                <a:schemeClr val="tx1"/>
              </a:solidFill>
            </a:rPr>
            <a:t>Monitorización de aspectos claves de seguridad</a:t>
          </a:r>
          <a:endParaRPr lang="es-CO" sz="1200" dirty="0">
            <a:solidFill>
              <a:schemeClr val="tx1"/>
            </a:solidFill>
          </a:endParaRPr>
        </a:p>
      </dgm:t>
    </dgm:pt>
    <dgm:pt modelId="{FCF8D6AD-DED7-437C-97C3-7A58598E3842}" type="parTrans" cxnId="{337FE565-144D-42B2-B929-895B0A61B4EB}">
      <dgm:prSet/>
      <dgm:spPr/>
      <dgm:t>
        <a:bodyPr/>
        <a:lstStyle/>
        <a:p>
          <a:endParaRPr lang="es-CO"/>
        </a:p>
      </dgm:t>
    </dgm:pt>
    <dgm:pt modelId="{F2322254-D555-4F09-A0E0-680F17CAA749}" type="sibTrans" cxnId="{337FE565-144D-42B2-B929-895B0A61B4EB}">
      <dgm:prSet/>
      <dgm:spPr/>
      <dgm:t>
        <a:bodyPr/>
        <a:lstStyle/>
        <a:p>
          <a:endParaRPr lang="es-CO"/>
        </a:p>
      </dgm:t>
    </dgm:pt>
    <dgm:pt modelId="{0DE5E6FA-4DDF-44B9-B5CD-68E6065A9613}">
      <dgm:prSet phldrT="[Texto]" custT="1"/>
      <dgm:spPr/>
      <dgm:t>
        <a:bodyPr/>
        <a:lstStyle/>
        <a:p>
          <a:r>
            <a:rPr lang="es-ES" sz="1200" dirty="0">
              <a:solidFill>
                <a:schemeClr val="tx1"/>
              </a:solidFill>
            </a:rPr>
            <a:t>Fortalecimiento de la cultura institucional</a:t>
          </a:r>
          <a:endParaRPr lang="es-CO" sz="1200" dirty="0">
            <a:solidFill>
              <a:schemeClr val="tx1"/>
            </a:solidFill>
          </a:endParaRPr>
        </a:p>
      </dgm:t>
    </dgm:pt>
    <dgm:pt modelId="{D559DEFB-7250-4B25-ACCF-E6937E5F130A}" type="parTrans" cxnId="{8CCD224F-E5A7-4EDE-B846-69E080FACBD4}">
      <dgm:prSet/>
      <dgm:spPr/>
      <dgm:t>
        <a:bodyPr/>
        <a:lstStyle/>
        <a:p>
          <a:endParaRPr lang="es-CO"/>
        </a:p>
      </dgm:t>
    </dgm:pt>
    <dgm:pt modelId="{0E3D44AC-AA34-4476-B995-888661E19217}" type="sibTrans" cxnId="{8CCD224F-E5A7-4EDE-B846-69E080FACBD4}">
      <dgm:prSet/>
      <dgm:spPr/>
      <dgm:t>
        <a:bodyPr/>
        <a:lstStyle/>
        <a:p>
          <a:endParaRPr lang="es-CO"/>
        </a:p>
      </dgm:t>
    </dgm:pt>
    <dgm:pt modelId="{75466CF8-7C98-4073-9069-580D16984647}">
      <dgm:prSet phldrT="[Texto]"/>
      <dgm:spPr/>
      <dgm:t>
        <a:bodyPr/>
        <a:lstStyle/>
        <a:p>
          <a:r>
            <a:rPr lang="es-ES" dirty="0"/>
            <a:t>Procesos asistenciales seguros </a:t>
          </a:r>
          <a:endParaRPr lang="es-CO" dirty="0"/>
        </a:p>
      </dgm:t>
    </dgm:pt>
    <dgm:pt modelId="{00AC16FA-1CBF-4C62-9FFF-75B421F5BFC0}" type="parTrans" cxnId="{46D7908E-850C-4AC7-8FAB-7428CADEE591}">
      <dgm:prSet/>
      <dgm:spPr/>
      <dgm:t>
        <a:bodyPr/>
        <a:lstStyle/>
        <a:p>
          <a:endParaRPr lang="es-CO"/>
        </a:p>
      </dgm:t>
    </dgm:pt>
    <dgm:pt modelId="{1143489D-3BF2-4655-834B-F8A069839173}" type="sibTrans" cxnId="{46D7908E-850C-4AC7-8FAB-7428CADEE591}">
      <dgm:prSet/>
      <dgm:spPr/>
      <dgm:t>
        <a:bodyPr/>
        <a:lstStyle/>
        <a:p>
          <a:endParaRPr lang="es-CO"/>
        </a:p>
      </dgm:t>
    </dgm:pt>
    <dgm:pt modelId="{01EDFA02-D62E-4D12-B6BF-7F32B2B9A3F4}">
      <dgm:prSet phldrT="[Texto]" custT="1"/>
      <dgm:spPr/>
      <dgm:t>
        <a:bodyPr/>
        <a:lstStyle/>
        <a:p>
          <a:r>
            <a:rPr lang="es-ES" sz="1200" dirty="0">
              <a:solidFill>
                <a:schemeClr val="tx1"/>
              </a:solidFill>
            </a:rPr>
            <a:t>Medicamentos,  identificación del paciente en laboratorio</a:t>
          </a:r>
          <a:endParaRPr lang="es-CO" sz="1200" dirty="0">
            <a:solidFill>
              <a:schemeClr val="tx1"/>
            </a:solidFill>
          </a:endParaRPr>
        </a:p>
      </dgm:t>
    </dgm:pt>
    <dgm:pt modelId="{2BA87E1E-24CF-4B8E-88EB-661BB6F52D71}" type="parTrans" cxnId="{B6DD69E4-8740-4F85-859D-9FD64651BCD8}">
      <dgm:prSet/>
      <dgm:spPr/>
      <dgm:t>
        <a:bodyPr/>
        <a:lstStyle/>
        <a:p>
          <a:endParaRPr lang="es-CO"/>
        </a:p>
      </dgm:t>
    </dgm:pt>
    <dgm:pt modelId="{2D7DEF99-0717-4920-BFCA-3D94DBEC15E3}" type="sibTrans" cxnId="{B6DD69E4-8740-4F85-859D-9FD64651BCD8}">
      <dgm:prSet/>
      <dgm:spPr/>
      <dgm:t>
        <a:bodyPr/>
        <a:lstStyle/>
        <a:p>
          <a:endParaRPr lang="es-CO"/>
        </a:p>
      </dgm:t>
    </dgm:pt>
    <dgm:pt modelId="{D64DDA14-E9A5-4799-9641-C0C499A70B31}">
      <dgm:prSet phldrT="[Texto]" custT="1"/>
      <dgm:spPr/>
      <dgm:t>
        <a:bodyPr/>
        <a:lstStyle/>
        <a:p>
          <a:r>
            <a:rPr lang="es-ES" sz="1200" dirty="0">
              <a:solidFill>
                <a:schemeClr val="tx1"/>
              </a:solidFill>
            </a:rPr>
            <a:t>Consentimiento informado, comunicación, binomio madre e hijo</a:t>
          </a:r>
          <a:endParaRPr lang="es-CO" sz="1200" dirty="0">
            <a:solidFill>
              <a:schemeClr val="tx1"/>
            </a:solidFill>
          </a:endParaRPr>
        </a:p>
      </dgm:t>
    </dgm:pt>
    <dgm:pt modelId="{1B37208D-34D7-49FF-BA9F-9E3292413DBF}" type="parTrans" cxnId="{B42A70F0-AFE3-4E02-BF3F-24D79A4BCF9E}">
      <dgm:prSet/>
      <dgm:spPr/>
      <dgm:t>
        <a:bodyPr/>
        <a:lstStyle/>
        <a:p>
          <a:endParaRPr lang="es-CO"/>
        </a:p>
      </dgm:t>
    </dgm:pt>
    <dgm:pt modelId="{0517A4A7-06A3-46E1-BAEC-D6DE667454A2}" type="sibTrans" cxnId="{B42A70F0-AFE3-4E02-BF3F-24D79A4BCF9E}">
      <dgm:prSet/>
      <dgm:spPr/>
      <dgm:t>
        <a:bodyPr/>
        <a:lstStyle/>
        <a:p>
          <a:endParaRPr lang="es-CO"/>
        </a:p>
      </dgm:t>
    </dgm:pt>
    <dgm:pt modelId="{8B532016-4960-402E-96A3-EF4F42987B0F}">
      <dgm:prSet phldrT="[Texto]" custT="1"/>
      <dgm:spPr/>
      <dgm:t>
        <a:bodyPr/>
        <a:lstStyle/>
        <a:p>
          <a:r>
            <a:rPr lang="es-ES" sz="1200" dirty="0">
              <a:solidFill>
                <a:schemeClr val="tx1"/>
              </a:solidFill>
            </a:rPr>
            <a:t>Caídas, Ulceras , Infecciones, Identificación </a:t>
          </a:r>
          <a:endParaRPr lang="es-CO" sz="1200" dirty="0">
            <a:solidFill>
              <a:schemeClr val="tx1"/>
            </a:solidFill>
          </a:endParaRPr>
        </a:p>
      </dgm:t>
    </dgm:pt>
    <dgm:pt modelId="{9AD10F09-971E-447D-A752-AE66CB926175}" type="parTrans" cxnId="{28FE656F-6E79-445A-8B39-26FBF063CD16}">
      <dgm:prSet/>
      <dgm:spPr/>
      <dgm:t>
        <a:bodyPr/>
        <a:lstStyle/>
        <a:p>
          <a:endParaRPr lang="es-CO"/>
        </a:p>
      </dgm:t>
    </dgm:pt>
    <dgm:pt modelId="{5BDF9845-8CD7-48FC-9BB2-372D2B0ED842}" type="sibTrans" cxnId="{28FE656F-6E79-445A-8B39-26FBF063CD16}">
      <dgm:prSet/>
      <dgm:spPr/>
      <dgm:t>
        <a:bodyPr/>
        <a:lstStyle/>
        <a:p>
          <a:endParaRPr lang="es-CO"/>
        </a:p>
      </dgm:t>
    </dgm:pt>
    <dgm:pt modelId="{3FC3F17C-B15C-4ADF-B80B-90551C4C490D}">
      <dgm:prSet phldrT="[Texto]" custT="1"/>
      <dgm:spPr/>
      <dgm:t>
        <a:bodyPr/>
        <a:lstStyle/>
        <a:p>
          <a:r>
            <a:rPr lang="es-ES" sz="1200" dirty="0">
              <a:solidFill>
                <a:schemeClr val="tx1"/>
              </a:solidFill>
            </a:rPr>
            <a:t>Actividades institucionales del programa de seguridad del paciente </a:t>
          </a:r>
          <a:endParaRPr lang="es-CO" sz="1200" dirty="0">
            <a:solidFill>
              <a:schemeClr val="tx1"/>
            </a:solidFill>
          </a:endParaRPr>
        </a:p>
      </dgm:t>
    </dgm:pt>
    <dgm:pt modelId="{335231B6-1771-4903-A16F-3947BC97BB7D}" type="parTrans" cxnId="{7AD77995-643D-47BB-836E-E4BEF3DA3333}">
      <dgm:prSet/>
      <dgm:spPr/>
      <dgm:t>
        <a:bodyPr/>
        <a:lstStyle/>
        <a:p>
          <a:endParaRPr lang="es-CO"/>
        </a:p>
      </dgm:t>
    </dgm:pt>
    <dgm:pt modelId="{1070883F-66C2-4766-8014-D9A7C80030B5}" type="sibTrans" cxnId="{7AD77995-643D-47BB-836E-E4BEF3DA3333}">
      <dgm:prSet/>
      <dgm:spPr/>
      <dgm:t>
        <a:bodyPr/>
        <a:lstStyle/>
        <a:p>
          <a:endParaRPr lang="es-CO"/>
        </a:p>
      </dgm:t>
    </dgm:pt>
    <dgm:pt modelId="{E5B001A3-8C6D-4EAE-86CC-8FBF70236318}">
      <dgm:prSet phldrT="[Texto]" custT="1"/>
      <dgm:spPr/>
      <dgm:t>
        <a:bodyPr/>
        <a:lstStyle/>
        <a:p>
          <a:r>
            <a:rPr lang="es-ES" sz="1200" dirty="0">
              <a:solidFill>
                <a:schemeClr val="tx1"/>
              </a:solidFill>
            </a:rPr>
            <a:t>Enfermedad mental, autocuidado </a:t>
          </a:r>
          <a:endParaRPr lang="es-CO" sz="1200" dirty="0">
            <a:solidFill>
              <a:schemeClr val="tx1"/>
            </a:solidFill>
          </a:endParaRPr>
        </a:p>
      </dgm:t>
    </dgm:pt>
    <dgm:pt modelId="{B96CEF67-8C57-45CB-A321-656729CAA277}" type="parTrans" cxnId="{635167B1-359E-43BA-A860-493D926548DF}">
      <dgm:prSet/>
      <dgm:spPr/>
      <dgm:t>
        <a:bodyPr/>
        <a:lstStyle/>
        <a:p>
          <a:endParaRPr lang="es-CO"/>
        </a:p>
      </dgm:t>
    </dgm:pt>
    <dgm:pt modelId="{8FEC1FE2-3667-45D5-958B-DF35A735D887}" type="sibTrans" cxnId="{635167B1-359E-43BA-A860-493D926548DF}">
      <dgm:prSet/>
      <dgm:spPr/>
      <dgm:t>
        <a:bodyPr/>
        <a:lstStyle/>
        <a:p>
          <a:endParaRPr lang="es-CO"/>
        </a:p>
      </dgm:t>
    </dgm:pt>
    <dgm:pt modelId="{C5A34F45-5249-47A4-A37E-A318A541BFBC}" type="pres">
      <dgm:prSet presAssocID="{EDABAF7E-61E1-4253-9C47-565D9346DD56}" presName="outerComposite" presStyleCnt="0">
        <dgm:presLayoutVars>
          <dgm:chMax val="2"/>
          <dgm:animLvl val="lvl"/>
          <dgm:resizeHandles val="exact"/>
        </dgm:presLayoutVars>
      </dgm:prSet>
      <dgm:spPr/>
      <dgm:t>
        <a:bodyPr/>
        <a:lstStyle/>
        <a:p>
          <a:endParaRPr lang="es-ES"/>
        </a:p>
      </dgm:t>
    </dgm:pt>
    <dgm:pt modelId="{4200ADCC-6FC6-495B-9395-3FCCAC792594}" type="pres">
      <dgm:prSet presAssocID="{EDABAF7E-61E1-4253-9C47-565D9346DD56}" presName="dummyMaxCanvas" presStyleCnt="0"/>
      <dgm:spPr/>
    </dgm:pt>
    <dgm:pt modelId="{1B9FEB13-F5FA-4C51-87B0-C24291EF4E96}" type="pres">
      <dgm:prSet presAssocID="{EDABAF7E-61E1-4253-9C47-565D9346DD56}" presName="parentComposite" presStyleCnt="0"/>
      <dgm:spPr/>
    </dgm:pt>
    <dgm:pt modelId="{05CE5B3B-7109-4275-8D11-BB19508D356D}" type="pres">
      <dgm:prSet presAssocID="{EDABAF7E-61E1-4253-9C47-565D9346DD56}" presName="parent1" presStyleLbl="alignAccFollowNode1" presStyleIdx="0" presStyleCnt="4">
        <dgm:presLayoutVars>
          <dgm:chMax val="4"/>
        </dgm:presLayoutVars>
      </dgm:prSet>
      <dgm:spPr/>
      <dgm:t>
        <a:bodyPr/>
        <a:lstStyle/>
        <a:p>
          <a:endParaRPr lang="es-ES"/>
        </a:p>
      </dgm:t>
    </dgm:pt>
    <dgm:pt modelId="{CA981AEF-2B3F-484F-971A-0B826200BA2F}" type="pres">
      <dgm:prSet presAssocID="{EDABAF7E-61E1-4253-9C47-565D9346DD56}" presName="parent2" presStyleLbl="alignAccFollowNode1" presStyleIdx="1" presStyleCnt="4">
        <dgm:presLayoutVars>
          <dgm:chMax val="4"/>
        </dgm:presLayoutVars>
      </dgm:prSet>
      <dgm:spPr/>
      <dgm:t>
        <a:bodyPr/>
        <a:lstStyle/>
        <a:p>
          <a:endParaRPr lang="es-ES"/>
        </a:p>
      </dgm:t>
    </dgm:pt>
    <dgm:pt modelId="{E90B7F66-8CB2-463A-9473-EC6B858E0467}" type="pres">
      <dgm:prSet presAssocID="{EDABAF7E-61E1-4253-9C47-565D9346DD56}" presName="childrenComposite" presStyleCnt="0"/>
      <dgm:spPr/>
    </dgm:pt>
    <dgm:pt modelId="{CA1BE315-71F4-47A4-8696-FBE6BECCEBAF}" type="pres">
      <dgm:prSet presAssocID="{EDABAF7E-61E1-4253-9C47-565D9346DD56}" presName="dummyMaxCanvas_ChildArea" presStyleCnt="0"/>
      <dgm:spPr/>
    </dgm:pt>
    <dgm:pt modelId="{0BB32302-D44C-45AA-8AD6-6296E51E205E}" type="pres">
      <dgm:prSet presAssocID="{EDABAF7E-61E1-4253-9C47-565D9346DD56}" presName="fulcrum" presStyleLbl="alignAccFollowNode1" presStyleIdx="2" presStyleCnt="4"/>
      <dgm:spPr/>
    </dgm:pt>
    <dgm:pt modelId="{E5AC6C53-9912-470F-989D-0FB065402067}" type="pres">
      <dgm:prSet presAssocID="{EDABAF7E-61E1-4253-9C47-565D9346DD56}" presName="balance_34" presStyleLbl="alignAccFollowNode1" presStyleIdx="3" presStyleCnt="4">
        <dgm:presLayoutVars>
          <dgm:bulletEnabled val="1"/>
        </dgm:presLayoutVars>
      </dgm:prSet>
      <dgm:spPr/>
    </dgm:pt>
    <dgm:pt modelId="{DD2EECDF-956E-462C-9148-1A63FBEC4DED}" type="pres">
      <dgm:prSet presAssocID="{EDABAF7E-61E1-4253-9C47-565D9346DD56}" presName="right_34_1" presStyleLbl="node1" presStyleIdx="0" presStyleCnt="7">
        <dgm:presLayoutVars>
          <dgm:bulletEnabled val="1"/>
        </dgm:presLayoutVars>
      </dgm:prSet>
      <dgm:spPr/>
      <dgm:t>
        <a:bodyPr/>
        <a:lstStyle/>
        <a:p>
          <a:endParaRPr lang="es-ES"/>
        </a:p>
      </dgm:t>
    </dgm:pt>
    <dgm:pt modelId="{6932AE91-18DC-4999-8C36-5D454480AAEA}" type="pres">
      <dgm:prSet presAssocID="{EDABAF7E-61E1-4253-9C47-565D9346DD56}" presName="right_34_2" presStyleLbl="node1" presStyleIdx="1" presStyleCnt="7">
        <dgm:presLayoutVars>
          <dgm:bulletEnabled val="1"/>
        </dgm:presLayoutVars>
      </dgm:prSet>
      <dgm:spPr/>
      <dgm:t>
        <a:bodyPr/>
        <a:lstStyle/>
        <a:p>
          <a:endParaRPr lang="es-ES"/>
        </a:p>
      </dgm:t>
    </dgm:pt>
    <dgm:pt modelId="{732A794A-2DCB-471A-A46E-0B14BFD9D2CD}" type="pres">
      <dgm:prSet presAssocID="{EDABAF7E-61E1-4253-9C47-565D9346DD56}" presName="right_34_3" presStyleLbl="node1" presStyleIdx="2" presStyleCnt="7">
        <dgm:presLayoutVars>
          <dgm:bulletEnabled val="1"/>
        </dgm:presLayoutVars>
      </dgm:prSet>
      <dgm:spPr/>
      <dgm:t>
        <a:bodyPr/>
        <a:lstStyle/>
        <a:p>
          <a:endParaRPr lang="es-ES"/>
        </a:p>
      </dgm:t>
    </dgm:pt>
    <dgm:pt modelId="{ED66CBF0-CA91-4440-BFE7-A364EC73FB2A}" type="pres">
      <dgm:prSet presAssocID="{EDABAF7E-61E1-4253-9C47-565D9346DD56}" presName="right_34_4" presStyleLbl="node1" presStyleIdx="3" presStyleCnt="7" custLinFactNeighborY="12092">
        <dgm:presLayoutVars>
          <dgm:bulletEnabled val="1"/>
        </dgm:presLayoutVars>
      </dgm:prSet>
      <dgm:spPr/>
      <dgm:t>
        <a:bodyPr/>
        <a:lstStyle/>
        <a:p>
          <a:endParaRPr lang="es-ES"/>
        </a:p>
      </dgm:t>
    </dgm:pt>
    <dgm:pt modelId="{D2651619-7E39-4268-A702-962F610BE283}" type="pres">
      <dgm:prSet presAssocID="{EDABAF7E-61E1-4253-9C47-565D9346DD56}" presName="left_34_1" presStyleLbl="node1" presStyleIdx="4" presStyleCnt="7">
        <dgm:presLayoutVars>
          <dgm:bulletEnabled val="1"/>
        </dgm:presLayoutVars>
      </dgm:prSet>
      <dgm:spPr/>
      <dgm:t>
        <a:bodyPr/>
        <a:lstStyle/>
        <a:p>
          <a:endParaRPr lang="es-ES"/>
        </a:p>
      </dgm:t>
    </dgm:pt>
    <dgm:pt modelId="{ECA15349-587B-46D2-ABB8-43C0CD890D3D}" type="pres">
      <dgm:prSet presAssocID="{EDABAF7E-61E1-4253-9C47-565D9346DD56}" presName="left_34_2" presStyleLbl="node1" presStyleIdx="5" presStyleCnt="7">
        <dgm:presLayoutVars>
          <dgm:bulletEnabled val="1"/>
        </dgm:presLayoutVars>
      </dgm:prSet>
      <dgm:spPr/>
      <dgm:t>
        <a:bodyPr/>
        <a:lstStyle/>
        <a:p>
          <a:endParaRPr lang="es-ES"/>
        </a:p>
      </dgm:t>
    </dgm:pt>
    <dgm:pt modelId="{D29E750B-B8D9-4055-B216-0D3FFC04A75D}" type="pres">
      <dgm:prSet presAssocID="{EDABAF7E-61E1-4253-9C47-565D9346DD56}" presName="left_34_3" presStyleLbl="node1" presStyleIdx="6" presStyleCnt="7">
        <dgm:presLayoutVars>
          <dgm:bulletEnabled val="1"/>
        </dgm:presLayoutVars>
      </dgm:prSet>
      <dgm:spPr/>
      <dgm:t>
        <a:bodyPr/>
        <a:lstStyle/>
        <a:p>
          <a:endParaRPr lang="es-ES"/>
        </a:p>
      </dgm:t>
    </dgm:pt>
  </dgm:ptLst>
  <dgm:cxnLst>
    <dgm:cxn modelId="{2C51E60F-84A0-4D97-B144-20AD87655F6A}" type="presOf" srcId="{EDABAF7E-61E1-4253-9C47-565D9346DD56}" destId="{C5A34F45-5249-47A4-A37E-A318A541BFBC}" srcOrd="0" destOrd="0" presId="urn:microsoft.com/office/officeart/2005/8/layout/balance1"/>
    <dgm:cxn modelId="{337FE565-144D-42B2-B929-895B0A61B4EB}" srcId="{F4E6A7B6-928E-4442-874C-0495BC3E789A}" destId="{3052163E-F54D-4589-B850-24CCA70F26E1}" srcOrd="0" destOrd="0" parTransId="{FCF8D6AD-DED7-437C-97C3-7A58598E3842}" sibTransId="{F2322254-D555-4F09-A0E0-680F17CAA749}"/>
    <dgm:cxn modelId="{28FE656F-6E79-445A-8B39-26FBF063CD16}" srcId="{75466CF8-7C98-4073-9069-580D16984647}" destId="{8B532016-4960-402E-96A3-EF4F42987B0F}" srcOrd="3" destOrd="0" parTransId="{9AD10F09-971E-447D-A752-AE66CB926175}" sibTransId="{5BDF9845-8CD7-48FC-9BB2-372D2B0ED842}"/>
    <dgm:cxn modelId="{2A62495E-677B-42A1-A20A-3E8046DC7B88}" type="presOf" srcId="{8B532016-4960-402E-96A3-EF4F42987B0F}" destId="{ED66CBF0-CA91-4440-BFE7-A364EC73FB2A}" srcOrd="0" destOrd="0" presId="urn:microsoft.com/office/officeart/2005/8/layout/balance1"/>
    <dgm:cxn modelId="{D26200AE-1EDC-463D-85CF-A8B6B3B8DFFD}" type="presOf" srcId="{01EDFA02-D62E-4D12-B6BF-7F32B2B9A3F4}" destId="{DD2EECDF-956E-462C-9148-1A63FBEC4DED}" srcOrd="0" destOrd="0" presId="urn:microsoft.com/office/officeart/2005/8/layout/balance1"/>
    <dgm:cxn modelId="{B6DD69E4-8740-4F85-859D-9FD64651BCD8}" srcId="{75466CF8-7C98-4073-9069-580D16984647}" destId="{01EDFA02-D62E-4D12-B6BF-7F32B2B9A3F4}" srcOrd="0" destOrd="0" parTransId="{2BA87E1E-24CF-4B8E-88EB-661BB6F52D71}" sibTransId="{2D7DEF99-0717-4920-BFCA-3D94DBEC15E3}"/>
    <dgm:cxn modelId="{7AD77995-643D-47BB-836E-E4BEF3DA3333}" srcId="{F4E6A7B6-928E-4442-874C-0495BC3E789A}" destId="{3FC3F17C-B15C-4ADF-B80B-90551C4C490D}" srcOrd="1" destOrd="0" parTransId="{335231B6-1771-4903-A16F-3947BC97BB7D}" sibTransId="{1070883F-66C2-4766-8014-D9A7C80030B5}"/>
    <dgm:cxn modelId="{8CCD224F-E5A7-4EDE-B846-69E080FACBD4}" srcId="{F4E6A7B6-928E-4442-874C-0495BC3E789A}" destId="{0DE5E6FA-4DDF-44B9-B5CD-68E6065A9613}" srcOrd="2" destOrd="0" parTransId="{D559DEFB-7250-4B25-ACCF-E6937E5F130A}" sibTransId="{0E3D44AC-AA34-4476-B995-888661E19217}"/>
    <dgm:cxn modelId="{BB5FFB80-45D9-4D23-88D8-71701FD16579}" type="presOf" srcId="{0DE5E6FA-4DDF-44B9-B5CD-68E6065A9613}" destId="{D29E750B-B8D9-4055-B216-0D3FFC04A75D}" srcOrd="0" destOrd="0" presId="urn:microsoft.com/office/officeart/2005/8/layout/balance1"/>
    <dgm:cxn modelId="{635167B1-359E-43BA-A860-493D926548DF}" srcId="{75466CF8-7C98-4073-9069-580D16984647}" destId="{E5B001A3-8C6D-4EAE-86CC-8FBF70236318}" srcOrd="1" destOrd="0" parTransId="{B96CEF67-8C57-45CB-A321-656729CAA277}" sibTransId="{8FEC1FE2-3667-45D5-958B-DF35A735D887}"/>
    <dgm:cxn modelId="{77940457-57B2-4F08-9ADC-512AC31287D5}" type="presOf" srcId="{3052163E-F54D-4589-B850-24CCA70F26E1}" destId="{D2651619-7E39-4268-A702-962F610BE283}" srcOrd="0" destOrd="0" presId="urn:microsoft.com/office/officeart/2005/8/layout/balance1"/>
    <dgm:cxn modelId="{A040A37D-15CD-40B5-AA4A-0AB2B4E8AA32}" srcId="{EDABAF7E-61E1-4253-9C47-565D9346DD56}" destId="{F4E6A7B6-928E-4442-874C-0495BC3E789A}" srcOrd="0" destOrd="0" parTransId="{81C2EE85-BD05-48A8-8A3A-4FC6737D8CF9}" sibTransId="{A7A42D5A-854D-4800-A650-74A37F5D4860}"/>
    <dgm:cxn modelId="{6DB88FE7-34F4-43E0-993E-F7A51E4AA46D}" type="presOf" srcId="{75466CF8-7C98-4073-9069-580D16984647}" destId="{CA981AEF-2B3F-484F-971A-0B826200BA2F}" srcOrd="0" destOrd="0" presId="urn:microsoft.com/office/officeart/2005/8/layout/balance1"/>
    <dgm:cxn modelId="{A6D34F96-6D7D-4A0D-8002-CB07B0B0F960}" type="presOf" srcId="{D64DDA14-E9A5-4799-9641-C0C499A70B31}" destId="{732A794A-2DCB-471A-A46E-0B14BFD9D2CD}" srcOrd="0" destOrd="0" presId="urn:microsoft.com/office/officeart/2005/8/layout/balance1"/>
    <dgm:cxn modelId="{46D7908E-850C-4AC7-8FAB-7428CADEE591}" srcId="{EDABAF7E-61E1-4253-9C47-565D9346DD56}" destId="{75466CF8-7C98-4073-9069-580D16984647}" srcOrd="1" destOrd="0" parTransId="{00AC16FA-1CBF-4C62-9FFF-75B421F5BFC0}" sibTransId="{1143489D-3BF2-4655-834B-F8A069839173}"/>
    <dgm:cxn modelId="{8574248D-D8D1-4F1E-B8B9-6EED62EE6434}" type="presOf" srcId="{E5B001A3-8C6D-4EAE-86CC-8FBF70236318}" destId="{6932AE91-18DC-4999-8C36-5D454480AAEA}" srcOrd="0" destOrd="0" presId="urn:microsoft.com/office/officeart/2005/8/layout/balance1"/>
    <dgm:cxn modelId="{B42A70F0-AFE3-4E02-BF3F-24D79A4BCF9E}" srcId="{75466CF8-7C98-4073-9069-580D16984647}" destId="{D64DDA14-E9A5-4799-9641-C0C499A70B31}" srcOrd="2" destOrd="0" parTransId="{1B37208D-34D7-49FF-BA9F-9E3292413DBF}" sibTransId="{0517A4A7-06A3-46E1-BAEC-D6DE667454A2}"/>
    <dgm:cxn modelId="{EC7D4AC5-E8D5-4D71-BA51-A13F16610506}" type="presOf" srcId="{3FC3F17C-B15C-4ADF-B80B-90551C4C490D}" destId="{ECA15349-587B-46D2-ABB8-43C0CD890D3D}" srcOrd="0" destOrd="0" presId="urn:microsoft.com/office/officeart/2005/8/layout/balance1"/>
    <dgm:cxn modelId="{5B968D69-CC24-4261-A1F1-1E31ED119E2B}" type="presOf" srcId="{F4E6A7B6-928E-4442-874C-0495BC3E789A}" destId="{05CE5B3B-7109-4275-8D11-BB19508D356D}" srcOrd="0" destOrd="0" presId="urn:microsoft.com/office/officeart/2005/8/layout/balance1"/>
    <dgm:cxn modelId="{EE4FFB38-F22F-4786-ABF5-A9479510B605}" type="presParOf" srcId="{C5A34F45-5249-47A4-A37E-A318A541BFBC}" destId="{4200ADCC-6FC6-495B-9395-3FCCAC792594}" srcOrd="0" destOrd="0" presId="urn:microsoft.com/office/officeart/2005/8/layout/balance1"/>
    <dgm:cxn modelId="{332E507A-ED57-4B61-A8FF-769AB31DA1FE}" type="presParOf" srcId="{C5A34F45-5249-47A4-A37E-A318A541BFBC}" destId="{1B9FEB13-F5FA-4C51-87B0-C24291EF4E96}" srcOrd="1" destOrd="0" presId="urn:microsoft.com/office/officeart/2005/8/layout/balance1"/>
    <dgm:cxn modelId="{C36144F1-73EF-4290-B76B-E481D07C160D}" type="presParOf" srcId="{1B9FEB13-F5FA-4C51-87B0-C24291EF4E96}" destId="{05CE5B3B-7109-4275-8D11-BB19508D356D}" srcOrd="0" destOrd="0" presId="urn:microsoft.com/office/officeart/2005/8/layout/balance1"/>
    <dgm:cxn modelId="{CA8F2C3E-EA9A-4E6E-AF77-362A16D1BA19}" type="presParOf" srcId="{1B9FEB13-F5FA-4C51-87B0-C24291EF4E96}" destId="{CA981AEF-2B3F-484F-971A-0B826200BA2F}" srcOrd="1" destOrd="0" presId="urn:microsoft.com/office/officeart/2005/8/layout/balance1"/>
    <dgm:cxn modelId="{46B1C5EE-22B5-4B4E-9228-6B0472C48B51}" type="presParOf" srcId="{C5A34F45-5249-47A4-A37E-A318A541BFBC}" destId="{E90B7F66-8CB2-463A-9473-EC6B858E0467}" srcOrd="2" destOrd="0" presId="urn:microsoft.com/office/officeart/2005/8/layout/balance1"/>
    <dgm:cxn modelId="{7E748317-6177-448F-A66D-D9F3074F62D0}" type="presParOf" srcId="{E90B7F66-8CB2-463A-9473-EC6B858E0467}" destId="{CA1BE315-71F4-47A4-8696-FBE6BECCEBAF}" srcOrd="0" destOrd="0" presId="urn:microsoft.com/office/officeart/2005/8/layout/balance1"/>
    <dgm:cxn modelId="{AD7DD9D1-17FC-411D-A6E9-A0DA5A9F607F}" type="presParOf" srcId="{E90B7F66-8CB2-463A-9473-EC6B858E0467}" destId="{0BB32302-D44C-45AA-8AD6-6296E51E205E}" srcOrd="1" destOrd="0" presId="urn:microsoft.com/office/officeart/2005/8/layout/balance1"/>
    <dgm:cxn modelId="{0A6A7648-91BE-427E-A694-09503CED85A5}" type="presParOf" srcId="{E90B7F66-8CB2-463A-9473-EC6B858E0467}" destId="{E5AC6C53-9912-470F-989D-0FB065402067}" srcOrd="2" destOrd="0" presId="urn:microsoft.com/office/officeart/2005/8/layout/balance1"/>
    <dgm:cxn modelId="{023403DD-BD46-490E-AB32-8C026BCBA3E3}" type="presParOf" srcId="{E90B7F66-8CB2-463A-9473-EC6B858E0467}" destId="{DD2EECDF-956E-462C-9148-1A63FBEC4DED}" srcOrd="3" destOrd="0" presId="urn:microsoft.com/office/officeart/2005/8/layout/balance1"/>
    <dgm:cxn modelId="{FA4C7842-0958-49AB-A609-2C88E6EC240D}" type="presParOf" srcId="{E90B7F66-8CB2-463A-9473-EC6B858E0467}" destId="{6932AE91-18DC-4999-8C36-5D454480AAEA}" srcOrd="4" destOrd="0" presId="urn:microsoft.com/office/officeart/2005/8/layout/balance1"/>
    <dgm:cxn modelId="{C84A4043-A175-4417-B9E6-AAD94A0598DD}" type="presParOf" srcId="{E90B7F66-8CB2-463A-9473-EC6B858E0467}" destId="{732A794A-2DCB-471A-A46E-0B14BFD9D2CD}" srcOrd="5" destOrd="0" presId="urn:microsoft.com/office/officeart/2005/8/layout/balance1"/>
    <dgm:cxn modelId="{203E75B8-E7C6-4779-B8A9-EA05489C4CB7}" type="presParOf" srcId="{E90B7F66-8CB2-463A-9473-EC6B858E0467}" destId="{ED66CBF0-CA91-4440-BFE7-A364EC73FB2A}" srcOrd="6" destOrd="0" presId="urn:microsoft.com/office/officeart/2005/8/layout/balance1"/>
    <dgm:cxn modelId="{96AF83BD-AB5B-4F51-B47B-A3B1B1C7EFFB}" type="presParOf" srcId="{E90B7F66-8CB2-463A-9473-EC6B858E0467}" destId="{D2651619-7E39-4268-A702-962F610BE283}" srcOrd="7" destOrd="0" presId="urn:microsoft.com/office/officeart/2005/8/layout/balance1"/>
    <dgm:cxn modelId="{86B5D9CD-170A-4230-8323-84FBAF405BA0}" type="presParOf" srcId="{E90B7F66-8CB2-463A-9473-EC6B858E0467}" destId="{ECA15349-587B-46D2-ABB8-43C0CD890D3D}" srcOrd="8" destOrd="0" presId="urn:microsoft.com/office/officeart/2005/8/layout/balance1"/>
    <dgm:cxn modelId="{2700AE6F-60AC-4278-A5F4-BA9F60022E30}" type="presParOf" srcId="{E90B7F66-8CB2-463A-9473-EC6B858E0467}" destId="{D29E750B-B8D9-4055-B216-0D3FFC04A75D}" srcOrd="9" destOrd="0" presId="urn:microsoft.com/office/officeart/2005/8/layout/balanc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E21CC-9A39-410A-B25C-C90A54026208}">
      <dsp:nvSpPr>
        <dsp:cNvPr id="0" name=""/>
        <dsp:cNvSpPr/>
      </dsp:nvSpPr>
      <dsp:spPr>
        <a:xfrm>
          <a:off x="0" y="278543"/>
          <a:ext cx="5183188"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CO" sz="2500" kern="1200" dirty="0">
              <a:solidFill>
                <a:schemeClr val="tx1"/>
              </a:solidFill>
            </a:rPr>
            <a:t>1. SOGC – SEGURIDAD DEL PACIENTE – POLITICA HUMANIZACIÓN </a:t>
          </a:r>
        </a:p>
      </dsp:txBody>
      <dsp:txXfrm>
        <a:off x="48547" y="327090"/>
        <a:ext cx="5086094" cy="897406"/>
      </dsp:txXfrm>
    </dsp:sp>
    <dsp:sp modelId="{E8193431-3F15-4FDD-8122-0A063A48A55C}">
      <dsp:nvSpPr>
        <dsp:cNvPr id="0" name=""/>
        <dsp:cNvSpPr/>
      </dsp:nvSpPr>
      <dsp:spPr>
        <a:xfrm>
          <a:off x="0" y="1345044"/>
          <a:ext cx="5183188"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CO" sz="2500" kern="1200" dirty="0">
              <a:solidFill>
                <a:schemeClr val="tx1"/>
              </a:solidFill>
            </a:rPr>
            <a:t>2. RECOMENDACIONES</a:t>
          </a:r>
        </a:p>
      </dsp:txBody>
      <dsp:txXfrm>
        <a:off x="48547" y="1393591"/>
        <a:ext cx="5086094" cy="897406"/>
      </dsp:txXfrm>
    </dsp:sp>
    <dsp:sp modelId="{8AAB407A-1387-4A35-A15D-422146A3A1FA}">
      <dsp:nvSpPr>
        <dsp:cNvPr id="0" name=""/>
        <dsp:cNvSpPr/>
      </dsp:nvSpPr>
      <dsp:spPr>
        <a:xfrm>
          <a:off x="0" y="2411544"/>
          <a:ext cx="5183188"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CO" sz="2500" kern="1200" dirty="0">
              <a:solidFill>
                <a:schemeClr val="tx1"/>
              </a:solidFill>
            </a:rPr>
            <a:t>3. CONCLUSIONES</a:t>
          </a:r>
        </a:p>
      </dsp:txBody>
      <dsp:txXfrm>
        <a:off x="48547" y="2460091"/>
        <a:ext cx="5086094" cy="8974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B7C8C-6CAA-41B1-A8B3-09F3871F98AD}">
      <dsp:nvSpPr>
        <dsp:cNvPr id="0" name=""/>
        <dsp:cNvSpPr/>
      </dsp:nvSpPr>
      <dsp:spPr>
        <a:xfrm rot="21300000">
          <a:off x="15827" y="1886921"/>
          <a:ext cx="5126131" cy="587019"/>
        </a:xfrm>
        <a:prstGeom prst="mathMinus">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36897B0E-EAC8-4D6F-B34A-9C367ABF4087}">
      <dsp:nvSpPr>
        <dsp:cNvPr id="0" name=""/>
        <dsp:cNvSpPr/>
      </dsp:nvSpPr>
      <dsp:spPr>
        <a:xfrm>
          <a:off x="618934" y="218043"/>
          <a:ext cx="1547336" cy="1744345"/>
        </a:xfrm>
        <a:prstGeom prst="downArrow">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9DF7AA-89AD-4D7E-ADBE-59B4CA5AB426}">
      <dsp:nvSpPr>
        <dsp:cNvPr id="0" name=""/>
        <dsp:cNvSpPr/>
      </dsp:nvSpPr>
      <dsp:spPr>
        <a:xfrm>
          <a:off x="2286871" y="0"/>
          <a:ext cx="2544002" cy="183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t>Garantizar la funcionalidad del procedimiento de consentimiento informado</a:t>
          </a:r>
          <a:endParaRPr lang="es-CO" sz="2400" kern="1200" dirty="0"/>
        </a:p>
      </dsp:txBody>
      <dsp:txXfrm>
        <a:off x="2286871" y="0"/>
        <a:ext cx="2544002" cy="1831562"/>
      </dsp:txXfrm>
    </dsp:sp>
    <dsp:sp modelId="{D71A268E-AB63-48A0-96F8-4319847B4A6A}">
      <dsp:nvSpPr>
        <dsp:cNvPr id="0" name=""/>
        <dsp:cNvSpPr/>
      </dsp:nvSpPr>
      <dsp:spPr>
        <a:xfrm>
          <a:off x="2991516" y="2398474"/>
          <a:ext cx="1547336" cy="1744345"/>
        </a:xfrm>
        <a:prstGeom prst="upArrow">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C0FE074-7848-48FE-A992-18A9EBBECE41}">
      <dsp:nvSpPr>
        <dsp:cNvPr id="0" name=""/>
        <dsp:cNvSpPr/>
      </dsp:nvSpPr>
      <dsp:spPr>
        <a:xfrm>
          <a:off x="773668" y="2529300"/>
          <a:ext cx="1650491" cy="183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s-ES" sz="4500" kern="1200" dirty="0"/>
            <a:t>53%</a:t>
          </a:r>
          <a:endParaRPr lang="es-CO" sz="4500" kern="1200" dirty="0"/>
        </a:p>
      </dsp:txBody>
      <dsp:txXfrm>
        <a:off x="773668" y="2529300"/>
        <a:ext cx="1650491" cy="18315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97CF8-57C0-41DA-8DC7-9078A77AF0E5}">
      <dsp:nvSpPr>
        <dsp:cNvPr id="0" name=""/>
        <dsp:cNvSpPr/>
      </dsp:nvSpPr>
      <dsp:spPr>
        <a:xfrm rot="21300000">
          <a:off x="15900" y="1816294"/>
          <a:ext cx="5149798" cy="589729"/>
        </a:xfrm>
        <a:prstGeom prst="mathMinus">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91D1BFD-3702-410F-9293-CCDA4F1CD0A6}">
      <dsp:nvSpPr>
        <dsp:cNvPr id="0" name=""/>
        <dsp:cNvSpPr/>
      </dsp:nvSpPr>
      <dsp:spPr>
        <a:xfrm>
          <a:off x="621792" y="211115"/>
          <a:ext cx="1554480" cy="1688927"/>
        </a:xfrm>
        <a:prstGeom prst="downArrow">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5516871-1A06-4F4C-A294-988C40C36DCF}">
      <dsp:nvSpPr>
        <dsp:cNvPr id="0" name=""/>
        <dsp:cNvSpPr/>
      </dsp:nvSpPr>
      <dsp:spPr>
        <a:xfrm>
          <a:off x="2277756" y="0"/>
          <a:ext cx="2595094" cy="177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smtClean="0"/>
            <a:t>Mejorar la comunicación en el personal asistencial</a:t>
          </a:r>
          <a:endParaRPr lang="es-CO" sz="2400" kern="1200" dirty="0"/>
        </a:p>
      </dsp:txBody>
      <dsp:txXfrm>
        <a:off x="2277756" y="0"/>
        <a:ext cx="2595094" cy="1773373"/>
      </dsp:txXfrm>
    </dsp:sp>
    <dsp:sp modelId="{38904AEB-1194-4523-8A6B-CD8035AFD3FB}">
      <dsp:nvSpPr>
        <dsp:cNvPr id="0" name=""/>
        <dsp:cNvSpPr/>
      </dsp:nvSpPr>
      <dsp:spPr>
        <a:xfrm>
          <a:off x="3005328" y="2322274"/>
          <a:ext cx="1554480" cy="1688927"/>
        </a:xfrm>
        <a:prstGeom prst="upArrow">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6B15A19-108B-41AF-A700-F00736EE5556}">
      <dsp:nvSpPr>
        <dsp:cNvPr id="0" name=""/>
        <dsp:cNvSpPr/>
      </dsp:nvSpPr>
      <dsp:spPr>
        <a:xfrm>
          <a:off x="777240" y="2448944"/>
          <a:ext cx="1658112" cy="177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ES" sz="3800" kern="1200" dirty="0"/>
            <a:t>100%</a:t>
          </a:r>
          <a:endParaRPr lang="es-CO" sz="3800" kern="1200" dirty="0"/>
        </a:p>
      </dsp:txBody>
      <dsp:txXfrm>
        <a:off x="777240" y="2448944"/>
        <a:ext cx="1658112" cy="17733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FA9C8-0C68-48D3-9CD1-AD3BFA9EA2A8}">
      <dsp:nvSpPr>
        <dsp:cNvPr id="0" name=""/>
        <dsp:cNvSpPr/>
      </dsp:nvSpPr>
      <dsp:spPr>
        <a:xfrm>
          <a:off x="526918" y="0"/>
          <a:ext cx="8000213" cy="3824066"/>
        </a:xfrm>
        <a:prstGeom prst="ellipse">
          <a:avLst/>
        </a:prstGeom>
        <a:gradFill rotWithShape="0">
          <a:gsLst>
            <a:gs pos="0">
              <a:schemeClr val="accent3">
                <a:shade val="80000"/>
                <a:alpha val="50000"/>
                <a:hueOff val="0"/>
                <a:satOff val="0"/>
                <a:lumOff val="0"/>
                <a:alphaOff val="0"/>
                <a:satMod val="103000"/>
                <a:lumMod val="102000"/>
                <a:tint val="94000"/>
              </a:schemeClr>
            </a:gs>
            <a:gs pos="50000">
              <a:schemeClr val="accent3">
                <a:shade val="80000"/>
                <a:alpha val="50000"/>
                <a:hueOff val="0"/>
                <a:satOff val="0"/>
                <a:lumOff val="0"/>
                <a:alphaOff val="0"/>
                <a:satMod val="110000"/>
                <a:lumMod val="100000"/>
                <a:shade val="100000"/>
              </a:schemeClr>
            </a:gs>
            <a:gs pos="100000">
              <a:schemeClr val="accent3">
                <a:shade val="80000"/>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2133600" rtl="0">
            <a:lnSpc>
              <a:spcPct val="90000"/>
            </a:lnSpc>
            <a:spcBef>
              <a:spcPct val="0"/>
            </a:spcBef>
            <a:spcAft>
              <a:spcPct val="35000"/>
            </a:spcAft>
          </a:pPr>
          <a:r>
            <a:rPr lang="es-CO" sz="4800" b="1" kern="1200" dirty="0" smtClean="0">
              <a:solidFill>
                <a:srgbClr val="FF0000"/>
              </a:solidFill>
              <a:effectLst>
                <a:outerShdw blurRad="38100" dist="38100" dir="2700000" algn="tl">
                  <a:srgbClr val="000000">
                    <a:alpha val="43137"/>
                  </a:srgbClr>
                </a:outerShdw>
              </a:effectLst>
            </a:rPr>
            <a:t>POLÌTICA DE HUMANIZACIÓN EN SALUD</a:t>
          </a:r>
          <a:endParaRPr lang="es-CO" sz="4000" b="1" kern="1200" dirty="0">
            <a:solidFill>
              <a:srgbClr val="FF0000"/>
            </a:solidFill>
            <a:effectLst>
              <a:outerShdw blurRad="38100" dist="38100" dir="2700000" algn="tl">
                <a:srgbClr val="000000">
                  <a:alpha val="43137"/>
                </a:srgbClr>
              </a:outerShdw>
            </a:effectLst>
          </a:endParaRPr>
        </a:p>
      </dsp:txBody>
      <dsp:txXfrm>
        <a:off x="1698522" y="560021"/>
        <a:ext cx="5657005" cy="27040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7168-9B4B-45A2-A0DA-7718CBCF7871}">
      <dsp:nvSpPr>
        <dsp:cNvPr id="0" name=""/>
        <dsp:cNvSpPr/>
      </dsp:nvSpPr>
      <dsp:spPr>
        <a:xfrm>
          <a:off x="2155493" y="-12784"/>
          <a:ext cx="3666731" cy="1101080"/>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El personal conoce la política de Humanización</a:t>
          </a:r>
          <a:endParaRPr lang="es-CO" sz="2000" kern="1200" dirty="0"/>
        </a:p>
      </dsp:txBody>
      <dsp:txXfrm>
        <a:off x="2187743" y="19466"/>
        <a:ext cx="3602231" cy="1036580"/>
      </dsp:txXfrm>
    </dsp:sp>
    <dsp:sp modelId="{7CDEA9BB-3D2D-45ED-B154-08DCA5779CA4}">
      <dsp:nvSpPr>
        <dsp:cNvPr id="0" name=""/>
        <dsp:cNvSpPr/>
      </dsp:nvSpPr>
      <dsp:spPr>
        <a:xfrm>
          <a:off x="6244540" y="24484"/>
          <a:ext cx="3967443" cy="1170511"/>
        </a:xfrm>
        <a:prstGeom prst="roundRect">
          <a:avLst>
            <a:gd name="adj" fmla="val 10000"/>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a:t>La sede cuenta con estrategias definidas, cuales</a:t>
          </a:r>
          <a:endParaRPr lang="es-CO" sz="2400" kern="1200" dirty="0"/>
        </a:p>
      </dsp:txBody>
      <dsp:txXfrm>
        <a:off x="6278823" y="58767"/>
        <a:ext cx="3898877" cy="1101945"/>
      </dsp:txXfrm>
    </dsp:sp>
    <dsp:sp modelId="{3CD96695-73C3-45D4-AB0F-97CA8F5727BD}">
      <dsp:nvSpPr>
        <dsp:cNvPr id="0" name=""/>
        <dsp:cNvSpPr/>
      </dsp:nvSpPr>
      <dsp:spPr>
        <a:xfrm>
          <a:off x="4882328" y="3981301"/>
          <a:ext cx="688709" cy="688709"/>
        </a:xfrm>
        <a:prstGeom prst="triangle">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6F586B-BD31-43F3-AD17-AE6DD39106D3}">
      <dsp:nvSpPr>
        <dsp:cNvPr id="0" name=""/>
        <dsp:cNvSpPr/>
      </dsp:nvSpPr>
      <dsp:spPr>
        <a:xfrm rot="240000">
          <a:off x="3159924" y="3686182"/>
          <a:ext cx="4133516" cy="289043"/>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D02C7-64A5-436F-928A-D7C4DC77BEFE}">
      <dsp:nvSpPr>
        <dsp:cNvPr id="0" name=""/>
        <dsp:cNvSpPr/>
      </dsp:nvSpPr>
      <dsp:spPr>
        <a:xfrm rot="240000">
          <a:off x="5429494" y="2978343"/>
          <a:ext cx="2073730" cy="7386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a:solidFill>
                <a:schemeClr val="tx1"/>
              </a:solidFill>
            </a:rPr>
            <a:t>Se evidencia implementación de las estrategias</a:t>
          </a:r>
          <a:endParaRPr lang="es-CO" sz="1200" kern="1200" dirty="0">
            <a:solidFill>
              <a:schemeClr val="tx1"/>
            </a:solidFill>
          </a:endParaRPr>
        </a:p>
      </dsp:txBody>
      <dsp:txXfrm>
        <a:off x="5465554" y="3014403"/>
        <a:ext cx="2001610" cy="666570"/>
      </dsp:txXfrm>
    </dsp:sp>
    <dsp:sp modelId="{068BAF8F-00C9-490E-9CA2-57DCCB420AF5}">
      <dsp:nvSpPr>
        <dsp:cNvPr id="0" name=""/>
        <dsp:cNvSpPr/>
      </dsp:nvSpPr>
      <dsp:spPr>
        <a:xfrm rot="240000">
          <a:off x="5499569" y="2191762"/>
          <a:ext cx="2025230" cy="742082"/>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Que mecanismos utiliza para realizar el seguimiento a la adherencia de las estrategias</a:t>
          </a:r>
          <a:endParaRPr lang="es-CO" sz="1200" kern="1200" dirty="0">
            <a:solidFill>
              <a:schemeClr val="tx1"/>
            </a:solidFill>
          </a:endParaRPr>
        </a:p>
      </dsp:txBody>
      <dsp:txXfrm>
        <a:off x="5535794" y="2227987"/>
        <a:ext cx="1952780" cy="669632"/>
      </dsp:txXfrm>
    </dsp:sp>
    <dsp:sp modelId="{12D80E88-1481-4E0A-BF0C-3B9238998EE1}">
      <dsp:nvSpPr>
        <dsp:cNvPr id="0" name=""/>
        <dsp:cNvSpPr/>
      </dsp:nvSpPr>
      <dsp:spPr>
        <a:xfrm rot="240000">
          <a:off x="5610547" y="1339494"/>
          <a:ext cx="1950377" cy="747316"/>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Cuentan con soportes de las evidencias del seguimiento</a:t>
          </a:r>
          <a:endParaRPr lang="es-CO" sz="1200" kern="1200" dirty="0">
            <a:solidFill>
              <a:schemeClr val="tx1"/>
            </a:solidFill>
          </a:endParaRPr>
        </a:p>
      </dsp:txBody>
      <dsp:txXfrm>
        <a:off x="5647028" y="1375975"/>
        <a:ext cx="1877415" cy="674354"/>
      </dsp:txXfrm>
    </dsp:sp>
    <dsp:sp modelId="{6B9C2526-06E4-4A2A-BF43-B6EC0547581B}">
      <dsp:nvSpPr>
        <dsp:cNvPr id="0" name=""/>
        <dsp:cNvSpPr/>
      </dsp:nvSpPr>
      <dsp:spPr>
        <a:xfrm rot="240000">
          <a:off x="2971966" y="2819553"/>
          <a:ext cx="2259649" cy="725690"/>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Cuenta con estrategias para el fortalecimiento de las competencias, actitudes y aptitudes del talento humano</a:t>
          </a:r>
          <a:r>
            <a:rPr lang="es-ES" sz="1200" kern="1200" dirty="0"/>
            <a:t>.</a:t>
          </a:r>
          <a:endParaRPr lang="es-CO" sz="1200" kern="1200" dirty="0"/>
        </a:p>
      </dsp:txBody>
      <dsp:txXfrm>
        <a:off x="3007391" y="2854978"/>
        <a:ext cx="2188799" cy="654840"/>
      </dsp:txXfrm>
    </dsp:sp>
    <dsp:sp modelId="{EB3B9195-18A5-4E77-A8FE-AA29586262AC}">
      <dsp:nvSpPr>
        <dsp:cNvPr id="0" name=""/>
        <dsp:cNvSpPr/>
      </dsp:nvSpPr>
      <dsp:spPr>
        <a:xfrm rot="240000">
          <a:off x="3139306" y="1985575"/>
          <a:ext cx="2044346" cy="74074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El personal conoce el enfoque de la Política de Humanización </a:t>
          </a:r>
          <a:endParaRPr lang="es-CO" sz="1200" kern="1200" dirty="0">
            <a:solidFill>
              <a:schemeClr val="tx1"/>
            </a:solidFill>
          </a:endParaRPr>
        </a:p>
      </dsp:txBody>
      <dsp:txXfrm>
        <a:off x="3175466" y="2021735"/>
        <a:ext cx="1972026" cy="6684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191B5-A798-4BBF-AEAD-0874B48246B7}">
      <dsp:nvSpPr>
        <dsp:cNvPr id="0" name=""/>
        <dsp:cNvSpPr/>
      </dsp:nvSpPr>
      <dsp:spPr>
        <a:xfrm>
          <a:off x="610496" y="0"/>
          <a:ext cx="8256410" cy="4156574"/>
        </a:xfrm>
        <a:prstGeom prst="ellipse">
          <a:avLst/>
        </a:prstGeom>
        <a:gradFill rotWithShape="0">
          <a:gsLst>
            <a:gs pos="0">
              <a:schemeClr val="accent3">
                <a:shade val="80000"/>
                <a:alpha val="50000"/>
                <a:hueOff val="0"/>
                <a:satOff val="0"/>
                <a:lumOff val="0"/>
                <a:alphaOff val="0"/>
                <a:satMod val="103000"/>
                <a:lumMod val="102000"/>
                <a:tint val="94000"/>
              </a:schemeClr>
            </a:gs>
            <a:gs pos="50000">
              <a:schemeClr val="accent3">
                <a:shade val="80000"/>
                <a:alpha val="50000"/>
                <a:hueOff val="0"/>
                <a:satOff val="0"/>
                <a:lumOff val="0"/>
                <a:alphaOff val="0"/>
                <a:satMod val="110000"/>
                <a:lumMod val="100000"/>
                <a:shade val="100000"/>
              </a:schemeClr>
            </a:gs>
            <a:gs pos="100000">
              <a:schemeClr val="accent3">
                <a:shade val="80000"/>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2133600" rtl="0">
            <a:lnSpc>
              <a:spcPct val="90000"/>
            </a:lnSpc>
            <a:spcBef>
              <a:spcPct val="0"/>
            </a:spcBef>
            <a:spcAft>
              <a:spcPct val="35000"/>
            </a:spcAft>
          </a:pPr>
          <a:r>
            <a:rPr lang="es-ES" sz="4800" b="1" kern="1200" dirty="0" smtClean="0">
              <a:solidFill>
                <a:srgbClr val="FF0000"/>
              </a:solidFill>
              <a:effectLst>
                <a:outerShdw blurRad="38100" dist="38100" dir="2700000" algn="tl">
                  <a:srgbClr val="000000">
                    <a:alpha val="43137"/>
                  </a:srgbClr>
                </a:outerShdw>
              </a:effectLst>
            </a:rPr>
            <a:t>SISTEMAS DE INFORMACIÒN PARA LA CALIDAD EN SALUD</a:t>
          </a:r>
          <a:endParaRPr lang="es-CO" sz="4800" b="1" kern="1200" dirty="0">
            <a:solidFill>
              <a:srgbClr val="FF0000"/>
            </a:solidFill>
            <a:effectLst>
              <a:outerShdw blurRad="38100" dist="38100" dir="2700000" algn="tl">
                <a:srgbClr val="000000">
                  <a:alpha val="43137"/>
                </a:srgbClr>
              </a:outerShdw>
            </a:effectLst>
          </a:endParaRPr>
        </a:p>
      </dsp:txBody>
      <dsp:txXfrm>
        <a:off x="1819619" y="608716"/>
        <a:ext cx="5838164" cy="29391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47168-9B4B-45A2-A0DA-7718CBCF7871}">
      <dsp:nvSpPr>
        <dsp:cNvPr id="0" name=""/>
        <dsp:cNvSpPr/>
      </dsp:nvSpPr>
      <dsp:spPr>
        <a:xfrm>
          <a:off x="2240700" y="458709"/>
          <a:ext cx="3192021" cy="838425"/>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La información es reportada mensualmente por la sede</a:t>
          </a:r>
          <a:endParaRPr lang="es-CO" sz="2000" kern="1200" dirty="0"/>
        </a:p>
      </dsp:txBody>
      <dsp:txXfrm>
        <a:off x="2265257" y="483266"/>
        <a:ext cx="3142907" cy="789311"/>
      </dsp:txXfrm>
    </dsp:sp>
    <dsp:sp modelId="{7CDEA9BB-3D2D-45ED-B154-08DCA5779CA4}">
      <dsp:nvSpPr>
        <dsp:cNvPr id="0" name=""/>
        <dsp:cNvSpPr/>
      </dsp:nvSpPr>
      <dsp:spPr>
        <a:xfrm>
          <a:off x="5869949" y="447927"/>
          <a:ext cx="3622435" cy="838425"/>
        </a:xfrm>
        <a:prstGeom prst="roundRect">
          <a:avLst>
            <a:gd name="adj" fmla="val 10000"/>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Reporte de los indicadores de monitoria del sistema </a:t>
          </a:r>
          <a:endParaRPr lang="es-CO" sz="1800" kern="1200" dirty="0"/>
        </a:p>
      </dsp:txBody>
      <dsp:txXfrm>
        <a:off x="5894506" y="472484"/>
        <a:ext cx="3573321" cy="789311"/>
      </dsp:txXfrm>
    </dsp:sp>
    <dsp:sp modelId="{3CD96695-73C3-45D4-AB0F-97CA8F5727BD}">
      <dsp:nvSpPr>
        <dsp:cNvPr id="0" name=""/>
        <dsp:cNvSpPr/>
      </dsp:nvSpPr>
      <dsp:spPr>
        <a:xfrm>
          <a:off x="4955386" y="2918513"/>
          <a:ext cx="1172282" cy="1177224"/>
        </a:xfrm>
        <a:prstGeom prst="triangle">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583B25-15E4-4AEC-AE5C-48F17428A272}">
      <dsp:nvSpPr>
        <dsp:cNvPr id="0" name=""/>
        <dsp:cNvSpPr/>
      </dsp:nvSpPr>
      <dsp:spPr>
        <a:xfrm>
          <a:off x="3734502" y="2069044"/>
          <a:ext cx="3709340" cy="532189"/>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B8003-2297-4211-8828-05EF4804AB0D}">
      <dsp:nvSpPr>
        <dsp:cNvPr id="0" name=""/>
        <dsp:cNvSpPr/>
      </dsp:nvSpPr>
      <dsp:spPr>
        <a:xfrm>
          <a:off x="1354373" y="-224963"/>
          <a:ext cx="5520852" cy="5520852"/>
        </a:xfrm>
        <a:prstGeom prst="circularArrow">
          <a:avLst>
            <a:gd name="adj1" fmla="val 5310"/>
            <a:gd name="adj2" fmla="val 343918"/>
            <a:gd name="adj3" fmla="val 12695751"/>
            <a:gd name="adj4" fmla="val 18075192"/>
            <a:gd name="adj5" fmla="val 6195"/>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7833E94-D520-42F5-9AE0-0E108D889CD8}">
      <dsp:nvSpPr>
        <dsp:cNvPr id="0" name=""/>
        <dsp:cNvSpPr/>
      </dsp:nvSpPr>
      <dsp:spPr>
        <a:xfrm>
          <a:off x="2288366" y="0"/>
          <a:ext cx="3652867" cy="182643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O" sz="2400" kern="1200" dirty="0"/>
            <a:t>Realizaron notificación oportuna</a:t>
          </a:r>
        </a:p>
      </dsp:txBody>
      <dsp:txXfrm>
        <a:off x="2377525" y="89159"/>
        <a:ext cx="3474549" cy="1648115"/>
      </dsp:txXfrm>
    </dsp:sp>
    <dsp:sp modelId="{FAEE10FC-0DE4-4354-8014-62DDE17BF4FA}">
      <dsp:nvSpPr>
        <dsp:cNvPr id="0" name=""/>
        <dsp:cNvSpPr/>
      </dsp:nvSpPr>
      <dsp:spPr>
        <a:xfrm>
          <a:off x="2288366" y="3246993"/>
          <a:ext cx="3652867" cy="1826433"/>
        </a:xfrm>
        <a:prstGeom prst="round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CO" sz="2400" kern="1200" dirty="0"/>
            <a:t>Mejoró el proceso para la consolidación y análisis de los indicadores</a:t>
          </a:r>
        </a:p>
      </dsp:txBody>
      <dsp:txXfrm>
        <a:off x="2377525" y="3336152"/>
        <a:ext cx="3474549" cy="164811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5F647-8049-409A-A52C-E6B5E9D404BE}">
      <dsp:nvSpPr>
        <dsp:cNvPr id="0" name=""/>
        <dsp:cNvSpPr/>
      </dsp:nvSpPr>
      <dsp:spPr>
        <a:xfrm>
          <a:off x="374070" y="0"/>
          <a:ext cx="9656623" cy="3699374"/>
        </a:xfrm>
        <a:prstGeom prst="ellipse">
          <a:avLst/>
        </a:prstGeom>
        <a:gradFill rotWithShape="0">
          <a:gsLst>
            <a:gs pos="0">
              <a:schemeClr val="accent3">
                <a:shade val="80000"/>
                <a:alpha val="50000"/>
                <a:hueOff val="0"/>
                <a:satOff val="0"/>
                <a:lumOff val="0"/>
                <a:alphaOff val="0"/>
                <a:satMod val="103000"/>
                <a:lumMod val="102000"/>
                <a:tint val="94000"/>
              </a:schemeClr>
            </a:gs>
            <a:gs pos="50000">
              <a:schemeClr val="accent3">
                <a:shade val="80000"/>
                <a:alpha val="50000"/>
                <a:hueOff val="0"/>
                <a:satOff val="0"/>
                <a:lumOff val="0"/>
                <a:alphaOff val="0"/>
                <a:satMod val="110000"/>
                <a:lumMod val="100000"/>
                <a:shade val="100000"/>
              </a:schemeClr>
            </a:gs>
            <a:gs pos="100000">
              <a:schemeClr val="accent3">
                <a:shade val="80000"/>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2133600" rtl="0">
            <a:lnSpc>
              <a:spcPct val="90000"/>
            </a:lnSpc>
            <a:spcBef>
              <a:spcPct val="0"/>
            </a:spcBef>
            <a:spcAft>
              <a:spcPct val="35000"/>
            </a:spcAft>
          </a:pPr>
          <a:r>
            <a:rPr lang="es-CO" sz="4800" b="1" kern="1200" dirty="0" smtClean="0">
              <a:solidFill>
                <a:srgbClr val="FF0000"/>
              </a:solidFill>
              <a:effectLst>
                <a:outerShdw blurRad="38100" dist="38100" dir="2700000" algn="tl">
                  <a:srgbClr val="000000">
                    <a:alpha val="43137"/>
                  </a:srgbClr>
                </a:outerShdw>
              </a:effectLst>
            </a:rPr>
            <a:t>PROGRAMA DE AUDITORÌA PARA EL MEJORAMIENTO DE LA EN SALUD  (</a:t>
          </a:r>
          <a:r>
            <a:rPr lang="es-CO" sz="4800" b="1" kern="1200" dirty="0">
              <a:solidFill>
                <a:srgbClr val="FF0000"/>
              </a:solidFill>
              <a:effectLst>
                <a:outerShdw blurRad="38100" dist="38100" dir="2700000" algn="tl">
                  <a:srgbClr val="000000">
                    <a:alpha val="43137"/>
                  </a:srgbClr>
                </a:outerShdw>
              </a:effectLst>
            </a:rPr>
            <a:t>PAMEC)</a:t>
          </a:r>
          <a:endParaRPr lang="es-CO" sz="6500" b="1" kern="1200" dirty="0">
            <a:solidFill>
              <a:srgbClr val="FF0000"/>
            </a:solidFill>
            <a:effectLst>
              <a:outerShdw blurRad="38100" dist="38100" dir="2700000" algn="tl">
                <a:srgbClr val="000000">
                  <a:alpha val="43137"/>
                </a:srgbClr>
              </a:outerShdw>
            </a:effectLst>
          </a:endParaRPr>
        </a:p>
      </dsp:txBody>
      <dsp:txXfrm>
        <a:off x="1788250" y="541761"/>
        <a:ext cx="6828263" cy="26158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EECB8-077B-46DF-9C41-E00C8A03D475}">
      <dsp:nvSpPr>
        <dsp:cNvPr id="0" name=""/>
        <dsp:cNvSpPr/>
      </dsp:nvSpPr>
      <dsp:spPr>
        <a:xfrm>
          <a:off x="3048677" y="0"/>
          <a:ext cx="2365590" cy="870267"/>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a:t>Conoce cuales son los procesos prioritarios</a:t>
          </a:r>
          <a:endParaRPr lang="es-CO" sz="1800" kern="1200" dirty="0"/>
        </a:p>
      </dsp:txBody>
      <dsp:txXfrm>
        <a:off x="3074166" y="25489"/>
        <a:ext cx="2314612" cy="819289"/>
      </dsp:txXfrm>
    </dsp:sp>
    <dsp:sp modelId="{E4AF1F81-D1F4-4F15-ACEF-7FE95252122E}">
      <dsp:nvSpPr>
        <dsp:cNvPr id="0" name=""/>
        <dsp:cNvSpPr/>
      </dsp:nvSpPr>
      <dsp:spPr>
        <a:xfrm>
          <a:off x="5521414" y="0"/>
          <a:ext cx="1945507" cy="870267"/>
        </a:xfrm>
        <a:prstGeom prst="roundRect">
          <a:avLst>
            <a:gd name="adj" fmla="val 10000"/>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chemeClr val="tx1"/>
              </a:solidFill>
            </a:rPr>
            <a:t>Metodología para la generación del documento PAMEC</a:t>
          </a:r>
          <a:endParaRPr lang="es-CO" sz="1600" kern="1200" dirty="0">
            <a:solidFill>
              <a:schemeClr val="tx1"/>
            </a:solidFill>
          </a:endParaRPr>
        </a:p>
      </dsp:txBody>
      <dsp:txXfrm>
        <a:off x="5546903" y="25489"/>
        <a:ext cx="1894529" cy="819289"/>
      </dsp:txXfrm>
    </dsp:sp>
    <dsp:sp modelId="{34C87BA0-1F14-458C-B0FF-C09C53F46F24}">
      <dsp:nvSpPr>
        <dsp:cNvPr id="0" name=""/>
        <dsp:cNvSpPr/>
      </dsp:nvSpPr>
      <dsp:spPr>
        <a:xfrm>
          <a:off x="4931449" y="3698637"/>
          <a:ext cx="652700" cy="652700"/>
        </a:xfrm>
        <a:prstGeom prst="triangle">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F610F9-8BAF-4AEB-BA10-FAA96C9330BF}">
      <dsp:nvSpPr>
        <dsp:cNvPr id="0" name=""/>
        <dsp:cNvSpPr/>
      </dsp:nvSpPr>
      <dsp:spPr>
        <a:xfrm rot="21360000">
          <a:off x="2938189" y="3393710"/>
          <a:ext cx="4639220" cy="324405"/>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AE6CF-3E1B-4BDB-AB36-208206869507}">
      <dsp:nvSpPr>
        <dsp:cNvPr id="0" name=""/>
        <dsp:cNvSpPr/>
      </dsp:nvSpPr>
      <dsp:spPr>
        <a:xfrm rot="21360000">
          <a:off x="3121793" y="2328375"/>
          <a:ext cx="1922291" cy="11218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chemeClr val="tx1"/>
              </a:solidFill>
            </a:rPr>
            <a:t>Cuando realizan auditorias en el servicio recibe retroalimentación </a:t>
          </a:r>
          <a:endParaRPr lang="es-CO" sz="1600" kern="1200" dirty="0">
            <a:solidFill>
              <a:schemeClr val="tx1"/>
            </a:solidFill>
          </a:endParaRPr>
        </a:p>
      </dsp:txBody>
      <dsp:txXfrm>
        <a:off x="3176556" y="2383138"/>
        <a:ext cx="1812765" cy="1012299"/>
      </dsp:txXfrm>
    </dsp:sp>
    <dsp:sp modelId="{CDD71D1E-011C-4536-BBDB-04DE0EF2D9D7}">
      <dsp:nvSpPr>
        <dsp:cNvPr id="0" name=""/>
        <dsp:cNvSpPr/>
      </dsp:nvSpPr>
      <dsp:spPr>
        <a:xfrm rot="21360000">
          <a:off x="3189671" y="1133979"/>
          <a:ext cx="1612481" cy="1143489"/>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chemeClr val="tx1"/>
              </a:solidFill>
            </a:rPr>
            <a:t>Usted sabe que es mejoramiento continuo</a:t>
          </a:r>
          <a:endParaRPr lang="es-CO" sz="1600" kern="1200" dirty="0">
            <a:solidFill>
              <a:schemeClr val="tx1"/>
            </a:solidFill>
          </a:endParaRPr>
        </a:p>
      </dsp:txBody>
      <dsp:txXfrm>
        <a:off x="3245492" y="1189800"/>
        <a:ext cx="1500839" cy="1031847"/>
      </dsp:txXfrm>
    </dsp:sp>
    <dsp:sp modelId="{F5A42992-3C1A-4A1F-A979-371ED0FAF4E1}">
      <dsp:nvSpPr>
        <dsp:cNvPr id="0" name=""/>
        <dsp:cNvSpPr/>
      </dsp:nvSpPr>
      <dsp:spPr>
        <a:xfrm rot="21360000">
          <a:off x="5313597" y="2175163"/>
          <a:ext cx="2020561" cy="1114954"/>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solidFill>
                <a:schemeClr val="tx1"/>
              </a:solidFill>
            </a:rPr>
            <a:t>Seguimiento al cumplimiento de las acciones del plan de mejoramiento </a:t>
          </a:r>
          <a:endParaRPr lang="es-CO" sz="1600" kern="1200" dirty="0">
            <a:solidFill>
              <a:schemeClr val="tx1"/>
            </a:solidFill>
          </a:endParaRPr>
        </a:p>
      </dsp:txBody>
      <dsp:txXfrm>
        <a:off x="5368025" y="2229591"/>
        <a:ext cx="1911705" cy="10060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5F1CD-BD4D-417F-A4B9-00D9FDABDDBD}">
      <dsp:nvSpPr>
        <dsp:cNvPr id="0" name=""/>
        <dsp:cNvSpPr/>
      </dsp:nvSpPr>
      <dsp:spPr>
        <a:xfrm>
          <a:off x="1238984" y="0"/>
          <a:ext cx="5001419" cy="5001419"/>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09BEDD-EB75-4381-8D67-0322AA0AB73B}">
      <dsp:nvSpPr>
        <dsp:cNvPr id="0" name=""/>
        <dsp:cNvSpPr/>
      </dsp:nvSpPr>
      <dsp:spPr>
        <a:xfrm>
          <a:off x="3739693" y="500630"/>
          <a:ext cx="3250922" cy="711139"/>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kern="1200" dirty="0"/>
            <a:t>Autoevaluación </a:t>
          </a:r>
          <a:endParaRPr lang="es-CO" sz="2400" kern="1200" dirty="0"/>
        </a:p>
      </dsp:txBody>
      <dsp:txXfrm>
        <a:off x="3774408" y="535345"/>
        <a:ext cx="3181492" cy="641709"/>
      </dsp:txXfrm>
    </dsp:sp>
    <dsp:sp modelId="{750ED662-6F9C-4020-B53B-DC40FF3F0207}">
      <dsp:nvSpPr>
        <dsp:cNvPr id="0" name=""/>
        <dsp:cNvSpPr/>
      </dsp:nvSpPr>
      <dsp:spPr>
        <a:xfrm>
          <a:off x="3739693" y="1300661"/>
          <a:ext cx="3250922" cy="711139"/>
        </a:xfrm>
        <a:prstGeom prst="roundRect">
          <a:avLst/>
        </a:prstGeom>
        <a:solidFill>
          <a:schemeClr val="lt1">
            <a:alpha val="90000"/>
            <a:hueOff val="0"/>
            <a:satOff val="0"/>
            <a:lumOff val="0"/>
            <a:alphaOff val="0"/>
          </a:schemeClr>
        </a:solidFill>
        <a:ln w="6350" cap="flat" cmpd="sng" algn="ctr">
          <a:solidFill>
            <a:schemeClr val="accent4">
              <a:hueOff val="2598923"/>
              <a:satOff val="-11992"/>
              <a:lumOff val="44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kern="1200" dirty="0"/>
            <a:t>PAMEC para desarrollar a 8 meses</a:t>
          </a:r>
        </a:p>
      </dsp:txBody>
      <dsp:txXfrm>
        <a:off x="3774408" y="1335376"/>
        <a:ext cx="3181492" cy="641709"/>
      </dsp:txXfrm>
    </dsp:sp>
    <dsp:sp modelId="{EBA0C227-66D1-47F9-8DC8-8481A7623457}">
      <dsp:nvSpPr>
        <dsp:cNvPr id="0" name=""/>
        <dsp:cNvSpPr/>
      </dsp:nvSpPr>
      <dsp:spPr>
        <a:xfrm>
          <a:off x="3739693" y="2100693"/>
          <a:ext cx="3250922" cy="711139"/>
        </a:xfrm>
        <a:prstGeom prst="round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kern="1200" dirty="0"/>
            <a:t>Estado de PAMEC – 85% de cumplimiento (4-12-21)</a:t>
          </a:r>
        </a:p>
      </dsp:txBody>
      <dsp:txXfrm>
        <a:off x="3774408" y="2135408"/>
        <a:ext cx="3181492" cy="641709"/>
      </dsp:txXfrm>
    </dsp:sp>
    <dsp:sp modelId="{1953B775-CE6B-4375-8379-A44734B45822}">
      <dsp:nvSpPr>
        <dsp:cNvPr id="0" name=""/>
        <dsp:cNvSpPr/>
      </dsp:nvSpPr>
      <dsp:spPr>
        <a:xfrm>
          <a:off x="3739693" y="2900725"/>
          <a:ext cx="3250922" cy="711139"/>
        </a:xfrm>
        <a:prstGeom prst="roundRect">
          <a:avLst/>
        </a:prstGeom>
        <a:solidFill>
          <a:schemeClr val="lt1">
            <a:alpha val="90000"/>
            <a:hueOff val="0"/>
            <a:satOff val="0"/>
            <a:lumOff val="0"/>
            <a:alphaOff val="0"/>
          </a:schemeClr>
        </a:solidFill>
        <a:ln w="6350" cap="flat" cmpd="sng" algn="ctr">
          <a:solidFill>
            <a:schemeClr val="accent4">
              <a:hueOff val="7796769"/>
              <a:satOff val="-35976"/>
              <a:lumOff val="132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a:t>No se evidencia avance en el primer trimestre del año 2021</a:t>
          </a:r>
          <a:endParaRPr lang="es-CO" sz="1600" kern="1200" dirty="0"/>
        </a:p>
      </dsp:txBody>
      <dsp:txXfrm>
        <a:off x="3774408" y="2935440"/>
        <a:ext cx="3181492" cy="641709"/>
      </dsp:txXfrm>
    </dsp:sp>
    <dsp:sp modelId="{46205B83-351C-441E-9403-D62D9F11C53F}">
      <dsp:nvSpPr>
        <dsp:cNvPr id="0" name=""/>
        <dsp:cNvSpPr/>
      </dsp:nvSpPr>
      <dsp:spPr>
        <a:xfrm>
          <a:off x="3739693" y="3700757"/>
          <a:ext cx="3250922" cy="711139"/>
        </a:xfrm>
        <a:prstGeom prst="round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kern="1200" dirty="0"/>
            <a:t>1 funcionario encargado</a:t>
          </a:r>
        </a:p>
      </dsp:txBody>
      <dsp:txXfrm>
        <a:off x="3774408" y="3735472"/>
        <a:ext cx="3181492" cy="641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31639-9C33-4FE4-89F3-660FE5B60EF0}">
      <dsp:nvSpPr>
        <dsp:cNvPr id="0" name=""/>
        <dsp:cNvSpPr/>
      </dsp:nvSpPr>
      <dsp:spPr>
        <a:xfrm>
          <a:off x="0" y="9208"/>
          <a:ext cx="5157787" cy="3767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CO" sz="2300" kern="1200" dirty="0"/>
            <a:t>Socializar la situación actual de la ESE Salud Pereira frente al cumplimiento del Sistema Obligatorio de Garantía de la calidad, implementación de la política de seguridad del paciente y política de humanización, evidenciado en las visitas de asistencia técnica </a:t>
          </a:r>
          <a:r>
            <a:rPr lang="es-CO" sz="2300" kern="1200" dirty="0" smtClean="0"/>
            <a:t>por parte de  </a:t>
          </a:r>
          <a:r>
            <a:rPr lang="es-CO" sz="2300" kern="1200" dirty="0" err="1" smtClean="0"/>
            <a:t>çla</a:t>
          </a:r>
          <a:r>
            <a:rPr lang="es-CO" sz="2300" kern="1200" dirty="0" smtClean="0"/>
            <a:t> </a:t>
          </a:r>
          <a:r>
            <a:rPr lang="es-CO" sz="2300" kern="1200" dirty="0"/>
            <a:t>Secretaria de Salud Pública y Seguridad Social del Municipio de </a:t>
          </a:r>
          <a:r>
            <a:rPr lang="es-CO" sz="2300" kern="1200" dirty="0" smtClean="0"/>
            <a:t>Pereira.</a:t>
          </a:r>
          <a:endParaRPr lang="es-CO" sz="2300" kern="1200" dirty="0"/>
        </a:p>
      </dsp:txBody>
      <dsp:txXfrm>
        <a:off x="183909" y="193117"/>
        <a:ext cx="4789969" cy="339958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ACBF6-1486-4A16-B370-1CB44555CD76}">
      <dsp:nvSpPr>
        <dsp:cNvPr id="0" name=""/>
        <dsp:cNvSpPr/>
      </dsp:nvSpPr>
      <dsp:spPr>
        <a:xfrm>
          <a:off x="5720943" y="775"/>
          <a:ext cx="790723" cy="7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Unidades móviles </a:t>
          </a:r>
          <a:endParaRPr lang="es-CO" sz="1800" kern="1200" dirty="0"/>
        </a:p>
      </dsp:txBody>
      <dsp:txXfrm>
        <a:off x="5720943" y="775"/>
        <a:ext cx="790723" cy="790723"/>
      </dsp:txXfrm>
    </dsp:sp>
    <dsp:sp modelId="{DAA55055-06B2-4739-A971-E1E8966483F9}">
      <dsp:nvSpPr>
        <dsp:cNvPr id="0" name=""/>
        <dsp:cNvSpPr/>
      </dsp:nvSpPr>
      <dsp:spPr>
        <a:xfrm>
          <a:off x="3248258" y="42552"/>
          <a:ext cx="4101480" cy="4101480"/>
        </a:xfrm>
        <a:prstGeom prst="circularArrow">
          <a:avLst>
            <a:gd name="adj1" fmla="val 3759"/>
            <a:gd name="adj2" fmla="val 234544"/>
            <a:gd name="adj3" fmla="val 19828232"/>
            <a:gd name="adj4" fmla="val 18604409"/>
            <a:gd name="adj5" fmla="val 438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B8381-3741-4346-B9B8-CDA9BAE17203}">
      <dsp:nvSpPr>
        <dsp:cNvPr id="0" name=""/>
        <dsp:cNvSpPr/>
      </dsp:nvSpPr>
      <dsp:spPr>
        <a:xfrm>
          <a:off x="6321961" y="1278768"/>
          <a:ext cx="1627017" cy="7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Servicio farmacéutico</a:t>
          </a:r>
          <a:endParaRPr lang="es-CO" sz="1800" kern="1200" dirty="0"/>
        </a:p>
      </dsp:txBody>
      <dsp:txXfrm>
        <a:off x="6321961" y="1278768"/>
        <a:ext cx="1627017" cy="790723"/>
      </dsp:txXfrm>
    </dsp:sp>
    <dsp:sp modelId="{8D2B3732-25BA-4AA4-9D22-04BB92F1F840}">
      <dsp:nvSpPr>
        <dsp:cNvPr id="0" name=""/>
        <dsp:cNvSpPr/>
      </dsp:nvSpPr>
      <dsp:spPr>
        <a:xfrm>
          <a:off x="3248258" y="42552"/>
          <a:ext cx="4101480" cy="4101480"/>
        </a:xfrm>
        <a:prstGeom prst="circularArrow">
          <a:avLst>
            <a:gd name="adj1" fmla="val 3759"/>
            <a:gd name="adj2" fmla="val 234544"/>
            <a:gd name="adj3" fmla="val 1231342"/>
            <a:gd name="adj4" fmla="val 21556563"/>
            <a:gd name="adj5" fmla="val 4386"/>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F80FA-D0EE-4804-BC5C-1A6640DA544C}">
      <dsp:nvSpPr>
        <dsp:cNvPr id="0" name=""/>
        <dsp:cNvSpPr/>
      </dsp:nvSpPr>
      <dsp:spPr>
        <a:xfrm>
          <a:off x="5949002" y="2872398"/>
          <a:ext cx="1645464" cy="7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Ambulancias</a:t>
          </a:r>
          <a:endParaRPr lang="es-CO" sz="1800" kern="1200" dirty="0"/>
        </a:p>
      </dsp:txBody>
      <dsp:txXfrm>
        <a:off x="5949002" y="2872398"/>
        <a:ext cx="1645464" cy="790723"/>
      </dsp:txXfrm>
    </dsp:sp>
    <dsp:sp modelId="{666A6041-5F81-411C-ADB4-9B7ADF1F7F4B}">
      <dsp:nvSpPr>
        <dsp:cNvPr id="0" name=""/>
        <dsp:cNvSpPr/>
      </dsp:nvSpPr>
      <dsp:spPr>
        <a:xfrm>
          <a:off x="3248258" y="42552"/>
          <a:ext cx="4101480" cy="4101480"/>
        </a:xfrm>
        <a:prstGeom prst="circularArrow">
          <a:avLst>
            <a:gd name="adj1" fmla="val 3759"/>
            <a:gd name="adj2" fmla="val 234544"/>
            <a:gd name="adj3" fmla="val 4438516"/>
            <a:gd name="adj4" fmla="val 3386825"/>
            <a:gd name="adj5" fmla="val 4386"/>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21692-FF1B-4CF4-830B-3E5DBB139D80}">
      <dsp:nvSpPr>
        <dsp:cNvPr id="0" name=""/>
        <dsp:cNvSpPr/>
      </dsp:nvSpPr>
      <dsp:spPr>
        <a:xfrm>
          <a:off x="4903636" y="3581630"/>
          <a:ext cx="790723" cy="7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err="1"/>
            <a:t>Call</a:t>
          </a:r>
          <a:r>
            <a:rPr lang="es-ES" sz="1800" kern="1200" dirty="0"/>
            <a:t> center</a:t>
          </a:r>
          <a:endParaRPr lang="es-CO" sz="1800" kern="1200" dirty="0"/>
        </a:p>
      </dsp:txBody>
      <dsp:txXfrm>
        <a:off x="4903636" y="3581630"/>
        <a:ext cx="790723" cy="790723"/>
      </dsp:txXfrm>
    </dsp:sp>
    <dsp:sp modelId="{0C661109-109A-4869-85A9-947A62189C0E}">
      <dsp:nvSpPr>
        <dsp:cNvPr id="0" name=""/>
        <dsp:cNvSpPr/>
      </dsp:nvSpPr>
      <dsp:spPr>
        <a:xfrm>
          <a:off x="3248258" y="42552"/>
          <a:ext cx="4101480" cy="4101480"/>
        </a:xfrm>
        <a:prstGeom prst="circularArrow">
          <a:avLst>
            <a:gd name="adj1" fmla="val 3759"/>
            <a:gd name="adj2" fmla="val 234544"/>
            <a:gd name="adj3" fmla="val 7178631"/>
            <a:gd name="adj4" fmla="val 6126940"/>
            <a:gd name="adj5" fmla="val 438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F6F62-CEA7-43EF-8891-178E3A05E9CD}">
      <dsp:nvSpPr>
        <dsp:cNvPr id="0" name=""/>
        <dsp:cNvSpPr/>
      </dsp:nvSpPr>
      <dsp:spPr>
        <a:xfrm>
          <a:off x="3219129" y="2872398"/>
          <a:ext cx="1214267" cy="7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Talento humano </a:t>
          </a:r>
          <a:endParaRPr lang="es-CO" sz="1800" kern="1200" dirty="0"/>
        </a:p>
      </dsp:txBody>
      <dsp:txXfrm>
        <a:off x="3219129" y="2872398"/>
        <a:ext cx="1214267" cy="790723"/>
      </dsp:txXfrm>
    </dsp:sp>
    <dsp:sp modelId="{C2FC5DC4-06E6-4A7B-9D47-D2E96DE0DC3A}">
      <dsp:nvSpPr>
        <dsp:cNvPr id="0" name=""/>
        <dsp:cNvSpPr/>
      </dsp:nvSpPr>
      <dsp:spPr>
        <a:xfrm>
          <a:off x="3248258" y="42552"/>
          <a:ext cx="4101480" cy="4101480"/>
        </a:xfrm>
        <a:prstGeom prst="circularArrow">
          <a:avLst>
            <a:gd name="adj1" fmla="val 3759"/>
            <a:gd name="adj2" fmla="val 234544"/>
            <a:gd name="adj3" fmla="val 10608893"/>
            <a:gd name="adj4" fmla="val 9334114"/>
            <a:gd name="adj5" fmla="val 4386"/>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C4ADE-8795-40E1-8F3B-38279293BF37}">
      <dsp:nvSpPr>
        <dsp:cNvPr id="0" name=""/>
        <dsp:cNvSpPr/>
      </dsp:nvSpPr>
      <dsp:spPr>
        <a:xfrm>
          <a:off x="2566621" y="1278768"/>
          <a:ext cx="1791811" cy="7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Servicios priorizados</a:t>
          </a:r>
          <a:endParaRPr lang="es-CO" sz="1800" kern="1200" dirty="0"/>
        </a:p>
      </dsp:txBody>
      <dsp:txXfrm>
        <a:off x="2566621" y="1278768"/>
        <a:ext cx="1791811" cy="790723"/>
      </dsp:txXfrm>
    </dsp:sp>
    <dsp:sp modelId="{AE0D7EA3-4E66-4EF6-8CF1-E1324CE2DE03}">
      <dsp:nvSpPr>
        <dsp:cNvPr id="0" name=""/>
        <dsp:cNvSpPr/>
      </dsp:nvSpPr>
      <dsp:spPr>
        <a:xfrm>
          <a:off x="3248258" y="42552"/>
          <a:ext cx="4101480" cy="4101480"/>
        </a:xfrm>
        <a:prstGeom prst="circularArrow">
          <a:avLst>
            <a:gd name="adj1" fmla="val 3759"/>
            <a:gd name="adj2" fmla="val 234544"/>
            <a:gd name="adj3" fmla="val 13561047"/>
            <a:gd name="adj4" fmla="val 12337224"/>
            <a:gd name="adj5" fmla="val 4386"/>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7E7E8-C00F-4F91-8EEA-B697B62938F9}">
      <dsp:nvSpPr>
        <dsp:cNvPr id="0" name=""/>
        <dsp:cNvSpPr/>
      </dsp:nvSpPr>
      <dsp:spPr>
        <a:xfrm>
          <a:off x="4086330" y="775"/>
          <a:ext cx="790723" cy="79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t>Proceso de PQRS</a:t>
          </a:r>
          <a:endParaRPr lang="es-CO" sz="1100" kern="1200" dirty="0"/>
        </a:p>
      </dsp:txBody>
      <dsp:txXfrm>
        <a:off x="4086330" y="775"/>
        <a:ext cx="790723" cy="790723"/>
      </dsp:txXfrm>
    </dsp:sp>
    <dsp:sp modelId="{A3DEF428-79C4-49B4-BE4E-4A5FDCCCE66E}">
      <dsp:nvSpPr>
        <dsp:cNvPr id="0" name=""/>
        <dsp:cNvSpPr/>
      </dsp:nvSpPr>
      <dsp:spPr>
        <a:xfrm>
          <a:off x="3248258" y="42552"/>
          <a:ext cx="4101480" cy="4101480"/>
        </a:xfrm>
        <a:prstGeom prst="circularArrow">
          <a:avLst>
            <a:gd name="adj1" fmla="val 3759"/>
            <a:gd name="adj2" fmla="val 234544"/>
            <a:gd name="adj3" fmla="val 16742093"/>
            <a:gd name="adj4" fmla="val 15423363"/>
            <a:gd name="adj5" fmla="val 438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DE21C-87C0-4A4C-99C7-E1A011C5A56E}">
      <dsp:nvSpPr>
        <dsp:cNvPr id="0" name=""/>
        <dsp:cNvSpPr/>
      </dsp:nvSpPr>
      <dsp:spPr>
        <a:xfrm>
          <a:off x="407598" y="0"/>
          <a:ext cx="8902649" cy="3820240"/>
        </a:xfrm>
        <a:prstGeom prst="ellipse">
          <a:avLst/>
        </a:prstGeom>
        <a:gradFill rotWithShape="0">
          <a:gsLst>
            <a:gs pos="0">
              <a:schemeClr val="accent3">
                <a:shade val="80000"/>
                <a:alpha val="50000"/>
                <a:hueOff val="0"/>
                <a:satOff val="0"/>
                <a:lumOff val="0"/>
                <a:alphaOff val="0"/>
                <a:satMod val="103000"/>
                <a:lumMod val="102000"/>
                <a:tint val="94000"/>
              </a:schemeClr>
            </a:gs>
            <a:gs pos="50000">
              <a:schemeClr val="accent3">
                <a:shade val="80000"/>
                <a:alpha val="50000"/>
                <a:hueOff val="0"/>
                <a:satOff val="0"/>
                <a:lumOff val="0"/>
                <a:alphaOff val="0"/>
                <a:satMod val="110000"/>
                <a:lumMod val="100000"/>
                <a:shade val="100000"/>
              </a:schemeClr>
            </a:gs>
            <a:gs pos="100000">
              <a:schemeClr val="accent3">
                <a:shade val="80000"/>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778000" rtl="0">
            <a:lnSpc>
              <a:spcPct val="90000"/>
            </a:lnSpc>
            <a:spcBef>
              <a:spcPct val="0"/>
            </a:spcBef>
            <a:spcAft>
              <a:spcPct val="35000"/>
            </a:spcAft>
          </a:pPr>
          <a:r>
            <a:rPr lang="es-CO" sz="4000" b="1" kern="1200" dirty="0" smtClean="0">
              <a:solidFill>
                <a:srgbClr val="FF0000"/>
              </a:solidFill>
              <a:effectLst>
                <a:outerShdw blurRad="38100" dist="38100" dir="2700000" algn="tl">
                  <a:srgbClr val="000000">
                    <a:alpha val="43137"/>
                  </a:srgbClr>
                </a:outerShdw>
              </a:effectLst>
            </a:rPr>
            <a:t>SEGUIMIENTO AL PLAN DE MEJORAMIENTO  </a:t>
          </a:r>
          <a:r>
            <a:rPr lang="es-CO" sz="4000" b="1" kern="1200" dirty="0">
              <a:solidFill>
                <a:srgbClr val="FF0000"/>
              </a:solidFill>
              <a:effectLst>
                <a:outerShdw blurRad="38100" dist="38100" dir="2700000" algn="tl">
                  <a:srgbClr val="000000">
                    <a:alpha val="43137"/>
                  </a:srgbClr>
                </a:outerShdw>
              </a:effectLst>
            </a:rPr>
            <a:t>2020</a:t>
          </a:r>
        </a:p>
      </dsp:txBody>
      <dsp:txXfrm>
        <a:off x="1711361" y="559461"/>
        <a:ext cx="6295123" cy="27013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F49A8-B85A-4B39-A509-1C31E29F0B5A}">
      <dsp:nvSpPr>
        <dsp:cNvPr id="0" name=""/>
        <dsp:cNvSpPr/>
      </dsp:nvSpPr>
      <dsp:spPr>
        <a:xfrm>
          <a:off x="1004" y="311726"/>
          <a:ext cx="3917900" cy="390251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dirty="0"/>
            <a:t>En los últimos años el comportamiento en el cumplimiento de la normatividad en Sistema Obligatorio de Garantía de la Calidad en Salud en la ESE Salud Pereira fue ascendente, mejorando en cada una de las sedes los estándares a cumplir, esto se debe a la intervención en infraestructura, dotación, procesos asistenciales y a la consolidación en los procesos de calidad que involucraron a los diferentes servicios. </a:t>
          </a:r>
        </a:p>
      </dsp:txBody>
      <dsp:txXfrm>
        <a:off x="1004" y="311726"/>
        <a:ext cx="3917900" cy="3902510"/>
      </dsp:txXfrm>
    </dsp:sp>
    <dsp:sp modelId="{9580ED08-699E-4B33-8A82-B2632BCC340E}">
      <dsp:nvSpPr>
        <dsp:cNvPr id="0" name=""/>
        <dsp:cNvSpPr/>
      </dsp:nvSpPr>
      <dsp:spPr>
        <a:xfrm>
          <a:off x="4310695" y="408705"/>
          <a:ext cx="3917900" cy="3708551"/>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EL promedio </a:t>
          </a:r>
          <a:r>
            <a:rPr lang="es-CO" sz="2000" kern="1200" dirty="0"/>
            <a:t>el cumplimiento de </a:t>
          </a:r>
          <a:r>
            <a:rPr lang="es-CO" sz="2000" kern="1200" dirty="0" smtClean="0"/>
            <a:t>la ESE SALUD PEREIRA  en Sistema </a:t>
          </a:r>
          <a:r>
            <a:rPr lang="es-CO" sz="2000" kern="1200" dirty="0" err="1" smtClean="0"/>
            <a:t>Ùnico</a:t>
          </a:r>
          <a:r>
            <a:rPr lang="es-CO" sz="2000" kern="1200" dirty="0" smtClean="0"/>
            <a:t> </a:t>
          </a:r>
          <a:r>
            <a:rPr lang="es-CO" sz="2000" kern="1200" dirty="0"/>
            <a:t>de </a:t>
          </a:r>
          <a:r>
            <a:rPr lang="es-CO" sz="2000" kern="1200" dirty="0" smtClean="0"/>
            <a:t>Habilitación es del 95%, </a:t>
          </a:r>
        </a:p>
        <a:p>
          <a:pPr lvl="0" algn="ctr" defTabSz="889000">
            <a:lnSpc>
              <a:spcPct val="90000"/>
            </a:lnSpc>
            <a:spcBef>
              <a:spcPct val="0"/>
            </a:spcBef>
            <a:spcAft>
              <a:spcPct val="35000"/>
            </a:spcAft>
          </a:pPr>
          <a:r>
            <a:rPr lang="es-CO" sz="2000" kern="1200" dirty="0" smtClean="0"/>
            <a:t>y </a:t>
          </a:r>
        </a:p>
        <a:p>
          <a:pPr lvl="0" algn="ctr" defTabSz="889000">
            <a:lnSpc>
              <a:spcPct val="90000"/>
            </a:lnSpc>
            <a:spcBef>
              <a:spcPct val="0"/>
            </a:spcBef>
            <a:spcAft>
              <a:spcPct val="35000"/>
            </a:spcAft>
          </a:pPr>
          <a:r>
            <a:rPr lang="es-CO" sz="2000" kern="1200" dirty="0" smtClean="0"/>
            <a:t>en la implementación </a:t>
          </a:r>
          <a:r>
            <a:rPr lang="es-CO" sz="2000" kern="1200" dirty="0"/>
            <a:t>del programa de </a:t>
          </a:r>
          <a:r>
            <a:rPr lang="es-CO" sz="2000" kern="1200" dirty="0" smtClean="0"/>
            <a:t>Seguridad </a:t>
          </a:r>
          <a:r>
            <a:rPr lang="es-CO" sz="2000" kern="1200" dirty="0"/>
            <a:t>del </a:t>
          </a:r>
          <a:r>
            <a:rPr lang="es-CO" sz="2000" kern="1200" dirty="0" smtClean="0"/>
            <a:t>Paciente es del </a:t>
          </a:r>
          <a:r>
            <a:rPr lang="es-CO" sz="2000" kern="1200" dirty="0"/>
            <a:t>75%.</a:t>
          </a:r>
        </a:p>
      </dsp:txBody>
      <dsp:txXfrm>
        <a:off x="4310695" y="408705"/>
        <a:ext cx="3917900" cy="370855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B2407-DBB6-4E18-9A59-E9635D1D651B}">
      <dsp:nvSpPr>
        <dsp:cNvPr id="0" name=""/>
        <dsp:cNvSpPr/>
      </dsp:nvSpPr>
      <dsp:spPr>
        <a:xfrm>
          <a:off x="1313363" y="2122"/>
          <a:ext cx="3472917" cy="208375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kern="1200" dirty="0"/>
            <a:t>Para el año 2021 el porcentaje de cumplimiento de la política de humanización es del 89</a:t>
          </a:r>
          <a:r>
            <a:rPr lang="es-ES" sz="1900" kern="1200" dirty="0" smtClean="0"/>
            <a:t>%. </a:t>
          </a:r>
          <a:endParaRPr lang="es-CO" sz="1900" kern="1200" dirty="0"/>
        </a:p>
      </dsp:txBody>
      <dsp:txXfrm>
        <a:off x="1313363" y="2122"/>
        <a:ext cx="3472917" cy="2083750"/>
      </dsp:txXfrm>
    </dsp:sp>
    <dsp:sp modelId="{5CDB20F3-1884-41AF-A641-AB0325534854}">
      <dsp:nvSpPr>
        <dsp:cNvPr id="0" name=""/>
        <dsp:cNvSpPr/>
      </dsp:nvSpPr>
      <dsp:spPr>
        <a:xfrm>
          <a:off x="5133572" y="2122"/>
          <a:ext cx="3472917" cy="2083750"/>
        </a:xfrm>
        <a:prstGeom prst="rect">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u="sng" kern="1200" dirty="0"/>
            <a:t>EL PROMEDIO DE CUMPLIMIENTO GLOBAL DE LA ESE </a:t>
          </a:r>
          <a:r>
            <a:rPr lang="es-ES" sz="1900" u="sng" kern="1200" dirty="0" smtClean="0"/>
            <a:t> SALUD PEREIRA PARA </a:t>
          </a:r>
          <a:r>
            <a:rPr lang="es-ES" sz="1900" u="sng" kern="1200" dirty="0"/>
            <a:t>EL AÑO 2021 ES DE 87</a:t>
          </a:r>
          <a:r>
            <a:rPr lang="es-ES" sz="1900" u="sng" kern="1200" dirty="0" smtClean="0"/>
            <a:t>%.</a:t>
          </a:r>
          <a:endParaRPr lang="es-CO" sz="1900" u="sng" kern="1200" dirty="0"/>
        </a:p>
      </dsp:txBody>
      <dsp:txXfrm>
        <a:off x="5133572" y="2122"/>
        <a:ext cx="3472917" cy="2083750"/>
      </dsp:txXfrm>
    </dsp:sp>
    <dsp:sp modelId="{4DA99918-8D71-48CA-9449-8EC1785DB9A7}">
      <dsp:nvSpPr>
        <dsp:cNvPr id="0" name=""/>
        <dsp:cNvSpPr/>
      </dsp:nvSpPr>
      <dsp:spPr>
        <a:xfrm>
          <a:off x="1313363" y="2433164"/>
          <a:ext cx="3472917" cy="2083750"/>
        </a:xfrm>
        <a:prstGeom prst="rect">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CO" sz="1900" kern="1200" dirty="0"/>
            <a:t>La ESE Salud Pereira cuenta con una Política de seguridad del paciente ajustada a la normatividad actual, </a:t>
          </a:r>
          <a:r>
            <a:rPr lang="es-CO" sz="1900" kern="1200" dirty="0" smtClean="0"/>
            <a:t> la cual se  valido la adherencia por parte del talento humano durante </a:t>
          </a:r>
          <a:r>
            <a:rPr lang="es-CO" sz="1900" kern="1200" dirty="0"/>
            <a:t>las visitas de asistencia técnica.</a:t>
          </a:r>
        </a:p>
      </dsp:txBody>
      <dsp:txXfrm>
        <a:off x="1313363" y="2433164"/>
        <a:ext cx="3472917" cy="2083750"/>
      </dsp:txXfrm>
    </dsp:sp>
    <dsp:sp modelId="{7D3EAA26-52D3-4C0D-BED0-E3E25F3FA6DA}">
      <dsp:nvSpPr>
        <dsp:cNvPr id="0" name=""/>
        <dsp:cNvSpPr/>
      </dsp:nvSpPr>
      <dsp:spPr>
        <a:xfrm>
          <a:off x="5133572" y="2433164"/>
          <a:ext cx="3472917" cy="2083750"/>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CO" sz="1900" kern="1200" dirty="0"/>
            <a:t>Aunque los resultados son tendiente al cumplimiento de la normatividad es necesario continuar fortaleciendo la cultura de la calidad en la </a:t>
          </a:r>
          <a:r>
            <a:rPr lang="es-CO" sz="1900" kern="1200" dirty="0" smtClean="0"/>
            <a:t>institución.</a:t>
          </a:r>
          <a:endParaRPr lang="es-CO" sz="1900" kern="1200" dirty="0"/>
        </a:p>
      </dsp:txBody>
      <dsp:txXfrm>
        <a:off x="5133572" y="2433164"/>
        <a:ext cx="3472917" cy="20837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EAA26-52D3-4C0D-BED0-E3E25F3FA6DA}">
      <dsp:nvSpPr>
        <dsp:cNvPr id="0" name=""/>
        <dsp:cNvSpPr/>
      </dsp:nvSpPr>
      <dsp:spPr>
        <a:xfrm>
          <a:off x="1004" y="1087611"/>
          <a:ext cx="3917900" cy="2350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CO" sz="2200" kern="1200" dirty="0"/>
            <a:t>Una gerencia comprometida con los procesos de calidad es parte fundamental en el cumplimiento de los lineamientos normativos, dado que se requiere destinar un flujo de recursos importantes para su mantenimiento. </a:t>
          </a:r>
        </a:p>
      </dsp:txBody>
      <dsp:txXfrm>
        <a:off x="1004" y="1087611"/>
        <a:ext cx="3917900" cy="2350740"/>
      </dsp:txXfrm>
    </dsp:sp>
    <dsp:sp modelId="{9576B569-D6FB-4342-8552-4FEDE4428302}">
      <dsp:nvSpPr>
        <dsp:cNvPr id="0" name=""/>
        <dsp:cNvSpPr/>
      </dsp:nvSpPr>
      <dsp:spPr>
        <a:xfrm>
          <a:off x="4310695" y="1087611"/>
          <a:ext cx="3917900" cy="2350740"/>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a:solidFill>
                <a:schemeClr val="tx1"/>
              </a:solidFill>
            </a:rPr>
            <a:t>La ESE Salud Pereira debe </a:t>
          </a:r>
          <a:r>
            <a:rPr lang="es-CO" sz="2200" kern="1200" dirty="0" smtClean="0">
              <a:solidFill>
                <a:schemeClr val="tx1"/>
              </a:solidFill>
            </a:rPr>
            <a:t>garantizar la  </a:t>
          </a:r>
          <a:r>
            <a:rPr lang="es-CO" sz="2200" kern="1200" dirty="0">
              <a:solidFill>
                <a:schemeClr val="tx1"/>
              </a:solidFill>
            </a:rPr>
            <a:t>dotación e </a:t>
          </a:r>
          <a:r>
            <a:rPr lang="es-CO" sz="2200" kern="1200" dirty="0" smtClean="0">
              <a:solidFill>
                <a:schemeClr val="tx1"/>
              </a:solidFill>
            </a:rPr>
            <a:t>infraestructura de acuerdo a la normatividad vigente.</a:t>
          </a:r>
        </a:p>
        <a:p>
          <a:pPr lvl="0" algn="ctr" defTabSz="977900">
            <a:lnSpc>
              <a:spcPct val="90000"/>
            </a:lnSpc>
            <a:spcBef>
              <a:spcPct val="0"/>
            </a:spcBef>
            <a:spcAft>
              <a:spcPct val="35000"/>
            </a:spcAft>
          </a:pPr>
          <a:endParaRPr lang="es-ES" sz="2200" kern="1200" dirty="0" smtClean="0">
            <a:solidFill>
              <a:schemeClr val="tx1"/>
            </a:solidFill>
          </a:endParaRPr>
        </a:p>
        <a:p>
          <a:pPr lvl="0" algn="ctr" defTabSz="977900">
            <a:lnSpc>
              <a:spcPct val="90000"/>
            </a:lnSpc>
            <a:spcBef>
              <a:spcPct val="0"/>
            </a:spcBef>
            <a:spcAft>
              <a:spcPct val="35000"/>
            </a:spcAft>
          </a:pPr>
          <a:r>
            <a:rPr lang="es-ES" sz="2200" kern="1200" dirty="0" smtClean="0">
              <a:solidFill>
                <a:schemeClr val="tx1"/>
              </a:solidFill>
            </a:rPr>
            <a:t>(planes de mejoramiento 2020)</a:t>
          </a:r>
          <a:endParaRPr lang="es-CO" sz="2200" kern="1200" dirty="0">
            <a:solidFill>
              <a:schemeClr val="tx1"/>
            </a:solidFill>
          </a:endParaRPr>
        </a:p>
      </dsp:txBody>
      <dsp:txXfrm>
        <a:off x="4310695" y="1087611"/>
        <a:ext cx="3917900" cy="23507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915A0-EEDA-46C5-8C2D-DFC164F7E917}">
      <dsp:nvSpPr>
        <dsp:cNvPr id="0" name=""/>
        <dsp:cNvSpPr/>
      </dsp:nvSpPr>
      <dsp:spPr>
        <a:xfrm>
          <a:off x="4529986" y="16518"/>
          <a:ext cx="3479899" cy="208793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S" sz="2200" kern="1200" dirty="0" smtClean="0"/>
            <a:t>- 22 visitas de asistencia técnica en SOGC- Seguridad del paciente – Humanización.</a:t>
          </a:r>
          <a:endParaRPr lang="es-ES" sz="2200" kern="1200" dirty="0"/>
        </a:p>
      </dsp:txBody>
      <dsp:txXfrm>
        <a:off x="4529986" y="16518"/>
        <a:ext cx="3479899" cy="2087939"/>
      </dsp:txXfrm>
    </dsp:sp>
    <dsp:sp modelId="{7D3EAA26-52D3-4C0D-BED0-E3E25F3FA6DA}">
      <dsp:nvSpPr>
        <dsp:cNvPr id="0" name=""/>
        <dsp:cNvSpPr/>
      </dsp:nvSpPr>
      <dsp:spPr>
        <a:xfrm>
          <a:off x="82571" y="16518"/>
          <a:ext cx="3479899" cy="2087939"/>
        </a:xfrm>
        <a:prstGeom prst="rect">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S" sz="2200" kern="1200" dirty="0" smtClean="0"/>
            <a:t>En</a:t>
          </a:r>
          <a:r>
            <a:rPr lang="es-ES" sz="2200" kern="1200" baseline="0" dirty="0" smtClean="0"/>
            <a:t> el año 2021 se realizaron a la </a:t>
          </a:r>
          <a:r>
            <a:rPr lang="es-ES" sz="2200" kern="1200" baseline="0" smtClean="0"/>
            <a:t>fecha </a:t>
          </a:r>
          <a:r>
            <a:rPr lang="es-ES" sz="2200" kern="1200" baseline="0" smtClean="0"/>
            <a:t>(10 </a:t>
          </a:r>
          <a:r>
            <a:rPr lang="es-ES" sz="2200" kern="1200" baseline="0" dirty="0" smtClean="0"/>
            <a:t>diciembre</a:t>
          </a:r>
          <a:r>
            <a:rPr lang="es-ES" sz="2200" kern="1200" baseline="0" smtClean="0"/>
            <a:t>) </a:t>
          </a:r>
          <a:r>
            <a:rPr lang="es-ES" sz="2200" kern="1200" baseline="0" smtClean="0"/>
            <a:t>76 </a:t>
          </a:r>
          <a:r>
            <a:rPr lang="es-ES" sz="2200" kern="1200" baseline="0" dirty="0" smtClean="0"/>
            <a:t>visitas se asistencia técnica – seguimiento o capacitaciones.</a:t>
          </a:r>
          <a:endParaRPr lang="es-CO" sz="2200" kern="1200" dirty="0"/>
        </a:p>
      </dsp:txBody>
      <dsp:txXfrm>
        <a:off x="82571" y="16518"/>
        <a:ext cx="3479899" cy="2087939"/>
      </dsp:txXfrm>
    </dsp:sp>
    <dsp:sp modelId="{9B933A90-D8CB-4665-A171-971E0B289FD1}">
      <dsp:nvSpPr>
        <dsp:cNvPr id="0" name=""/>
        <dsp:cNvSpPr/>
      </dsp:nvSpPr>
      <dsp:spPr>
        <a:xfrm>
          <a:off x="460905" y="2436976"/>
          <a:ext cx="3479899" cy="2087939"/>
        </a:xfrm>
        <a:prstGeom prst="rect">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ES" sz="2200" kern="1200" dirty="0" smtClean="0"/>
            <a:t>- 22 visitas de seguimiento a planes de mejoramiento 2020.</a:t>
          </a:r>
          <a:endParaRPr lang="es-ES" sz="2200" kern="1200" dirty="0"/>
        </a:p>
      </dsp:txBody>
      <dsp:txXfrm>
        <a:off x="460905" y="2436976"/>
        <a:ext cx="3479899" cy="2087939"/>
      </dsp:txXfrm>
    </dsp:sp>
    <dsp:sp modelId="{9576B569-D6FB-4342-8552-4FEDE4428302}">
      <dsp:nvSpPr>
        <dsp:cNvPr id="0" name=""/>
        <dsp:cNvSpPr/>
      </dsp:nvSpPr>
      <dsp:spPr>
        <a:xfrm>
          <a:off x="4288794" y="2436976"/>
          <a:ext cx="3479899" cy="2087939"/>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rgbClr val="FF0000"/>
              </a:solidFill>
            </a:rPr>
            <a:t>- </a:t>
          </a:r>
          <a:r>
            <a:rPr lang="es-ES" sz="2200" kern="1200" dirty="0" smtClean="0">
              <a:solidFill>
                <a:schemeClr val="tx1"/>
              </a:solidFill>
            </a:rPr>
            <a:t>6 visitas a los servicios priorizados (18 servicios)</a:t>
          </a:r>
          <a:endParaRPr lang="es-CO" sz="2200" kern="1200" dirty="0">
            <a:solidFill>
              <a:schemeClr val="tx1"/>
            </a:solidFill>
          </a:endParaRPr>
        </a:p>
      </dsp:txBody>
      <dsp:txXfrm>
        <a:off x="4288794" y="2436976"/>
        <a:ext cx="3479899" cy="208793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915A0-EEDA-46C5-8C2D-DFC164F7E917}">
      <dsp:nvSpPr>
        <dsp:cNvPr id="0" name=""/>
        <dsp:cNvSpPr/>
      </dsp:nvSpPr>
      <dsp:spPr>
        <a:xfrm>
          <a:off x="4529986" y="16518"/>
          <a:ext cx="3479899" cy="208793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ES" sz="2600" kern="1200" dirty="0" smtClean="0"/>
            <a:t>- 5 visitas de seguimiento al Decreto 2193 de 2004 (producción  Indicadores de calidad).</a:t>
          </a:r>
          <a:endParaRPr lang="es-ES" sz="2600" kern="1200" dirty="0"/>
        </a:p>
      </dsp:txBody>
      <dsp:txXfrm>
        <a:off x="4529986" y="16518"/>
        <a:ext cx="3479899" cy="2087939"/>
      </dsp:txXfrm>
    </dsp:sp>
    <dsp:sp modelId="{7D3EAA26-52D3-4C0D-BED0-E3E25F3FA6DA}">
      <dsp:nvSpPr>
        <dsp:cNvPr id="0" name=""/>
        <dsp:cNvSpPr/>
      </dsp:nvSpPr>
      <dsp:spPr>
        <a:xfrm>
          <a:off x="82571" y="16518"/>
          <a:ext cx="3479899" cy="2087939"/>
        </a:xfrm>
        <a:prstGeom prst="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ES" sz="2600" kern="1200" dirty="0" smtClean="0"/>
            <a:t>-</a:t>
          </a:r>
          <a:r>
            <a:rPr lang="es-ES" sz="2600" kern="1200" baseline="0" dirty="0" smtClean="0"/>
            <a:t> </a:t>
          </a:r>
          <a:r>
            <a:rPr lang="es-ES" sz="2600" kern="1200" baseline="0" dirty="0" smtClean="0"/>
            <a:t>7 </a:t>
          </a:r>
          <a:r>
            <a:rPr lang="es-ES" sz="2600" kern="1200" baseline="0" dirty="0" smtClean="0"/>
            <a:t>visitas de seguimiento y/o  asesorías a PAMEC. </a:t>
          </a:r>
          <a:endParaRPr lang="es-CO" sz="2600" kern="1200" dirty="0"/>
        </a:p>
      </dsp:txBody>
      <dsp:txXfrm>
        <a:off x="82571" y="16518"/>
        <a:ext cx="3479899" cy="2087939"/>
      </dsp:txXfrm>
    </dsp:sp>
    <dsp:sp modelId="{9B933A90-D8CB-4665-A171-971E0B289FD1}">
      <dsp:nvSpPr>
        <dsp:cNvPr id="0" name=""/>
        <dsp:cNvSpPr/>
      </dsp:nvSpPr>
      <dsp:spPr>
        <a:xfrm>
          <a:off x="4749700" y="2368742"/>
          <a:ext cx="3479899" cy="2087939"/>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ES" sz="2600" kern="1200" dirty="0" smtClean="0"/>
            <a:t>- 2 visitas de seguimiento a indicadores de calidad.</a:t>
          </a:r>
          <a:endParaRPr lang="es-ES" sz="2600" kern="1200" dirty="0"/>
        </a:p>
      </dsp:txBody>
      <dsp:txXfrm>
        <a:off x="4749700" y="2368742"/>
        <a:ext cx="3479899" cy="208793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915A0-EEDA-46C5-8C2D-DFC164F7E917}">
      <dsp:nvSpPr>
        <dsp:cNvPr id="0" name=""/>
        <dsp:cNvSpPr/>
      </dsp:nvSpPr>
      <dsp:spPr>
        <a:xfrm>
          <a:off x="133630" y="2372301"/>
          <a:ext cx="3149896" cy="208966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S" sz="2800" kern="1200" dirty="0" smtClean="0"/>
            <a:t>-1 visita de seguimiento a la unidad móvil.</a:t>
          </a:r>
          <a:endParaRPr lang="es-ES" sz="2800" kern="1200" dirty="0"/>
        </a:p>
      </dsp:txBody>
      <dsp:txXfrm>
        <a:off x="133630" y="2372301"/>
        <a:ext cx="3149896" cy="2089668"/>
      </dsp:txXfrm>
    </dsp:sp>
    <dsp:sp modelId="{9576B569-D6FB-4342-8552-4FEDE4428302}">
      <dsp:nvSpPr>
        <dsp:cNvPr id="0" name=""/>
        <dsp:cNvSpPr/>
      </dsp:nvSpPr>
      <dsp:spPr>
        <a:xfrm>
          <a:off x="5591946" y="2185965"/>
          <a:ext cx="3482780" cy="2089668"/>
        </a:xfrm>
        <a:prstGeom prst="rect">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S" sz="2800" kern="1200" dirty="0" smtClean="0">
              <a:solidFill>
                <a:srgbClr val="FF0000"/>
              </a:solidFill>
            </a:rPr>
            <a:t>-</a:t>
          </a:r>
          <a:r>
            <a:rPr lang="es-ES" sz="2800" kern="1200" dirty="0" smtClean="0">
              <a:solidFill>
                <a:schemeClr val="tx1"/>
              </a:solidFill>
            </a:rPr>
            <a:t>1 visita de seguimiento gestión PQRS</a:t>
          </a:r>
          <a:r>
            <a:rPr lang="es-ES" sz="2800" kern="1200" dirty="0" smtClean="0">
              <a:solidFill>
                <a:srgbClr val="FF0000"/>
              </a:solidFill>
            </a:rPr>
            <a:t>.</a:t>
          </a:r>
          <a:endParaRPr lang="es-CO" sz="2800" kern="1200" dirty="0">
            <a:solidFill>
              <a:schemeClr val="tx1"/>
            </a:solidFill>
          </a:endParaRPr>
        </a:p>
      </dsp:txBody>
      <dsp:txXfrm>
        <a:off x="5591946" y="2185965"/>
        <a:ext cx="3482780" cy="2089668"/>
      </dsp:txXfrm>
    </dsp:sp>
    <dsp:sp modelId="{40E00D20-CD97-4CE3-9F24-A1CBCF798427}">
      <dsp:nvSpPr>
        <dsp:cNvPr id="0" name=""/>
        <dsp:cNvSpPr/>
      </dsp:nvSpPr>
      <dsp:spPr>
        <a:xfrm>
          <a:off x="5591946" y="22587"/>
          <a:ext cx="3482780" cy="2089668"/>
        </a:xfrm>
        <a:prstGeom prst="rect">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- 2 capacitaciones (seguridad del paciente y humanización)</a:t>
          </a:r>
          <a:endParaRPr lang="es-ES" sz="2800" kern="1200" dirty="0"/>
        </a:p>
      </dsp:txBody>
      <dsp:txXfrm>
        <a:off x="5591946" y="22587"/>
        <a:ext cx="3482780" cy="2089668"/>
      </dsp:txXfrm>
    </dsp:sp>
    <dsp:sp modelId="{4727D3F2-1DE6-41FD-86E0-579B415CABC5}">
      <dsp:nvSpPr>
        <dsp:cNvPr id="0" name=""/>
        <dsp:cNvSpPr/>
      </dsp:nvSpPr>
      <dsp:spPr>
        <a:xfrm>
          <a:off x="69268" y="0"/>
          <a:ext cx="3288650" cy="1410421"/>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rPr>
            <a:t>- </a:t>
          </a:r>
          <a:r>
            <a:rPr lang="es-ES" sz="2800" kern="1200" dirty="0" smtClean="0">
              <a:solidFill>
                <a:schemeClr val="tx1"/>
              </a:solidFill>
            </a:rPr>
            <a:t>4 </a:t>
          </a:r>
          <a:r>
            <a:rPr lang="es-ES" sz="2800" kern="1200" dirty="0" smtClean="0">
              <a:solidFill>
                <a:schemeClr val="tx1"/>
              </a:solidFill>
            </a:rPr>
            <a:t>reuniones área administrativa (calidad).</a:t>
          </a:r>
          <a:endParaRPr lang="es-CO" sz="2800" kern="1200" dirty="0">
            <a:solidFill>
              <a:schemeClr val="tx1"/>
            </a:solidFill>
          </a:endParaRPr>
        </a:p>
      </dsp:txBody>
      <dsp:txXfrm>
        <a:off x="69268" y="0"/>
        <a:ext cx="3288650" cy="141042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915A0-EEDA-46C5-8C2D-DFC164F7E917}">
      <dsp:nvSpPr>
        <dsp:cNvPr id="0" name=""/>
        <dsp:cNvSpPr/>
      </dsp:nvSpPr>
      <dsp:spPr>
        <a:xfrm>
          <a:off x="4529986" y="16518"/>
          <a:ext cx="3479899" cy="208793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S" sz="3200" kern="1200" dirty="0" smtClean="0"/>
            <a:t>-1 visita de seguimiento talento humano (hojas de vida).</a:t>
          </a:r>
          <a:endParaRPr lang="es-ES" sz="3200" kern="1200" dirty="0"/>
        </a:p>
      </dsp:txBody>
      <dsp:txXfrm>
        <a:off x="4529986" y="16518"/>
        <a:ext cx="3479899" cy="2087939"/>
      </dsp:txXfrm>
    </dsp:sp>
    <dsp:sp modelId="{7D3EAA26-52D3-4C0D-BED0-E3E25F3FA6DA}">
      <dsp:nvSpPr>
        <dsp:cNvPr id="0" name=""/>
        <dsp:cNvSpPr/>
      </dsp:nvSpPr>
      <dsp:spPr>
        <a:xfrm>
          <a:off x="82571" y="16518"/>
          <a:ext cx="3479899" cy="2087939"/>
        </a:xfrm>
        <a:prstGeom prst="rect">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S" sz="3200" kern="1200" dirty="0" smtClean="0"/>
            <a:t>-1 visita de seguimiento al </a:t>
          </a:r>
          <a:r>
            <a:rPr lang="es-ES" sz="3200" kern="1200" dirty="0" err="1" smtClean="0"/>
            <a:t>call</a:t>
          </a:r>
          <a:r>
            <a:rPr lang="es-ES" sz="3200" kern="1200" dirty="0" smtClean="0"/>
            <a:t> center.</a:t>
          </a:r>
          <a:endParaRPr lang="es-CO" sz="3200" kern="1200" dirty="0"/>
        </a:p>
      </dsp:txBody>
      <dsp:txXfrm>
        <a:off x="82571" y="16518"/>
        <a:ext cx="3479899" cy="2087939"/>
      </dsp:txXfrm>
    </dsp:sp>
    <dsp:sp modelId="{9B933A90-D8CB-4665-A171-971E0B289FD1}">
      <dsp:nvSpPr>
        <dsp:cNvPr id="0" name=""/>
        <dsp:cNvSpPr/>
      </dsp:nvSpPr>
      <dsp:spPr>
        <a:xfrm>
          <a:off x="355778" y="2438023"/>
          <a:ext cx="3479899" cy="2087939"/>
        </a:xfrm>
        <a:prstGeom prst="rect">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S" sz="3200" kern="1200" dirty="0" smtClean="0"/>
            <a:t>- 1 visita de seguimiento ambulancias.</a:t>
          </a:r>
          <a:endParaRPr lang="es-ES" sz="3200" kern="1200" dirty="0"/>
        </a:p>
      </dsp:txBody>
      <dsp:txXfrm>
        <a:off x="355778" y="2438023"/>
        <a:ext cx="3479899" cy="2087939"/>
      </dsp:txXfrm>
    </dsp:sp>
    <dsp:sp modelId="{641C3331-3599-4A70-84FF-9DEBC43AE61F}">
      <dsp:nvSpPr>
        <dsp:cNvPr id="0" name=""/>
        <dsp:cNvSpPr/>
      </dsp:nvSpPr>
      <dsp:spPr>
        <a:xfrm>
          <a:off x="4749700" y="2438023"/>
          <a:ext cx="3479899" cy="2087939"/>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-1 visita de seguimiento al servicio farmacéutico.</a:t>
          </a:r>
          <a:endParaRPr lang="es-CO" sz="3200" kern="1200" dirty="0"/>
        </a:p>
      </dsp:txBody>
      <dsp:txXfrm>
        <a:off x="4749700" y="2438023"/>
        <a:ext cx="347989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EF578-207F-4523-A7FF-99539C843F31}">
      <dsp:nvSpPr>
        <dsp:cNvPr id="0" name=""/>
        <dsp:cNvSpPr/>
      </dsp:nvSpPr>
      <dsp:spPr>
        <a:xfrm rot="16200000">
          <a:off x="602574" y="862847"/>
          <a:ext cx="3992168" cy="3511155"/>
        </a:xfrm>
        <a:prstGeom prst="round2SameRect">
          <a:avLst>
            <a:gd name="adj1" fmla="val 16670"/>
            <a:gd name="adj2" fmla="val 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203200" rIns="182880" bIns="203200" numCol="1" spcCol="1270" anchor="t" anchorCtr="0">
          <a:noAutofit/>
        </a:bodyPr>
        <a:lstStyle/>
        <a:p>
          <a:pPr lvl="0" algn="just" defTabSz="1422400">
            <a:lnSpc>
              <a:spcPct val="90000"/>
            </a:lnSpc>
            <a:spcBef>
              <a:spcPct val="0"/>
            </a:spcBef>
            <a:spcAft>
              <a:spcPct val="35000"/>
            </a:spcAft>
          </a:pPr>
          <a:r>
            <a:rPr lang="es-CO" sz="3200" kern="1200" dirty="0"/>
            <a:t>Verificar el cumplimiento del Sistema Obligatorio de Garantía de la Calidad en la ESE Salud Pereira.</a:t>
          </a:r>
        </a:p>
      </dsp:txBody>
      <dsp:txXfrm rot="5400000">
        <a:off x="1014512" y="793772"/>
        <a:ext cx="3339724" cy="3649306"/>
      </dsp:txXfrm>
    </dsp:sp>
    <dsp:sp modelId="{82770956-28B1-4EE2-B9FB-F1756E7E310C}">
      <dsp:nvSpPr>
        <dsp:cNvPr id="0" name=""/>
        <dsp:cNvSpPr/>
      </dsp:nvSpPr>
      <dsp:spPr>
        <a:xfrm rot="5400000">
          <a:off x="5056070" y="812533"/>
          <a:ext cx="5000619" cy="3375811"/>
        </a:xfrm>
        <a:prstGeom prst="round2SameRect">
          <a:avLst>
            <a:gd name="adj1" fmla="val 16670"/>
            <a:gd name="adj2" fmla="val 0"/>
          </a:avLst>
        </a:prstGeom>
        <a:solidFill>
          <a:schemeClr val="accent3">
            <a:tint val="50000"/>
            <a:hueOff val="1955669"/>
            <a:satOff val="100000"/>
            <a:lumOff val="105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01600" rIns="60960" bIns="101600" numCol="1" spcCol="1270" anchor="t" anchorCtr="0">
          <a:noAutofit/>
        </a:bodyPr>
        <a:lstStyle/>
        <a:p>
          <a:pPr lvl="0" algn="l" defTabSz="755650">
            <a:lnSpc>
              <a:spcPct val="90000"/>
            </a:lnSpc>
            <a:spcBef>
              <a:spcPct val="0"/>
            </a:spcBef>
            <a:spcAft>
              <a:spcPct val="35000"/>
            </a:spcAft>
          </a:pPr>
          <a:r>
            <a:rPr lang="x-none" sz="1700" b="1" kern="1200" dirty="0"/>
            <a:t>OBJETIVOS ESPEC</a:t>
          </a:r>
          <a:r>
            <a:rPr lang="es-ES" sz="1700" b="1" kern="1200" dirty="0"/>
            <a:t>Í</a:t>
          </a:r>
          <a:r>
            <a:rPr lang="x-none" sz="1700" b="1" kern="1200" dirty="0"/>
            <a:t>FICOS</a:t>
          </a:r>
          <a:endParaRPr lang="es-CO" sz="1700" kern="1200" dirty="0"/>
        </a:p>
        <a:p>
          <a:pPr marL="171450" lvl="1" indent="-171450" algn="just" defTabSz="711200">
            <a:lnSpc>
              <a:spcPct val="90000"/>
            </a:lnSpc>
            <a:spcBef>
              <a:spcPct val="0"/>
            </a:spcBef>
            <a:spcAft>
              <a:spcPct val="15000"/>
            </a:spcAft>
            <a:buChar char="••"/>
          </a:pPr>
          <a:r>
            <a:rPr lang="es-CO" sz="1600" kern="1200" dirty="0"/>
            <a:t>Conocer el cumplimiento de los estándares de habilitación de cada una de las sedes con enfoque de riesgo. </a:t>
          </a:r>
        </a:p>
        <a:p>
          <a:pPr marL="171450" lvl="1" indent="-171450" algn="just" defTabSz="711200">
            <a:lnSpc>
              <a:spcPct val="90000"/>
            </a:lnSpc>
            <a:spcBef>
              <a:spcPct val="0"/>
            </a:spcBef>
            <a:spcAft>
              <a:spcPct val="15000"/>
            </a:spcAft>
            <a:buChar char="••"/>
          </a:pPr>
          <a:r>
            <a:rPr lang="es-CO" sz="1600" kern="1200" dirty="0"/>
            <a:t>Realizar seguimiento a la implementación a las estrategias contempladas en la política de seguridad del paciente.  </a:t>
          </a:r>
        </a:p>
        <a:p>
          <a:pPr marL="171450" lvl="1" indent="-171450" algn="just" defTabSz="711200">
            <a:lnSpc>
              <a:spcPct val="90000"/>
            </a:lnSpc>
            <a:spcBef>
              <a:spcPct val="0"/>
            </a:spcBef>
            <a:spcAft>
              <a:spcPct val="15000"/>
            </a:spcAft>
            <a:buChar char="••"/>
          </a:pPr>
          <a:r>
            <a:rPr lang="es-CO" sz="1600" kern="1200" dirty="0"/>
            <a:t>Realizar seguimiento  a la Implementación política de </a:t>
          </a:r>
          <a:r>
            <a:rPr lang="es-CO" sz="1600" kern="1200" dirty="0" smtClean="0"/>
            <a:t>humanización.</a:t>
          </a:r>
          <a:endParaRPr lang="es-CO" sz="1600" kern="1200" dirty="0"/>
        </a:p>
        <a:p>
          <a:pPr marL="171450" lvl="1" indent="-171450" algn="just" defTabSz="711200">
            <a:lnSpc>
              <a:spcPct val="90000"/>
            </a:lnSpc>
            <a:spcBef>
              <a:spcPct val="0"/>
            </a:spcBef>
            <a:spcAft>
              <a:spcPct val="15000"/>
            </a:spcAft>
            <a:buChar char="••"/>
          </a:pPr>
          <a:r>
            <a:rPr lang="es-CO" sz="1600" kern="1200" dirty="0"/>
            <a:t>Realizar seguimiento al programa de auditoria para el mejoramiento de la calidad. </a:t>
          </a:r>
        </a:p>
        <a:p>
          <a:pPr marL="171450" lvl="1" indent="-171450" algn="just" defTabSz="711200">
            <a:lnSpc>
              <a:spcPct val="90000"/>
            </a:lnSpc>
            <a:spcBef>
              <a:spcPct val="0"/>
            </a:spcBef>
            <a:spcAft>
              <a:spcPct val="15000"/>
            </a:spcAft>
            <a:buChar char="••"/>
          </a:pPr>
          <a:r>
            <a:rPr lang="es-CO" sz="1600" kern="1200" dirty="0"/>
            <a:t>Monitorear el sistema de información (indicadores y notificación).</a:t>
          </a:r>
        </a:p>
      </dsp:txBody>
      <dsp:txXfrm rot="-5400000">
        <a:off x="5868474" y="164953"/>
        <a:ext cx="3210988" cy="4670973"/>
      </dsp:txXfrm>
    </dsp:sp>
    <dsp:sp modelId="{64B2CFFE-F7B3-4552-8CFC-5900CF34C1AC}">
      <dsp:nvSpPr>
        <dsp:cNvPr id="0" name=""/>
        <dsp:cNvSpPr/>
      </dsp:nvSpPr>
      <dsp:spPr>
        <a:xfrm>
          <a:off x="4102552" y="-95150"/>
          <a:ext cx="2053856" cy="2053756"/>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7CCBB0-71BC-4539-A21E-E7BF05B51D26}">
      <dsp:nvSpPr>
        <dsp:cNvPr id="0" name=""/>
        <dsp:cNvSpPr/>
      </dsp:nvSpPr>
      <dsp:spPr>
        <a:xfrm rot="10800000">
          <a:off x="4102552" y="3135238"/>
          <a:ext cx="2053856" cy="2053756"/>
        </a:xfrm>
        <a:prstGeom prst="circularArrow">
          <a:avLst>
            <a:gd name="adj1" fmla="val 12500"/>
            <a:gd name="adj2" fmla="val 1142322"/>
            <a:gd name="adj3" fmla="val 20457678"/>
            <a:gd name="adj4" fmla="val 10800000"/>
            <a:gd name="adj5" fmla="val 125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B4695-6667-430C-9046-102BEFD6581E}">
      <dsp:nvSpPr>
        <dsp:cNvPr id="0" name=""/>
        <dsp:cNvSpPr/>
      </dsp:nvSpPr>
      <dsp:spPr>
        <a:xfrm>
          <a:off x="3105881" y="0"/>
          <a:ext cx="4749945" cy="474994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2E585-2664-446B-98E4-606DDC8CC8DD}">
      <dsp:nvSpPr>
        <dsp:cNvPr id="0" name=""/>
        <dsp:cNvSpPr/>
      </dsp:nvSpPr>
      <dsp:spPr>
        <a:xfrm>
          <a:off x="725187" y="607482"/>
          <a:ext cx="3978494" cy="1852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dirty="0" smtClean="0">
              <a:solidFill>
                <a:schemeClr val="tx1"/>
              </a:solidFill>
            </a:rPr>
            <a:t>1.  Para </a:t>
          </a:r>
          <a:r>
            <a:rPr lang="es-CO" sz="2000" kern="1200" dirty="0">
              <a:solidFill>
                <a:schemeClr val="tx1"/>
              </a:solidFill>
            </a:rPr>
            <a:t>cumplir con el objetivo de realizar </a:t>
          </a:r>
          <a:r>
            <a:rPr lang="es-CO" sz="2000" kern="1200" dirty="0" smtClean="0">
              <a:solidFill>
                <a:schemeClr val="tx1"/>
              </a:solidFill>
            </a:rPr>
            <a:t> la asistencia </a:t>
          </a:r>
          <a:r>
            <a:rPr lang="es-CO" sz="2000" kern="1200" dirty="0">
              <a:solidFill>
                <a:schemeClr val="tx1"/>
              </a:solidFill>
            </a:rPr>
            <a:t>técnica en el SOGC a la ESE Salud Pereira se requiere iniciar con la revisión documental de la normatividad </a:t>
          </a:r>
          <a:r>
            <a:rPr lang="es-CO" sz="2000" kern="1200" dirty="0" smtClean="0">
              <a:solidFill>
                <a:schemeClr val="tx1"/>
              </a:solidFill>
            </a:rPr>
            <a:t>vigente.</a:t>
          </a:r>
          <a:endParaRPr lang="es-CO" sz="2000" kern="1200" dirty="0">
            <a:solidFill>
              <a:schemeClr val="tx1"/>
            </a:solidFill>
          </a:endParaRPr>
        </a:p>
      </dsp:txBody>
      <dsp:txXfrm>
        <a:off x="815618" y="697913"/>
        <a:ext cx="3797632" cy="1671616"/>
      </dsp:txXfrm>
    </dsp:sp>
    <dsp:sp modelId="{684335F6-157E-40AA-8A86-47A8EBF4D3DA}">
      <dsp:nvSpPr>
        <dsp:cNvPr id="0" name=""/>
        <dsp:cNvSpPr/>
      </dsp:nvSpPr>
      <dsp:spPr>
        <a:xfrm>
          <a:off x="6416859" y="307436"/>
          <a:ext cx="2278066" cy="1852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dirty="0" smtClean="0">
              <a:solidFill>
                <a:schemeClr val="tx1"/>
              </a:solidFill>
            </a:rPr>
            <a:t>2. Se </a:t>
          </a:r>
          <a:r>
            <a:rPr lang="es-CO" sz="2000" kern="1200" dirty="0">
              <a:solidFill>
                <a:schemeClr val="tx1"/>
              </a:solidFill>
            </a:rPr>
            <a:t>actualiza el instrumento que será aplicado en las visitas de asistencia técnica. </a:t>
          </a:r>
        </a:p>
      </dsp:txBody>
      <dsp:txXfrm>
        <a:off x="6507290" y="397867"/>
        <a:ext cx="2097204" cy="1671616"/>
      </dsp:txXfrm>
    </dsp:sp>
    <dsp:sp modelId="{B12416D2-64CE-4561-B3AF-B9D13D8D9560}">
      <dsp:nvSpPr>
        <dsp:cNvPr id="0" name=""/>
        <dsp:cNvSpPr/>
      </dsp:nvSpPr>
      <dsp:spPr>
        <a:xfrm>
          <a:off x="3385068" y="2493821"/>
          <a:ext cx="1852478" cy="22104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b="0" kern="1200" dirty="0" smtClean="0">
              <a:solidFill>
                <a:schemeClr val="tx1"/>
              </a:solidFill>
            </a:rPr>
            <a:t>3. Se </a:t>
          </a:r>
          <a:r>
            <a:rPr lang="es-CO" sz="2000" b="0" kern="1200" dirty="0">
              <a:solidFill>
                <a:schemeClr val="tx1"/>
              </a:solidFill>
            </a:rPr>
            <a:t>plantea el cronograma de las visitas de asistencia técnica a la ESE Salud Pereira</a:t>
          </a:r>
          <a:r>
            <a:rPr lang="es-CO" sz="2000" kern="1200" dirty="0">
              <a:solidFill>
                <a:schemeClr val="tx1"/>
              </a:solidFill>
            </a:rPr>
            <a:t>. </a:t>
          </a:r>
        </a:p>
      </dsp:txBody>
      <dsp:txXfrm>
        <a:off x="3475499" y="2584252"/>
        <a:ext cx="1671616" cy="2029570"/>
      </dsp:txXfrm>
    </dsp:sp>
    <dsp:sp modelId="{74D4544E-F370-4797-9A22-5949B3882752}">
      <dsp:nvSpPr>
        <dsp:cNvPr id="0" name=""/>
        <dsp:cNvSpPr/>
      </dsp:nvSpPr>
      <dsp:spPr>
        <a:xfrm>
          <a:off x="6460929" y="2619854"/>
          <a:ext cx="1852478" cy="18524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dirty="0" smtClean="0">
              <a:solidFill>
                <a:schemeClr val="tx1"/>
              </a:solidFill>
            </a:rPr>
            <a:t>4. Se realiza  </a:t>
          </a:r>
          <a:r>
            <a:rPr lang="es-CO" sz="2000" kern="1200" dirty="0">
              <a:solidFill>
                <a:schemeClr val="tx1"/>
              </a:solidFill>
            </a:rPr>
            <a:t>la notificación de las visitas.</a:t>
          </a:r>
        </a:p>
      </dsp:txBody>
      <dsp:txXfrm>
        <a:off x="6551360" y="2710285"/>
        <a:ext cx="1671616" cy="1671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630F0-93D1-475B-95C9-C5D29D10D49B}">
      <dsp:nvSpPr>
        <dsp:cNvPr id="0" name=""/>
        <dsp:cNvSpPr/>
      </dsp:nvSpPr>
      <dsp:spPr>
        <a:xfrm>
          <a:off x="1675028" y="0"/>
          <a:ext cx="5894231" cy="589423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DE50A-48CF-4AA0-8AE2-A6F813C7AF64}">
      <dsp:nvSpPr>
        <dsp:cNvPr id="0" name=""/>
        <dsp:cNvSpPr/>
      </dsp:nvSpPr>
      <dsp:spPr>
        <a:xfrm>
          <a:off x="1085054" y="407544"/>
          <a:ext cx="2298750" cy="2298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dirty="0" smtClean="0">
              <a:solidFill>
                <a:schemeClr val="tx1"/>
              </a:solidFill>
            </a:rPr>
            <a:t>5. Se realiza la visita de asistencia técnica. </a:t>
          </a:r>
          <a:endParaRPr lang="es-CO" sz="2000" kern="1200" dirty="0">
            <a:solidFill>
              <a:schemeClr val="tx1"/>
            </a:solidFill>
          </a:endParaRPr>
        </a:p>
      </dsp:txBody>
      <dsp:txXfrm>
        <a:off x="1197270" y="519760"/>
        <a:ext cx="2074318" cy="2074318"/>
      </dsp:txXfrm>
    </dsp:sp>
    <dsp:sp modelId="{B84103B0-22AB-4C53-83AA-522F23CA96DF}">
      <dsp:nvSpPr>
        <dsp:cNvPr id="0" name=""/>
        <dsp:cNvSpPr/>
      </dsp:nvSpPr>
      <dsp:spPr>
        <a:xfrm>
          <a:off x="5680377" y="338283"/>
          <a:ext cx="2298750" cy="2298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dirty="0" smtClean="0">
              <a:solidFill>
                <a:schemeClr val="tx1"/>
              </a:solidFill>
            </a:rPr>
            <a:t>6. Se realiza seguimiento a planes de mejoramiento (hallazgos 2020). </a:t>
          </a:r>
          <a:endParaRPr lang="es-CO" sz="2000" kern="1200" dirty="0">
            <a:solidFill>
              <a:schemeClr val="tx1"/>
            </a:solidFill>
          </a:endParaRPr>
        </a:p>
      </dsp:txBody>
      <dsp:txXfrm>
        <a:off x="5792593" y="450499"/>
        <a:ext cx="2074318" cy="2074318"/>
      </dsp:txXfrm>
    </dsp:sp>
    <dsp:sp modelId="{976E781C-8C1A-4703-AA7C-2F34EC06E03B}">
      <dsp:nvSpPr>
        <dsp:cNvPr id="0" name=""/>
        <dsp:cNvSpPr/>
      </dsp:nvSpPr>
      <dsp:spPr>
        <a:xfrm>
          <a:off x="1098915" y="3160213"/>
          <a:ext cx="2298750" cy="2298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dirty="0" smtClean="0">
              <a:solidFill>
                <a:schemeClr val="tx1"/>
              </a:solidFill>
            </a:rPr>
            <a:t>7.Se notifica informe ejecutivo (oportunidades de mejora 2021). </a:t>
          </a:r>
          <a:endParaRPr lang="es-CO" sz="2000" kern="1200" dirty="0">
            <a:solidFill>
              <a:schemeClr val="tx1"/>
            </a:solidFill>
          </a:endParaRPr>
        </a:p>
      </dsp:txBody>
      <dsp:txXfrm>
        <a:off x="1211131" y="3272429"/>
        <a:ext cx="2074318" cy="2074318"/>
      </dsp:txXfrm>
    </dsp:sp>
    <dsp:sp modelId="{D8AE615B-6B9B-41FC-9703-6D5FB210B2EB}">
      <dsp:nvSpPr>
        <dsp:cNvPr id="0" name=""/>
        <dsp:cNvSpPr/>
      </dsp:nvSpPr>
      <dsp:spPr>
        <a:xfrm>
          <a:off x="5527913" y="2876961"/>
          <a:ext cx="2603679" cy="30038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solidFill>
                <a:schemeClr val="tx1"/>
              </a:solidFill>
            </a:rPr>
            <a:t>8.Se realizan asistencias técnicas a los servicios de:</a:t>
          </a:r>
        </a:p>
        <a:p>
          <a:pPr lvl="0" algn="l" defTabSz="800100">
            <a:lnSpc>
              <a:spcPct val="90000"/>
            </a:lnSpc>
            <a:spcBef>
              <a:spcPct val="0"/>
            </a:spcBef>
            <a:spcAft>
              <a:spcPct val="35000"/>
            </a:spcAft>
          </a:pPr>
          <a:r>
            <a:rPr lang="es-CO" sz="1800" kern="1200" dirty="0" smtClean="0">
              <a:solidFill>
                <a:schemeClr val="tx1"/>
              </a:solidFill>
            </a:rPr>
            <a:t>Ambulancias </a:t>
          </a:r>
        </a:p>
        <a:p>
          <a:pPr lvl="0" algn="l" defTabSz="800100">
            <a:lnSpc>
              <a:spcPct val="90000"/>
            </a:lnSpc>
            <a:spcBef>
              <a:spcPct val="0"/>
            </a:spcBef>
            <a:spcAft>
              <a:spcPct val="35000"/>
            </a:spcAft>
          </a:pPr>
          <a:r>
            <a:rPr lang="es-CO" sz="1800" kern="1200" dirty="0" smtClean="0">
              <a:solidFill>
                <a:schemeClr val="tx1"/>
              </a:solidFill>
            </a:rPr>
            <a:t>Unidad móvil</a:t>
          </a:r>
        </a:p>
        <a:p>
          <a:pPr lvl="0" algn="l" defTabSz="800100">
            <a:lnSpc>
              <a:spcPct val="90000"/>
            </a:lnSpc>
            <a:spcBef>
              <a:spcPct val="0"/>
            </a:spcBef>
            <a:spcAft>
              <a:spcPct val="35000"/>
            </a:spcAft>
          </a:pPr>
          <a:r>
            <a:rPr lang="es-CO" sz="1800" kern="1200" dirty="0" smtClean="0">
              <a:solidFill>
                <a:schemeClr val="tx1"/>
              </a:solidFill>
            </a:rPr>
            <a:t>Farmacia</a:t>
          </a:r>
        </a:p>
        <a:p>
          <a:pPr lvl="0" algn="l" defTabSz="800100">
            <a:lnSpc>
              <a:spcPct val="90000"/>
            </a:lnSpc>
            <a:spcBef>
              <a:spcPct val="0"/>
            </a:spcBef>
            <a:spcAft>
              <a:spcPct val="35000"/>
            </a:spcAft>
          </a:pPr>
          <a:r>
            <a:rPr lang="es-ES" sz="1800" kern="1200" dirty="0" err="1" smtClean="0">
              <a:solidFill>
                <a:schemeClr val="tx1"/>
              </a:solidFill>
            </a:rPr>
            <a:t>Call</a:t>
          </a:r>
          <a:r>
            <a:rPr lang="es-ES" sz="1800" kern="1200" dirty="0" smtClean="0">
              <a:solidFill>
                <a:schemeClr val="tx1"/>
              </a:solidFill>
            </a:rPr>
            <a:t> center</a:t>
          </a:r>
        </a:p>
        <a:p>
          <a:pPr lvl="0" algn="l" defTabSz="800100">
            <a:lnSpc>
              <a:spcPct val="90000"/>
            </a:lnSpc>
            <a:spcBef>
              <a:spcPct val="0"/>
            </a:spcBef>
            <a:spcAft>
              <a:spcPct val="35000"/>
            </a:spcAft>
          </a:pPr>
          <a:r>
            <a:rPr lang="es-ES" sz="1800" kern="1200" dirty="0" smtClean="0">
              <a:solidFill>
                <a:schemeClr val="tx1"/>
              </a:solidFill>
            </a:rPr>
            <a:t>PQRS</a:t>
          </a:r>
          <a:endParaRPr lang="es-CO" sz="1800" kern="1200" dirty="0" smtClean="0">
            <a:solidFill>
              <a:schemeClr val="tx1"/>
            </a:solidFill>
          </a:endParaRPr>
        </a:p>
        <a:p>
          <a:pPr lvl="0" algn="ctr" defTabSz="800100">
            <a:lnSpc>
              <a:spcPct val="90000"/>
            </a:lnSpc>
            <a:spcBef>
              <a:spcPct val="0"/>
            </a:spcBef>
            <a:spcAft>
              <a:spcPct val="35000"/>
            </a:spcAft>
          </a:pPr>
          <a:r>
            <a:rPr lang="es-CO" sz="1800" kern="1200" dirty="0" smtClean="0">
              <a:solidFill>
                <a:schemeClr val="tx1"/>
              </a:solidFill>
            </a:rPr>
            <a:t> </a:t>
          </a:r>
          <a:endParaRPr lang="es-CO" sz="1800" kern="1200" dirty="0">
            <a:solidFill>
              <a:schemeClr val="tx1"/>
            </a:solidFill>
          </a:endParaRPr>
        </a:p>
      </dsp:txBody>
      <dsp:txXfrm>
        <a:off x="5655014" y="3004062"/>
        <a:ext cx="2349477" cy="2749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630F0-93D1-475B-95C9-C5D29D10D49B}">
      <dsp:nvSpPr>
        <dsp:cNvPr id="0" name=""/>
        <dsp:cNvSpPr/>
      </dsp:nvSpPr>
      <dsp:spPr>
        <a:xfrm>
          <a:off x="1815971" y="0"/>
          <a:ext cx="5894231" cy="589423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DE50A-48CF-4AA0-8AE2-A6F813C7AF64}">
      <dsp:nvSpPr>
        <dsp:cNvPr id="0" name=""/>
        <dsp:cNvSpPr/>
      </dsp:nvSpPr>
      <dsp:spPr>
        <a:xfrm>
          <a:off x="384159" y="407544"/>
          <a:ext cx="3982423" cy="2298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rPr>
            <a:t>9. Se realizan asistencias técnicas a:</a:t>
          </a:r>
        </a:p>
        <a:p>
          <a:pPr lvl="0" algn="just" defTabSz="889000">
            <a:lnSpc>
              <a:spcPct val="90000"/>
            </a:lnSpc>
            <a:spcBef>
              <a:spcPct val="0"/>
            </a:spcBef>
            <a:spcAft>
              <a:spcPct val="35000"/>
            </a:spcAft>
          </a:pPr>
          <a:r>
            <a:rPr lang="es-ES" sz="2000" kern="1200" dirty="0" smtClean="0">
              <a:solidFill>
                <a:schemeClr val="tx1"/>
              </a:solidFill>
            </a:rPr>
            <a:t>PAMEC</a:t>
          </a:r>
        </a:p>
        <a:p>
          <a:pPr lvl="0" algn="just" defTabSz="889000">
            <a:lnSpc>
              <a:spcPct val="90000"/>
            </a:lnSpc>
            <a:spcBef>
              <a:spcPct val="0"/>
            </a:spcBef>
            <a:spcAft>
              <a:spcPct val="35000"/>
            </a:spcAft>
          </a:pPr>
          <a:r>
            <a:rPr lang="es-ES" sz="2000" kern="1200" dirty="0" smtClean="0">
              <a:solidFill>
                <a:schemeClr val="tx1"/>
              </a:solidFill>
            </a:rPr>
            <a:t>Área Administrativas (calidad)</a:t>
          </a:r>
        </a:p>
        <a:p>
          <a:pPr lvl="0" algn="just" defTabSz="889000">
            <a:lnSpc>
              <a:spcPct val="90000"/>
            </a:lnSpc>
            <a:spcBef>
              <a:spcPct val="0"/>
            </a:spcBef>
            <a:spcAft>
              <a:spcPct val="35000"/>
            </a:spcAft>
          </a:pPr>
          <a:r>
            <a:rPr lang="es-ES" sz="2000" kern="1200" dirty="0" smtClean="0">
              <a:solidFill>
                <a:schemeClr val="tx1"/>
              </a:solidFill>
            </a:rPr>
            <a:t>Hojas de vida</a:t>
          </a:r>
        </a:p>
        <a:p>
          <a:pPr lvl="0" algn="just" defTabSz="889000">
            <a:lnSpc>
              <a:spcPct val="90000"/>
            </a:lnSpc>
            <a:spcBef>
              <a:spcPct val="0"/>
            </a:spcBef>
            <a:spcAft>
              <a:spcPct val="35000"/>
            </a:spcAft>
          </a:pPr>
          <a:r>
            <a:rPr lang="es-ES" sz="2000" kern="1200" dirty="0" smtClean="0">
              <a:solidFill>
                <a:schemeClr val="tx1"/>
              </a:solidFill>
            </a:rPr>
            <a:t>Indicadores de calidad</a:t>
          </a:r>
          <a:endParaRPr lang="es-CO" sz="2000" kern="1200" dirty="0">
            <a:solidFill>
              <a:schemeClr val="tx1"/>
            </a:solidFill>
          </a:endParaRPr>
        </a:p>
      </dsp:txBody>
      <dsp:txXfrm>
        <a:off x="496375" y="519760"/>
        <a:ext cx="3757991" cy="2074318"/>
      </dsp:txXfrm>
    </dsp:sp>
    <dsp:sp modelId="{B84103B0-22AB-4C53-83AA-522F23CA96DF}">
      <dsp:nvSpPr>
        <dsp:cNvPr id="0" name=""/>
        <dsp:cNvSpPr/>
      </dsp:nvSpPr>
      <dsp:spPr>
        <a:xfrm>
          <a:off x="5821320" y="288573"/>
          <a:ext cx="2248154" cy="2347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rPr>
            <a:t>10. Se realiza seguimiento al Decreto 2193 de 2004</a:t>
          </a:r>
          <a:endParaRPr lang="es-CO" sz="2000" kern="1200" dirty="0">
            <a:solidFill>
              <a:schemeClr val="tx1"/>
            </a:solidFill>
          </a:endParaRPr>
        </a:p>
      </dsp:txBody>
      <dsp:txXfrm>
        <a:off x="5931066" y="398319"/>
        <a:ext cx="2028662" cy="2128083"/>
      </dsp:txXfrm>
    </dsp:sp>
    <dsp:sp modelId="{976E781C-8C1A-4703-AA7C-2F34EC06E03B}">
      <dsp:nvSpPr>
        <dsp:cNvPr id="0" name=""/>
        <dsp:cNvSpPr/>
      </dsp:nvSpPr>
      <dsp:spPr>
        <a:xfrm>
          <a:off x="1219203" y="3160213"/>
          <a:ext cx="2340058" cy="22679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rPr>
            <a:t>11.Se realiza seguimiento a los servicios priorizados</a:t>
          </a:r>
          <a:endParaRPr lang="es-ES" sz="2000" kern="1200" dirty="0">
            <a:solidFill>
              <a:schemeClr val="tx1"/>
            </a:solidFill>
          </a:endParaRPr>
        </a:p>
      </dsp:txBody>
      <dsp:txXfrm>
        <a:off x="1329916" y="3270926"/>
        <a:ext cx="2118632" cy="2046543"/>
      </dsp:txXfrm>
    </dsp:sp>
    <dsp:sp modelId="{D8AE615B-6B9B-41FC-9703-6D5FB210B2EB}">
      <dsp:nvSpPr>
        <dsp:cNvPr id="0" name=""/>
        <dsp:cNvSpPr/>
      </dsp:nvSpPr>
      <dsp:spPr>
        <a:xfrm>
          <a:off x="5668855" y="2876961"/>
          <a:ext cx="2603679" cy="30038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solidFill>
                <a:schemeClr val="tx1"/>
              </a:solidFill>
            </a:rPr>
            <a:t>12. Se realizan capacitaciones (seguridad del paciente y humanización)</a:t>
          </a:r>
          <a:endParaRPr lang="es-ES" sz="2000" kern="1200" dirty="0">
            <a:solidFill>
              <a:schemeClr val="tx1"/>
            </a:solidFill>
          </a:endParaRPr>
        </a:p>
      </dsp:txBody>
      <dsp:txXfrm>
        <a:off x="5795956" y="3004062"/>
        <a:ext cx="2349477" cy="27496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7EBCD-610A-4E58-9744-DF401DC519FE}">
      <dsp:nvSpPr>
        <dsp:cNvPr id="0" name=""/>
        <dsp:cNvSpPr/>
      </dsp:nvSpPr>
      <dsp:spPr>
        <a:xfrm>
          <a:off x="5933805" y="122780"/>
          <a:ext cx="1935733" cy="193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a:t>SISTEMA UNICO DE HABILITACIÓN (SUH) </a:t>
          </a:r>
          <a:endParaRPr lang="es-CO" sz="2100" kern="1200" dirty="0"/>
        </a:p>
      </dsp:txBody>
      <dsp:txXfrm>
        <a:off x="5933805" y="122780"/>
        <a:ext cx="1935733" cy="1935733"/>
      </dsp:txXfrm>
    </dsp:sp>
    <dsp:sp modelId="{C4628232-B4D9-480C-A1C3-0FCC2BC32109}">
      <dsp:nvSpPr>
        <dsp:cNvPr id="0" name=""/>
        <dsp:cNvSpPr/>
      </dsp:nvSpPr>
      <dsp:spPr>
        <a:xfrm>
          <a:off x="2524089" y="809"/>
          <a:ext cx="5467420" cy="5467420"/>
        </a:xfrm>
        <a:prstGeom prst="circularArrow">
          <a:avLst>
            <a:gd name="adj1" fmla="val 6904"/>
            <a:gd name="adj2" fmla="val 465502"/>
            <a:gd name="adj3" fmla="val 548784"/>
            <a:gd name="adj4" fmla="val 20585714"/>
            <a:gd name="adj5" fmla="val 8055"/>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CB9D4-B189-43F0-BEED-B37B65DF1D1F}">
      <dsp:nvSpPr>
        <dsp:cNvPr id="0" name=""/>
        <dsp:cNvSpPr/>
      </dsp:nvSpPr>
      <dsp:spPr>
        <a:xfrm>
          <a:off x="5933805" y="3410525"/>
          <a:ext cx="1935733" cy="193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a:t>SISTEMA DE ACREDITACIÓN </a:t>
          </a:r>
          <a:endParaRPr lang="es-CO" sz="2100" kern="1200" dirty="0"/>
        </a:p>
      </dsp:txBody>
      <dsp:txXfrm>
        <a:off x="5933805" y="3410525"/>
        <a:ext cx="1935733" cy="1935733"/>
      </dsp:txXfrm>
    </dsp:sp>
    <dsp:sp modelId="{033722DB-C2FF-4946-9384-0A1D96E0117E}">
      <dsp:nvSpPr>
        <dsp:cNvPr id="0" name=""/>
        <dsp:cNvSpPr/>
      </dsp:nvSpPr>
      <dsp:spPr>
        <a:xfrm>
          <a:off x="2524089" y="809"/>
          <a:ext cx="5467420" cy="5467420"/>
        </a:xfrm>
        <a:prstGeom prst="circularArrow">
          <a:avLst>
            <a:gd name="adj1" fmla="val 6904"/>
            <a:gd name="adj2" fmla="val 465502"/>
            <a:gd name="adj3" fmla="val 5948784"/>
            <a:gd name="adj4" fmla="val 4385714"/>
            <a:gd name="adj5" fmla="val 8055"/>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D79CB-6534-4A24-B8D7-434F1734F93D}">
      <dsp:nvSpPr>
        <dsp:cNvPr id="0" name=""/>
        <dsp:cNvSpPr/>
      </dsp:nvSpPr>
      <dsp:spPr>
        <a:xfrm>
          <a:off x="2646061" y="3410525"/>
          <a:ext cx="1935733" cy="193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a:t>PROGRAMA DE AUDITORIA PARA EL MEJORAMIENTO DE LA CALIDAD </a:t>
          </a:r>
          <a:endParaRPr lang="es-CO" sz="2100" kern="1200" dirty="0"/>
        </a:p>
      </dsp:txBody>
      <dsp:txXfrm>
        <a:off x="2646061" y="3410525"/>
        <a:ext cx="1935733" cy="1935733"/>
      </dsp:txXfrm>
    </dsp:sp>
    <dsp:sp modelId="{74F605B6-D267-4466-B3BB-5E91079D0E7D}">
      <dsp:nvSpPr>
        <dsp:cNvPr id="0" name=""/>
        <dsp:cNvSpPr/>
      </dsp:nvSpPr>
      <dsp:spPr>
        <a:xfrm>
          <a:off x="2524089" y="809"/>
          <a:ext cx="5467420" cy="5467420"/>
        </a:xfrm>
        <a:prstGeom prst="circularArrow">
          <a:avLst>
            <a:gd name="adj1" fmla="val 6904"/>
            <a:gd name="adj2" fmla="val 465502"/>
            <a:gd name="adj3" fmla="val 11348784"/>
            <a:gd name="adj4" fmla="val 9785714"/>
            <a:gd name="adj5" fmla="val 8055"/>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2B8CA-1553-47D7-8055-BAB3AC370EEB}">
      <dsp:nvSpPr>
        <dsp:cNvPr id="0" name=""/>
        <dsp:cNvSpPr/>
      </dsp:nvSpPr>
      <dsp:spPr>
        <a:xfrm>
          <a:off x="2646061" y="122780"/>
          <a:ext cx="1935733" cy="193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a:t>SISTEMAS DE INFORMACIÓN PARA LA CALIDAD </a:t>
          </a:r>
          <a:endParaRPr lang="es-CO" sz="2100" kern="1200" dirty="0"/>
        </a:p>
      </dsp:txBody>
      <dsp:txXfrm>
        <a:off x="2646061" y="122780"/>
        <a:ext cx="1935733" cy="1935733"/>
      </dsp:txXfrm>
    </dsp:sp>
    <dsp:sp modelId="{236B5D8B-6412-47DF-9EBB-F3D2CC4AFA00}">
      <dsp:nvSpPr>
        <dsp:cNvPr id="0" name=""/>
        <dsp:cNvSpPr/>
      </dsp:nvSpPr>
      <dsp:spPr>
        <a:xfrm>
          <a:off x="2524089" y="809"/>
          <a:ext cx="5467420" cy="5467420"/>
        </a:xfrm>
        <a:prstGeom prst="circularArrow">
          <a:avLst>
            <a:gd name="adj1" fmla="val 6904"/>
            <a:gd name="adj2" fmla="val 465502"/>
            <a:gd name="adj3" fmla="val 16748784"/>
            <a:gd name="adj4" fmla="val 15185714"/>
            <a:gd name="adj5" fmla="val 8055"/>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667D5-7423-471C-AA13-8D0581184470}">
      <dsp:nvSpPr>
        <dsp:cNvPr id="0" name=""/>
        <dsp:cNvSpPr/>
      </dsp:nvSpPr>
      <dsp:spPr>
        <a:xfrm>
          <a:off x="3350704" y="40153"/>
          <a:ext cx="1560350" cy="86686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i="0" u="none" kern="1200" dirty="0">
              <a:solidFill>
                <a:schemeClr val="tx1"/>
              </a:solidFill>
            </a:rPr>
            <a:t>El portafolio de servicios</a:t>
          </a:r>
          <a:endParaRPr lang="es-CO" sz="1600" b="0" kern="1200" dirty="0">
            <a:solidFill>
              <a:schemeClr val="tx1"/>
            </a:solidFill>
          </a:endParaRPr>
        </a:p>
      </dsp:txBody>
      <dsp:txXfrm>
        <a:off x="3376093" y="65542"/>
        <a:ext cx="1509572" cy="816083"/>
      </dsp:txXfrm>
    </dsp:sp>
    <dsp:sp modelId="{C3F6F7E8-8B0F-42CB-9B29-551B0897D481}">
      <dsp:nvSpPr>
        <dsp:cNvPr id="0" name=""/>
        <dsp:cNvSpPr/>
      </dsp:nvSpPr>
      <dsp:spPr>
        <a:xfrm>
          <a:off x="5604544" y="0"/>
          <a:ext cx="1560350" cy="86686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0" i="0" u="none" kern="1200" dirty="0">
              <a:solidFill>
                <a:schemeClr val="tx1"/>
              </a:solidFill>
            </a:rPr>
            <a:t>Distintivos visibles la comunidad	</a:t>
          </a:r>
          <a:endParaRPr lang="es-CO" sz="1600" b="0" kern="1200" dirty="0">
            <a:solidFill>
              <a:schemeClr val="tx1"/>
            </a:solidFill>
          </a:endParaRPr>
        </a:p>
      </dsp:txBody>
      <dsp:txXfrm>
        <a:off x="5629933" y="25389"/>
        <a:ext cx="1509572" cy="816083"/>
      </dsp:txXfrm>
    </dsp:sp>
    <dsp:sp modelId="{FD74C910-990A-403F-A848-2D4E39E7926C}">
      <dsp:nvSpPr>
        <dsp:cNvPr id="0" name=""/>
        <dsp:cNvSpPr/>
      </dsp:nvSpPr>
      <dsp:spPr>
        <a:xfrm>
          <a:off x="4932726" y="3684161"/>
          <a:ext cx="650146" cy="650146"/>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1570C-76BF-4659-9A65-29BAB195142F}">
      <dsp:nvSpPr>
        <dsp:cNvPr id="0" name=""/>
        <dsp:cNvSpPr/>
      </dsp:nvSpPr>
      <dsp:spPr>
        <a:xfrm>
          <a:off x="3307361" y="3411967"/>
          <a:ext cx="3900877" cy="2635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FED68-91E3-41E1-9562-644588362210}">
      <dsp:nvSpPr>
        <dsp:cNvPr id="0" name=""/>
        <dsp:cNvSpPr/>
      </dsp:nvSpPr>
      <dsp:spPr>
        <a:xfrm>
          <a:off x="5604544" y="2271177"/>
          <a:ext cx="1560350" cy="1109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i="0" u="none" kern="1200" dirty="0">
              <a:solidFill>
                <a:schemeClr val="tx1"/>
              </a:solidFill>
            </a:rPr>
            <a:t>Horarios de atención </a:t>
          </a:r>
          <a:endParaRPr lang="es-CO" sz="1800" b="0" kern="1200" dirty="0">
            <a:solidFill>
              <a:schemeClr val="tx1"/>
            </a:solidFill>
          </a:endParaRPr>
        </a:p>
      </dsp:txBody>
      <dsp:txXfrm>
        <a:off x="5658709" y="2325342"/>
        <a:ext cx="1452020" cy="1001252"/>
      </dsp:txXfrm>
    </dsp:sp>
    <dsp:sp modelId="{A07BACE5-7EEC-422C-984C-53C21AC815C0}">
      <dsp:nvSpPr>
        <dsp:cNvPr id="0" name=""/>
        <dsp:cNvSpPr/>
      </dsp:nvSpPr>
      <dsp:spPr>
        <a:xfrm>
          <a:off x="5604544" y="1109582"/>
          <a:ext cx="1560350" cy="1109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solidFill>
                <a:schemeClr val="tx1"/>
              </a:solidFill>
            </a:rPr>
            <a:t>Hospital seguro</a:t>
          </a:r>
          <a:endParaRPr lang="es-CO" sz="1800" b="0" kern="1200" dirty="0">
            <a:solidFill>
              <a:schemeClr val="tx1"/>
            </a:solidFill>
          </a:endParaRPr>
        </a:p>
      </dsp:txBody>
      <dsp:txXfrm>
        <a:off x="5658709" y="1163747"/>
        <a:ext cx="1452020" cy="1001252"/>
      </dsp:txXfrm>
    </dsp:sp>
    <dsp:sp modelId="{02AD34CF-1D6D-4820-974A-776FADC73B3E}">
      <dsp:nvSpPr>
        <dsp:cNvPr id="0" name=""/>
        <dsp:cNvSpPr/>
      </dsp:nvSpPr>
      <dsp:spPr>
        <a:xfrm>
          <a:off x="3350704" y="2271177"/>
          <a:ext cx="1560350" cy="1109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solidFill>
                <a:schemeClr val="tx1"/>
              </a:solidFill>
            </a:rPr>
            <a:t>Discapacidad</a:t>
          </a:r>
          <a:endParaRPr lang="es-CO" sz="1800" b="0" kern="1200" dirty="0">
            <a:solidFill>
              <a:schemeClr val="tx1"/>
            </a:solidFill>
          </a:endParaRPr>
        </a:p>
      </dsp:txBody>
      <dsp:txXfrm>
        <a:off x="3404869" y="2325342"/>
        <a:ext cx="1452020" cy="1001252"/>
      </dsp:txXfrm>
    </dsp:sp>
    <dsp:sp modelId="{F58B1E66-7E8E-4DA5-B895-ADA5E10E0825}">
      <dsp:nvSpPr>
        <dsp:cNvPr id="0" name=""/>
        <dsp:cNvSpPr/>
      </dsp:nvSpPr>
      <dsp:spPr>
        <a:xfrm>
          <a:off x="3350704" y="1109582"/>
          <a:ext cx="1560350" cy="1109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solidFill>
                <a:schemeClr val="tx1"/>
              </a:solidFill>
            </a:rPr>
            <a:t>Guías de práctica clínica</a:t>
          </a:r>
          <a:endParaRPr lang="es-CO" sz="1800" b="0" kern="1200" dirty="0">
            <a:solidFill>
              <a:schemeClr val="tx1"/>
            </a:solidFill>
          </a:endParaRPr>
        </a:p>
      </dsp:txBody>
      <dsp:txXfrm>
        <a:off x="3404869" y="1163747"/>
        <a:ext cx="1452020" cy="10012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E5B3B-7109-4275-8D11-BB19508D356D}">
      <dsp:nvSpPr>
        <dsp:cNvPr id="0" name=""/>
        <dsp:cNvSpPr/>
      </dsp:nvSpPr>
      <dsp:spPr>
        <a:xfrm>
          <a:off x="3201066" y="0"/>
          <a:ext cx="1808478" cy="100471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Procesos institucionales seguros</a:t>
          </a:r>
          <a:endParaRPr lang="es-CO" sz="1900" kern="1200" dirty="0"/>
        </a:p>
      </dsp:txBody>
      <dsp:txXfrm>
        <a:off x="3230493" y="29427"/>
        <a:ext cx="1749624" cy="945856"/>
      </dsp:txXfrm>
    </dsp:sp>
    <dsp:sp modelId="{CA981AEF-2B3F-484F-971A-0B826200BA2F}">
      <dsp:nvSpPr>
        <dsp:cNvPr id="0" name=""/>
        <dsp:cNvSpPr/>
      </dsp:nvSpPr>
      <dsp:spPr>
        <a:xfrm>
          <a:off x="5813313" y="0"/>
          <a:ext cx="1808478" cy="100471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Procesos asistenciales seguros </a:t>
          </a:r>
          <a:endParaRPr lang="es-CO" sz="1900" kern="1200" dirty="0"/>
        </a:p>
      </dsp:txBody>
      <dsp:txXfrm>
        <a:off x="5842740" y="29427"/>
        <a:ext cx="1749624" cy="945856"/>
      </dsp:txXfrm>
    </dsp:sp>
    <dsp:sp modelId="{0BB32302-D44C-45AA-8AD6-6296E51E205E}">
      <dsp:nvSpPr>
        <dsp:cNvPr id="0" name=""/>
        <dsp:cNvSpPr/>
      </dsp:nvSpPr>
      <dsp:spPr>
        <a:xfrm>
          <a:off x="5034662" y="4270019"/>
          <a:ext cx="753532" cy="753532"/>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C6C53-9912-470F-989D-0FB065402067}">
      <dsp:nvSpPr>
        <dsp:cNvPr id="0" name=""/>
        <dsp:cNvSpPr/>
      </dsp:nvSpPr>
      <dsp:spPr>
        <a:xfrm rot="240000">
          <a:off x="3150140" y="3947121"/>
          <a:ext cx="4522577" cy="3162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2EECDF-956E-462C-9148-1A63FBEC4DED}">
      <dsp:nvSpPr>
        <dsp:cNvPr id="0" name=""/>
        <dsp:cNvSpPr/>
      </dsp:nvSpPr>
      <dsp:spPr>
        <a:xfrm rot="240000">
          <a:off x="5870421" y="3377386"/>
          <a:ext cx="1794733" cy="6198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Medicamentos,  identificación del paciente en laboratorio</a:t>
          </a:r>
          <a:endParaRPr lang="es-CO" sz="1200" kern="1200" dirty="0">
            <a:solidFill>
              <a:schemeClr val="tx1"/>
            </a:solidFill>
          </a:endParaRPr>
        </a:p>
      </dsp:txBody>
      <dsp:txXfrm>
        <a:off x="5900677" y="3407642"/>
        <a:ext cx="1734221" cy="559289"/>
      </dsp:txXfrm>
    </dsp:sp>
    <dsp:sp modelId="{6932AE91-18DC-4999-8C36-5D454480AAEA}">
      <dsp:nvSpPr>
        <dsp:cNvPr id="0" name=""/>
        <dsp:cNvSpPr/>
      </dsp:nvSpPr>
      <dsp:spPr>
        <a:xfrm rot="240000">
          <a:off x="5920656" y="2714277"/>
          <a:ext cx="1794733" cy="6198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Enfermedad mental, autocuidado </a:t>
          </a:r>
          <a:endParaRPr lang="es-CO" sz="1200" kern="1200" dirty="0">
            <a:solidFill>
              <a:schemeClr val="tx1"/>
            </a:solidFill>
          </a:endParaRPr>
        </a:p>
      </dsp:txBody>
      <dsp:txXfrm>
        <a:off x="5950912" y="2744533"/>
        <a:ext cx="1734221" cy="559289"/>
      </dsp:txXfrm>
    </dsp:sp>
    <dsp:sp modelId="{732A794A-2DCB-471A-A46E-0B14BFD9D2CD}">
      <dsp:nvSpPr>
        <dsp:cNvPr id="0" name=""/>
        <dsp:cNvSpPr/>
      </dsp:nvSpPr>
      <dsp:spPr>
        <a:xfrm rot="240000">
          <a:off x="5970892" y="2051168"/>
          <a:ext cx="1794733" cy="6198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Consentimiento informado, comunicación, binomio madre e hijo</a:t>
          </a:r>
          <a:endParaRPr lang="es-CO" sz="1200" kern="1200" dirty="0">
            <a:solidFill>
              <a:schemeClr val="tx1"/>
            </a:solidFill>
          </a:endParaRPr>
        </a:p>
      </dsp:txBody>
      <dsp:txXfrm>
        <a:off x="6001148" y="2081424"/>
        <a:ext cx="1734221" cy="559289"/>
      </dsp:txXfrm>
    </dsp:sp>
    <dsp:sp modelId="{ED66CBF0-CA91-4440-BFE7-A364EC73FB2A}">
      <dsp:nvSpPr>
        <dsp:cNvPr id="0" name=""/>
        <dsp:cNvSpPr/>
      </dsp:nvSpPr>
      <dsp:spPr>
        <a:xfrm rot="240000">
          <a:off x="6021127" y="1477962"/>
          <a:ext cx="1794733" cy="6198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Caídas, Ulceras , Infecciones, Identificación </a:t>
          </a:r>
          <a:endParaRPr lang="es-CO" sz="1200" kern="1200" dirty="0">
            <a:solidFill>
              <a:schemeClr val="tx1"/>
            </a:solidFill>
          </a:endParaRPr>
        </a:p>
      </dsp:txBody>
      <dsp:txXfrm>
        <a:off x="6051383" y="1508218"/>
        <a:ext cx="1734221" cy="559289"/>
      </dsp:txXfrm>
    </dsp:sp>
    <dsp:sp modelId="{D2651619-7E39-4268-A702-962F610BE283}">
      <dsp:nvSpPr>
        <dsp:cNvPr id="0" name=""/>
        <dsp:cNvSpPr/>
      </dsp:nvSpPr>
      <dsp:spPr>
        <a:xfrm rot="240000">
          <a:off x="3258174" y="3196538"/>
          <a:ext cx="1794733" cy="6198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Monitorización de aspectos claves de seguridad</a:t>
          </a:r>
          <a:endParaRPr lang="es-CO" sz="1200" kern="1200" dirty="0">
            <a:solidFill>
              <a:schemeClr val="tx1"/>
            </a:solidFill>
          </a:endParaRPr>
        </a:p>
      </dsp:txBody>
      <dsp:txXfrm>
        <a:off x="3288430" y="3226794"/>
        <a:ext cx="1734221" cy="559289"/>
      </dsp:txXfrm>
    </dsp:sp>
    <dsp:sp modelId="{ECA15349-587B-46D2-ABB8-43C0CD890D3D}">
      <dsp:nvSpPr>
        <dsp:cNvPr id="0" name=""/>
        <dsp:cNvSpPr/>
      </dsp:nvSpPr>
      <dsp:spPr>
        <a:xfrm rot="240000">
          <a:off x="3308409" y="2533429"/>
          <a:ext cx="1794733" cy="6198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Actividades institucionales del programa de seguridad del paciente </a:t>
          </a:r>
          <a:endParaRPr lang="es-CO" sz="1200" kern="1200" dirty="0">
            <a:solidFill>
              <a:schemeClr val="tx1"/>
            </a:solidFill>
          </a:endParaRPr>
        </a:p>
      </dsp:txBody>
      <dsp:txXfrm>
        <a:off x="3338665" y="2563685"/>
        <a:ext cx="1734221" cy="559289"/>
      </dsp:txXfrm>
    </dsp:sp>
    <dsp:sp modelId="{D29E750B-B8D9-4055-B216-0D3FFC04A75D}">
      <dsp:nvSpPr>
        <dsp:cNvPr id="0" name=""/>
        <dsp:cNvSpPr/>
      </dsp:nvSpPr>
      <dsp:spPr>
        <a:xfrm rot="240000">
          <a:off x="3358645" y="1870320"/>
          <a:ext cx="1794733" cy="6198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solidFill>
                <a:schemeClr val="tx1"/>
              </a:solidFill>
            </a:rPr>
            <a:t>Fortalecimiento de la cultura institucional</a:t>
          </a:r>
          <a:endParaRPr lang="es-CO" sz="1200" kern="1200" dirty="0">
            <a:solidFill>
              <a:schemeClr val="tx1"/>
            </a:solidFill>
          </a:endParaRPr>
        </a:p>
      </dsp:txBody>
      <dsp:txXfrm>
        <a:off x="3388901" y="1900576"/>
        <a:ext cx="1734221" cy="5592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10451-9BFD-0248-840B-E81259AEE836}" type="datetimeFigureOut">
              <a:rPr lang="es-CO" smtClean="0"/>
              <a:pPr/>
              <a:t>12/12/2021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9ACF8-5B37-6E41-B83A-4A6F599E4A85}" type="slidenum">
              <a:rPr lang="es-CO" smtClean="0"/>
              <a:pPr/>
              <a:t>‹Nº›</a:t>
            </a:fld>
            <a:endParaRPr lang="es-CO"/>
          </a:p>
        </p:txBody>
      </p:sp>
    </p:spTree>
    <p:extLst>
      <p:ext uri="{BB962C8B-B14F-4D97-AF65-F5344CB8AC3E}">
        <p14:creationId xmlns:p14="http://schemas.microsoft.com/office/powerpoint/2010/main" val="268735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58969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3393975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99305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100482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3475997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1648134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2733256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53464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3174823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1461613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5C872345-ABDB-4B77-852D-E957F202E84A}" type="datetimeFigureOut">
              <a:rPr lang="es-CO" smtClean="0"/>
              <a:pPr/>
              <a:t>12/12/2021</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93261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pPr/>
              <a:t>12/12/2021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pPr/>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pPr/>
              <a:t>12/12/2021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pPr/>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72345-ABDB-4B77-852D-E957F202E84A}" type="datetimeFigureOut">
              <a:rPr lang="es-CO" smtClean="0"/>
              <a:pPr/>
              <a:t>12/12/2021</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DF069-44BA-4FE1-9347-D1BECC80587D}" type="slidenum">
              <a:rPr lang="es-CO" smtClean="0"/>
              <a:pPr/>
              <a:t>‹Nº›</a:t>
            </a:fld>
            <a:endParaRPr lang="es-CO" dirty="0"/>
          </a:p>
        </p:txBody>
      </p:sp>
    </p:spTree>
    <p:extLst>
      <p:ext uri="{BB962C8B-B14F-4D97-AF65-F5344CB8AC3E}">
        <p14:creationId xmlns:p14="http://schemas.microsoft.com/office/powerpoint/2010/main" val="3761631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5.xml"/><Relationship Id="rId7" Type="http://schemas.openxmlformats.org/officeDocument/2006/relationships/image" Target="../media/image6.png"/><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6.xml"/><Relationship Id="rId7" Type="http://schemas.openxmlformats.org/officeDocument/2006/relationships/image" Target="../media/image6.png"/><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8.xml"/><Relationship Id="rId7" Type="http://schemas.openxmlformats.org/officeDocument/2006/relationships/image" Target="../media/image4.png"/><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9.xml"/><Relationship Id="rId7" Type="http://schemas.openxmlformats.org/officeDocument/2006/relationships/image" Target="../media/image6.png"/><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chart" Target="../charts/char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0.xml"/><Relationship Id="rId7" Type="http://schemas.openxmlformats.org/officeDocument/2006/relationships/image" Target="../media/image6.png"/><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2.xml"/><Relationship Id="rId7" Type="http://schemas.openxmlformats.org/officeDocument/2006/relationships/image" Target="../media/image6.png"/><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3.xml"/><Relationship Id="rId7" Type="http://schemas.openxmlformats.org/officeDocument/2006/relationships/image" Target="../media/image6.png"/><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4.xml"/><Relationship Id="rId7" Type="http://schemas.openxmlformats.org/officeDocument/2006/relationships/image" Target="../media/image6.png"/><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5.xml"/><Relationship Id="rId7" Type="http://schemas.openxmlformats.org/officeDocument/2006/relationships/image" Target="../media/image6.png"/><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6.xml"/><Relationship Id="rId7" Type="http://schemas.openxmlformats.org/officeDocument/2006/relationships/image" Target="../media/image6.png"/><Relationship Id="rId2" Type="http://schemas.openxmlformats.org/officeDocument/2006/relationships/diagramData" Target="../diagrams/data26.xml"/><Relationship Id="rId1" Type="http://schemas.openxmlformats.org/officeDocument/2006/relationships/slideLayout" Target="../slideLayouts/slideLayout1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7.xml"/><Relationship Id="rId7" Type="http://schemas.openxmlformats.org/officeDocument/2006/relationships/image" Target="../media/image6.png"/><Relationship Id="rId2" Type="http://schemas.openxmlformats.org/officeDocument/2006/relationships/diagramData" Target="../diagrams/data27.xml"/><Relationship Id="rId1" Type="http://schemas.openxmlformats.org/officeDocument/2006/relationships/slideLayout" Target="../slideLayouts/slideLayout1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8.xml"/><Relationship Id="rId7" Type="http://schemas.openxmlformats.org/officeDocument/2006/relationships/image" Target="../media/image6.png"/><Relationship Id="rId2" Type="http://schemas.openxmlformats.org/officeDocument/2006/relationships/diagramData" Target="../diagrams/data28.xml"/><Relationship Id="rId1" Type="http://schemas.openxmlformats.org/officeDocument/2006/relationships/slideLayout" Target="../slideLayouts/slideLayout1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6A493-DFE1-45CF-95CB-95FA1C444A0F}"/>
              </a:ext>
            </a:extLst>
          </p:cNvPr>
          <p:cNvSpPr>
            <a:spLocks noGrp="1"/>
          </p:cNvSpPr>
          <p:nvPr>
            <p:ph type="title"/>
          </p:nvPr>
        </p:nvSpPr>
        <p:spPr/>
        <p:txBody>
          <a:bodyPr>
            <a:normAutofit/>
          </a:bodyPr>
          <a:lstStyle/>
          <a:p>
            <a:pPr algn="ctr"/>
            <a:r>
              <a:rPr lang="es-ES" sz="48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SISTEMA ÙNICO DE HABILITACIÒN </a:t>
            </a:r>
            <a:endParaRPr lang="es-CO" sz="48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graphicFrame>
        <p:nvGraphicFramePr>
          <p:cNvPr id="4" name="Marcador de contenido 3">
            <a:extLst>
              <a:ext uri="{FF2B5EF4-FFF2-40B4-BE49-F238E27FC236}">
                <a16:creationId xmlns:a16="http://schemas.microsoft.com/office/drawing/2014/main" id="{158D5D4E-F6B0-413D-8EFB-80B535C4C1A9}"/>
              </a:ext>
            </a:extLst>
          </p:cNvPr>
          <p:cNvGraphicFramePr>
            <a:graphicFrameLocks noGrp="1"/>
          </p:cNvGraphicFramePr>
          <p:nvPr>
            <p:ph idx="1"/>
            <p:extLst>
              <p:ext uri="{D42A27DB-BD31-4B8C-83A1-F6EECF244321}">
                <p14:modId xmlns:p14="http://schemas.microsoft.com/office/powerpoint/2010/main" val="3869246210"/>
              </p:ext>
            </p:extLst>
          </p:nvPr>
        </p:nvGraphicFramePr>
        <p:xfrm>
          <a:off x="838200" y="1842655"/>
          <a:ext cx="10515600" cy="4334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17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85E1BDC-A9B0-4A87-82E3-F3187F69A8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990C621-3B8B-4820-8328-D47EF7CE82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6BDC341-A2B9-463F-A8AE-86AC82E1819A}"/>
              </a:ext>
            </a:extLst>
          </p:cNvPr>
          <p:cNvSpPr>
            <a:spLocks noGrp="1"/>
          </p:cNvSpPr>
          <p:nvPr>
            <p:ph type="title"/>
          </p:nvPr>
        </p:nvSpPr>
        <p:spPr>
          <a:xfrm>
            <a:off x="1051559" y="586822"/>
            <a:ext cx="8521931" cy="1645920"/>
          </a:xfrm>
        </p:spPr>
        <p:txBody>
          <a:bodyPr vert="horz" lIns="91440" tIns="45720" rIns="91440" bIns="45720" rtlCol="0" anchor="ctr">
            <a:normAutofit/>
          </a:bodyPr>
          <a:lstStyle/>
          <a:p>
            <a:pPr algn="ctr"/>
            <a:r>
              <a:rPr lang="en-US"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SUH AÑO </a:t>
            </a:r>
            <a:r>
              <a:rPr lang="en-US" b="1" dirty="0">
                <a:solidFill>
                  <a:srgbClr val="FF0000"/>
                </a:solidFill>
                <a:effectLst>
                  <a:outerShdw blurRad="38100" dist="38100" dir="2700000" algn="tl">
                    <a:srgbClr val="000000">
                      <a:alpha val="43137"/>
                    </a:srgbClr>
                  </a:outerShdw>
                </a:effectLst>
                <a:latin typeface="Calibri" panose="020F0502020204030204"/>
                <a:ea typeface="+mn-ea"/>
                <a:cs typeface="+mn-cs"/>
              </a:rPr>
              <a:t>2021</a:t>
            </a:r>
            <a:endParaRPr lang="en-US" dirty="0"/>
          </a:p>
        </p:txBody>
      </p:sp>
      <p:sp>
        <p:nvSpPr>
          <p:cNvPr id="18" name="Rectangle 17">
            <a:extLst>
              <a:ext uri="{FF2B5EF4-FFF2-40B4-BE49-F238E27FC236}">
                <a16:creationId xmlns:a16="http://schemas.microsoft.com/office/drawing/2014/main" id="{C1A2385B-1D2A-4E17-84FA-6CB7F0AAE4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5E791F2F-79DB-4CC0-9FA1-001E3E91E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Marcador de contenido 6">
            <a:extLst>
              <a:ext uri="{FF2B5EF4-FFF2-40B4-BE49-F238E27FC236}">
                <a16:creationId xmlns:a16="http://schemas.microsoft.com/office/drawing/2014/main" id="{5E8F9595-9133-46C4-846F-EAEDD657E8C5}"/>
              </a:ext>
            </a:extLst>
          </p:cNvPr>
          <p:cNvPicPr>
            <a:picLocks noGrp="1" noChangeAspect="1"/>
          </p:cNvPicPr>
          <p:nvPr>
            <p:ph sz="half" idx="2"/>
          </p:nvPr>
        </p:nvPicPr>
        <p:blipFill>
          <a:blip r:embed="rId2"/>
          <a:stretch>
            <a:fillRect/>
          </a:stretch>
        </p:blipFill>
        <p:spPr>
          <a:xfrm>
            <a:off x="3115834" y="2946696"/>
            <a:ext cx="5674771" cy="3419049"/>
          </a:xfrm>
          <a:prstGeom prst="rect">
            <a:avLst/>
          </a:prstGeom>
        </p:spPr>
      </p:pic>
    </p:spTree>
    <p:extLst>
      <p:ext uri="{BB962C8B-B14F-4D97-AF65-F5344CB8AC3E}">
        <p14:creationId xmlns:p14="http://schemas.microsoft.com/office/powerpoint/2010/main" val="2186644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85E1BDC-A9B0-4A87-82E3-F3187F69A8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0990C621-3B8B-4820-8328-D47EF7CE82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EE18734-6D67-41A7-87C6-73280CF84D99}"/>
              </a:ext>
            </a:extLst>
          </p:cNvPr>
          <p:cNvSpPr>
            <a:spLocks noGrp="1"/>
          </p:cNvSpPr>
          <p:nvPr>
            <p:ph type="title"/>
          </p:nvPr>
        </p:nvSpPr>
        <p:spPr>
          <a:xfrm>
            <a:off x="1051558" y="586822"/>
            <a:ext cx="10115206" cy="1645920"/>
          </a:xfrm>
        </p:spPr>
        <p:txBody>
          <a:bodyPr vert="horz" lIns="91440" tIns="45720" rIns="91440" bIns="45720" rtlCol="0" anchor="ctr">
            <a:normAutofit/>
          </a:bodyPr>
          <a:lstStyle/>
          <a:p>
            <a:pPr algn="ctr"/>
            <a:r>
              <a:rPr lang="en-US" sz="48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SUH AÑO </a:t>
            </a:r>
            <a:r>
              <a:rPr lang="en-US" sz="4800" b="1" dirty="0">
                <a:solidFill>
                  <a:srgbClr val="FF0000"/>
                </a:solidFill>
                <a:effectLst>
                  <a:outerShdw blurRad="38100" dist="38100" dir="2700000" algn="tl">
                    <a:srgbClr val="000000">
                      <a:alpha val="43137"/>
                    </a:srgbClr>
                  </a:outerShdw>
                </a:effectLst>
                <a:latin typeface="Calibri" panose="020F0502020204030204"/>
                <a:ea typeface="+mn-ea"/>
                <a:cs typeface="+mn-cs"/>
              </a:rPr>
              <a:t>2021</a:t>
            </a:r>
          </a:p>
        </p:txBody>
      </p:sp>
      <p:sp>
        <p:nvSpPr>
          <p:cNvPr id="26" name="Rectangle 25">
            <a:extLst>
              <a:ext uri="{FF2B5EF4-FFF2-40B4-BE49-F238E27FC236}">
                <a16:creationId xmlns:a16="http://schemas.microsoft.com/office/drawing/2014/main" id="{C1A2385B-1D2A-4E17-84FA-6CB7F0AAE4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8" name="Rectangle 27">
            <a:extLst>
              <a:ext uri="{FF2B5EF4-FFF2-40B4-BE49-F238E27FC236}">
                <a16:creationId xmlns:a16="http://schemas.microsoft.com/office/drawing/2014/main" id="{5E791F2F-79DB-4CC0-9FA1-001E3E91E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Marcador de contenido 7">
            <a:extLst>
              <a:ext uri="{FF2B5EF4-FFF2-40B4-BE49-F238E27FC236}">
                <a16:creationId xmlns:a16="http://schemas.microsoft.com/office/drawing/2014/main" id="{32EBB015-7DEA-4CEE-857C-93121397B73D}"/>
              </a:ext>
            </a:extLst>
          </p:cNvPr>
          <p:cNvPicPr>
            <a:picLocks noChangeAspect="1"/>
          </p:cNvPicPr>
          <p:nvPr/>
        </p:nvPicPr>
        <p:blipFill>
          <a:blip r:embed="rId2"/>
          <a:stretch>
            <a:fillRect/>
          </a:stretch>
        </p:blipFill>
        <p:spPr>
          <a:xfrm>
            <a:off x="557783" y="2778912"/>
            <a:ext cx="5481509" cy="3384833"/>
          </a:xfrm>
          <a:prstGeom prst="rect">
            <a:avLst/>
          </a:prstGeom>
        </p:spPr>
      </p:pic>
      <p:pic>
        <p:nvPicPr>
          <p:cNvPr id="7" name="Marcador de contenido 6">
            <a:extLst>
              <a:ext uri="{FF2B5EF4-FFF2-40B4-BE49-F238E27FC236}">
                <a16:creationId xmlns:a16="http://schemas.microsoft.com/office/drawing/2014/main" id="{92D6E005-F406-4F2C-B050-9C76A8F56F33}"/>
              </a:ext>
            </a:extLst>
          </p:cNvPr>
          <p:cNvPicPr>
            <a:picLocks noGrp="1" noChangeAspect="1"/>
          </p:cNvPicPr>
          <p:nvPr>
            <p:ph sz="half" idx="2"/>
          </p:nvPr>
        </p:nvPicPr>
        <p:blipFill>
          <a:blip r:embed="rId3"/>
          <a:stretch>
            <a:fillRect/>
          </a:stretch>
        </p:blipFill>
        <p:spPr>
          <a:xfrm>
            <a:off x="6198781" y="2814404"/>
            <a:ext cx="5523082" cy="3313850"/>
          </a:xfrm>
          <a:prstGeom prst="rect">
            <a:avLst/>
          </a:prstGeom>
        </p:spPr>
      </p:pic>
      <p:pic>
        <p:nvPicPr>
          <p:cNvPr id="15" name="Marcador de contenido 6">
            <a:extLst>
              <a:ext uri="{FF2B5EF4-FFF2-40B4-BE49-F238E27FC236}">
                <a16:creationId xmlns:a16="http://schemas.microsoft.com/office/drawing/2014/main" id="{BE86083F-FC5A-4C77-85A3-0196F7CC801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50574" y="5817704"/>
            <a:ext cx="1828393" cy="67517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16481C-0A49-4796-812B-0D64F063B7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76AABB2C-268C-4EB3-A530-C2BA2A76225E}"/>
              </a:ext>
            </a:extLst>
          </p:cNvPr>
          <p:cNvSpPr>
            <a:spLocks noGrp="1"/>
          </p:cNvSpPr>
          <p:nvPr>
            <p:ph type="title"/>
          </p:nvPr>
        </p:nvSpPr>
        <p:spPr>
          <a:xfrm>
            <a:off x="924768" y="867185"/>
            <a:ext cx="7046875" cy="1058597"/>
          </a:xfrm>
        </p:spPr>
        <p:txBody>
          <a:bodyPr vert="horz" lIns="91440" tIns="45720" rIns="91440" bIns="45720" rtlCol="0" anchor="b">
            <a:normAutofit fontScale="90000"/>
          </a:bodyPr>
          <a:lstStyle/>
          <a:p>
            <a:pPr>
              <a:defRPr/>
            </a:pPr>
            <a:r>
              <a:rPr lang="en-US" sz="3300" dirty="0"/>
              <a:t/>
            </a:r>
            <a:br>
              <a:rPr lang="en-US" sz="3300" dirty="0"/>
            </a:br>
            <a:r>
              <a:rPr lang="en-US" sz="40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SISTEMA ÙNICO DE HABILITACIÒN</a:t>
            </a:r>
            <a:endParaRPr lang="en-US" sz="40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15" name="Rectangle 14">
            <a:extLst>
              <a:ext uri="{FF2B5EF4-FFF2-40B4-BE49-F238E27FC236}">
                <a16:creationId xmlns:a16="http://schemas.microsoft.com/office/drawing/2014/main" id="{A5271697-90F1-4A23-8EF2-0179F2EAF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F49CE81-B2F4-47B2-9D4A-886DCE0A840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8" name="Rectangle 64">
              <a:extLst>
                <a:ext uri="{FF2B5EF4-FFF2-40B4-BE49-F238E27FC236}">
                  <a16:creationId xmlns:a16="http://schemas.microsoft.com/office/drawing/2014/main" id="{4BE32177-3EAD-42DA-997C-8DAE1BFEE58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A0DEE160-9825-4DB5-8188-911AC13EA7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9C5FEDB5-0AEE-40E4-9CA6-6718B956D9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1A11DF2D-1D4B-45DA-906B-2A1F84C996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B6A5BAC0-9806-4124-A584-7F924A6589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8F6BFA3-38BE-4F0A-94D9-EF0E6EA01A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E6BCF21-959F-419E-BCA4-B20AF92EF4F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54B6E037-E222-42EB-9AEB-C45EF2090A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0494426-372E-42B8-87E1-170F1B5969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4DB5AB5-5D73-4375-8CF4-DF4B7A5D7F2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009B2A6E-6D36-4A9A-AFAA-CF4D8591470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5DC0718-B29F-47A6-931F-F0EF9FA995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AED958D-AFCC-4BEF-818A-EFF7E41D175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216DD5A-D1AE-429E-937E-456A50345E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845B253-9DEE-45AC-AADA-FAA6812C39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E7B6CBF-757B-4B55-84CB-062B712D38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CC28C7A-EF33-43D3-90CD-DCAC92546A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BC0C9DCF-F15B-4B7A-A16B-37B4335E6B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94991FD1-406A-4958-87D4-8DFA9FEA4C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5CD32F69-27AD-4088-877C-E2A40F8B07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Imagen 7">
            <a:extLst>
              <a:ext uri="{FF2B5EF4-FFF2-40B4-BE49-F238E27FC236}">
                <a16:creationId xmlns:a16="http://schemas.microsoft.com/office/drawing/2014/main" id="{1B913F69-85DB-4D42-85A3-C76BA864DD1A}"/>
              </a:ext>
            </a:extLst>
          </p:cNvPr>
          <p:cNvPicPr/>
          <p:nvPr/>
        </p:nvPicPr>
        <p:blipFill>
          <a:blip r:embed="rId2">
            <a:extLst>
              <a:ext uri="{28A0092B-C50C-407E-A947-70E740481C1C}">
                <a14:useLocalDpi xmlns:a14="http://schemas.microsoft.com/office/drawing/2010/main" val="0"/>
              </a:ext>
            </a:extLst>
          </a:blip>
          <a:stretch>
            <a:fillRect/>
          </a:stretch>
        </p:blipFill>
        <p:spPr>
          <a:xfrm>
            <a:off x="8096865" y="537430"/>
            <a:ext cx="3969914" cy="1499616"/>
          </a:xfrm>
          <a:prstGeom prst="rect">
            <a:avLst/>
          </a:prstGeom>
        </p:spPr>
      </p:pic>
      <p:sp>
        <p:nvSpPr>
          <p:cNvPr id="39" name="Rectangle 38">
            <a:extLst>
              <a:ext uri="{FF2B5EF4-FFF2-40B4-BE49-F238E27FC236}">
                <a16:creationId xmlns:a16="http://schemas.microsoft.com/office/drawing/2014/main" id="{D9F5512A-48E1-4C07-B75E-3CCC517B68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4E6C22-B381-4EAF-966B-5BF6F1606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4" y="1682048"/>
            <a:ext cx="886845" cy="1746952"/>
          </a:xfrm>
          <a:prstGeom prst="rect">
            <a:avLst/>
          </a:prstGeom>
        </p:spPr>
      </p:pic>
      <p:pic>
        <p:nvPicPr>
          <p:cNvPr id="10" name="Marcador de contenido 9">
            <a:extLst>
              <a:ext uri="{FF2B5EF4-FFF2-40B4-BE49-F238E27FC236}">
                <a16:creationId xmlns:a16="http://schemas.microsoft.com/office/drawing/2014/main" id="{8E368A43-3069-41AC-9C6B-7DF5D8616934}"/>
              </a:ext>
            </a:extLst>
          </p:cNvPr>
          <p:cNvPicPr>
            <a:picLocks noGrp="1" noChangeAspect="1"/>
          </p:cNvPicPr>
          <p:nvPr>
            <p:ph idx="1"/>
          </p:nvPr>
        </p:nvPicPr>
        <p:blipFill>
          <a:blip r:embed="rId4"/>
          <a:stretch>
            <a:fillRect/>
          </a:stretch>
        </p:blipFill>
        <p:spPr>
          <a:xfrm>
            <a:off x="3417867" y="2598116"/>
            <a:ext cx="5963236" cy="384819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8AF5748-FED8-45BA-8631-26D1D10F32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6A665B-FC56-467E-A553-DFC8ACDF7593}"/>
              </a:ext>
            </a:extLst>
          </p:cNvPr>
          <p:cNvSpPr>
            <a:spLocks noGrp="1"/>
          </p:cNvSpPr>
          <p:nvPr>
            <p:ph type="title" idx="4294967295"/>
          </p:nvPr>
        </p:nvSpPr>
        <p:spPr>
          <a:xfrm>
            <a:off x="477980" y="1122363"/>
            <a:ext cx="4501341" cy="3059432"/>
          </a:xfrm>
        </p:spPr>
        <p:txBody>
          <a:bodyPr vert="horz" lIns="91440" tIns="45720" rIns="91440" bIns="45720" rtlCol="0" anchor="b">
            <a:normAutofit/>
          </a:bodyPr>
          <a:lstStyle/>
          <a:p>
            <a:pPr algn="ctr"/>
            <a:r>
              <a:rPr lang="en-US" sz="4800" b="1" dirty="0" err="1">
                <a:solidFill>
                  <a:srgbClr val="FF0000"/>
                </a:solidFill>
                <a:effectLst>
                  <a:outerShdw blurRad="38100" dist="38100" dir="2700000" algn="tl">
                    <a:srgbClr val="000000">
                      <a:alpha val="43137"/>
                    </a:srgbClr>
                  </a:outerShdw>
                </a:effectLst>
                <a:latin typeface="Calibri" panose="020F0502020204030204"/>
                <a:ea typeface="+mn-ea"/>
                <a:cs typeface="+mn-cs"/>
              </a:rPr>
              <a:t>Promedio</a:t>
            </a:r>
            <a:r>
              <a:rPr lang="en-US" sz="4800" b="1" dirty="0">
                <a:solidFill>
                  <a:srgbClr val="FF0000"/>
                </a:solidFill>
                <a:effectLst>
                  <a:outerShdw blurRad="38100" dist="38100" dir="2700000" algn="tl">
                    <a:srgbClr val="000000">
                      <a:alpha val="43137"/>
                    </a:srgbClr>
                  </a:outerShdw>
                </a:effectLst>
                <a:latin typeface="Calibri" panose="020F0502020204030204"/>
                <a:ea typeface="+mn-ea"/>
                <a:cs typeface="+mn-cs"/>
              </a:rPr>
              <a:t> </a:t>
            </a:r>
            <a:r>
              <a:rPr lang="en-US" sz="4800" b="1" dirty="0" err="1">
                <a:solidFill>
                  <a:srgbClr val="FF0000"/>
                </a:solidFill>
                <a:effectLst>
                  <a:outerShdw blurRad="38100" dist="38100" dir="2700000" algn="tl">
                    <a:srgbClr val="000000">
                      <a:alpha val="43137"/>
                    </a:srgbClr>
                  </a:outerShdw>
                </a:effectLst>
                <a:latin typeface="Calibri" panose="020F0502020204030204"/>
                <a:ea typeface="+mn-ea"/>
                <a:cs typeface="+mn-cs"/>
              </a:rPr>
              <a:t>acumulado</a:t>
            </a:r>
            <a:r>
              <a:rPr lang="en-US" sz="4800" b="1" dirty="0">
                <a:solidFill>
                  <a:srgbClr val="FF0000"/>
                </a:solidFill>
                <a:effectLst>
                  <a:outerShdw blurRad="38100" dist="38100" dir="2700000" algn="tl">
                    <a:srgbClr val="000000">
                      <a:alpha val="43137"/>
                    </a:srgbClr>
                  </a:outerShdw>
                </a:effectLst>
                <a:latin typeface="Calibri" panose="020F0502020204030204"/>
                <a:ea typeface="+mn-ea"/>
                <a:cs typeface="+mn-cs"/>
              </a:rPr>
              <a:t> por </a:t>
            </a:r>
            <a:r>
              <a:rPr lang="en-US" sz="4800" b="1" dirty="0" err="1">
                <a:solidFill>
                  <a:srgbClr val="FF0000"/>
                </a:solidFill>
                <a:effectLst>
                  <a:outerShdw blurRad="38100" dist="38100" dir="2700000" algn="tl">
                    <a:srgbClr val="000000">
                      <a:alpha val="43137"/>
                    </a:srgbClr>
                  </a:outerShdw>
                </a:effectLst>
                <a:latin typeface="Calibri" panose="020F0502020204030204"/>
                <a:ea typeface="+mn-ea"/>
                <a:cs typeface="+mn-cs"/>
              </a:rPr>
              <a:t>sede</a:t>
            </a:r>
            <a:r>
              <a:rPr lang="en-US" sz="4800" b="1" dirty="0">
                <a:solidFill>
                  <a:srgbClr val="FF0000"/>
                </a:solidFill>
                <a:effectLst>
                  <a:outerShdw blurRad="38100" dist="38100" dir="2700000" algn="tl">
                    <a:srgbClr val="000000">
                      <a:alpha val="43137"/>
                    </a:srgbClr>
                  </a:outerShdw>
                </a:effectLst>
                <a:latin typeface="Calibri" panose="020F0502020204030204"/>
                <a:ea typeface="+mn-ea"/>
                <a:cs typeface="+mn-cs"/>
              </a:rPr>
              <a:t> SOGC 2021</a:t>
            </a:r>
          </a:p>
        </p:txBody>
      </p:sp>
      <p:sp>
        <p:nvSpPr>
          <p:cNvPr id="20" name="Rectangle 19">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Marcador de contenido 6">
            <a:extLst>
              <a:ext uri="{FF2B5EF4-FFF2-40B4-BE49-F238E27FC236}">
                <a16:creationId xmlns:a16="http://schemas.microsoft.com/office/drawing/2014/main" id="{D82B0B2E-9DB7-4BBA-85FE-B4E60183A2C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8" name="Gráfico 7">
            <a:extLst>
              <a:ext uri="{FF2B5EF4-FFF2-40B4-BE49-F238E27FC236}">
                <a16:creationId xmlns:a16="http://schemas.microsoft.com/office/drawing/2014/main" id="{3D498AAA-5EA0-429F-B9DD-512EF63D1030}"/>
              </a:ext>
            </a:extLst>
          </p:cNvPr>
          <p:cNvGraphicFramePr>
            <a:graphicFrameLocks/>
          </p:cNvGraphicFramePr>
          <p:nvPr>
            <p:extLst>
              <p:ext uri="{D42A27DB-BD31-4B8C-83A1-F6EECF244321}">
                <p14:modId xmlns:p14="http://schemas.microsoft.com/office/powerpoint/2010/main" val="2897979851"/>
              </p:ext>
            </p:extLst>
          </p:nvPr>
        </p:nvGraphicFramePr>
        <p:xfrm>
          <a:off x="4864608" y="625683"/>
          <a:ext cx="6846363" cy="5455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00711FFF-0584-4327-9951-8F8AFAEFE0B6}"/>
              </a:ext>
            </a:extLst>
          </p:cNvPr>
          <p:cNvGraphicFramePr>
            <a:graphicFrameLocks/>
          </p:cNvGraphicFramePr>
          <p:nvPr>
            <p:extLst>
              <p:ext uri="{D42A27DB-BD31-4B8C-83A1-F6EECF244321}">
                <p14:modId xmlns:p14="http://schemas.microsoft.com/office/powerpoint/2010/main" val="2082785433"/>
              </p:ext>
            </p:extLst>
          </p:nvPr>
        </p:nvGraphicFramePr>
        <p:xfrm>
          <a:off x="4979322" y="929147"/>
          <a:ext cx="6480175" cy="49415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6471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60354-3C3A-4211-8603-1E0FF6DD82A3}"/>
              </a:ext>
            </a:extLst>
          </p:cNvPr>
          <p:cNvSpPr>
            <a:spLocks noGrp="1"/>
          </p:cNvSpPr>
          <p:nvPr>
            <p:ph type="title"/>
          </p:nvPr>
        </p:nvSpPr>
        <p:spPr>
          <a:xfrm>
            <a:off x="4965430" y="629268"/>
            <a:ext cx="6586491" cy="1286160"/>
          </a:xfrm>
        </p:spPr>
        <p:txBody>
          <a:bodyPr anchor="b">
            <a:normAutofit/>
          </a:bodyPr>
          <a:lstStyle/>
          <a:p>
            <a:pPr algn="ctr"/>
            <a:r>
              <a:rPr lang="es-ES" sz="3600" b="1" dirty="0" smtClean="0">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A0FD8067-B4F7-489D-8C73-F0F7201CED74}"/>
              </a:ext>
            </a:extLst>
          </p:cNvPr>
          <p:cNvSpPr>
            <a:spLocks noGrp="1"/>
          </p:cNvSpPr>
          <p:nvPr>
            <p:ph idx="1"/>
          </p:nvPr>
        </p:nvSpPr>
        <p:spPr>
          <a:xfrm>
            <a:off x="4965431" y="2438400"/>
            <a:ext cx="6586489" cy="3785419"/>
          </a:xfrm>
        </p:spPr>
        <p:txBody>
          <a:bodyPr>
            <a:normAutofit fontScale="92500" lnSpcReduction="10000"/>
          </a:bodyPr>
          <a:lstStyle/>
          <a:p>
            <a:pPr algn="just"/>
            <a:r>
              <a:rPr lang="es-ES" sz="2000" dirty="0"/>
              <a:t>Fortalecer los simulacros en todas las sedes tanto para emergencias internas como externas</a:t>
            </a:r>
            <a:r>
              <a:rPr lang="es-ES" sz="2000" dirty="0" smtClean="0"/>
              <a:t>.</a:t>
            </a:r>
          </a:p>
          <a:p>
            <a:pPr marL="0" indent="0" algn="just">
              <a:buNone/>
            </a:pPr>
            <a:endParaRPr lang="es-ES" sz="2000" dirty="0"/>
          </a:p>
          <a:p>
            <a:pPr algn="just"/>
            <a:r>
              <a:rPr lang="es-ES" sz="2000" dirty="0"/>
              <a:t>Continuar con el proceso de implementación de guías de practica clínica, en especial el proceso de odontología. </a:t>
            </a:r>
            <a:endParaRPr lang="es-ES" sz="2000" dirty="0" smtClean="0"/>
          </a:p>
          <a:p>
            <a:pPr marL="0" indent="0" algn="just">
              <a:buNone/>
            </a:pPr>
            <a:endParaRPr lang="es-ES" sz="2000" dirty="0"/>
          </a:p>
          <a:p>
            <a:pPr algn="just"/>
            <a:r>
              <a:rPr lang="es-ES" sz="2000" dirty="0"/>
              <a:t>Definir estrategias de capacitación a los funcionarios que atienden </a:t>
            </a:r>
            <a:r>
              <a:rPr lang="es-ES" sz="2000" dirty="0" smtClean="0"/>
              <a:t>público </a:t>
            </a:r>
            <a:r>
              <a:rPr lang="es-ES" sz="2000" dirty="0"/>
              <a:t>para la atención de los usuarios </a:t>
            </a:r>
            <a:r>
              <a:rPr lang="es-ES" sz="2000" dirty="0" smtClean="0"/>
              <a:t>con discapacidad auditiva. </a:t>
            </a:r>
          </a:p>
          <a:p>
            <a:pPr marL="0" indent="0" algn="just">
              <a:buNone/>
            </a:pPr>
            <a:endParaRPr lang="es-ES" sz="2000" dirty="0"/>
          </a:p>
          <a:p>
            <a:pPr algn="just"/>
            <a:r>
              <a:rPr lang="es-ES" sz="2000" dirty="0"/>
              <a:t>Capacitar a los médicos </a:t>
            </a:r>
            <a:r>
              <a:rPr lang="es-ES" sz="2000" dirty="0" smtClean="0"/>
              <a:t>en el diligenciamiento de la historia </a:t>
            </a:r>
            <a:r>
              <a:rPr lang="es-ES" sz="2000" dirty="0"/>
              <a:t>clínica </a:t>
            </a:r>
            <a:r>
              <a:rPr lang="es-ES" sz="2000" dirty="0" smtClean="0"/>
              <a:t> para registrar si el usuario tiene alguna discapacidad</a:t>
            </a:r>
            <a:r>
              <a:rPr lang="es-ES" sz="2000" dirty="0"/>
              <a:t>.  </a:t>
            </a:r>
            <a:endParaRPr lang="es-CO" sz="2000" dirty="0"/>
          </a:p>
        </p:txBody>
      </p:sp>
      <p:pic>
        <p:nvPicPr>
          <p:cNvPr id="5" name="Imagen 4">
            <a:extLst>
              <a:ext uri="{FF2B5EF4-FFF2-40B4-BE49-F238E27FC236}">
                <a16:creationId xmlns:a16="http://schemas.microsoft.com/office/drawing/2014/main" id="{EDDF71F1-F278-4060-9C70-44FBB4D14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E20"/>
            </a:solidFill>
          </a:ln>
        </p:spPr>
        <p:style>
          <a:lnRef idx="1">
            <a:schemeClr val="accent1"/>
          </a:lnRef>
          <a:fillRef idx="0">
            <a:schemeClr val="accent1"/>
          </a:fillRef>
          <a:effectRef idx="0">
            <a:schemeClr val="accent1"/>
          </a:effectRef>
          <a:fontRef idx="minor">
            <a:schemeClr val="tx1"/>
          </a:fontRef>
        </p:style>
      </p:cxnSp>
      <p:pic>
        <p:nvPicPr>
          <p:cNvPr id="4" name="Marcador de contenido 6">
            <a:extLst>
              <a:ext uri="{FF2B5EF4-FFF2-40B4-BE49-F238E27FC236}">
                <a16:creationId xmlns:a16="http://schemas.microsoft.com/office/drawing/2014/main" id="{499D0BC3-7AF2-4D9B-9267-45A849DB5CC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1278410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60354-3C3A-4211-8603-1E0FF6DD82A3}"/>
              </a:ext>
            </a:extLst>
          </p:cNvPr>
          <p:cNvSpPr>
            <a:spLocks noGrp="1"/>
          </p:cNvSpPr>
          <p:nvPr>
            <p:ph type="title"/>
          </p:nvPr>
        </p:nvSpPr>
        <p:spPr>
          <a:xfrm>
            <a:off x="4965430" y="629268"/>
            <a:ext cx="6586491" cy="1286160"/>
          </a:xfrm>
        </p:spPr>
        <p:txBody>
          <a:bodyPr anchor="b">
            <a:normAutofit/>
          </a:bodyPr>
          <a:lstStyle/>
          <a:p>
            <a:pPr algn="ctr"/>
            <a:r>
              <a:rPr lang="es-ES" sz="3600" b="1" dirty="0" smtClean="0">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A0FD8067-B4F7-489D-8C73-F0F7201CED74}"/>
              </a:ext>
            </a:extLst>
          </p:cNvPr>
          <p:cNvSpPr>
            <a:spLocks noGrp="1"/>
          </p:cNvSpPr>
          <p:nvPr>
            <p:ph idx="1"/>
          </p:nvPr>
        </p:nvSpPr>
        <p:spPr>
          <a:xfrm>
            <a:off x="4965431" y="2438400"/>
            <a:ext cx="6586489" cy="3785419"/>
          </a:xfrm>
        </p:spPr>
        <p:txBody>
          <a:bodyPr>
            <a:normAutofit lnSpcReduction="10000"/>
          </a:bodyPr>
          <a:lstStyle/>
          <a:p>
            <a:pPr lvl="0" algn="just"/>
            <a:r>
              <a:rPr lang="es-CO" sz="2000" dirty="0">
                <a:solidFill>
                  <a:schemeClr val="tx1"/>
                </a:solidFill>
              </a:rPr>
              <a:t>Señalizar adecuadamente los diferentes espacios físicos. </a:t>
            </a:r>
            <a:endParaRPr lang="es-CO" sz="2000" dirty="0"/>
          </a:p>
          <a:p>
            <a:pPr marL="0" lvl="0" indent="0" algn="just">
              <a:buNone/>
            </a:pPr>
            <a:endParaRPr lang="es-CO" sz="2000" dirty="0">
              <a:solidFill>
                <a:schemeClr val="tx1"/>
              </a:solidFill>
            </a:endParaRPr>
          </a:p>
          <a:p>
            <a:pPr lvl="0" algn="just"/>
            <a:r>
              <a:rPr lang="es-CO" sz="2000" dirty="0">
                <a:solidFill>
                  <a:schemeClr val="tx1"/>
                </a:solidFill>
              </a:rPr>
              <a:t>Cambiar o arreglar varias camillas, cunas y colchones de urgencias con presencia de corrosión</a:t>
            </a:r>
            <a:r>
              <a:rPr lang="es-CO" sz="2000" dirty="0" smtClean="0">
                <a:solidFill>
                  <a:schemeClr val="tx1"/>
                </a:solidFill>
              </a:rPr>
              <a:t>.</a:t>
            </a:r>
          </a:p>
          <a:p>
            <a:pPr marL="0" lvl="0" indent="0" algn="just">
              <a:buNone/>
            </a:pPr>
            <a:endParaRPr lang="es-CO" sz="2000" dirty="0">
              <a:solidFill>
                <a:schemeClr val="tx1"/>
              </a:solidFill>
            </a:endParaRPr>
          </a:p>
          <a:p>
            <a:pPr lvl="0" algn="just"/>
            <a:r>
              <a:rPr lang="es-CO" sz="2000" dirty="0">
                <a:solidFill>
                  <a:schemeClr val="tx1"/>
                </a:solidFill>
              </a:rPr>
              <a:t>Garantizar el control de los medicamentos pendientes de los pacientes desde el servicio </a:t>
            </a:r>
            <a:r>
              <a:rPr lang="es-CO" sz="2000" dirty="0" smtClean="0">
                <a:solidFill>
                  <a:schemeClr val="tx1"/>
                </a:solidFill>
              </a:rPr>
              <a:t>farmacéutico.</a:t>
            </a:r>
          </a:p>
          <a:p>
            <a:pPr lvl="0" algn="just"/>
            <a:endParaRPr lang="es-CO" sz="2000" dirty="0">
              <a:solidFill>
                <a:schemeClr val="tx1"/>
              </a:solidFill>
            </a:endParaRPr>
          </a:p>
          <a:p>
            <a:pPr lvl="0" algn="just"/>
            <a:r>
              <a:rPr lang="es-CO" sz="2000" dirty="0">
                <a:solidFill>
                  <a:schemeClr val="tx1"/>
                </a:solidFill>
              </a:rPr>
              <a:t>Mejorar el protocolo de dispensación de medicamentos (le falta normatividad, el proceso de educación al paciente en el momento de la entrega del medicamento e indicaciones del manejo).</a:t>
            </a:r>
          </a:p>
          <a:p>
            <a:pPr marL="0" indent="0">
              <a:buNone/>
            </a:pPr>
            <a:endParaRPr lang="es-CO" sz="2000" dirty="0"/>
          </a:p>
        </p:txBody>
      </p:sp>
      <p:pic>
        <p:nvPicPr>
          <p:cNvPr id="5" name="Imagen 4">
            <a:extLst>
              <a:ext uri="{FF2B5EF4-FFF2-40B4-BE49-F238E27FC236}">
                <a16:creationId xmlns:a16="http://schemas.microsoft.com/office/drawing/2014/main" id="{EDDF71F1-F278-4060-9C70-44FBB4D14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E20"/>
            </a:solidFill>
          </a:ln>
        </p:spPr>
        <p:style>
          <a:lnRef idx="1">
            <a:schemeClr val="accent1"/>
          </a:lnRef>
          <a:fillRef idx="0">
            <a:schemeClr val="accent1"/>
          </a:fillRef>
          <a:effectRef idx="0">
            <a:schemeClr val="accent1"/>
          </a:effectRef>
          <a:fontRef idx="minor">
            <a:schemeClr val="tx1"/>
          </a:fontRef>
        </p:style>
      </p:cxnSp>
      <p:pic>
        <p:nvPicPr>
          <p:cNvPr id="4" name="Marcador de contenido 6">
            <a:extLst>
              <a:ext uri="{FF2B5EF4-FFF2-40B4-BE49-F238E27FC236}">
                <a16:creationId xmlns:a16="http://schemas.microsoft.com/office/drawing/2014/main" id="{499D0BC3-7AF2-4D9B-9267-45A849DB5CC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3533180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60354-3C3A-4211-8603-1E0FF6DD82A3}"/>
              </a:ext>
            </a:extLst>
          </p:cNvPr>
          <p:cNvSpPr>
            <a:spLocks noGrp="1"/>
          </p:cNvSpPr>
          <p:nvPr>
            <p:ph type="title"/>
          </p:nvPr>
        </p:nvSpPr>
        <p:spPr>
          <a:xfrm>
            <a:off x="4965430" y="629268"/>
            <a:ext cx="6586491" cy="1286160"/>
          </a:xfrm>
        </p:spPr>
        <p:txBody>
          <a:bodyPr anchor="b">
            <a:normAutofit/>
          </a:bodyPr>
          <a:lstStyle/>
          <a:p>
            <a:pPr algn="ctr"/>
            <a:r>
              <a:rPr lang="es-ES" sz="3600" b="1" dirty="0" smtClean="0">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A0FD8067-B4F7-489D-8C73-F0F7201CED74}"/>
              </a:ext>
            </a:extLst>
          </p:cNvPr>
          <p:cNvSpPr>
            <a:spLocks noGrp="1"/>
          </p:cNvSpPr>
          <p:nvPr>
            <p:ph idx="1"/>
          </p:nvPr>
        </p:nvSpPr>
        <p:spPr>
          <a:xfrm>
            <a:off x="4965431" y="2438400"/>
            <a:ext cx="6586489" cy="3785419"/>
          </a:xfrm>
        </p:spPr>
        <p:txBody>
          <a:bodyPr>
            <a:normAutofit/>
          </a:bodyPr>
          <a:lstStyle/>
          <a:p>
            <a:pPr lvl="0" algn="just"/>
            <a:r>
              <a:rPr lang="es-ES" dirty="0"/>
              <a:t>Dotar los diferentes servicios con los dispensadores de toallas para el adecuado lavado de </a:t>
            </a:r>
            <a:r>
              <a:rPr lang="es-ES" dirty="0" smtClean="0"/>
              <a:t>manos. </a:t>
            </a:r>
          </a:p>
          <a:p>
            <a:pPr marL="0" lvl="0" indent="0" algn="just">
              <a:buNone/>
            </a:pPr>
            <a:endParaRPr lang="es-CO" dirty="0"/>
          </a:p>
          <a:p>
            <a:pPr lvl="0" algn="just"/>
            <a:r>
              <a:rPr lang="es-ES" dirty="0"/>
              <a:t>Arreglar estanterías y demás elementos de los servicios asistenciales con presencia de </a:t>
            </a:r>
            <a:r>
              <a:rPr lang="es-ES" dirty="0" smtClean="0"/>
              <a:t>corrosión</a:t>
            </a:r>
          </a:p>
          <a:p>
            <a:pPr lvl="0"/>
            <a:endParaRPr lang="es-CO" dirty="0"/>
          </a:p>
          <a:p>
            <a:pPr marL="0" indent="0">
              <a:buNone/>
            </a:pPr>
            <a:endParaRPr lang="es-CO" dirty="0"/>
          </a:p>
        </p:txBody>
      </p:sp>
      <p:pic>
        <p:nvPicPr>
          <p:cNvPr id="5" name="Imagen 4">
            <a:extLst>
              <a:ext uri="{FF2B5EF4-FFF2-40B4-BE49-F238E27FC236}">
                <a16:creationId xmlns:a16="http://schemas.microsoft.com/office/drawing/2014/main" id="{EDDF71F1-F278-4060-9C70-44FBB4D140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E20"/>
            </a:solidFill>
          </a:ln>
        </p:spPr>
        <p:style>
          <a:lnRef idx="1">
            <a:schemeClr val="accent1"/>
          </a:lnRef>
          <a:fillRef idx="0">
            <a:schemeClr val="accent1"/>
          </a:fillRef>
          <a:effectRef idx="0">
            <a:schemeClr val="accent1"/>
          </a:effectRef>
          <a:fontRef idx="minor">
            <a:schemeClr val="tx1"/>
          </a:fontRef>
        </p:style>
      </p:cxnSp>
      <p:pic>
        <p:nvPicPr>
          <p:cNvPr id="4" name="Marcador de contenido 6">
            <a:extLst>
              <a:ext uri="{FF2B5EF4-FFF2-40B4-BE49-F238E27FC236}">
                <a16:creationId xmlns:a16="http://schemas.microsoft.com/office/drawing/2014/main" id="{499D0BC3-7AF2-4D9B-9267-45A849DB5CC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1653025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BB4E436-129D-47D6-9F0E-7E41C084C125}"/>
              </a:ext>
            </a:extLst>
          </p:cNvPr>
          <p:cNvGrpSpPr/>
          <p:nvPr/>
        </p:nvGrpSpPr>
        <p:grpSpPr>
          <a:xfrm>
            <a:off x="2610464" y="1268760"/>
            <a:ext cx="8930371" cy="4320480"/>
            <a:chOff x="1656184" y="0"/>
            <a:chExt cx="4320480" cy="4320480"/>
          </a:xfrm>
        </p:grpSpPr>
        <p:sp>
          <p:nvSpPr>
            <p:cNvPr id="3" name="Elipse 2">
              <a:extLst>
                <a:ext uri="{FF2B5EF4-FFF2-40B4-BE49-F238E27FC236}">
                  <a16:creationId xmlns:a16="http://schemas.microsoft.com/office/drawing/2014/main" id="{A9A9850A-BA3B-486F-90E8-64BE2D4BBAD0}"/>
                </a:ext>
              </a:extLst>
            </p:cNvPr>
            <p:cNvSpPr/>
            <p:nvPr/>
          </p:nvSpPr>
          <p:spPr>
            <a:xfrm>
              <a:off x="1656184" y="0"/>
              <a:ext cx="4320480" cy="4320480"/>
            </a:xfrm>
            <a:prstGeom prst="ellipse">
              <a:avLst/>
            </a:prstGeom>
            <a:ln>
              <a:solidFill>
                <a:schemeClr val="bg1"/>
              </a:solidFill>
            </a:ln>
          </p:spPr>
          <p:style>
            <a:lnRef idx="0">
              <a:schemeClr val="lt1">
                <a:hueOff val="0"/>
                <a:satOff val="0"/>
                <a:lumOff val="0"/>
                <a:alphaOff val="0"/>
              </a:schemeClr>
            </a:lnRef>
            <a:fillRef idx="3">
              <a:schemeClr val="accent3">
                <a:shade val="80000"/>
                <a:alpha val="50000"/>
                <a:hueOff val="0"/>
                <a:satOff val="0"/>
                <a:lumOff val="0"/>
                <a:alphaOff val="0"/>
              </a:schemeClr>
            </a:fillRef>
            <a:effectRef idx="3">
              <a:schemeClr val="accent3">
                <a:shade val="80000"/>
                <a:alpha val="50000"/>
                <a:hueOff val="0"/>
                <a:satOff val="0"/>
                <a:lumOff val="0"/>
                <a:alphaOff val="0"/>
              </a:schemeClr>
            </a:effectRef>
            <a:fontRef idx="minor">
              <a:schemeClr val="tx1"/>
            </a:fontRef>
          </p:style>
        </p:sp>
        <p:sp>
          <p:nvSpPr>
            <p:cNvPr id="4" name="Elipse 4">
              <a:extLst>
                <a:ext uri="{FF2B5EF4-FFF2-40B4-BE49-F238E27FC236}">
                  <a16:creationId xmlns:a16="http://schemas.microsoft.com/office/drawing/2014/main" id="{AFDC6528-A8F5-47D5-85E4-CB8B35EA5F9C}"/>
                </a:ext>
              </a:extLst>
            </p:cNvPr>
            <p:cNvSpPr txBox="1"/>
            <p:nvPr/>
          </p:nvSpPr>
          <p:spPr>
            <a:xfrm>
              <a:off x="2174437" y="530543"/>
              <a:ext cx="3366547" cy="315721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s-CO" sz="3600" b="1"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mn-cs"/>
                </a:rPr>
                <a:t>IMPLEMENTACIÓN PROGRAMA DE SEGURIDAD DEL PACIENTE</a:t>
              </a:r>
            </a:p>
          </p:txBody>
        </p:sp>
      </p:grpSp>
      <p:pic>
        <p:nvPicPr>
          <p:cNvPr id="5" name="Imagen 4">
            <a:extLst>
              <a:ext uri="{FF2B5EF4-FFF2-40B4-BE49-F238E27FC236}">
                <a16:creationId xmlns:a16="http://schemas.microsoft.com/office/drawing/2014/main" id="{16F56438-B853-4A76-A587-FA1F10390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345872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C116C-9314-4DAF-B4E8-6BCF2FA65DC6}"/>
              </a:ext>
            </a:extLst>
          </p:cNvPr>
          <p:cNvSpPr>
            <a:spLocks noGrp="1"/>
          </p:cNvSpPr>
          <p:nvPr>
            <p:ph type="title"/>
          </p:nvPr>
        </p:nvSpPr>
        <p:spPr>
          <a:xfrm>
            <a:off x="838200" y="323561"/>
            <a:ext cx="10515600" cy="1325563"/>
          </a:xfrm>
        </p:spPr>
        <p:txBody>
          <a:bodyPr/>
          <a:lstStyle/>
          <a:p>
            <a:pPr algn="ctr"/>
            <a:r>
              <a:rPr lang="es-ES"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SEGURIDAD DEL PACIENTE</a:t>
            </a:r>
            <a:endParaRPr lang="es-CO" dirty="0"/>
          </a:p>
        </p:txBody>
      </p:sp>
      <p:graphicFrame>
        <p:nvGraphicFramePr>
          <p:cNvPr id="4" name="Marcador de contenido 3">
            <a:extLst>
              <a:ext uri="{FF2B5EF4-FFF2-40B4-BE49-F238E27FC236}">
                <a16:creationId xmlns:a16="http://schemas.microsoft.com/office/drawing/2014/main" id="{A52CBE7F-6FE6-4C17-8CEF-335DE6F680D2}"/>
              </a:ext>
            </a:extLst>
          </p:cNvPr>
          <p:cNvGraphicFramePr>
            <a:graphicFrameLocks noGrp="1"/>
          </p:cNvGraphicFramePr>
          <p:nvPr>
            <p:ph idx="1"/>
            <p:extLst>
              <p:ext uri="{D42A27DB-BD31-4B8C-83A1-F6EECF244321}">
                <p14:modId xmlns:p14="http://schemas.microsoft.com/office/powerpoint/2010/main" val="2779325483"/>
              </p:ext>
            </p:extLst>
          </p:nvPr>
        </p:nvGraphicFramePr>
        <p:xfrm>
          <a:off x="530942" y="1682048"/>
          <a:ext cx="10822858" cy="502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Marcador de contenido 6">
            <a:extLst>
              <a:ext uri="{FF2B5EF4-FFF2-40B4-BE49-F238E27FC236}">
                <a16:creationId xmlns:a16="http://schemas.microsoft.com/office/drawing/2014/main" id="{98C79F78-3DBE-481C-B7D8-140640E9650E}"/>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6" name="Imagen 5">
            <a:extLst>
              <a:ext uri="{FF2B5EF4-FFF2-40B4-BE49-F238E27FC236}">
                <a16:creationId xmlns:a16="http://schemas.microsoft.com/office/drawing/2014/main" id="{4BF23A62-7936-4AA5-831A-37A5192A41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54" y="1682048"/>
            <a:ext cx="886845" cy="1746952"/>
          </a:xfrm>
          <a:prstGeom prst="rect">
            <a:avLst/>
          </a:prstGeom>
        </p:spPr>
      </p:pic>
    </p:spTree>
    <p:extLst>
      <p:ext uri="{BB962C8B-B14F-4D97-AF65-F5344CB8AC3E}">
        <p14:creationId xmlns:p14="http://schemas.microsoft.com/office/powerpoint/2010/main" val="482096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214" y="2606880"/>
            <a:ext cx="1771481" cy="181129"/>
          </a:xfrm>
          <a:prstGeom prst="rect">
            <a:avLst/>
          </a:prstGeom>
        </p:spPr>
      </p:pic>
      <p:sp>
        <p:nvSpPr>
          <p:cNvPr id="8" name="CuadroTexto 7">
            <a:extLst>
              <a:ext uri="{FF2B5EF4-FFF2-40B4-BE49-F238E27FC236}">
                <a16:creationId xmlns:a16="http://schemas.microsoft.com/office/drawing/2014/main" id="{78BACAA6-20BA-4FEE-94AD-0E9424B11337}"/>
              </a:ext>
            </a:extLst>
          </p:cNvPr>
          <p:cNvSpPr txBox="1"/>
          <p:nvPr/>
        </p:nvSpPr>
        <p:spPr>
          <a:xfrm>
            <a:off x="2359742" y="294379"/>
            <a:ext cx="9527458" cy="5262979"/>
          </a:xfrm>
          <a:prstGeom prst="rect">
            <a:avLst/>
          </a:prstGeom>
          <a:noFill/>
        </p:spPr>
        <p:txBody>
          <a:bodyPr wrap="square" rtlCol="0">
            <a:spAutoFit/>
          </a:bodyPr>
          <a:lstStyle/>
          <a:p>
            <a:pPr algn="ctr"/>
            <a:endParaRPr lang="es-ES" sz="4800" b="1" dirty="0">
              <a:solidFill>
                <a:srgbClr val="E20E18"/>
              </a:solidFill>
              <a:effectLst>
                <a:outerShdw blurRad="38100" dist="38100" dir="2700000" algn="tl">
                  <a:srgbClr val="000000">
                    <a:alpha val="43137"/>
                  </a:srgbClr>
                </a:outerShdw>
              </a:effectLst>
              <a:latin typeface="Montserrat Black" panose="00000A00000000000000" pitchFamily="2" charset="0"/>
            </a:endParaRPr>
          </a:p>
          <a:p>
            <a:pPr algn="ctr"/>
            <a:endParaRPr lang="es-ES" sz="3600" b="1" dirty="0" smtClean="0">
              <a:solidFill>
                <a:srgbClr val="E20E18"/>
              </a:solidFill>
              <a:effectLst>
                <a:outerShdw blurRad="38100" dist="38100" dir="2700000" algn="tl">
                  <a:srgbClr val="000000">
                    <a:alpha val="43137"/>
                  </a:srgbClr>
                </a:outerShdw>
              </a:effectLst>
              <a:latin typeface="Montserrat Black" panose="00000A00000000000000" pitchFamily="2" charset="0"/>
            </a:endParaRPr>
          </a:p>
          <a:p>
            <a:pPr algn="ctr"/>
            <a:r>
              <a:rPr lang="es-ES" sz="3600" b="1" dirty="0" smtClean="0">
                <a:solidFill>
                  <a:srgbClr val="E20E18"/>
                </a:solidFill>
                <a:effectLst>
                  <a:outerShdw blurRad="38100" dist="38100" dir="2700000" algn="tl">
                    <a:srgbClr val="000000">
                      <a:alpha val="43137"/>
                    </a:srgbClr>
                  </a:outerShdw>
                </a:effectLst>
                <a:latin typeface="Montserrat Black" panose="00000A00000000000000" pitchFamily="2" charset="0"/>
              </a:rPr>
              <a:t>SOCIALIZACIÒN RESULTADOS ASISTENCIA TÈCNICA 2021 </a:t>
            </a:r>
          </a:p>
          <a:p>
            <a:pPr algn="ctr"/>
            <a:r>
              <a:rPr lang="es-ES" sz="3600" b="1" dirty="0" smtClean="0">
                <a:solidFill>
                  <a:srgbClr val="E20E18"/>
                </a:solidFill>
                <a:latin typeface="Montserrat Black" panose="00000A00000000000000" pitchFamily="2" charset="0"/>
              </a:rPr>
              <a:t>ESE SALUD PEREIRA</a:t>
            </a:r>
          </a:p>
          <a:p>
            <a:pPr algn="ctr"/>
            <a:endParaRPr lang="es-ES" sz="3600" b="1" dirty="0">
              <a:solidFill>
                <a:srgbClr val="E20E18"/>
              </a:solidFill>
              <a:latin typeface="Montserrat Black" panose="00000A00000000000000" pitchFamily="2" charset="0"/>
            </a:endParaRPr>
          </a:p>
          <a:p>
            <a:pPr algn="ctr"/>
            <a:endParaRPr lang="es-ES" sz="3600" b="1" dirty="0">
              <a:solidFill>
                <a:srgbClr val="E20E18"/>
              </a:solidFill>
              <a:latin typeface="Montserrat Black" panose="00000A00000000000000" pitchFamily="2" charset="0"/>
            </a:endParaRPr>
          </a:p>
          <a:p>
            <a:pPr algn="ctr"/>
            <a:r>
              <a:rPr lang="es-ES" sz="3600" b="1" dirty="0">
                <a:solidFill>
                  <a:srgbClr val="E20E18"/>
                </a:solidFill>
                <a:effectLst>
                  <a:outerShdw blurRad="38100" dist="38100" dir="2700000" algn="tl">
                    <a:srgbClr val="000000">
                      <a:alpha val="43137"/>
                    </a:srgbClr>
                  </a:outerShdw>
                </a:effectLst>
                <a:latin typeface="Montserrat Black" panose="00000A00000000000000" pitchFamily="2" charset="0"/>
              </a:rPr>
              <a:t>Secretaría de Salud Pública y Seguridad Social de Pereira</a:t>
            </a:r>
            <a:endParaRPr lang="es-CO" sz="3600" b="1" dirty="0">
              <a:solidFill>
                <a:srgbClr val="E20E18"/>
              </a:solidFill>
              <a:effectLst>
                <a:outerShdw blurRad="38100" dist="38100" dir="2700000" algn="tl">
                  <a:srgbClr val="000000">
                    <a:alpha val="43137"/>
                  </a:srgbClr>
                </a:outerShdw>
              </a:effectLst>
              <a:latin typeface="Montserrat Black" panose="00000A00000000000000" pitchFamily="2" charset="0"/>
            </a:endParaRPr>
          </a:p>
        </p:txBody>
      </p:sp>
      <p:pic>
        <p:nvPicPr>
          <p:cNvPr id="4" name="Imagen 3">
            <a:extLst>
              <a:ext uri="{FF2B5EF4-FFF2-40B4-BE49-F238E27FC236}">
                <a16:creationId xmlns:a16="http://schemas.microsoft.com/office/drawing/2014/main" id="{6F31FE38-C279-401D-B5F2-C68C9E078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1692624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F6DD928-EF50-48F7-A96C-96F01D7B6F4F}"/>
              </a:ext>
            </a:extLst>
          </p:cNvPr>
          <p:cNvSpPr>
            <a:spLocks noGrp="1"/>
          </p:cNvSpPr>
          <p:nvPr>
            <p:ph type="title"/>
          </p:nvPr>
        </p:nvSpPr>
        <p:spPr/>
        <p:txBody>
          <a:bodyPr>
            <a:normAutofit/>
          </a:bodyPr>
          <a:lstStyle/>
          <a:p>
            <a:pPr algn="ctr"/>
            <a:r>
              <a:rPr lang="es-ES"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AÑO 2021</a:t>
            </a:r>
            <a:endParaRPr lang="es-CO"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pic>
        <p:nvPicPr>
          <p:cNvPr id="6" name="Marcador de contenido 6">
            <a:extLst>
              <a:ext uri="{FF2B5EF4-FFF2-40B4-BE49-F238E27FC236}">
                <a16:creationId xmlns:a16="http://schemas.microsoft.com/office/drawing/2014/main" id="{BF6A1C2A-D9A1-47E8-B0F7-418E96D9A6F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12" name="Marcador de contenido 11">
            <a:extLst>
              <a:ext uri="{FF2B5EF4-FFF2-40B4-BE49-F238E27FC236}">
                <a16:creationId xmlns:a16="http://schemas.microsoft.com/office/drawing/2014/main" id="{29AC7EF2-92DC-4DD2-BB79-F357049F393A}"/>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9" name="Marcador de contenido 8">
            <a:extLst>
              <a:ext uri="{FF2B5EF4-FFF2-40B4-BE49-F238E27FC236}">
                <a16:creationId xmlns:a16="http://schemas.microsoft.com/office/drawing/2014/main" id="{BCAD995E-78D7-41CF-9550-B14B2EACCFEB}"/>
              </a:ext>
            </a:extLst>
          </p:cNvPr>
          <p:cNvPicPr>
            <a:picLocks noGrp="1" noChangeAspect="1"/>
          </p:cNvPicPr>
          <p:nvPr>
            <p:ph sz="half" idx="1"/>
          </p:nvPr>
        </p:nvPicPr>
        <p:blipFill>
          <a:blip r:embed="rId4"/>
          <a:stretch>
            <a:fillRect/>
          </a:stretch>
        </p:blipFill>
        <p:spPr>
          <a:xfrm>
            <a:off x="188689" y="1825625"/>
            <a:ext cx="5599667" cy="3940993"/>
          </a:xfrm>
          <a:prstGeom prst="rect">
            <a:avLst/>
          </a:prstGeom>
        </p:spPr>
      </p:pic>
      <p:pic>
        <p:nvPicPr>
          <p:cNvPr id="7" name="Imagen 6">
            <a:extLst>
              <a:ext uri="{FF2B5EF4-FFF2-40B4-BE49-F238E27FC236}">
                <a16:creationId xmlns:a16="http://schemas.microsoft.com/office/drawing/2014/main" id="{113142DD-7647-41B9-AAE5-695A86A809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A866DF-F3E1-4C8C-8FCD-BC875CE0F935}"/>
              </a:ext>
            </a:extLst>
          </p:cNvPr>
          <p:cNvSpPr>
            <a:spLocks noGrp="1"/>
          </p:cNvSpPr>
          <p:nvPr>
            <p:ph type="title"/>
          </p:nvPr>
        </p:nvSpPr>
        <p:spPr/>
        <p:txBody>
          <a:bodyPr>
            <a:normAutofit/>
          </a:bodyPr>
          <a:lstStyle/>
          <a:p>
            <a:pPr algn="ctr"/>
            <a:r>
              <a:rPr lang="es-ES" sz="48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AÑO 2021</a:t>
            </a:r>
            <a:endParaRPr lang="es-CO" sz="48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pic>
        <p:nvPicPr>
          <p:cNvPr id="9" name="Marcador de contenido 6">
            <a:extLst>
              <a:ext uri="{FF2B5EF4-FFF2-40B4-BE49-F238E27FC236}">
                <a16:creationId xmlns:a16="http://schemas.microsoft.com/office/drawing/2014/main" id="{80034E47-57CC-487D-82C9-7527519AAC6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10" name="Marcador de contenido 9">
            <a:extLst>
              <a:ext uri="{FF2B5EF4-FFF2-40B4-BE49-F238E27FC236}">
                <a16:creationId xmlns:a16="http://schemas.microsoft.com/office/drawing/2014/main" id="{51D4C801-330A-401C-8D4E-1FE4CF02BABD}"/>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Marcador de contenido 10">
            <a:extLst>
              <a:ext uri="{FF2B5EF4-FFF2-40B4-BE49-F238E27FC236}">
                <a16:creationId xmlns:a16="http://schemas.microsoft.com/office/drawing/2014/main" id="{C230487E-DF16-49E6-B00A-221DBBD55693}"/>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pic>
        <p:nvPicPr>
          <p:cNvPr id="6" name="Imagen 5">
            <a:extLst>
              <a:ext uri="{FF2B5EF4-FFF2-40B4-BE49-F238E27FC236}">
                <a16:creationId xmlns:a16="http://schemas.microsoft.com/office/drawing/2014/main" id="{8959B2E8-17B1-4330-9F2D-C1BEC1ADC1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ABF6B0A3-7F47-4B88-97AE-2D38F890E4B4}"/>
              </a:ext>
            </a:extLst>
          </p:cNvPr>
          <p:cNvSpPr>
            <a:spLocks noGrp="1"/>
          </p:cNvSpPr>
          <p:nvPr>
            <p:ph type="title"/>
          </p:nvPr>
        </p:nvSpPr>
        <p:spPr/>
        <p:txBody>
          <a:bodyPr/>
          <a:lstStyle/>
          <a:p>
            <a:pPr algn="ctr"/>
            <a:r>
              <a:rPr lang="es-ES" sz="48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AÑO 2021</a:t>
            </a:r>
            <a:endParaRPr lang="es-CO" sz="48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pic>
        <p:nvPicPr>
          <p:cNvPr id="6" name="Marcador de contenido 6">
            <a:extLst>
              <a:ext uri="{FF2B5EF4-FFF2-40B4-BE49-F238E27FC236}">
                <a16:creationId xmlns:a16="http://schemas.microsoft.com/office/drawing/2014/main" id="{080A1C60-AC44-4119-9CA0-3E4894A3412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9" name="Marcador de contenido 8">
            <a:extLst>
              <a:ext uri="{FF2B5EF4-FFF2-40B4-BE49-F238E27FC236}">
                <a16:creationId xmlns:a16="http://schemas.microsoft.com/office/drawing/2014/main" id="{EEB1A7D5-48DB-473D-B6C3-98AB64DB3C83}"/>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Marcador de contenido 10">
            <a:extLst>
              <a:ext uri="{FF2B5EF4-FFF2-40B4-BE49-F238E27FC236}">
                <a16:creationId xmlns:a16="http://schemas.microsoft.com/office/drawing/2014/main" id="{32D8EC0E-A4DD-4E09-9495-336D3C23AF9E}"/>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n 7">
            <a:extLst>
              <a:ext uri="{FF2B5EF4-FFF2-40B4-BE49-F238E27FC236}">
                <a16:creationId xmlns:a16="http://schemas.microsoft.com/office/drawing/2014/main" id="{0FD454D7-271D-4FB8-8D9C-08DF2662A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6">
            <a:extLst>
              <a:ext uri="{FF2B5EF4-FFF2-40B4-BE49-F238E27FC236}">
                <a16:creationId xmlns:a16="http://schemas.microsoft.com/office/drawing/2014/main" id="{7370D8CA-C989-460D-BE88-27FEB3B10B53}"/>
              </a:ext>
            </a:extLst>
          </p:cNvPr>
          <p:cNvSpPr>
            <a:spLocks noGrp="1"/>
          </p:cNvSpPr>
          <p:nvPr>
            <p:ph type="title"/>
          </p:nvPr>
        </p:nvSpPr>
        <p:spPr/>
        <p:txBody>
          <a:bodyPr/>
          <a:lstStyle/>
          <a:p>
            <a:pPr algn="ctr"/>
            <a:r>
              <a:rPr lang="es-ES" altLang="es-CO" sz="48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AÑO 2021</a:t>
            </a:r>
            <a:endParaRPr lang="es-CO" altLang="es-CO" sz="48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pic>
        <p:nvPicPr>
          <p:cNvPr id="7" name="Marcador de contenido 6">
            <a:extLst>
              <a:ext uri="{FF2B5EF4-FFF2-40B4-BE49-F238E27FC236}">
                <a16:creationId xmlns:a16="http://schemas.microsoft.com/office/drawing/2014/main" id="{2AD233FF-D221-4653-B983-57BCCEC7173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11" name="Marcador de contenido 10">
            <a:extLst>
              <a:ext uri="{FF2B5EF4-FFF2-40B4-BE49-F238E27FC236}">
                <a16:creationId xmlns:a16="http://schemas.microsoft.com/office/drawing/2014/main" id="{9EF6CE44-0F2D-42AA-8976-DDFD43EDAB00}"/>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Marcador de contenido 7">
            <a:extLst>
              <a:ext uri="{FF2B5EF4-FFF2-40B4-BE49-F238E27FC236}">
                <a16:creationId xmlns:a16="http://schemas.microsoft.com/office/drawing/2014/main" id="{04797FE3-A4A8-4ED9-9C45-F4E12B785855}"/>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pic>
        <p:nvPicPr>
          <p:cNvPr id="6" name="Imagen 5">
            <a:extLst>
              <a:ext uri="{FF2B5EF4-FFF2-40B4-BE49-F238E27FC236}">
                <a16:creationId xmlns:a16="http://schemas.microsoft.com/office/drawing/2014/main" id="{62ABD279-37A2-4FBB-97D6-3855F0481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8444A-8B9A-4B29-9E91-11AAB380A9A6}"/>
              </a:ext>
            </a:extLst>
          </p:cNvPr>
          <p:cNvSpPr>
            <a:spLocks noGrp="1"/>
          </p:cNvSpPr>
          <p:nvPr>
            <p:ph type="title"/>
          </p:nvPr>
        </p:nvSpPr>
        <p:spPr/>
        <p:txBody>
          <a:bodyPr/>
          <a:lstStyle/>
          <a:p>
            <a:pPr algn="ctr"/>
            <a:r>
              <a:rPr lang="es-ES" altLang="es-CO" sz="44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AÑO  </a:t>
            </a:r>
            <a:r>
              <a:rPr lang="es-ES" altLang="es-CO" sz="4400" b="1" dirty="0">
                <a:solidFill>
                  <a:srgbClr val="FF0000"/>
                </a:solidFill>
                <a:effectLst>
                  <a:outerShdw blurRad="38100" dist="38100" dir="2700000" algn="tl">
                    <a:srgbClr val="000000">
                      <a:alpha val="43137"/>
                    </a:srgbClr>
                  </a:outerShdw>
                </a:effectLst>
                <a:latin typeface="Calibri" panose="020F0502020204030204"/>
                <a:ea typeface="+mn-ea"/>
                <a:cs typeface="+mn-cs"/>
              </a:rPr>
              <a:t>2021</a:t>
            </a:r>
            <a:endParaRPr lang="es-CO" dirty="0"/>
          </a:p>
        </p:txBody>
      </p:sp>
      <p:graphicFrame>
        <p:nvGraphicFramePr>
          <p:cNvPr id="7" name="Marcador de contenido 6">
            <a:extLst>
              <a:ext uri="{FF2B5EF4-FFF2-40B4-BE49-F238E27FC236}">
                <a16:creationId xmlns:a16="http://schemas.microsoft.com/office/drawing/2014/main" id="{05B2B0C7-8001-4F21-AB2C-F23A5DAFCBFA}"/>
              </a:ext>
            </a:extLst>
          </p:cNvPr>
          <p:cNvGraphicFramePr>
            <a:graphicFrameLocks noGrp="1"/>
          </p:cNvGraphicFramePr>
          <p:nvPr>
            <p:ph sz="half" idx="2"/>
            <p:extLst>
              <p:ext uri="{D42A27DB-BD31-4B8C-83A1-F6EECF244321}">
                <p14:modId xmlns:p14="http://schemas.microsoft.com/office/powerpoint/2010/main" val="1412199521"/>
              </p:ext>
            </p:extLst>
          </p:nvPr>
        </p:nvGraphicFramePr>
        <p:xfrm>
          <a:off x="839788" y="1828800"/>
          <a:ext cx="5157787" cy="4360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Marcador de contenido 7">
            <a:extLst>
              <a:ext uri="{FF2B5EF4-FFF2-40B4-BE49-F238E27FC236}">
                <a16:creationId xmlns:a16="http://schemas.microsoft.com/office/drawing/2014/main" id="{BF5A93DA-991F-4DC5-9CB1-A036CA3248DA}"/>
              </a:ext>
            </a:extLst>
          </p:cNvPr>
          <p:cNvGraphicFramePr>
            <a:graphicFrameLocks noGrp="1"/>
          </p:cNvGraphicFramePr>
          <p:nvPr>
            <p:ph sz="quarter" idx="4"/>
            <p:extLst>
              <p:ext uri="{D42A27DB-BD31-4B8C-83A1-F6EECF244321}">
                <p14:modId xmlns:p14="http://schemas.microsoft.com/office/powerpoint/2010/main" val="220347980"/>
              </p:ext>
            </p:extLst>
          </p:nvPr>
        </p:nvGraphicFramePr>
        <p:xfrm>
          <a:off x="6148387" y="1967345"/>
          <a:ext cx="5181600" cy="42223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Imagen 8">
            <a:extLst>
              <a:ext uri="{FF2B5EF4-FFF2-40B4-BE49-F238E27FC236}">
                <a16:creationId xmlns:a16="http://schemas.microsoft.com/office/drawing/2014/main" id="{756FF7F7-C38E-4C1C-9274-4236B32A4B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1352192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DCB5928-DC7D-4612-9922-441966E156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Freeform: Shape 75">
            <a:extLst>
              <a:ext uri="{FF2B5EF4-FFF2-40B4-BE49-F238E27FC236}">
                <a16:creationId xmlns:a16="http://schemas.microsoft.com/office/drawing/2014/main" id="{682C1161-1736-45EC-99B7-33F3CAE9D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Freeform: Shape 77">
            <a:extLst>
              <a:ext uri="{FF2B5EF4-FFF2-40B4-BE49-F238E27FC236}">
                <a16:creationId xmlns:a16="http://schemas.microsoft.com/office/drawing/2014/main" id="{84D4DDB8-B68F-45B0-9F62-C4279996F6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4" name="Rectangle 2">
            <a:extLst>
              <a:ext uri="{FF2B5EF4-FFF2-40B4-BE49-F238E27FC236}">
                <a16:creationId xmlns:a16="http://schemas.microsoft.com/office/drawing/2014/main" id="{612DACCF-1D33-4CC8-8184-1C6624C98884}"/>
              </a:ext>
            </a:extLst>
          </p:cNvPr>
          <p:cNvSpPr>
            <a:spLocks noChangeArrowheads="1"/>
          </p:cNvSpPr>
          <p:nvPr/>
        </p:nvSpPr>
        <p:spPr bwMode="auto">
          <a:xfrm>
            <a:off x="477980" y="1122363"/>
            <a:ext cx="4567567" cy="320413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fontAlgn="auto">
              <a:lnSpc>
                <a:spcPct val="90000"/>
              </a:lnSpc>
              <a:spcBef>
                <a:spcPct val="0"/>
              </a:spcBef>
              <a:spcAft>
                <a:spcPts val="600"/>
              </a:spcAft>
              <a:buClrTx/>
              <a:buSzTx/>
              <a:buNone/>
              <a:tabLst/>
              <a:defRPr/>
            </a:pPr>
            <a:r>
              <a:rPr kumimoji="0" lang="en-US" altLang="es-CO" sz="3000" b="1" i="0" u="none" strike="noStrike" kern="1200" cap="none" spc="0" normalizeH="0" baseline="0" noProof="0" dirty="0" smtClean="0">
                <a:ln>
                  <a:noFill/>
                </a:ln>
                <a:solidFill>
                  <a:srgbClr val="FF0000"/>
                </a:solidFill>
                <a:effectLst/>
                <a:uLnTx/>
                <a:uFillTx/>
                <a:latin typeface="+mj-lt"/>
                <a:ea typeface="+mj-ea"/>
                <a:cs typeface="+mj-cs"/>
              </a:rPr>
              <a:t>PROMEDIO</a:t>
            </a:r>
            <a:r>
              <a:rPr kumimoji="0" lang="en-US" altLang="es-CO" sz="3000" b="1" i="0" u="none" strike="noStrike" kern="1200" cap="none" spc="0" normalizeH="0" noProof="0" dirty="0" smtClean="0">
                <a:ln>
                  <a:noFill/>
                </a:ln>
                <a:solidFill>
                  <a:srgbClr val="FF0000"/>
                </a:solidFill>
                <a:effectLst/>
                <a:uLnTx/>
                <a:uFillTx/>
                <a:latin typeface="+mj-lt"/>
                <a:ea typeface="+mj-ea"/>
                <a:cs typeface="+mj-cs"/>
              </a:rPr>
              <a:t> AÑO </a:t>
            </a:r>
          </a:p>
          <a:p>
            <a:pPr marL="0" marR="0" lvl="0" indent="0" algn="ctr" fontAlgn="auto">
              <a:lnSpc>
                <a:spcPct val="90000"/>
              </a:lnSpc>
              <a:spcBef>
                <a:spcPct val="0"/>
              </a:spcBef>
              <a:spcAft>
                <a:spcPts val="600"/>
              </a:spcAft>
              <a:buClrTx/>
              <a:buSzTx/>
              <a:buNone/>
              <a:tabLst/>
              <a:defRPr/>
            </a:pPr>
            <a:r>
              <a:rPr lang="en-US" altLang="es-CO" sz="3000" b="1" dirty="0" smtClean="0">
                <a:solidFill>
                  <a:srgbClr val="FF0000"/>
                </a:solidFill>
                <a:latin typeface="+mj-lt"/>
                <a:ea typeface="+mj-ea"/>
                <a:cs typeface="+mj-cs"/>
              </a:rPr>
              <a:t>P. </a:t>
            </a:r>
            <a:r>
              <a:rPr kumimoji="0" lang="en-US" altLang="es-CO" sz="3000" b="1" i="0" u="none" strike="noStrike" kern="1200" cap="none" spc="0" normalizeH="0" noProof="0" dirty="0" smtClean="0">
                <a:ln>
                  <a:noFill/>
                </a:ln>
                <a:solidFill>
                  <a:srgbClr val="FF0000"/>
                </a:solidFill>
                <a:effectLst/>
                <a:uLnTx/>
                <a:uFillTx/>
                <a:latin typeface="+mj-lt"/>
                <a:ea typeface="+mj-ea"/>
                <a:cs typeface="+mj-cs"/>
              </a:rPr>
              <a:t>SEGURIDAD DEL PACIENTE</a:t>
            </a:r>
            <a:endParaRPr kumimoji="0" lang="en-US" altLang="es-CO" sz="3000" b="1" i="0" u="none" strike="noStrike" kern="1200" cap="none" spc="0" normalizeH="0" baseline="0" noProof="0" dirty="0">
              <a:ln>
                <a:noFill/>
              </a:ln>
              <a:solidFill>
                <a:srgbClr val="FF0000"/>
              </a:solidFill>
              <a:effectLst/>
              <a:uLnTx/>
              <a:uFillTx/>
              <a:latin typeface="+mj-lt"/>
              <a:ea typeface="+mj-ea"/>
              <a:cs typeface="+mj-cs"/>
            </a:endParaRPr>
          </a:p>
        </p:txBody>
      </p:sp>
      <p:sp>
        <p:nvSpPr>
          <p:cNvPr id="80" name="Rectangle 79">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72CB561A-6680-4B01-AC60-666B40E6ABC9}"/>
              </a:ext>
            </a:extLst>
          </p:cNvPr>
          <p:cNvPicPr>
            <a:picLocks noChangeAspect="1"/>
          </p:cNvPicPr>
          <p:nvPr/>
        </p:nvPicPr>
        <p:blipFill>
          <a:blip r:embed="rId2"/>
          <a:stretch>
            <a:fillRect/>
          </a:stretch>
        </p:blipFill>
        <p:spPr>
          <a:xfrm>
            <a:off x="5414356" y="1430723"/>
            <a:ext cx="6408836" cy="3845302"/>
          </a:xfrm>
          <a:prstGeom prst="rect">
            <a:avLst/>
          </a:prstGeom>
        </p:spPr>
      </p:pic>
      <p:sp>
        <p:nvSpPr>
          <p:cNvPr id="20485" name="Rectangle 8">
            <a:extLst>
              <a:ext uri="{FF2B5EF4-FFF2-40B4-BE49-F238E27FC236}">
                <a16:creationId xmlns:a16="http://schemas.microsoft.com/office/drawing/2014/main" id="{A63C8552-5A74-4AB1-8F61-14C2425541D7}"/>
              </a:ext>
            </a:extLst>
          </p:cNvPr>
          <p:cNvSpPr>
            <a:spLocks noChangeArrowheads="1"/>
          </p:cNvSpPr>
          <p:nvPr/>
        </p:nvSpPr>
        <p:spPr bwMode="auto">
          <a:xfrm flipV="1">
            <a:off x="1233776" y="2478366"/>
            <a:ext cx="14357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altLang="es-CO"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Marcador de contenido 6">
            <a:extLst>
              <a:ext uri="{FF2B5EF4-FFF2-40B4-BE49-F238E27FC236}">
                <a16:creationId xmlns:a16="http://schemas.microsoft.com/office/drawing/2014/main" id="{40B37991-30CC-43DC-8EE2-4061714B833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Marcador de contenido 6">
            <a:extLst>
              <a:ext uri="{FF2B5EF4-FFF2-40B4-BE49-F238E27FC236}">
                <a16:creationId xmlns:a16="http://schemas.microsoft.com/office/drawing/2014/main" id="{8ACE6C3A-54BD-4153-8981-94602A7B1C3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6" name="Gráfico 5">
            <a:extLst>
              <a:ext uri="{FF2B5EF4-FFF2-40B4-BE49-F238E27FC236}">
                <a16:creationId xmlns:a16="http://schemas.microsoft.com/office/drawing/2014/main" id="{6A40D398-CAEC-4D0B-BB24-5824F1667907}"/>
              </a:ext>
            </a:extLst>
          </p:cNvPr>
          <p:cNvGraphicFramePr>
            <a:graphicFrameLocks/>
          </p:cNvGraphicFramePr>
          <p:nvPr>
            <p:extLst>
              <p:ext uri="{D42A27DB-BD31-4B8C-83A1-F6EECF244321}">
                <p14:modId xmlns:p14="http://schemas.microsoft.com/office/powerpoint/2010/main" val="800444637"/>
              </p:ext>
            </p:extLst>
          </p:nvPr>
        </p:nvGraphicFramePr>
        <p:xfrm>
          <a:off x="663677" y="619432"/>
          <a:ext cx="11051311" cy="5619136"/>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a:extLst>
              <a:ext uri="{FF2B5EF4-FFF2-40B4-BE49-F238E27FC236}">
                <a16:creationId xmlns:a16="http://schemas.microsoft.com/office/drawing/2014/main" id="{011A3B3F-11C4-49CB-B55D-4CB79ECFD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3068343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3A766-0D6A-4A6C-8DF2-B0B58094E172}"/>
              </a:ext>
            </a:extLst>
          </p:cNvPr>
          <p:cNvSpPr>
            <a:spLocks noGrp="1"/>
          </p:cNvSpPr>
          <p:nvPr>
            <p:ph type="title"/>
          </p:nvPr>
        </p:nvSpPr>
        <p:spPr>
          <a:xfrm>
            <a:off x="4965430" y="629268"/>
            <a:ext cx="6586491" cy="1286160"/>
          </a:xfrm>
        </p:spPr>
        <p:txBody>
          <a:bodyPr anchor="b">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9F2A9933-2E8D-47FD-81CF-CBAC31EB5782}"/>
              </a:ext>
            </a:extLst>
          </p:cNvPr>
          <p:cNvSpPr>
            <a:spLocks noGrp="1"/>
          </p:cNvSpPr>
          <p:nvPr>
            <p:ph idx="1"/>
          </p:nvPr>
        </p:nvSpPr>
        <p:spPr>
          <a:xfrm>
            <a:off x="4965431" y="2438400"/>
            <a:ext cx="6586489" cy="3785419"/>
          </a:xfrm>
        </p:spPr>
        <p:txBody>
          <a:bodyPr>
            <a:normAutofit lnSpcReduction="10000"/>
          </a:bodyPr>
          <a:lstStyle/>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Definir presupuesto para las actividades de </a:t>
            </a:r>
            <a:r>
              <a:rPr lang="es-ES" sz="1800" dirty="0" smtClean="0">
                <a:effectLst/>
                <a:latin typeface="Arial" panose="020B0604020202020204" pitchFamily="34" charset="0"/>
                <a:ea typeface="Times New Roman" panose="02020603050405020304" pitchFamily="18" charset="0"/>
              </a:rPr>
              <a:t>seguridad.</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Realizar gestión segura de la tecnología biomédica</a:t>
            </a:r>
            <a:r>
              <a:rPr lang="es-ES" sz="1800" dirty="0" smtClean="0">
                <a:effectLst/>
                <a:latin typeface="Arial" panose="020B0604020202020204" pitchFamily="34" charset="0"/>
                <a:ea typeface="Times New Roman" panose="02020603050405020304" pitchFamily="18" charset="0"/>
              </a:rPr>
              <a:t>.</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Constituir el comité de gestión tecnológica. </a:t>
            </a:r>
            <a:endParaRPr lang="es-ES" sz="1800" dirty="0" smtClean="0">
              <a:effectLst/>
              <a:latin typeface="Arial" panose="020B0604020202020204" pitchFamily="34" charset="0"/>
              <a:ea typeface="Times New Roman" panose="02020603050405020304" pitchFamily="18" charset="0"/>
            </a:endParaRP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Definir mecanismos de reporte de los eventos adversos diferentes al formato del reporte, tales como línea telefónica, direcciones de internet, buzones entre otras</a:t>
            </a:r>
            <a:r>
              <a:rPr lang="es-ES" sz="1800" dirty="0" smtClean="0">
                <a:effectLst/>
                <a:latin typeface="Arial" panose="020B0604020202020204" pitchFamily="34" charset="0"/>
                <a:ea typeface="Times New Roman" panose="02020603050405020304" pitchFamily="18" charset="0"/>
              </a:rPr>
              <a:t>.</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Incentivar en diferentes espacios el </a:t>
            </a:r>
            <a:r>
              <a:rPr lang="es-ES" sz="1800" dirty="0" err="1">
                <a:effectLst/>
                <a:latin typeface="Arial" panose="020B0604020202020204" pitchFamily="34" charset="0"/>
                <a:ea typeface="Times New Roman" panose="02020603050405020304" pitchFamily="18" charset="0"/>
              </a:rPr>
              <a:t>auto-reporte</a:t>
            </a:r>
            <a:r>
              <a:rPr lang="es-ES" sz="1800" dirty="0">
                <a:effectLst/>
                <a:latin typeface="Arial" panose="020B0604020202020204" pitchFamily="34" charset="0"/>
                <a:ea typeface="Times New Roman" panose="02020603050405020304" pitchFamily="18" charset="0"/>
              </a:rPr>
              <a:t> voluntario.</a:t>
            </a:r>
            <a:endParaRPr lang="es-CO" sz="1800" dirty="0">
              <a:effectLst/>
              <a:latin typeface="Times New Roman" panose="02020603050405020304" pitchFamily="18" charset="0"/>
              <a:ea typeface="Times New Roman" panose="02020603050405020304" pitchFamily="18" charset="0"/>
            </a:endParaRPr>
          </a:p>
          <a:p>
            <a:pPr algn="just"/>
            <a:endParaRPr lang="es-CO" sz="2000" dirty="0"/>
          </a:p>
        </p:txBody>
      </p:sp>
      <p:pic>
        <p:nvPicPr>
          <p:cNvPr id="5" name="Imagen 4" descr="Forma, Círculo&#10;&#10;Descripción generada automáticamente">
            <a:extLst>
              <a:ext uri="{FF2B5EF4-FFF2-40B4-BE49-F238E27FC236}">
                <a16:creationId xmlns:a16="http://schemas.microsoft.com/office/drawing/2014/main" id="{C8893DF7-6F72-4ED1-AB48-65E7129D6B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E20"/>
            </a:solidFill>
          </a:ln>
        </p:spPr>
        <p:style>
          <a:lnRef idx="1">
            <a:schemeClr val="accent1"/>
          </a:lnRef>
          <a:fillRef idx="0">
            <a:schemeClr val="accent1"/>
          </a:fillRef>
          <a:effectRef idx="0">
            <a:schemeClr val="accent1"/>
          </a:effectRef>
          <a:fontRef idx="minor">
            <a:schemeClr val="tx1"/>
          </a:fontRef>
        </p:style>
      </p:cxnSp>
      <p:pic>
        <p:nvPicPr>
          <p:cNvPr id="4" name="Marcador de contenido 6" descr="Texto&#10;&#10;Descripción generada automáticamente con confianza baja">
            <a:extLst>
              <a:ext uri="{FF2B5EF4-FFF2-40B4-BE49-F238E27FC236}">
                <a16:creationId xmlns:a16="http://schemas.microsoft.com/office/drawing/2014/main" id="{2F018284-F843-441A-91A1-AB97D43670E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349314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3A766-0D6A-4A6C-8DF2-B0B58094E172}"/>
              </a:ext>
            </a:extLst>
          </p:cNvPr>
          <p:cNvSpPr>
            <a:spLocks noGrp="1"/>
          </p:cNvSpPr>
          <p:nvPr>
            <p:ph type="title"/>
          </p:nvPr>
        </p:nvSpPr>
        <p:spPr>
          <a:xfrm>
            <a:off x="4965430" y="629268"/>
            <a:ext cx="6586491" cy="1286160"/>
          </a:xfrm>
        </p:spPr>
        <p:txBody>
          <a:bodyPr anchor="b">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9F2A9933-2E8D-47FD-81CF-CBAC31EB5782}"/>
              </a:ext>
            </a:extLst>
          </p:cNvPr>
          <p:cNvSpPr>
            <a:spLocks noGrp="1"/>
          </p:cNvSpPr>
          <p:nvPr>
            <p:ph idx="1"/>
          </p:nvPr>
        </p:nvSpPr>
        <p:spPr>
          <a:xfrm>
            <a:off x="4965431" y="2438400"/>
            <a:ext cx="6586489" cy="3785419"/>
          </a:xfrm>
        </p:spPr>
        <p:txBody>
          <a:bodyPr>
            <a:normAutofit fontScale="85000" lnSpcReduction="10000"/>
          </a:bodyPr>
          <a:lstStyle/>
          <a:p>
            <a:pPr marL="342900" lvl="0" indent="-342900" algn="just">
              <a:buFont typeface="Symbol" panose="05050102010706020507" pitchFamily="18" charset="2"/>
              <a:buChar char=""/>
            </a:pPr>
            <a:r>
              <a:rPr lang="es-ES" sz="1800" dirty="0" smtClean="0">
                <a:effectLst/>
                <a:latin typeface="Arial" panose="020B0604020202020204" pitchFamily="34" charset="0"/>
                <a:ea typeface="Times New Roman" panose="02020603050405020304" pitchFamily="18" charset="0"/>
              </a:rPr>
              <a:t>Construir indicadores para el monitoreo de seguridad del paciente (estructura, proceso).</a:t>
            </a:r>
          </a:p>
          <a:p>
            <a:pPr marL="0" lvl="0" indent="0" algn="just">
              <a:buNone/>
            </a:pPr>
            <a:endParaRPr lang="es-CO" sz="1800" dirty="0" smtClean="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smtClean="0">
                <a:effectLst/>
                <a:latin typeface="Arial" panose="020B0604020202020204" pitchFamily="34" charset="0"/>
                <a:ea typeface="Times New Roman" panose="02020603050405020304" pitchFamily="18" charset="0"/>
              </a:rPr>
              <a:t>Implementar análisis de paciente o sistema trazador que permita la búsqueda activa de fallas en la atención. </a:t>
            </a:r>
          </a:p>
          <a:p>
            <a:pPr marL="0" lvl="0" indent="0" algn="just">
              <a:buNone/>
            </a:pPr>
            <a:endParaRPr lang="es-CO" sz="1800" dirty="0" smtClean="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smtClean="0">
                <a:effectLst/>
                <a:latin typeface="Arial" panose="020B0604020202020204" pitchFamily="34" charset="0"/>
                <a:ea typeface="Times New Roman" panose="02020603050405020304" pitchFamily="18" charset="0"/>
              </a:rPr>
              <a:t>Construir indicadores de monitoreo de las actividades que la institución realiza para prevenir la ocurrencia de eventos adversos.</a:t>
            </a:r>
          </a:p>
          <a:p>
            <a:pPr marL="0" lvl="0" indent="0" algn="just">
              <a:buNone/>
            </a:pPr>
            <a:endParaRPr lang="es-CO" sz="1800" dirty="0" smtClean="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smtClean="0">
                <a:effectLst/>
                <a:latin typeface="Arial" panose="020B0604020202020204" pitchFamily="34" charset="0"/>
                <a:ea typeface="Times New Roman" panose="02020603050405020304" pitchFamily="18" charset="0"/>
              </a:rPr>
              <a:t>Documentar en el servicio de consulta externa una guía de preguntas mas frecuentes que podrían realizar los usuarios.</a:t>
            </a:r>
          </a:p>
          <a:p>
            <a:pPr marL="342900" lvl="0" indent="-342900" algn="just">
              <a:buFont typeface="Symbol" panose="05050102010706020507" pitchFamily="18" charset="2"/>
              <a:buChar char=""/>
            </a:pPr>
            <a:endParaRPr lang="es-CO" sz="1800" dirty="0" smtClean="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smtClean="0">
                <a:effectLst/>
                <a:latin typeface="Arial" panose="020B0604020202020204" pitchFamily="34" charset="0"/>
                <a:ea typeface="Times New Roman" panose="02020603050405020304" pitchFamily="18" charset="0"/>
              </a:rPr>
              <a:t>Documentar el protocolo o guías de manejo para la atención a pacientes con enfermedad mental.</a:t>
            </a:r>
            <a:r>
              <a:rPr lang="es-ES" sz="18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s-CO"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CO" sz="2000" dirty="0"/>
          </a:p>
        </p:txBody>
      </p:sp>
      <p:pic>
        <p:nvPicPr>
          <p:cNvPr id="5" name="Imagen 4" descr="Forma, Círculo&#10;&#10;Descripción generada automáticamente">
            <a:extLst>
              <a:ext uri="{FF2B5EF4-FFF2-40B4-BE49-F238E27FC236}">
                <a16:creationId xmlns:a16="http://schemas.microsoft.com/office/drawing/2014/main" id="{C8893DF7-6F72-4ED1-AB48-65E7129D6B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pic>
        <p:nvPicPr>
          <p:cNvPr id="4" name="Marcador de contenido 6" descr="Texto&#10;&#10;Descripción generada automáticamente con confianza baja">
            <a:extLst>
              <a:ext uri="{FF2B5EF4-FFF2-40B4-BE49-F238E27FC236}">
                <a16:creationId xmlns:a16="http://schemas.microsoft.com/office/drawing/2014/main" id="{2F018284-F843-441A-91A1-AB97D43670E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619303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3A766-0D6A-4A6C-8DF2-B0B58094E172}"/>
              </a:ext>
            </a:extLst>
          </p:cNvPr>
          <p:cNvSpPr>
            <a:spLocks noGrp="1"/>
          </p:cNvSpPr>
          <p:nvPr>
            <p:ph type="title"/>
          </p:nvPr>
        </p:nvSpPr>
        <p:spPr>
          <a:xfrm>
            <a:off x="4965430" y="629268"/>
            <a:ext cx="6586491" cy="1286160"/>
          </a:xfrm>
        </p:spPr>
        <p:txBody>
          <a:bodyPr anchor="b">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9F2A9933-2E8D-47FD-81CF-CBAC31EB5782}"/>
              </a:ext>
            </a:extLst>
          </p:cNvPr>
          <p:cNvSpPr>
            <a:spLocks noGrp="1"/>
          </p:cNvSpPr>
          <p:nvPr>
            <p:ph idx="1"/>
          </p:nvPr>
        </p:nvSpPr>
        <p:spPr>
          <a:xfrm>
            <a:off x="4965431" y="2438400"/>
            <a:ext cx="6586489" cy="3785419"/>
          </a:xfrm>
        </p:spPr>
        <p:txBody>
          <a:bodyPr>
            <a:normAutofit fontScale="85000" lnSpcReduction="10000"/>
          </a:bodyPr>
          <a:lstStyle/>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Documentar el protocolo de manejo del paciente con riesgo suicida y/o de autolesiones u omisión en la identificación del riesgo</a:t>
            </a:r>
            <a:r>
              <a:rPr lang="es-ES" sz="1800" dirty="0" smtClean="0">
                <a:effectLst/>
                <a:latin typeface="Arial" panose="020B0604020202020204" pitchFamily="34" charset="0"/>
                <a:ea typeface="Times New Roman" panose="02020603050405020304" pitchFamily="18" charset="0"/>
              </a:rPr>
              <a:t>.</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Definir mecanismos de identificación de los pacientes con patología </a:t>
            </a:r>
            <a:r>
              <a:rPr lang="es-ES" sz="1800" dirty="0" smtClean="0">
                <a:effectLst/>
                <a:latin typeface="Arial" panose="020B0604020202020204" pitchFamily="34" charset="0"/>
                <a:ea typeface="Times New Roman" panose="02020603050405020304" pitchFamily="18" charset="0"/>
              </a:rPr>
              <a:t>mental.</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Identificar los riesgos que se pueden presentar en el proceso de atención de pacientes con patología mentales</a:t>
            </a:r>
            <a:r>
              <a:rPr lang="es-ES" sz="1800" dirty="0" smtClean="0">
                <a:effectLst/>
                <a:latin typeface="Arial" panose="020B0604020202020204" pitchFamily="34" charset="0"/>
                <a:ea typeface="Times New Roman" panose="02020603050405020304" pitchFamily="18" charset="0"/>
              </a:rPr>
              <a:t>.</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Definir las </a:t>
            </a:r>
            <a:r>
              <a:rPr lang="es-ES" sz="1800" dirty="0" smtClean="0">
                <a:effectLst/>
                <a:latin typeface="Arial" panose="020B0604020202020204" pitchFamily="34" charset="0"/>
                <a:ea typeface="Times New Roman" panose="02020603050405020304" pitchFamily="18" charset="0"/>
              </a:rPr>
              <a:t>políticas </a:t>
            </a:r>
            <a:r>
              <a:rPr lang="es-ES" sz="1800" dirty="0">
                <a:effectLst/>
                <a:latin typeface="Arial" panose="020B0604020202020204" pitchFamily="34" charset="0"/>
                <a:ea typeface="Times New Roman" panose="02020603050405020304" pitchFamily="18" charset="0"/>
              </a:rPr>
              <a:t>institucionales relacionadas con los canales de comunicación entre el personal de salud con el paciente y su familia.</a:t>
            </a:r>
            <a:endParaRPr lang="es-CO" sz="1800" dirty="0">
              <a:effectLst/>
              <a:latin typeface="Times New Roman" panose="02020603050405020304" pitchFamily="18" charset="0"/>
              <a:ea typeface="Times New Roman" panose="02020603050405020304" pitchFamily="18" charset="0"/>
            </a:endParaRP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671830" indent="0" algn="just">
              <a:buNone/>
            </a:pPr>
            <a:r>
              <a:rPr lang="es-ES" sz="1800" dirty="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marL="679450" algn="just">
              <a:lnSpc>
                <a:spcPct val="115000"/>
              </a:lnSpc>
              <a:spcAft>
                <a:spcPts val="10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2000" dirty="0"/>
          </a:p>
        </p:txBody>
      </p:sp>
      <p:pic>
        <p:nvPicPr>
          <p:cNvPr id="5" name="Imagen 4" descr="Forma, Círculo&#10;&#10;Descripción generada automáticamente">
            <a:extLst>
              <a:ext uri="{FF2B5EF4-FFF2-40B4-BE49-F238E27FC236}">
                <a16:creationId xmlns:a16="http://schemas.microsoft.com/office/drawing/2014/main" id="{C8893DF7-6F72-4ED1-AB48-65E7129D6B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E20"/>
            </a:solidFill>
          </a:ln>
        </p:spPr>
        <p:style>
          <a:lnRef idx="1">
            <a:schemeClr val="accent1"/>
          </a:lnRef>
          <a:fillRef idx="0">
            <a:schemeClr val="accent1"/>
          </a:fillRef>
          <a:effectRef idx="0">
            <a:schemeClr val="accent1"/>
          </a:effectRef>
          <a:fontRef idx="minor">
            <a:schemeClr val="tx1"/>
          </a:fontRef>
        </p:style>
      </p:cxnSp>
      <p:pic>
        <p:nvPicPr>
          <p:cNvPr id="4" name="Marcador de contenido 6" descr="Texto&#10;&#10;Descripción generada automáticamente con confianza baja">
            <a:extLst>
              <a:ext uri="{FF2B5EF4-FFF2-40B4-BE49-F238E27FC236}">
                <a16:creationId xmlns:a16="http://schemas.microsoft.com/office/drawing/2014/main" id="{2F018284-F843-441A-91A1-AB97D43670E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1725001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 y="0"/>
            <a:ext cx="476488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uadroTexto 2"/>
          <p:cNvSpPr txBox="1"/>
          <p:nvPr/>
        </p:nvSpPr>
        <p:spPr>
          <a:xfrm>
            <a:off x="624115" y="3105834"/>
            <a:ext cx="20174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lumMod val="65000"/>
                  </a:prstClr>
                </a:solidFill>
                <a:effectLst/>
                <a:uLnTx/>
                <a:uFillTx/>
                <a:latin typeface="Futura-Normal" pitchFamily="2" charset="0"/>
                <a:ea typeface="+mn-ea"/>
                <a:cs typeface="+mn-cs"/>
              </a:rPr>
              <a:t>Espacio reservado para incluir imagen</a:t>
            </a:r>
          </a:p>
        </p:txBody>
      </p:sp>
      <p:sp>
        <p:nvSpPr>
          <p:cNvPr id="8" name="Marcador de texto 7">
            <a:extLst>
              <a:ext uri="{FF2B5EF4-FFF2-40B4-BE49-F238E27FC236}">
                <a16:creationId xmlns:a16="http://schemas.microsoft.com/office/drawing/2014/main" id="{248B751C-575C-4B28-B48A-B519118DF5E6}"/>
              </a:ext>
            </a:extLst>
          </p:cNvPr>
          <p:cNvSpPr>
            <a:spLocks noGrp="1"/>
          </p:cNvSpPr>
          <p:nvPr>
            <p:ph type="body" idx="1"/>
          </p:nvPr>
        </p:nvSpPr>
        <p:spPr>
          <a:xfrm>
            <a:off x="839788" y="999461"/>
            <a:ext cx="5157787" cy="837278"/>
          </a:xfrm>
        </p:spPr>
        <p:txBody>
          <a:bodyPr>
            <a:normAutofit/>
          </a:bodyPr>
          <a:lstStyle/>
          <a:p>
            <a:pPr algn="ctr"/>
            <a:r>
              <a:rPr lang="es-ES" sz="4800" dirty="0">
                <a:solidFill>
                  <a:srgbClr val="E20E18"/>
                </a:solidFill>
                <a:effectLst>
                  <a:outerShdw blurRad="38100" dist="38100" dir="2700000" algn="tl">
                    <a:srgbClr val="000000">
                      <a:alpha val="43137"/>
                    </a:srgbClr>
                  </a:outerShdw>
                </a:effectLst>
                <a:latin typeface="Montserrat Black" panose="00000A00000000000000" pitchFamily="2" charset="0"/>
              </a:rPr>
              <a:t>Objetivo</a:t>
            </a:r>
            <a:endParaRPr lang="es-CO" sz="4800" dirty="0">
              <a:solidFill>
                <a:srgbClr val="E20E18"/>
              </a:solidFill>
              <a:effectLst>
                <a:outerShdw blurRad="38100" dist="38100" dir="2700000" algn="tl">
                  <a:srgbClr val="000000">
                    <a:alpha val="43137"/>
                  </a:srgbClr>
                </a:outerShdw>
              </a:effectLst>
              <a:latin typeface="Montserrat Black" panose="00000A00000000000000" pitchFamily="2" charset="0"/>
            </a:endParaRPr>
          </a:p>
        </p:txBody>
      </p:sp>
      <p:sp>
        <p:nvSpPr>
          <p:cNvPr id="10" name="Marcador de texto 9">
            <a:extLst>
              <a:ext uri="{FF2B5EF4-FFF2-40B4-BE49-F238E27FC236}">
                <a16:creationId xmlns:a16="http://schemas.microsoft.com/office/drawing/2014/main" id="{1350097C-5E3E-4458-BC65-40093ADBD48D}"/>
              </a:ext>
            </a:extLst>
          </p:cNvPr>
          <p:cNvSpPr>
            <a:spLocks noGrp="1"/>
          </p:cNvSpPr>
          <p:nvPr>
            <p:ph type="body" sz="quarter" idx="3"/>
          </p:nvPr>
        </p:nvSpPr>
        <p:spPr>
          <a:xfrm>
            <a:off x="6096000" y="1027906"/>
            <a:ext cx="5183188" cy="823912"/>
          </a:xfrm>
        </p:spPr>
        <p:txBody>
          <a:bodyPr>
            <a:normAutofit/>
          </a:bodyPr>
          <a:lstStyle/>
          <a:p>
            <a:pPr algn="ctr"/>
            <a:r>
              <a:rPr lang="es-ES" sz="4800" dirty="0">
                <a:solidFill>
                  <a:srgbClr val="E20E18"/>
                </a:solidFill>
                <a:effectLst>
                  <a:outerShdw blurRad="38100" dist="38100" dir="2700000" algn="tl">
                    <a:srgbClr val="000000">
                      <a:alpha val="43137"/>
                    </a:srgbClr>
                  </a:outerShdw>
                </a:effectLst>
                <a:latin typeface="Montserrat Black" panose="00000A00000000000000" pitchFamily="2" charset="0"/>
              </a:rPr>
              <a:t>Contenido</a:t>
            </a:r>
            <a:endParaRPr lang="es-CO" sz="3200" dirty="0"/>
          </a:p>
        </p:txBody>
      </p:sp>
      <p:graphicFrame>
        <p:nvGraphicFramePr>
          <p:cNvPr id="13" name="Marcador de contenido 12">
            <a:extLst>
              <a:ext uri="{FF2B5EF4-FFF2-40B4-BE49-F238E27FC236}">
                <a16:creationId xmlns:a16="http://schemas.microsoft.com/office/drawing/2014/main" id="{3688119B-49A6-4AEA-84A8-9EC0DC3C8F77}"/>
              </a:ext>
            </a:extLst>
          </p:cNvPr>
          <p:cNvGraphicFramePr>
            <a:graphicFrameLocks noGrp="1"/>
          </p:cNvGraphicFramePr>
          <p:nvPr>
            <p:ph sz="quarter" idx="4"/>
            <p:extLst>
              <p:ext uri="{D42A27DB-BD31-4B8C-83A1-F6EECF244321}">
                <p14:modId xmlns:p14="http://schemas.microsoft.com/office/powerpoint/2010/main" val="2998966200"/>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Marcador de contenido 6">
            <a:extLst>
              <a:ext uri="{FF2B5EF4-FFF2-40B4-BE49-F238E27FC236}">
                <a16:creationId xmlns:a16="http://schemas.microsoft.com/office/drawing/2014/main" id="{5953396D-F52B-4B6F-94E3-35801B74D061}"/>
              </a:ext>
            </a:extLst>
          </p:cNvPr>
          <p:cNvGraphicFramePr>
            <a:graphicFrameLocks noGrp="1"/>
          </p:cNvGraphicFramePr>
          <p:nvPr>
            <p:ph sz="half" idx="2"/>
            <p:extLst>
              <p:ext uri="{D42A27DB-BD31-4B8C-83A1-F6EECF244321}">
                <p14:modId xmlns:p14="http://schemas.microsoft.com/office/powerpoint/2010/main" val="2939734489"/>
              </p:ext>
            </p:extLst>
          </p:nvPr>
        </p:nvGraphicFramePr>
        <p:xfrm>
          <a:off x="839788" y="2055813"/>
          <a:ext cx="5157787" cy="4133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agen 8">
            <a:extLst>
              <a:ext uri="{FF2B5EF4-FFF2-40B4-BE49-F238E27FC236}">
                <a16:creationId xmlns:a16="http://schemas.microsoft.com/office/drawing/2014/main" id="{0B4360BA-EB18-4FCC-9D6D-67A1FDB84E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2600642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3A766-0D6A-4A6C-8DF2-B0B58094E172}"/>
              </a:ext>
            </a:extLst>
          </p:cNvPr>
          <p:cNvSpPr>
            <a:spLocks noGrp="1"/>
          </p:cNvSpPr>
          <p:nvPr>
            <p:ph type="title"/>
          </p:nvPr>
        </p:nvSpPr>
        <p:spPr>
          <a:xfrm>
            <a:off x="4965430" y="629268"/>
            <a:ext cx="6586491" cy="1286160"/>
          </a:xfrm>
        </p:spPr>
        <p:txBody>
          <a:bodyPr anchor="b">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9F2A9933-2E8D-47FD-81CF-CBAC31EB5782}"/>
              </a:ext>
            </a:extLst>
          </p:cNvPr>
          <p:cNvSpPr>
            <a:spLocks noGrp="1"/>
          </p:cNvSpPr>
          <p:nvPr>
            <p:ph idx="1"/>
          </p:nvPr>
        </p:nvSpPr>
        <p:spPr>
          <a:xfrm>
            <a:off x="4965431" y="2438400"/>
            <a:ext cx="6586489" cy="3785419"/>
          </a:xfrm>
        </p:spPr>
        <p:txBody>
          <a:bodyPr>
            <a:normAutofit fontScale="77500" lnSpcReduction="20000"/>
          </a:bodyPr>
          <a:lstStyle/>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smtClean="0">
                <a:latin typeface="Arial" panose="020B0604020202020204" pitchFamily="34" charset="0"/>
                <a:ea typeface="Times New Roman" panose="02020603050405020304" pitchFamily="18" charset="0"/>
              </a:rPr>
              <a:t>Implementar </a:t>
            </a:r>
            <a:r>
              <a:rPr lang="es-ES" sz="1800" dirty="0" smtClean="0">
                <a:effectLst/>
                <a:latin typeface="Arial" panose="020B0604020202020204" pitchFamily="34" charset="0"/>
                <a:ea typeface="Times New Roman" panose="02020603050405020304" pitchFamily="18" charset="0"/>
              </a:rPr>
              <a:t>mecanismos para </a:t>
            </a:r>
            <a:r>
              <a:rPr lang="es-ES" sz="1800" dirty="0">
                <a:effectLst/>
                <a:latin typeface="Arial" panose="020B0604020202020204" pitchFamily="34" charset="0"/>
                <a:ea typeface="Times New Roman" panose="02020603050405020304" pitchFamily="18" charset="0"/>
              </a:rPr>
              <a:t>la comunicación con enfoque </a:t>
            </a:r>
            <a:r>
              <a:rPr lang="es-ES" sz="1800" dirty="0" smtClean="0">
                <a:effectLst/>
                <a:latin typeface="Arial" panose="020B0604020202020204" pitchFamily="34" charset="0"/>
                <a:ea typeface="Times New Roman" panose="02020603050405020304" pitchFamily="18" charset="0"/>
              </a:rPr>
              <a:t>diferencial.</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Definir estrategias para el fortalecimiento de las competencias, actitudes y aptitudes del talento humano</a:t>
            </a:r>
            <a:r>
              <a:rPr lang="es-ES" sz="1800" dirty="0" smtClean="0">
                <a:effectLst/>
                <a:latin typeface="Arial" panose="020B0604020202020204" pitchFamily="34" charset="0"/>
                <a:ea typeface="Times New Roman" panose="02020603050405020304" pitchFamily="18" charset="0"/>
              </a:rPr>
              <a:t>.</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Construir </a:t>
            </a:r>
            <a:r>
              <a:rPr lang="es-ES" sz="1800" dirty="0" smtClean="0">
                <a:effectLst/>
                <a:latin typeface="Arial" panose="020B0604020202020204" pitchFamily="34" charset="0"/>
                <a:ea typeface="Times New Roman" panose="02020603050405020304" pitchFamily="18" charset="0"/>
              </a:rPr>
              <a:t>guía </a:t>
            </a:r>
            <a:r>
              <a:rPr lang="es-ES" sz="1800" dirty="0">
                <a:effectLst/>
                <a:latin typeface="Arial" panose="020B0604020202020204" pitchFamily="34" charset="0"/>
                <a:ea typeface="Times New Roman" panose="02020603050405020304" pitchFamily="18" charset="0"/>
              </a:rPr>
              <a:t>de </a:t>
            </a:r>
            <a:r>
              <a:rPr lang="es-ES" sz="1800" dirty="0" smtClean="0">
                <a:effectLst/>
                <a:latin typeface="Arial" panose="020B0604020202020204" pitchFamily="34" charset="0"/>
                <a:ea typeface="Times New Roman" panose="02020603050405020304" pitchFamily="18" charset="0"/>
              </a:rPr>
              <a:t>preguntas mas frecuentes </a:t>
            </a:r>
            <a:r>
              <a:rPr lang="es-ES" sz="1800" dirty="0">
                <a:effectLst/>
                <a:latin typeface="Arial" panose="020B0604020202020204" pitchFamily="34" charset="0"/>
                <a:ea typeface="Times New Roman" panose="02020603050405020304" pitchFamily="18" charset="0"/>
              </a:rPr>
              <a:t>que </a:t>
            </a:r>
            <a:r>
              <a:rPr lang="es-ES" sz="1800" dirty="0" smtClean="0">
                <a:effectLst/>
                <a:latin typeface="Arial" panose="020B0604020202020204" pitchFamily="34" charset="0"/>
                <a:ea typeface="Times New Roman" panose="02020603050405020304" pitchFamily="18" charset="0"/>
              </a:rPr>
              <a:t>podrían realizar los usuarios.</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smtClean="0">
                <a:latin typeface="Arial" panose="020B0604020202020204" pitchFamily="34" charset="0"/>
                <a:ea typeface="Times New Roman" panose="02020603050405020304" pitchFamily="18" charset="0"/>
              </a:rPr>
              <a:t>Construir un </a:t>
            </a:r>
            <a:r>
              <a:rPr lang="es-ES" sz="1800" dirty="0" smtClean="0">
                <a:effectLst/>
                <a:latin typeface="Arial" panose="020B0604020202020204" pitchFamily="34" charset="0"/>
                <a:ea typeface="Times New Roman" panose="02020603050405020304" pitchFamily="18" charset="0"/>
              </a:rPr>
              <a:t>documento guía que </a:t>
            </a:r>
            <a:r>
              <a:rPr lang="es-ES" sz="1800" dirty="0" smtClean="0">
                <a:latin typeface="Arial" panose="020B0604020202020204" pitchFamily="34" charset="0"/>
                <a:ea typeface="Times New Roman" panose="02020603050405020304" pitchFamily="18" charset="0"/>
              </a:rPr>
              <a:t>establezca  los formatos de </a:t>
            </a:r>
            <a:r>
              <a:rPr lang="es-ES" sz="1800" dirty="0" smtClean="0">
                <a:effectLst/>
                <a:latin typeface="Arial" panose="020B0604020202020204" pitchFamily="34" charset="0"/>
                <a:ea typeface="Times New Roman" panose="02020603050405020304" pitchFamily="18" charset="0"/>
              </a:rPr>
              <a:t>consentimiento informado.</a:t>
            </a:r>
          </a:p>
          <a:p>
            <a:pPr marL="0" lvl="0" indent="0" algn="just">
              <a:buNone/>
            </a:pPr>
            <a:endParaRPr lang="es-CO"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rPr>
              <a:t>Construir política institucional de definición de acrónimos o </a:t>
            </a:r>
            <a:r>
              <a:rPr lang="es-ES" sz="1800" dirty="0" smtClean="0">
                <a:effectLst/>
                <a:latin typeface="Arial" panose="020B0604020202020204" pitchFamily="34" charset="0"/>
                <a:ea typeface="Times New Roman" panose="02020603050405020304" pitchFamily="18" charset="0"/>
              </a:rPr>
              <a:t>abreviaturas.  </a:t>
            </a:r>
            <a:endParaRPr lang="es-CO" sz="1800" dirty="0">
              <a:effectLst/>
              <a:latin typeface="Times New Roman" panose="02020603050405020304" pitchFamily="18" charset="0"/>
              <a:ea typeface="Times New Roman" panose="02020603050405020304" pitchFamily="18" charset="0"/>
            </a:endParaRPr>
          </a:p>
          <a:p>
            <a:pPr marL="671830" indent="0" algn="just">
              <a:buNone/>
            </a:pPr>
            <a:r>
              <a:rPr lang="es-ES" sz="1800" dirty="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marL="679450" algn="just">
              <a:lnSpc>
                <a:spcPct val="115000"/>
              </a:lnSpc>
              <a:spcAft>
                <a:spcPts val="10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2000" dirty="0"/>
          </a:p>
        </p:txBody>
      </p:sp>
      <p:pic>
        <p:nvPicPr>
          <p:cNvPr id="5" name="Imagen 4" descr="Forma, Círculo&#10;&#10;Descripción generada automáticamente">
            <a:extLst>
              <a:ext uri="{FF2B5EF4-FFF2-40B4-BE49-F238E27FC236}">
                <a16:creationId xmlns:a16="http://schemas.microsoft.com/office/drawing/2014/main" id="{C8893DF7-6F72-4ED1-AB48-65E7129D6B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pic>
        <p:nvPicPr>
          <p:cNvPr id="4" name="Marcador de contenido 6" descr="Texto&#10;&#10;Descripción generada automáticamente con confianza baja">
            <a:extLst>
              <a:ext uri="{FF2B5EF4-FFF2-40B4-BE49-F238E27FC236}">
                <a16:creationId xmlns:a16="http://schemas.microsoft.com/office/drawing/2014/main" id="{2F018284-F843-441A-91A1-AB97D43670E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1653550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8254B789-1D5F-49F4-B42F-78DD24DD297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5" name="Diagrama 4">
            <a:extLst>
              <a:ext uri="{FF2B5EF4-FFF2-40B4-BE49-F238E27FC236}">
                <a16:creationId xmlns:a16="http://schemas.microsoft.com/office/drawing/2014/main" id="{930E7ACA-0090-492E-AFA0-4174D54284BC}"/>
              </a:ext>
            </a:extLst>
          </p:cNvPr>
          <p:cNvGraphicFramePr/>
          <p:nvPr>
            <p:extLst>
              <p:ext uri="{D42A27DB-BD31-4B8C-83A1-F6EECF244321}">
                <p14:modId xmlns:p14="http://schemas.microsoft.com/office/powerpoint/2010/main" val="3990576245"/>
              </p:ext>
            </p:extLst>
          </p:nvPr>
        </p:nvGraphicFramePr>
        <p:xfrm>
          <a:off x="2278967" y="1981200"/>
          <a:ext cx="9054051" cy="382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F6FA67FD-E328-4AE7-8A65-2F452342BA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1305179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59C1D-54CE-4EA9-B65D-4E668BAAE8A0}"/>
              </a:ext>
            </a:extLst>
          </p:cNvPr>
          <p:cNvSpPr>
            <a:spLocks noGrp="1"/>
          </p:cNvSpPr>
          <p:nvPr>
            <p:ph type="title"/>
          </p:nvPr>
        </p:nvSpPr>
        <p:spPr/>
        <p:txBody>
          <a:bodyPr/>
          <a:lstStyle/>
          <a:p>
            <a:pPr algn="ctr"/>
            <a:r>
              <a:rPr lang="es-ES"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POLÌTICA DE HUMANIZACIÒN EN SALUD</a:t>
            </a:r>
            <a:endParaRPr lang="es-CO" dirty="0"/>
          </a:p>
        </p:txBody>
      </p:sp>
      <p:graphicFrame>
        <p:nvGraphicFramePr>
          <p:cNvPr id="4" name="Marcador de contenido 3">
            <a:extLst>
              <a:ext uri="{FF2B5EF4-FFF2-40B4-BE49-F238E27FC236}">
                <a16:creationId xmlns:a16="http://schemas.microsoft.com/office/drawing/2014/main" id="{E4FA0ECA-B839-4802-A038-A56310B26D74}"/>
              </a:ext>
            </a:extLst>
          </p:cNvPr>
          <p:cNvGraphicFramePr>
            <a:graphicFrameLocks noGrp="1"/>
          </p:cNvGraphicFramePr>
          <p:nvPr>
            <p:ph idx="1"/>
            <p:extLst>
              <p:ext uri="{D42A27DB-BD31-4B8C-83A1-F6EECF244321}">
                <p14:modId xmlns:p14="http://schemas.microsoft.com/office/powerpoint/2010/main" val="2363750288"/>
              </p:ext>
            </p:extLst>
          </p:nvPr>
        </p:nvGraphicFramePr>
        <p:xfrm>
          <a:off x="838200" y="1870363"/>
          <a:ext cx="10515600" cy="4622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Marcador de contenido 6">
            <a:extLst>
              <a:ext uri="{FF2B5EF4-FFF2-40B4-BE49-F238E27FC236}">
                <a16:creationId xmlns:a16="http://schemas.microsoft.com/office/drawing/2014/main" id="{BC0D864F-1EF5-4056-AC7E-428025BC8A4A}"/>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6" name="Imagen 5">
            <a:extLst>
              <a:ext uri="{FF2B5EF4-FFF2-40B4-BE49-F238E27FC236}">
                <a16:creationId xmlns:a16="http://schemas.microsoft.com/office/drawing/2014/main" id="{DC88AA5D-39AE-44BB-8E6B-0C345CC40E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213772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CC6BB2-28F8-4405-829D-0562733BEE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5C2E53F0-AD54-4A55-99A0-EC896CE3C2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D15F19F8-85EE-477A-ACBA-4B6D06978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BA6551F-1F9E-4773-999F-B5CF2C68CB2B}"/>
              </a:ext>
            </a:extLst>
          </p:cNvPr>
          <p:cNvSpPr>
            <a:spLocks noGrp="1"/>
          </p:cNvSpPr>
          <p:nvPr>
            <p:ph type="title"/>
          </p:nvPr>
        </p:nvSpPr>
        <p:spPr>
          <a:xfrm>
            <a:off x="838200" y="239543"/>
            <a:ext cx="10515600" cy="1273233"/>
          </a:xfrm>
        </p:spPr>
        <p:txBody>
          <a:bodyPr>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AÑO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19" name="Rectangle 18">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Marcador de contenido 6">
            <a:extLst>
              <a:ext uri="{FF2B5EF4-FFF2-40B4-BE49-F238E27FC236}">
                <a16:creationId xmlns:a16="http://schemas.microsoft.com/office/drawing/2014/main" id="{4C99AD72-57E7-4F27-888E-11E91CC5B9D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8" name="Marcador de contenido 7">
            <a:extLst>
              <a:ext uri="{FF2B5EF4-FFF2-40B4-BE49-F238E27FC236}">
                <a16:creationId xmlns:a16="http://schemas.microsoft.com/office/drawing/2014/main" id="{4B11353F-2671-44F5-A582-91B1B5C3C372}"/>
              </a:ext>
            </a:extLst>
          </p:cNvPr>
          <p:cNvGraphicFramePr>
            <a:graphicFrameLocks noGrp="1"/>
          </p:cNvGraphicFramePr>
          <p:nvPr>
            <p:ph idx="1"/>
            <p:extLst>
              <p:ext uri="{D42A27DB-BD31-4B8C-83A1-F6EECF244321}">
                <p14:modId xmlns:p14="http://schemas.microsoft.com/office/powerpoint/2010/main" val="3766811770"/>
              </p:ext>
            </p:extLst>
          </p:nvPr>
        </p:nvGraphicFramePr>
        <p:xfrm>
          <a:off x="838200" y="2184158"/>
          <a:ext cx="10515600" cy="4061193"/>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a:extLst>
              <a:ext uri="{FF2B5EF4-FFF2-40B4-BE49-F238E27FC236}">
                <a16:creationId xmlns:a16="http://schemas.microsoft.com/office/drawing/2014/main" id="{35B83FA1-EDBF-4B39-B77D-F6BD9CF4CB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2487257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42097A5A-93C2-4E98-95A4-BA45F818A4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Marcador de contenido 6">
            <a:extLst>
              <a:ext uri="{FF2B5EF4-FFF2-40B4-BE49-F238E27FC236}">
                <a16:creationId xmlns:a16="http://schemas.microsoft.com/office/drawing/2014/main" id="{EB10D342-5CDC-48DE-A2EF-3B4380EC93E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44557" y="5916750"/>
            <a:ext cx="1828393" cy="622162"/>
          </a:xfrm>
          <a:prstGeom prst="rect">
            <a:avLst/>
          </a:prstGeom>
        </p:spPr>
      </p:pic>
      <p:graphicFrame>
        <p:nvGraphicFramePr>
          <p:cNvPr id="6" name="Gráfico 5">
            <a:extLst>
              <a:ext uri="{FF2B5EF4-FFF2-40B4-BE49-F238E27FC236}">
                <a16:creationId xmlns:a16="http://schemas.microsoft.com/office/drawing/2014/main" id="{87FC3E8B-625E-457B-8311-B2A5A13ACD38}"/>
              </a:ext>
            </a:extLst>
          </p:cNvPr>
          <p:cNvGraphicFramePr>
            <a:graphicFrameLocks/>
          </p:cNvGraphicFramePr>
          <p:nvPr>
            <p:extLst>
              <p:ext uri="{D42A27DB-BD31-4B8C-83A1-F6EECF244321}">
                <p14:modId xmlns:p14="http://schemas.microsoft.com/office/powerpoint/2010/main" val="3349096158"/>
              </p:ext>
            </p:extLst>
          </p:nvPr>
        </p:nvGraphicFramePr>
        <p:xfrm>
          <a:off x="589935" y="136525"/>
          <a:ext cx="10913807" cy="5780225"/>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a:extLst>
              <a:ext uri="{FF2B5EF4-FFF2-40B4-BE49-F238E27FC236}">
                <a16:creationId xmlns:a16="http://schemas.microsoft.com/office/drawing/2014/main" id="{5A931BD8-70AF-466A-BE8C-3127E0CC68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C20ED-64EC-4B3F-8180-42021D8C63E9}"/>
              </a:ext>
            </a:extLst>
          </p:cNvPr>
          <p:cNvSpPr>
            <a:spLocks noGrp="1"/>
          </p:cNvSpPr>
          <p:nvPr>
            <p:ph type="title"/>
          </p:nvPr>
        </p:nvSpPr>
        <p:spPr>
          <a:xfrm>
            <a:off x="4965430" y="629268"/>
            <a:ext cx="6586491" cy="1286160"/>
          </a:xfrm>
        </p:spPr>
        <p:txBody>
          <a:bodyPr anchor="b">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5828760-BE7F-4B37-9345-EACA50895B58}"/>
              </a:ext>
            </a:extLst>
          </p:cNvPr>
          <p:cNvSpPr>
            <a:spLocks noGrp="1"/>
          </p:cNvSpPr>
          <p:nvPr>
            <p:ph idx="1"/>
          </p:nvPr>
        </p:nvSpPr>
        <p:spPr>
          <a:xfrm>
            <a:off x="4965431" y="2438400"/>
            <a:ext cx="6586489" cy="3785419"/>
          </a:xfrm>
        </p:spPr>
        <p:txBody>
          <a:bodyPr>
            <a:normAutofit/>
          </a:bodyPr>
          <a:lstStyle/>
          <a:p>
            <a:pPr marL="342900" lvl="0" indent="-342900" algn="just">
              <a:buFont typeface="Symbol" panose="05050102010706020507" pitchFamily="18" charset="2"/>
              <a:buChar char=""/>
              <a:tabLst>
                <a:tab pos="270510" algn="l"/>
              </a:tabLst>
            </a:pPr>
            <a:r>
              <a:rPr lang="es-CO" sz="2000" dirty="0">
                <a:effectLst/>
                <a:latin typeface="Arial" panose="020B0604020202020204" pitchFamily="34" charset="0"/>
                <a:ea typeface="Calibri" panose="020F0502020204030204" pitchFamily="34" charset="0"/>
                <a:cs typeface="Times New Roman" panose="02020603050405020304" pitchFamily="18" charset="0"/>
              </a:rPr>
              <a:t>Definir indicadores para el monitoreo de las estrategias implementadas en el programa de humanización</a:t>
            </a:r>
            <a:r>
              <a:rPr lang="es-CO" sz="2000" dirty="0" smtClean="0">
                <a:effectLst/>
                <a:latin typeface="Arial" panose="020B0604020202020204" pitchFamily="34" charset="0"/>
                <a:ea typeface="Calibri" panose="020F0502020204030204" pitchFamily="34" charset="0"/>
                <a:cs typeface="Times New Roman" panose="02020603050405020304" pitchFamily="18" charset="0"/>
              </a:rPr>
              <a:t>.</a:t>
            </a:r>
          </a:p>
          <a:p>
            <a:pPr marL="0" lvl="0" indent="0" algn="just">
              <a:buNone/>
              <a:tabLst>
                <a:tab pos="270510" algn="l"/>
              </a:tabLst>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s-CO" sz="2000" dirty="0">
                <a:effectLst/>
                <a:latin typeface="Arial" panose="020B0604020202020204" pitchFamily="34" charset="0"/>
                <a:ea typeface="Calibri" panose="020F0502020204030204" pitchFamily="34" charset="0"/>
                <a:cs typeface="Times New Roman" panose="02020603050405020304" pitchFamily="18" charset="0"/>
              </a:rPr>
              <a:t>Contar con mecanismos para medir la adherencia a las estrategias de humanización</a:t>
            </a:r>
            <a:r>
              <a:rPr lang="es-CO" sz="2000" dirty="0" smtClean="0">
                <a:effectLst/>
                <a:latin typeface="Arial" panose="020B0604020202020204" pitchFamily="34" charset="0"/>
                <a:ea typeface="Calibri" panose="020F0502020204030204" pitchFamily="34" charset="0"/>
                <a:cs typeface="Times New Roman" panose="02020603050405020304" pitchFamily="18" charset="0"/>
              </a:rPr>
              <a:t>.</a:t>
            </a:r>
          </a:p>
          <a:p>
            <a:pPr marL="0" lvl="0" indent="0" algn="just">
              <a:spcAft>
                <a:spcPts val="1000"/>
              </a:spcAft>
              <a:buNone/>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000"/>
              </a:spcAft>
              <a:buFont typeface="Symbol" panose="05050102010706020507" pitchFamily="18" charset="2"/>
              <a:buChar char=""/>
            </a:pPr>
            <a:r>
              <a:rPr lang="es-CO" sz="2000" dirty="0">
                <a:effectLst/>
                <a:latin typeface="Arial" panose="020B0604020202020204" pitchFamily="34" charset="0"/>
                <a:ea typeface="Calibri" panose="020F0502020204030204" pitchFamily="34" charset="0"/>
                <a:cs typeface="Times New Roman" panose="02020603050405020304" pitchFamily="18" charset="0"/>
              </a:rPr>
              <a:t>Contar con estrategias para el fortalecimiento de las aptitudes, actitudes y competencias del talento humano.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sz="2000" dirty="0"/>
          </a:p>
        </p:txBody>
      </p:sp>
      <p:pic>
        <p:nvPicPr>
          <p:cNvPr id="5" name="Imagen 4" descr="Forma, Círculo&#10;&#10;Descripción generada automáticamente">
            <a:extLst>
              <a:ext uri="{FF2B5EF4-FFF2-40B4-BE49-F238E27FC236}">
                <a16:creationId xmlns:a16="http://schemas.microsoft.com/office/drawing/2014/main" id="{3E882A31-E6A3-4A5F-B68B-BF92872515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E20"/>
            </a:solidFill>
          </a:ln>
        </p:spPr>
        <p:style>
          <a:lnRef idx="1">
            <a:schemeClr val="accent1"/>
          </a:lnRef>
          <a:fillRef idx="0">
            <a:schemeClr val="accent1"/>
          </a:fillRef>
          <a:effectRef idx="0">
            <a:schemeClr val="accent1"/>
          </a:effectRef>
          <a:fontRef idx="minor">
            <a:schemeClr val="tx1"/>
          </a:fontRef>
        </p:style>
      </p:cxnSp>
      <p:pic>
        <p:nvPicPr>
          <p:cNvPr id="4" name="Marcador de contenido 6" descr="Texto&#10;&#10;Descripción generada automáticamente con confianza baja">
            <a:extLst>
              <a:ext uri="{FF2B5EF4-FFF2-40B4-BE49-F238E27FC236}">
                <a16:creationId xmlns:a16="http://schemas.microsoft.com/office/drawing/2014/main" id="{BC3927B6-C96E-4BD2-8696-65448E93C19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512774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6B3DFC07-B0DF-426D-8FC9-A4B15A625A8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5" name="Diagrama 4">
            <a:extLst>
              <a:ext uri="{FF2B5EF4-FFF2-40B4-BE49-F238E27FC236}">
                <a16:creationId xmlns:a16="http://schemas.microsoft.com/office/drawing/2014/main" id="{11F8C922-FD8A-4525-89C7-BB12752641FB}"/>
              </a:ext>
            </a:extLst>
          </p:cNvPr>
          <p:cNvGraphicFramePr/>
          <p:nvPr>
            <p:extLst>
              <p:ext uri="{D42A27DB-BD31-4B8C-83A1-F6EECF244321}">
                <p14:modId xmlns:p14="http://schemas.microsoft.com/office/powerpoint/2010/main" val="1726139743"/>
              </p:ext>
            </p:extLst>
          </p:nvPr>
        </p:nvGraphicFramePr>
        <p:xfrm>
          <a:off x="1510145" y="1648691"/>
          <a:ext cx="9477403" cy="4156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86E99022-202B-4813-8F35-EDF827C23B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59C1D-54CE-4EA9-B65D-4E668BAAE8A0}"/>
              </a:ext>
            </a:extLst>
          </p:cNvPr>
          <p:cNvSpPr>
            <a:spLocks noGrp="1"/>
          </p:cNvSpPr>
          <p:nvPr>
            <p:ph type="title"/>
          </p:nvPr>
        </p:nvSpPr>
        <p:spPr/>
        <p:txBody>
          <a:bodyPr/>
          <a:lstStyle/>
          <a:p>
            <a:pPr algn="ctr"/>
            <a:r>
              <a:rPr lang="es-ES"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SISTEMAS DE INFORAMCIÒN PARA LA CALIDAD </a:t>
            </a:r>
            <a:endParaRPr lang="es-CO" dirty="0"/>
          </a:p>
        </p:txBody>
      </p:sp>
      <p:graphicFrame>
        <p:nvGraphicFramePr>
          <p:cNvPr id="4" name="Marcador de contenido 3">
            <a:extLst>
              <a:ext uri="{FF2B5EF4-FFF2-40B4-BE49-F238E27FC236}">
                <a16:creationId xmlns:a16="http://schemas.microsoft.com/office/drawing/2014/main" id="{E4FA0ECA-B839-4802-A038-A56310B26D74}"/>
              </a:ext>
            </a:extLst>
          </p:cNvPr>
          <p:cNvGraphicFramePr>
            <a:graphicFrameLocks noGrp="1"/>
          </p:cNvGraphicFramePr>
          <p:nvPr>
            <p:ph idx="1"/>
            <p:extLst>
              <p:ext uri="{D42A27DB-BD31-4B8C-83A1-F6EECF244321}">
                <p14:modId xmlns:p14="http://schemas.microsoft.com/office/powerpoint/2010/main" val="3945030742"/>
              </p:ext>
            </p:extLst>
          </p:nvPr>
        </p:nvGraphicFramePr>
        <p:xfrm>
          <a:off x="674915" y="2178585"/>
          <a:ext cx="10042246" cy="4192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Marcador de contenido 6">
            <a:extLst>
              <a:ext uri="{FF2B5EF4-FFF2-40B4-BE49-F238E27FC236}">
                <a16:creationId xmlns:a16="http://schemas.microsoft.com/office/drawing/2014/main" id="{BC0D864F-1EF5-4056-AC7E-428025BC8A4A}"/>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6" name="Imagen 5">
            <a:extLst>
              <a:ext uri="{FF2B5EF4-FFF2-40B4-BE49-F238E27FC236}">
                <a16:creationId xmlns:a16="http://schemas.microsoft.com/office/drawing/2014/main" id="{DC88AA5D-39AE-44BB-8E6B-0C345CC40E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1148262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E4048A-91A6-4800-A870-D9135FCCAB36}"/>
              </a:ext>
            </a:extLst>
          </p:cNvPr>
          <p:cNvSpPr>
            <a:spLocks noGrp="1"/>
          </p:cNvSpPr>
          <p:nvPr>
            <p:ph type="title"/>
          </p:nvPr>
        </p:nvSpPr>
        <p:spPr/>
        <p:txBody>
          <a:bodyPr rtlCol="0">
            <a:normAutofit/>
          </a:bodyPr>
          <a:lstStyle/>
          <a:p>
            <a:pPr>
              <a:defRPr/>
            </a:pPr>
            <a:r>
              <a:rPr lang="es-CO" dirty="0"/>
              <a:t/>
            </a:r>
            <a:br>
              <a:rPr lang="es-CO" dirty="0"/>
            </a:br>
            <a:endParaRPr lang="es-CO" dirty="0"/>
          </a:p>
        </p:txBody>
      </p:sp>
      <p:graphicFrame>
        <p:nvGraphicFramePr>
          <p:cNvPr id="2" name="Marcador de contenido 1">
            <a:extLst>
              <a:ext uri="{FF2B5EF4-FFF2-40B4-BE49-F238E27FC236}">
                <a16:creationId xmlns:a16="http://schemas.microsoft.com/office/drawing/2014/main" id="{35659D5F-806F-49FC-9973-4CAA09559F7C}"/>
              </a:ext>
            </a:extLst>
          </p:cNvPr>
          <p:cNvGraphicFramePr>
            <a:graphicFrameLocks noGrp="1"/>
          </p:cNvGraphicFramePr>
          <p:nvPr>
            <p:ph idx="1"/>
            <p:extLst>
              <p:ext uri="{D42A27DB-BD31-4B8C-83A1-F6EECF244321}">
                <p14:modId xmlns:p14="http://schemas.microsoft.com/office/powerpoint/2010/main" val="3190179769"/>
              </p:ext>
            </p:extLst>
          </p:nvPr>
        </p:nvGraphicFramePr>
        <p:xfrm>
          <a:off x="1981200" y="1052737"/>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Marcador de contenido 6">
            <a:extLst>
              <a:ext uri="{FF2B5EF4-FFF2-40B4-BE49-F238E27FC236}">
                <a16:creationId xmlns:a16="http://schemas.microsoft.com/office/drawing/2014/main" id="{4093E415-B5F5-47A1-B4CD-AB90AC5690B1}"/>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6" name="Imagen 5">
            <a:extLst>
              <a:ext uri="{FF2B5EF4-FFF2-40B4-BE49-F238E27FC236}">
                <a16:creationId xmlns:a16="http://schemas.microsoft.com/office/drawing/2014/main" id="{A17648EC-69F2-40F2-8A58-42A5C13427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7094930-FF97-4812-A265-C719E30815FB}"/>
              </a:ext>
            </a:extLst>
          </p:cNvPr>
          <p:cNvSpPr>
            <a:spLocks noGrp="1"/>
          </p:cNvSpPr>
          <p:nvPr>
            <p:ph type="title"/>
          </p:nvPr>
        </p:nvSpPr>
        <p:spPr>
          <a:xfrm>
            <a:off x="1051559" y="586822"/>
            <a:ext cx="6443749" cy="1645920"/>
          </a:xfrm>
        </p:spPr>
        <p:txBody>
          <a:bodyPr vert="horz" lIns="91440" tIns="45720" rIns="91440" bIns="45720" rtlCol="0" anchor="ctr">
            <a:normAutofit/>
          </a:bodyPr>
          <a:lstStyle/>
          <a:p>
            <a:r>
              <a:rPr lang="en-US" sz="40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AÑO 2021</a:t>
            </a:r>
            <a:endParaRPr lang="en-US" sz="40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9" name="Content Placeholder 10">
            <a:extLst>
              <a:ext uri="{FF2B5EF4-FFF2-40B4-BE49-F238E27FC236}">
                <a16:creationId xmlns:a16="http://schemas.microsoft.com/office/drawing/2014/main" id="{95E1B011-8199-4EAD-941D-2C6FFD3FD5BF}"/>
              </a:ext>
            </a:extLst>
          </p:cNvPr>
          <p:cNvSpPr>
            <a:spLocks noGrp="1"/>
          </p:cNvSpPr>
          <p:nvPr>
            <p:ph sz="half" idx="2"/>
          </p:nvPr>
        </p:nvSpPr>
        <p:spPr>
          <a:xfrm>
            <a:off x="8492836" y="1163782"/>
            <a:ext cx="3435928" cy="1385454"/>
          </a:xfrm>
        </p:spPr>
        <p:txBody>
          <a:bodyPr vert="horz" lIns="91440" tIns="45720" rIns="91440" bIns="45720" rtlCol="0" anchor="ctr">
            <a:normAutofit/>
          </a:bodyPr>
          <a:lstStyle/>
          <a:p>
            <a:pPr marL="0" indent="0">
              <a:buNone/>
            </a:pPr>
            <a:r>
              <a:rPr lang="es-ES" sz="1400" b="1" i="0" u="none" strike="noStrike" dirty="0">
                <a:solidFill>
                  <a:srgbClr val="000000"/>
                </a:solidFill>
                <a:effectLst/>
                <a:latin typeface="Calibri" panose="020F0502020204030204" pitchFamily="34" charset="0"/>
              </a:rPr>
              <a:t>SIC</a:t>
            </a:r>
          </a:p>
          <a:p>
            <a:pPr algn="just"/>
            <a:r>
              <a:rPr lang="es-ES" sz="1400" b="1" i="0" u="none" strike="noStrike" dirty="0">
                <a:solidFill>
                  <a:srgbClr val="000000"/>
                </a:solidFill>
                <a:effectLst/>
                <a:latin typeface="Calibri" panose="020F0502020204030204" pitchFamily="34" charset="0"/>
              </a:rPr>
              <a:t>La información es reportada mensualmente por la </a:t>
            </a:r>
            <a:r>
              <a:rPr lang="es-ES" sz="1400" b="1" i="0" u="none" strike="noStrike" dirty="0" smtClean="0">
                <a:solidFill>
                  <a:srgbClr val="000000"/>
                </a:solidFill>
                <a:effectLst/>
                <a:latin typeface="Calibri" panose="020F0502020204030204" pitchFamily="34" charset="0"/>
              </a:rPr>
              <a:t>sede</a:t>
            </a:r>
            <a:r>
              <a:rPr lang="es-ES" sz="1050" dirty="0"/>
              <a:t>.</a:t>
            </a:r>
          </a:p>
          <a:p>
            <a:pPr algn="just"/>
            <a:r>
              <a:rPr lang="es-ES" sz="1400" b="1" i="0" u="none" strike="noStrike" dirty="0">
                <a:solidFill>
                  <a:srgbClr val="000000"/>
                </a:solidFill>
                <a:effectLst/>
                <a:latin typeface="Calibri" panose="020F0502020204030204" pitchFamily="34" charset="0"/>
              </a:rPr>
              <a:t>Reporte de los indicadores de monitoria del </a:t>
            </a:r>
            <a:r>
              <a:rPr lang="es-ES" sz="1400" b="1" i="0" u="none" strike="noStrike" dirty="0" smtClean="0">
                <a:solidFill>
                  <a:srgbClr val="000000"/>
                </a:solidFill>
                <a:effectLst/>
                <a:latin typeface="Calibri" panose="020F0502020204030204" pitchFamily="34" charset="0"/>
              </a:rPr>
              <a:t>sistema. </a:t>
            </a:r>
            <a:endParaRPr lang="es-ES" sz="1400" b="1" i="0" u="none" strike="noStrike" dirty="0">
              <a:solidFill>
                <a:srgbClr val="000000"/>
              </a:solidFill>
              <a:effectLst/>
              <a:latin typeface="Calibri" panose="020F0502020204030204" pitchFamily="34" charset="0"/>
            </a:endParaRPr>
          </a:p>
          <a:p>
            <a:pPr marL="0" indent="0">
              <a:buNone/>
            </a:pPr>
            <a:endParaRPr lang="en-US" sz="1400" dirty="0"/>
          </a:p>
        </p:txBody>
      </p:sp>
      <p:pic>
        <p:nvPicPr>
          <p:cNvPr id="6" name="Imagen 5" descr="Gráfico&#10;&#10;Descripción generada automáticamente con confianza media">
            <a:extLst>
              <a:ext uri="{FF2B5EF4-FFF2-40B4-BE49-F238E27FC236}">
                <a16:creationId xmlns:a16="http://schemas.microsoft.com/office/drawing/2014/main" id="{DF86455A-3138-429D-A72E-E614BC9C1537}"/>
              </a:ext>
            </a:extLst>
          </p:cNvPr>
          <p:cNvPicPr>
            <a:picLocks noChangeAspect="1"/>
          </p:cNvPicPr>
          <p:nvPr/>
        </p:nvPicPr>
        <p:blipFill>
          <a:blip r:embed="rId2"/>
          <a:stretch>
            <a:fillRect/>
          </a:stretch>
        </p:blipFill>
        <p:spPr>
          <a:xfrm>
            <a:off x="2969754" y="2549236"/>
            <a:ext cx="5523082" cy="3382887"/>
          </a:xfrm>
          <a:prstGeom prst="rect">
            <a:avLst/>
          </a:prstGeom>
        </p:spPr>
      </p:pic>
      <p:pic>
        <p:nvPicPr>
          <p:cNvPr id="7" name="Marcador de contenido 6" descr="Texto&#10;&#10;Descripción generada automáticamente con confianza baja">
            <a:extLst>
              <a:ext uri="{FF2B5EF4-FFF2-40B4-BE49-F238E27FC236}">
                <a16:creationId xmlns:a16="http://schemas.microsoft.com/office/drawing/2014/main" id="{3DD127FB-7C05-443E-ABB1-7477C794F9B7}"/>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510640" y="5560334"/>
            <a:ext cx="1768327" cy="932541"/>
          </a:xfrm>
          <a:prstGeom prst="rect">
            <a:avLst/>
          </a:prstGeom>
        </p:spPr>
      </p:pic>
      <p:pic>
        <p:nvPicPr>
          <p:cNvPr id="8" name="Imagen 7">
            <a:extLst>
              <a:ext uri="{FF2B5EF4-FFF2-40B4-BE49-F238E27FC236}">
                <a16:creationId xmlns:a16="http://schemas.microsoft.com/office/drawing/2014/main" id="{C8DAF27B-17F8-479C-8EF9-430ACAD18E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308549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8">
            <a:extLst>
              <a:ext uri="{FF2B5EF4-FFF2-40B4-BE49-F238E27FC236}">
                <a16:creationId xmlns:a16="http://schemas.microsoft.com/office/drawing/2014/main" id="{4C83DCD4-7A94-4126-BAA7-E89E628D170E}"/>
              </a:ext>
            </a:extLst>
          </p:cNvPr>
          <p:cNvSpPr>
            <a:spLocks noGrp="1"/>
          </p:cNvSpPr>
          <p:nvPr>
            <p:ph type="title"/>
          </p:nvPr>
        </p:nvSpPr>
        <p:spPr>
          <a:xfrm>
            <a:off x="827315" y="530610"/>
            <a:ext cx="7827899" cy="796925"/>
          </a:xfrm>
        </p:spPr>
        <p:txBody>
          <a:bodyPr>
            <a:normAutofit fontScale="90000"/>
          </a:bodyPr>
          <a:lstStyle/>
          <a:p>
            <a:r>
              <a:rPr lang="es-CO" altLang="es-CO" sz="5300" b="1" dirty="0">
                <a:solidFill>
                  <a:srgbClr val="E20E18"/>
                </a:solidFill>
                <a:effectLst>
                  <a:outerShdw blurRad="38100" dist="38100" dir="2700000" algn="tl">
                    <a:srgbClr val="000000">
                      <a:alpha val="43137"/>
                    </a:srgbClr>
                  </a:outerShdw>
                </a:effectLst>
                <a:latin typeface="Montserrat Black" panose="00000A00000000000000" pitchFamily="2" charset="0"/>
                <a:ea typeface="+mn-ea"/>
                <a:cs typeface="+mn-cs"/>
              </a:rPr>
              <a:t/>
            </a:r>
            <a:br>
              <a:rPr lang="es-CO" altLang="es-CO" sz="5300" b="1" dirty="0">
                <a:solidFill>
                  <a:srgbClr val="E20E18"/>
                </a:solidFill>
                <a:effectLst>
                  <a:outerShdw blurRad="38100" dist="38100" dir="2700000" algn="tl">
                    <a:srgbClr val="000000">
                      <a:alpha val="43137"/>
                    </a:srgbClr>
                  </a:outerShdw>
                </a:effectLst>
                <a:latin typeface="Montserrat Black" panose="00000A00000000000000" pitchFamily="2" charset="0"/>
                <a:ea typeface="+mn-ea"/>
                <a:cs typeface="+mn-cs"/>
              </a:rPr>
            </a:br>
            <a:r>
              <a:rPr lang="es-CO" altLang="es-CO" sz="5300" b="1" dirty="0">
                <a:solidFill>
                  <a:srgbClr val="E20E18"/>
                </a:solidFill>
                <a:effectLst>
                  <a:outerShdw blurRad="38100" dist="38100" dir="2700000" algn="tl">
                    <a:srgbClr val="000000">
                      <a:alpha val="43137"/>
                    </a:srgbClr>
                  </a:outerShdw>
                </a:effectLst>
                <a:latin typeface="Montserrat Black" panose="00000A00000000000000" pitchFamily="2" charset="0"/>
                <a:ea typeface="+mn-ea"/>
                <a:cs typeface="+mn-cs"/>
              </a:rPr>
              <a:t>Objetivo General</a:t>
            </a:r>
            <a:r>
              <a:rPr lang="es-CO" altLang="es-CO" sz="5400" b="1" dirty="0">
                <a:solidFill>
                  <a:srgbClr val="FF0000"/>
                </a:solidFill>
              </a:rPr>
              <a:t/>
            </a:r>
            <a:br>
              <a:rPr lang="es-CO" altLang="es-CO" sz="5400" b="1" dirty="0">
                <a:solidFill>
                  <a:srgbClr val="FF0000"/>
                </a:solidFill>
              </a:rPr>
            </a:br>
            <a:endParaRPr lang="es-CO" altLang="es-CO" dirty="0">
              <a:solidFill>
                <a:srgbClr val="FF0000"/>
              </a:solidFill>
            </a:endParaRPr>
          </a:p>
        </p:txBody>
      </p:sp>
      <p:graphicFrame>
        <p:nvGraphicFramePr>
          <p:cNvPr id="2" name="Marcador de contenido 1">
            <a:extLst>
              <a:ext uri="{FF2B5EF4-FFF2-40B4-BE49-F238E27FC236}">
                <a16:creationId xmlns:a16="http://schemas.microsoft.com/office/drawing/2014/main" id="{3E2CC65B-57B8-4553-909A-655E263332DD}"/>
              </a:ext>
            </a:extLst>
          </p:cNvPr>
          <p:cNvGraphicFramePr>
            <a:graphicFrameLocks noGrp="1"/>
          </p:cNvGraphicFramePr>
          <p:nvPr>
            <p:ph idx="1"/>
            <p:extLst>
              <p:ext uri="{D42A27DB-BD31-4B8C-83A1-F6EECF244321}">
                <p14:modId xmlns:p14="http://schemas.microsoft.com/office/powerpoint/2010/main" val="213494975"/>
              </p:ext>
            </p:extLst>
          </p:nvPr>
        </p:nvGraphicFramePr>
        <p:xfrm>
          <a:off x="966511" y="1125539"/>
          <a:ext cx="10576131"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D60F94BB-E02F-4B3E-855B-484ED0446209}"/>
              </a:ext>
            </a:extLst>
          </p:cNvPr>
          <p:cNvPicPr/>
          <p:nvPr/>
        </p:nvPicPr>
        <p:blipFill>
          <a:blip r:embed="rId7">
            <a:extLst>
              <a:ext uri="{28A0092B-C50C-407E-A947-70E740481C1C}">
                <a14:useLocalDpi xmlns:a14="http://schemas.microsoft.com/office/drawing/2010/main" val="0"/>
              </a:ext>
            </a:extLst>
          </a:blip>
          <a:stretch>
            <a:fillRect/>
          </a:stretch>
        </p:blipFill>
        <p:spPr>
          <a:xfrm>
            <a:off x="966512" y="6003235"/>
            <a:ext cx="1723679" cy="622832"/>
          </a:xfrm>
          <a:prstGeom prst="rect">
            <a:avLst/>
          </a:prstGeom>
        </p:spPr>
      </p:pic>
      <p:pic>
        <p:nvPicPr>
          <p:cNvPr id="5" name="Imagen 4">
            <a:extLst>
              <a:ext uri="{FF2B5EF4-FFF2-40B4-BE49-F238E27FC236}">
                <a16:creationId xmlns:a16="http://schemas.microsoft.com/office/drawing/2014/main" id="{4182B2F4-CB24-49EF-9723-5B78D0A3F2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C20ED-64EC-4B3F-8180-42021D8C63E9}"/>
              </a:ext>
            </a:extLst>
          </p:cNvPr>
          <p:cNvSpPr>
            <a:spLocks noGrp="1"/>
          </p:cNvSpPr>
          <p:nvPr>
            <p:ph type="title"/>
          </p:nvPr>
        </p:nvSpPr>
        <p:spPr>
          <a:xfrm>
            <a:off x="4965430" y="629268"/>
            <a:ext cx="6586491" cy="1286160"/>
          </a:xfrm>
        </p:spPr>
        <p:txBody>
          <a:bodyPr anchor="b">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5828760-BE7F-4B37-9345-EACA50895B58}"/>
              </a:ext>
            </a:extLst>
          </p:cNvPr>
          <p:cNvSpPr>
            <a:spLocks noGrp="1"/>
          </p:cNvSpPr>
          <p:nvPr>
            <p:ph idx="1"/>
          </p:nvPr>
        </p:nvSpPr>
        <p:spPr>
          <a:xfrm>
            <a:off x="4965431" y="2438400"/>
            <a:ext cx="6586489" cy="3785419"/>
          </a:xfrm>
        </p:spPr>
        <p:txBody>
          <a:bodyPr>
            <a:normAutofit fontScale="92500" lnSpcReduction="10000"/>
          </a:bodyPr>
          <a:lstStyle/>
          <a:p>
            <a:pPr algn="just"/>
            <a:r>
              <a:rPr lang="es-CO" dirty="0"/>
              <a:t>Realizar sistemáticamente, análisis y gestión de planes de </a:t>
            </a:r>
            <a:r>
              <a:rPr lang="es-CO" dirty="0" smtClean="0"/>
              <a:t>mejoramiento.</a:t>
            </a:r>
          </a:p>
          <a:p>
            <a:pPr marL="0" indent="0" algn="just">
              <a:buNone/>
            </a:pPr>
            <a:endParaRPr lang="es-CO" dirty="0"/>
          </a:p>
          <a:p>
            <a:pPr algn="just"/>
            <a:r>
              <a:rPr lang="es-CO" dirty="0"/>
              <a:t>Articular los indicadores que se generan desde PYP relacionados con </a:t>
            </a:r>
            <a:r>
              <a:rPr lang="es-CO" dirty="0" smtClean="0"/>
              <a:t>la </a:t>
            </a:r>
            <a:r>
              <a:rPr lang="es-CO" dirty="0"/>
              <a:t>R</a:t>
            </a:r>
            <a:r>
              <a:rPr lang="es-CO" dirty="0" smtClean="0"/>
              <a:t>esolución 256 de 2016 con </a:t>
            </a:r>
            <a:r>
              <a:rPr lang="es-CO" dirty="0"/>
              <a:t>los indicadores generados desde el área de </a:t>
            </a:r>
            <a:r>
              <a:rPr lang="es-CO" dirty="0" smtClean="0"/>
              <a:t>calidad.</a:t>
            </a:r>
          </a:p>
          <a:p>
            <a:pPr marL="0" indent="0" algn="just">
              <a:buNone/>
            </a:pPr>
            <a:endParaRPr lang="es-CO" dirty="0"/>
          </a:p>
          <a:p>
            <a:pPr algn="just"/>
            <a:r>
              <a:rPr lang="es-CO" dirty="0"/>
              <a:t>Contar con un cuadro de mando único para el seguimiento de los </a:t>
            </a:r>
            <a:r>
              <a:rPr lang="es-CO" dirty="0" smtClean="0"/>
              <a:t>indicadores.</a:t>
            </a:r>
            <a:endParaRPr lang="es-CO" dirty="0"/>
          </a:p>
          <a:p>
            <a:pPr marL="0" indent="0">
              <a:buNone/>
            </a:pPr>
            <a:endParaRPr lang="es-CO" sz="2000" dirty="0"/>
          </a:p>
        </p:txBody>
      </p:sp>
      <p:pic>
        <p:nvPicPr>
          <p:cNvPr id="5" name="Imagen 4" descr="Forma, Círculo&#10;&#10;Descripción generada automáticamente">
            <a:extLst>
              <a:ext uri="{FF2B5EF4-FFF2-40B4-BE49-F238E27FC236}">
                <a16:creationId xmlns:a16="http://schemas.microsoft.com/office/drawing/2014/main" id="{3E882A31-E6A3-4A5F-B68B-BF92872515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E20"/>
            </a:solidFill>
          </a:ln>
        </p:spPr>
        <p:style>
          <a:lnRef idx="1">
            <a:schemeClr val="accent1"/>
          </a:lnRef>
          <a:fillRef idx="0">
            <a:schemeClr val="accent1"/>
          </a:fillRef>
          <a:effectRef idx="0">
            <a:schemeClr val="accent1"/>
          </a:effectRef>
          <a:fontRef idx="minor">
            <a:schemeClr val="tx1"/>
          </a:fontRef>
        </p:style>
      </p:cxnSp>
      <p:pic>
        <p:nvPicPr>
          <p:cNvPr id="4" name="Marcador de contenido 6" descr="Texto&#10;&#10;Descripción generada automáticamente con confianza baja">
            <a:extLst>
              <a:ext uri="{FF2B5EF4-FFF2-40B4-BE49-F238E27FC236}">
                <a16:creationId xmlns:a16="http://schemas.microsoft.com/office/drawing/2014/main" id="{BC3927B6-C96E-4BD2-8696-65448E93C19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1306190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AEEE26AE-BB4E-4B9B-AAF5-8D413DEB0F6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5" name="Diagrama 4">
            <a:extLst>
              <a:ext uri="{FF2B5EF4-FFF2-40B4-BE49-F238E27FC236}">
                <a16:creationId xmlns:a16="http://schemas.microsoft.com/office/drawing/2014/main" id="{3A2D3E22-6AF9-4009-AD01-F9DC1A5287DF}"/>
              </a:ext>
            </a:extLst>
          </p:cNvPr>
          <p:cNvGraphicFramePr/>
          <p:nvPr>
            <p:extLst>
              <p:ext uri="{D42A27DB-BD31-4B8C-83A1-F6EECF244321}">
                <p14:modId xmlns:p14="http://schemas.microsoft.com/office/powerpoint/2010/main" val="1334728659"/>
              </p:ext>
            </p:extLst>
          </p:nvPr>
        </p:nvGraphicFramePr>
        <p:xfrm>
          <a:off x="1454727" y="2105892"/>
          <a:ext cx="10404764" cy="3699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34066D3D-13DA-46BD-8867-5B7581E566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8E76F-84D6-4B0D-BAEE-5CA651FE008D}"/>
              </a:ext>
            </a:extLst>
          </p:cNvPr>
          <p:cNvSpPr>
            <a:spLocks noGrp="1"/>
          </p:cNvSpPr>
          <p:nvPr>
            <p:ph type="title"/>
          </p:nvPr>
        </p:nvSpPr>
        <p:spPr/>
        <p:txBody>
          <a:bodyPr/>
          <a:lstStyle/>
          <a:p>
            <a:pPr algn="ctr"/>
            <a:r>
              <a:rPr lang="es-ES" sz="44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PAMEC</a:t>
            </a:r>
            <a:endParaRPr lang="es-CO" dirty="0"/>
          </a:p>
        </p:txBody>
      </p:sp>
      <p:graphicFrame>
        <p:nvGraphicFramePr>
          <p:cNvPr id="4" name="Marcador de contenido 3">
            <a:extLst>
              <a:ext uri="{FF2B5EF4-FFF2-40B4-BE49-F238E27FC236}">
                <a16:creationId xmlns:a16="http://schemas.microsoft.com/office/drawing/2014/main" id="{E8DC853F-0976-4C49-94F6-82C7CA2E9962}"/>
              </a:ext>
            </a:extLst>
          </p:cNvPr>
          <p:cNvGraphicFramePr>
            <a:graphicFrameLocks noGrp="1"/>
          </p:cNvGraphicFramePr>
          <p:nvPr>
            <p:ph idx="1"/>
            <p:extLst>
              <p:ext uri="{D42A27DB-BD31-4B8C-83A1-F6EECF244321}">
                <p14:modId xmlns:p14="http://schemas.microsoft.com/office/powerpoint/2010/main" val="11675504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3B94FDEB-BDF0-4660-8339-871A104018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6" name="Marcador de contenido 6" descr="Texto&#10;&#10;Descripción generada automáticamente con confianza baja">
            <a:extLst>
              <a:ext uri="{FF2B5EF4-FFF2-40B4-BE49-F238E27FC236}">
                <a16:creationId xmlns:a16="http://schemas.microsoft.com/office/drawing/2014/main" id="{1E06CFF3-813E-4B46-9D79-C12173CC6015}"/>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2647279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69DED8F-23A3-40C9-885C-25CA41FF2225}"/>
              </a:ext>
            </a:extLst>
          </p:cNvPr>
          <p:cNvSpPr>
            <a:spLocks noGrp="1"/>
          </p:cNvSpPr>
          <p:nvPr>
            <p:ph type="title"/>
          </p:nvPr>
        </p:nvSpPr>
        <p:spPr>
          <a:xfrm>
            <a:off x="838200" y="249383"/>
            <a:ext cx="10217727" cy="739568"/>
          </a:xfrm>
        </p:spPr>
        <p:txBody>
          <a:bodyPr rtlCol="0">
            <a:normAutofit fontScale="90000"/>
          </a:bodyPr>
          <a:lstStyle/>
          <a:p>
            <a:pPr algn="ctr">
              <a:defRPr/>
            </a:pPr>
            <a:r>
              <a:rPr lang="es-CO" dirty="0"/>
              <a:t/>
            </a:r>
            <a:br>
              <a:rPr lang="es-CO" dirty="0"/>
            </a:br>
            <a:r>
              <a:rPr lang="es-CO" b="1" dirty="0" smtClean="0">
                <a:solidFill>
                  <a:srgbClr val="FF0000"/>
                </a:solidFill>
              </a:rPr>
              <a:t>PAMEC</a:t>
            </a:r>
            <a:endParaRPr lang="es-CO" b="1" dirty="0">
              <a:solidFill>
                <a:srgbClr val="FF0000"/>
              </a:solidFill>
            </a:endParaRPr>
          </a:p>
        </p:txBody>
      </p:sp>
      <p:graphicFrame>
        <p:nvGraphicFramePr>
          <p:cNvPr id="2" name="Marcador de contenido 1">
            <a:extLst>
              <a:ext uri="{FF2B5EF4-FFF2-40B4-BE49-F238E27FC236}">
                <a16:creationId xmlns:a16="http://schemas.microsoft.com/office/drawing/2014/main" id="{9CE2D394-F389-4339-8D0F-3D4C4EC7704D}"/>
              </a:ext>
            </a:extLst>
          </p:cNvPr>
          <p:cNvGraphicFramePr>
            <a:graphicFrameLocks noGrp="1"/>
          </p:cNvGraphicFramePr>
          <p:nvPr>
            <p:ph idx="1"/>
            <p:extLst>
              <p:ext uri="{D42A27DB-BD31-4B8C-83A1-F6EECF244321}">
                <p14:modId xmlns:p14="http://schemas.microsoft.com/office/powerpoint/2010/main" val="776576619"/>
              </p:ext>
            </p:extLst>
          </p:nvPr>
        </p:nvGraphicFramePr>
        <p:xfrm>
          <a:off x="1981200" y="1124745"/>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Marcador de contenido 6">
            <a:extLst>
              <a:ext uri="{FF2B5EF4-FFF2-40B4-BE49-F238E27FC236}">
                <a16:creationId xmlns:a16="http://schemas.microsoft.com/office/drawing/2014/main" id="{9CEC3332-68A4-4744-A2A5-B411BD62C961}"/>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6" name="Imagen 5">
            <a:extLst>
              <a:ext uri="{FF2B5EF4-FFF2-40B4-BE49-F238E27FC236}">
                <a16:creationId xmlns:a16="http://schemas.microsoft.com/office/drawing/2014/main" id="{B531AFAD-36C6-410D-BB41-1C6D04B068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CE847-28E0-4E65-A0E5-EE128088A45E}"/>
              </a:ext>
            </a:extLst>
          </p:cNvPr>
          <p:cNvSpPr>
            <a:spLocks noGrp="1"/>
          </p:cNvSpPr>
          <p:nvPr>
            <p:ph type="title"/>
          </p:nvPr>
        </p:nvSpPr>
        <p:spPr/>
        <p:txBody>
          <a:bodyPr>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CUMPLIMIENTO DEL  </a:t>
            </a:r>
            <a:r>
              <a:rPr lang="es-ES" sz="3600" b="1" dirty="0">
                <a:solidFill>
                  <a:srgbClr val="FF0000"/>
                </a:solidFill>
                <a:effectLst>
                  <a:outerShdw blurRad="38100" dist="38100" dir="2700000" algn="tl">
                    <a:srgbClr val="000000">
                      <a:alpha val="43137"/>
                    </a:srgbClr>
                  </a:outerShdw>
                </a:effectLst>
                <a:latin typeface="Calibri" panose="020F0502020204030204"/>
                <a:ea typeface="+mn-ea"/>
                <a:cs typeface="+mn-cs"/>
              </a:rPr>
              <a:t>PAMEC </a:t>
            </a: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POR ESTANDAR</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graphicFrame>
        <p:nvGraphicFramePr>
          <p:cNvPr id="4" name="Marcador de contenido 3">
            <a:extLst>
              <a:ext uri="{FF2B5EF4-FFF2-40B4-BE49-F238E27FC236}">
                <a16:creationId xmlns:a16="http://schemas.microsoft.com/office/drawing/2014/main" id="{5074E95A-0B81-4F96-A0B7-D5822BFCF39A}"/>
              </a:ext>
            </a:extLst>
          </p:cNvPr>
          <p:cNvGraphicFramePr>
            <a:graphicFrameLocks noGrp="1"/>
          </p:cNvGraphicFramePr>
          <p:nvPr>
            <p:ph idx="1"/>
            <p:extLst>
              <p:ext uri="{D42A27DB-BD31-4B8C-83A1-F6EECF244321}">
                <p14:modId xmlns:p14="http://schemas.microsoft.com/office/powerpoint/2010/main" val="4128460486"/>
              </p:ext>
            </p:extLst>
          </p:nvPr>
        </p:nvGraphicFramePr>
        <p:xfrm>
          <a:off x="1533833" y="1690687"/>
          <a:ext cx="9674494" cy="4180025"/>
        </p:xfrm>
        <a:graphic>
          <a:graphicData uri="http://schemas.openxmlformats.org/drawingml/2006/table">
            <a:tbl>
              <a:tblPr/>
              <a:tblGrid>
                <a:gridCol w="442080">
                  <a:extLst>
                    <a:ext uri="{9D8B030D-6E8A-4147-A177-3AD203B41FA5}">
                      <a16:colId xmlns:a16="http://schemas.microsoft.com/office/drawing/2014/main" val="3672176176"/>
                    </a:ext>
                  </a:extLst>
                </a:gridCol>
                <a:gridCol w="3408497">
                  <a:extLst>
                    <a:ext uri="{9D8B030D-6E8A-4147-A177-3AD203B41FA5}">
                      <a16:colId xmlns:a16="http://schemas.microsoft.com/office/drawing/2014/main" val="1073039869"/>
                    </a:ext>
                  </a:extLst>
                </a:gridCol>
                <a:gridCol w="1973341">
                  <a:extLst>
                    <a:ext uri="{9D8B030D-6E8A-4147-A177-3AD203B41FA5}">
                      <a16:colId xmlns:a16="http://schemas.microsoft.com/office/drawing/2014/main" val="4116627905"/>
                    </a:ext>
                  </a:extLst>
                </a:gridCol>
                <a:gridCol w="2024595">
                  <a:extLst>
                    <a:ext uri="{9D8B030D-6E8A-4147-A177-3AD203B41FA5}">
                      <a16:colId xmlns:a16="http://schemas.microsoft.com/office/drawing/2014/main" val="3681214885"/>
                    </a:ext>
                  </a:extLst>
                </a:gridCol>
                <a:gridCol w="1825981">
                  <a:extLst>
                    <a:ext uri="{9D8B030D-6E8A-4147-A177-3AD203B41FA5}">
                      <a16:colId xmlns:a16="http://schemas.microsoft.com/office/drawing/2014/main" val="867429265"/>
                    </a:ext>
                  </a:extLst>
                </a:gridCol>
              </a:tblGrid>
              <a:tr h="917848">
                <a:tc>
                  <a:txBody>
                    <a:bodyPr/>
                    <a:lstStyle/>
                    <a:p>
                      <a:pPr algn="ctr" fontAlgn="ctr"/>
                      <a:r>
                        <a:rPr lang="es-CO" sz="900" b="1"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ESTANDAR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ACCIONES DE MEJORAMIENTO PROGRAMADAS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FF0000"/>
                          </a:solidFill>
                          <a:effectLst/>
                          <a:latin typeface="Arial" panose="020B0604020202020204" pitchFamily="34" charset="0"/>
                        </a:rPr>
                        <a:t>ACCIONES DE MEJORAMIENTO CUMPLIDAS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 CUMPLIMIENTO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99094722"/>
                  </a:ext>
                </a:extLst>
              </a:tr>
              <a:tr h="336543">
                <a:tc>
                  <a:txBody>
                    <a:bodyPr/>
                    <a:lstStyle/>
                    <a:p>
                      <a:pPr algn="ctr" fontAlgn="ctr"/>
                      <a:r>
                        <a:rPr lang="es-CO" sz="11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ASISTENCIALES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FF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4958399"/>
                  </a:ext>
                </a:extLst>
              </a:tr>
              <a:tr h="336543">
                <a:tc>
                  <a:txBody>
                    <a:bodyPr/>
                    <a:lstStyle/>
                    <a:p>
                      <a:pPr algn="ctr" fontAlgn="ctr"/>
                      <a:r>
                        <a:rPr lang="es-CO" sz="11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DIRECCIONAMIENTO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FF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1825108"/>
                  </a:ext>
                </a:extLst>
              </a:tr>
              <a:tr h="336543">
                <a:tc>
                  <a:txBody>
                    <a:bodyPr/>
                    <a:lstStyle/>
                    <a:p>
                      <a:pPr algn="ctr" fontAlgn="ctr"/>
                      <a:r>
                        <a:rPr lang="es-CO" sz="11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GERENCIA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FF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1799391"/>
                  </a:ext>
                </a:extLst>
              </a:tr>
              <a:tr h="336543">
                <a:tc>
                  <a:txBody>
                    <a:bodyPr/>
                    <a:lstStyle/>
                    <a:p>
                      <a:pPr algn="ctr" fontAlgn="ctr"/>
                      <a:r>
                        <a:rPr lang="es-CO" sz="11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TALENTO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FF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38431807"/>
                  </a:ext>
                </a:extLst>
              </a:tr>
              <a:tr h="336543">
                <a:tc>
                  <a:txBody>
                    <a:bodyPr/>
                    <a:lstStyle/>
                    <a:p>
                      <a:pPr algn="ctr" fontAlgn="ctr"/>
                      <a:r>
                        <a:rPr lang="es-CO" sz="11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AMBIENTE FISICO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FF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90017451"/>
                  </a:ext>
                </a:extLst>
              </a:tr>
              <a:tr h="336543">
                <a:tc>
                  <a:txBody>
                    <a:bodyPr/>
                    <a:lstStyle/>
                    <a:p>
                      <a:pPr algn="ctr" fontAlgn="ctr"/>
                      <a:r>
                        <a:rPr lang="es-CO" sz="11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G. TECNOLOGIA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FF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56292739"/>
                  </a:ext>
                </a:extLst>
              </a:tr>
              <a:tr h="363315">
                <a:tc>
                  <a:txBody>
                    <a:bodyPr/>
                    <a:lstStyle/>
                    <a:p>
                      <a:pPr algn="ctr" fontAlgn="ctr"/>
                      <a:r>
                        <a:rPr lang="es-CO" sz="11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effectLst/>
                          <a:latin typeface="Arial" panose="020B0604020202020204" pitchFamily="34" charset="0"/>
                        </a:rPr>
                        <a:t>G. INFORMACION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FF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5062372"/>
                  </a:ext>
                </a:extLst>
              </a:tr>
              <a:tr h="363315">
                <a:tc>
                  <a:txBody>
                    <a:bodyPr/>
                    <a:lstStyle/>
                    <a:p>
                      <a:pPr algn="ctr" fontAlgn="ctr"/>
                      <a:r>
                        <a:rPr lang="es-CO" sz="11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effectLst/>
                          <a:latin typeface="Arial" panose="020B0604020202020204" pitchFamily="34" charset="0"/>
                        </a:rPr>
                        <a:t>MCC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FF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6299814"/>
                  </a:ext>
                </a:extLst>
              </a:tr>
              <a:tr h="516289">
                <a:tc>
                  <a:txBody>
                    <a:bodyPr/>
                    <a:lstStyle/>
                    <a:p>
                      <a:pPr algn="l" fontAlgn="b"/>
                      <a:r>
                        <a:rPr lang="es-CO" sz="12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Arial" panose="020B060402020202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a:solidFill>
                            <a:srgbClr val="000000"/>
                          </a:solidFill>
                          <a:effectLst/>
                          <a:latin typeface="Arial" panose="020B0604020202020204"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600" b="1" i="0" u="none" strike="noStrike" dirty="0">
                          <a:solidFill>
                            <a:srgbClr val="000000"/>
                          </a:solidFill>
                          <a:effectLst/>
                          <a:latin typeface="Arial" panose="020B0604020202020204" pitchFamily="34" charset="0"/>
                        </a:rPr>
                        <a:t>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69472007"/>
                  </a:ext>
                </a:extLst>
              </a:tr>
            </a:tbl>
          </a:graphicData>
        </a:graphic>
      </p:graphicFrame>
      <p:pic>
        <p:nvPicPr>
          <p:cNvPr id="5" name="Imagen 4">
            <a:extLst>
              <a:ext uri="{FF2B5EF4-FFF2-40B4-BE49-F238E27FC236}">
                <a16:creationId xmlns:a16="http://schemas.microsoft.com/office/drawing/2014/main" id="{CA93F589-32AE-4213-85B3-43B67BF9E4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6" name="Marcador de contenido 6">
            <a:extLst>
              <a:ext uri="{FF2B5EF4-FFF2-40B4-BE49-F238E27FC236}">
                <a16:creationId xmlns:a16="http://schemas.microsoft.com/office/drawing/2014/main" id="{58A3D5E8-717F-417C-B5F5-8F8D01F8C99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1721178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DC341-A2B9-463F-A8AE-86AC82E1819A}"/>
              </a:ext>
            </a:extLst>
          </p:cNvPr>
          <p:cNvSpPr>
            <a:spLocks noGrp="1"/>
          </p:cNvSpPr>
          <p:nvPr>
            <p:ph type="title"/>
          </p:nvPr>
        </p:nvSpPr>
        <p:spPr>
          <a:xfrm>
            <a:off x="1051559" y="586822"/>
            <a:ext cx="9630295" cy="1645920"/>
          </a:xfrm>
        </p:spPr>
        <p:txBody>
          <a:bodyPr vert="horz" lIns="91440" tIns="45720" rIns="91440" bIns="45720" rtlCol="0" anchor="ctr">
            <a:normAutofit/>
          </a:bodyPr>
          <a:lstStyle/>
          <a:p>
            <a:pPr algn="ctr"/>
            <a:r>
              <a:rPr lang="en-US"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RESULTADOS AÑO </a:t>
            </a:r>
            <a:r>
              <a:rPr lang="en-US" b="1" dirty="0">
                <a:solidFill>
                  <a:srgbClr val="FF0000"/>
                </a:solidFill>
                <a:effectLst>
                  <a:outerShdw blurRad="38100" dist="38100" dir="2700000" algn="tl">
                    <a:srgbClr val="000000">
                      <a:alpha val="43137"/>
                    </a:srgbClr>
                  </a:outerShdw>
                </a:effectLst>
                <a:latin typeface="Calibri" panose="020F0502020204030204"/>
                <a:ea typeface="+mn-ea"/>
                <a:cs typeface="+mn-cs"/>
              </a:rPr>
              <a:t>2021</a:t>
            </a:r>
            <a:endParaRPr lang="en-US" dirty="0"/>
          </a:p>
        </p:txBody>
      </p:sp>
      <p:pic>
        <p:nvPicPr>
          <p:cNvPr id="5" name="Marcador de contenido 4">
            <a:extLst>
              <a:ext uri="{FF2B5EF4-FFF2-40B4-BE49-F238E27FC236}">
                <a16:creationId xmlns:a16="http://schemas.microsoft.com/office/drawing/2014/main" id="{82A04A0A-057A-4B04-993E-8A78A8DAC9F8}"/>
              </a:ext>
            </a:extLst>
          </p:cNvPr>
          <p:cNvPicPr>
            <a:picLocks noChangeAspect="1"/>
          </p:cNvPicPr>
          <p:nvPr/>
        </p:nvPicPr>
        <p:blipFill>
          <a:blip r:embed="rId2"/>
          <a:stretch>
            <a:fillRect/>
          </a:stretch>
        </p:blipFill>
        <p:spPr>
          <a:xfrm>
            <a:off x="3241990" y="2548148"/>
            <a:ext cx="5481509" cy="3384833"/>
          </a:xfrm>
          <a:prstGeom prst="rect">
            <a:avLst/>
          </a:prstGeom>
        </p:spPr>
      </p:pic>
      <p:pic>
        <p:nvPicPr>
          <p:cNvPr id="6" name="Imagen 5">
            <a:extLst>
              <a:ext uri="{FF2B5EF4-FFF2-40B4-BE49-F238E27FC236}">
                <a16:creationId xmlns:a16="http://schemas.microsoft.com/office/drawing/2014/main" id="{8B0BF1CC-F592-4AC2-811B-9688B83DA3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pic>
        <p:nvPicPr>
          <p:cNvPr id="7" name="Marcador de contenido 6">
            <a:extLst>
              <a:ext uri="{FF2B5EF4-FFF2-40B4-BE49-F238E27FC236}">
                <a16:creationId xmlns:a16="http://schemas.microsoft.com/office/drawing/2014/main" id="{853B298A-85F6-42D7-8997-E3B6E25A480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4222863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Marcador de contenido 6">
            <a:extLst>
              <a:ext uri="{FF2B5EF4-FFF2-40B4-BE49-F238E27FC236}">
                <a16:creationId xmlns:a16="http://schemas.microsoft.com/office/drawing/2014/main" id="{96B3022F-B2D1-4377-AFB1-8F93EC65BF9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7" name="Imagen 6">
            <a:extLst>
              <a:ext uri="{FF2B5EF4-FFF2-40B4-BE49-F238E27FC236}">
                <a16:creationId xmlns:a16="http://schemas.microsoft.com/office/drawing/2014/main" id="{460ED5C4-C08E-4D68-A2D3-2CAB5F4D1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8" name="Gráfico 7">
            <a:extLst>
              <a:ext uri="{FF2B5EF4-FFF2-40B4-BE49-F238E27FC236}">
                <a16:creationId xmlns:a16="http://schemas.microsoft.com/office/drawing/2014/main" id="{FF5D9238-EF08-46B1-B1C7-D16FD1F47FBB}"/>
              </a:ext>
            </a:extLst>
          </p:cNvPr>
          <p:cNvGraphicFramePr>
            <a:graphicFrameLocks/>
          </p:cNvGraphicFramePr>
          <p:nvPr>
            <p:extLst>
              <p:ext uri="{D42A27DB-BD31-4B8C-83A1-F6EECF244321}">
                <p14:modId xmlns:p14="http://schemas.microsoft.com/office/powerpoint/2010/main" val="1890968347"/>
              </p:ext>
            </p:extLst>
          </p:nvPr>
        </p:nvGraphicFramePr>
        <p:xfrm>
          <a:off x="1277889" y="634181"/>
          <a:ext cx="9886639" cy="5236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3159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C20ED-64EC-4B3F-8180-42021D8C63E9}"/>
              </a:ext>
            </a:extLst>
          </p:cNvPr>
          <p:cNvSpPr>
            <a:spLocks noGrp="1"/>
          </p:cNvSpPr>
          <p:nvPr>
            <p:ph type="title"/>
          </p:nvPr>
        </p:nvSpPr>
        <p:spPr>
          <a:xfrm>
            <a:off x="4965430" y="629268"/>
            <a:ext cx="6586491" cy="1286160"/>
          </a:xfrm>
        </p:spPr>
        <p:txBody>
          <a:bodyPr anchor="b">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5828760-BE7F-4B37-9345-EACA50895B58}"/>
              </a:ext>
            </a:extLst>
          </p:cNvPr>
          <p:cNvSpPr>
            <a:spLocks noGrp="1"/>
          </p:cNvSpPr>
          <p:nvPr>
            <p:ph idx="1"/>
          </p:nvPr>
        </p:nvSpPr>
        <p:spPr>
          <a:xfrm>
            <a:off x="4965431" y="2438400"/>
            <a:ext cx="6586489" cy="3785419"/>
          </a:xfrm>
        </p:spPr>
        <p:txBody>
          <a:bodyPr>
            <a:normAutofit fontScale="92500" lnSpcReduction="20000"/>
          </a:bodyPr>
          <a:lstStyle/>
          <a:p>
            <a:pPr algn="just"/>
            <a:r>
              <a:rPr lang="es-ES" sz="2400" dirty="0"/>
              <a:t>Incluir al referente de PAMEC en todos los espacios que permita retroalimentar el programa de auditoria</a:t>
            </a:r>
            <a:r>
              <a:rPr lang="es-ES" sz="2400" dirty="0" smtClean="0"/>
              <a:t>.</a:t>
            </a:r>
          </a:p>
          <a:p>
            <a:pPr marL="0" indent="0" algn="just">
              <a:buNone/>
            </a:pPr>
            <a:endParaRPr lang="es-ES" sz="2400" dirty="0"/>
          </a:p>
          <a:p>
            <a:pPr algn="just"/>
            <a:r>
              <a:rPr lang="es-ES" sz="2400" dirty="0" smtClean="0"/>
              <a:t>Garantizar la contratación del referente del PAMEC  durante todo el año, el proceso de contratación debe ser rápido y oportuno.</a:t>
            </a:r>
          </a:p>
          <a:p>
            <a:pPr algn="just"/>
            <a:endParaRPr lang="es-ES" sz="2400" dirty="0" smtClean="0"/>
          </a:p>
          <a:p>
            <a:pPr algn="just"/>
            <a:r>
              <a:rPr lang="es-ES" sz="2400" dirty="0" smtClean="0"/>
              <a:t>Garantizar la </a:t>
            </a:r>
            <a:r>
              <a:rPr lang="es-ES" sz="2400" dirty="0"/>
              <a:t>continuidad </a:t>
            </a:r>
            <a:r>
              <a:rPr lang="es-ES" sz="2400" dirty="0" smtClean="0"/>
              <a:t> del referente del PAMEC. </a:t>
            </a:r>
          </a:p>
          <a:p>
            <a:pPr algn="just"/>
            <a:endParaRPr lang="es-ES" sz="2400" dirty="0"/>
          </a:p>
          <a:p>
            <a:pPr algn="just"/>
            <a:r>
              <a:rPr lang="es-ES" sz="2400" dirty="0"/>
              <a:t>Incluir </a:t>
            </a:r>
            <a:r>
              <a:rPr lang="es-ES" sz="2400" dirty="0" smtClean="0"/>
              <a:t>al </a:t>
            </a:r>
            <a:r>
              <a:rPr lang="es-ES" sz="2400" dirty="0"/>
              <a:t>referente </a:t>
            </a:r>
            <a:r>
              <a:rPr lang="es-ES" sz="2400" dirty="0" smtClean="0"/>
              <a:t>del </a:t>
            </a:r>
            <a:r>
              <a:rPr lang="es-ES" sz="2400" dirty="0"/>
              <a:t>PAMEC en el equipo de calidad de la institución. </a:t>
            </a:r>
          </a:p>
          <a:p>
            <a:endParaRPr lang="es-ES" sz="2000" dirty="0"/>
          </a:p>
          <a:p>
            <a:endParaRPr lang="es-CO" sz="2000" dirty="0"/>
          </a:p>
        </p:txBody>
      </p:sp>
      <p:pic>
        <p:nvPicPr>
          <p:cNvPr id="5" name="Imagen 4" descr="Forma, Círculo&#10;&#10;Descripción generada automáticamente">
            <a:extLst>
              <a:ext uri="{FF2B5EF4-FFF2-40B4-BE49-F238E27FC236}">
                <a16:creationId xmlns:a16="http://schemas.microsoft.com/office/drawing/2014/main" id="{3E882A31-E6A3-4A5F-B68B-BF92872515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pic>
        <p:nvPicPr>
          <p:cNvPr id="4" name="Marcador de contenido 6" descr="Texto&#10;&#10;Descripción generada automáticamente con confianza baja">
            <a:extLst>
              <a:ext uri="{FF2B5EF4-FFF2-40B4-BE49-F238E27FC236}">
                <a16:creationId xmlns:a16="http://schemas.microsoft.com/office/drawing/2014/main" id="{BC3927B6-C96E-4BD2-8696-65448E93C19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3645884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BEA4C-DC99-433B-9429-A4A267FA11EB}"/>
              </a:ext>
            </a:extLst>
          </p:cNvPr>
          <p:cNvSpPr>
            <a:spLocks noGrp="1"/>
          </p:cNvSpPr>
          <p:nvPr>
            <p:ph type="title"/>
          </p:nvPr>
        </p:nvSpPr>
        <p:spPr/>
        <p:txBody>
          <a:bodyPr/>
          <a:lstStyle/>
          <a:p>
            <a:pPr algn="ctr"/>
            <a:r>
              <a:rPr lang="es-ES"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ASISTENCIA TÈCNICA </a:t>
            </a:r>
            <a:br>
              <a:rPr lang="es-ES"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br>
            <a:r>
              <a:rPr lang="es-ES"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OTROS SERVICIOS O ÀREAS </a:t>
            </a:r>
            <a:endParaRPr lang="es-CO"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graphicFrame>
        <p:nvGraphicFramePr>
          <p:cNvPr id="4" name="Marcador de contenido 3">
            <a:extLst>
              <a:ext uri="{FF2B5EF4-FFF2-40B4-BE49-F238E27FC236}">
                <a16:creationId xmlns:a16="http://schemas.microsoft.com/office/drawing/2014/main" id="{B7AA1124-2D50-4DE8-AD7F-A73C2C60E48C}"/>
              </a:ext>
            </a:extLst>
          </p:cNvPr>
          <p:cNvGraphicFramePr>
            <a:graphicFrameLocks noGrp="1"/>
          </p:cNvGraphicFramePr>
          <p:nvPr>
            <p:ph idx="1"/>
            <p:extLst>
              <p:ext uri="{D42A27DB-BD31-4B8C-83A1-F6EECF244321}">
                <p14:modId xmlns:p14="http://schemas.microsoft.com/office/powerpoint/2010/main" val="2154993379"/>
              </p:ext>
            </p:extLst>
          </p:nvPr>
        </p:nvGraphicFramePr>
        <p:xfrm>
          <a:off x="838200" y="2119745"/>
          <a:ext cx="10515600" cy="4373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Marcador de contenido 6" descr="Texto&#10;&#10;Descripción generada automáticamente con confianza baja">
            <a:extLst>
              <a:ext uri="{FF2B5EF4-FFF2-40B4-BE49-F238E27FC236}">
                <a16:creationId xmlns:a16="http://schemas.microsoft.com/office/drawing/2014/main" id="{251AB5E9-6C89-493E-B75B-022A4CEA6796}"/>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6" name="Imagen 5">
            <a:extLst>
              <a:ext uri="{FF2B5EF4-FFF2-40B4-BE49-F238E27FC236}">
                <a16:creationId xmlns:a16="http://schemas.microsoft.com/office/drawing/2014/main" id="{45DC924B-CE36-4DBD-80B7-BB9E93EFC5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1661963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C20ED-64EC-4B3F-8180-42021D8C63E9}"/>
              </a:ext>
            </a:extLst>
          </p:cNvPr>
          <p:cNvSpPr>
            <a:spLocks noGrp="1"/>
          </p:cNvSpPr>
          <p:nvPr>
            <p:ph type="title"/>
          </p:nvPr>
        </p:nvSpPr>
        <p:spPr>
          <a:xfrm>
            <a:off x="4965430" y="629268"/>
            <a:ext cx="6586491" cy="1286160"/>
          </a:xfrm>
        </p:spPr>
        <p:txBody>
          <a:bodyPr anchor="b">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5828760-BE7F-4B37-9345-EACA50895B58}"/>
              </a:ext>
            </a:extLst>
          </p:cNvPr>
          <p:cNvSpPr>
            <a:spLocks noGrp="1"/>
          </p:cNvSpPr>
          <p:nvPr>
            <p:ph idx="1"/>
          </p:nvPr>
        </p:nvSpPr>
        <p:spPr>
          <a:xfrm>
            <a:off x="4965431" y="2438400"/>
            <a:ext cx="6586489" cy="3785419"/>
          </a:xfrm>
        </p:spPr>
        <p:txBody>
          <a:bodyPr>
            <a:normAutofit fontScale="77500" lnSpcReduction="20000"/>
          </a:bodyPr>
          <a:lstStyle/>
          <a:p>
            <a:endParaRPr lang="es-ES" sz="2000" dirty="0"/>
          </a:p>
          <a:p>
            <a:pPr lvl="0" algn="just"/>
            <a:r>
              <a:rPr lang="es-ES" sz="2600" dirty="0"/>
              <a:t>Mayor seguimiento al contrato del servicio </a:t>
            </a:r>
            <a:r>
              <a:rPr lang="es-ES" sz="2600" dirty="0" smtClean="0"/>
              <a:t>farmacéutico.</a:t>
            </a:r>
          </a:p>
          <a:p>
            <a:pPr marL="0" lvl="0" indent="0" algn="just">
              <a:buNone/>
            </a:pPr>
            <a:endParaRPr lang="es-CO" sz="2600" dirty="0"/>
          </a:p>
          <a:p>
            <a:pPr lvl="0" algn="just"/>
            <a:r>
              <a:rPr lang="es-ES" sz="2600" dirty="0"/>
              <a:t>Mayor seguimiento a las actividades realizadas en </a:t>
            </a:r>
            <a:r>
              <a:rPr lang="es-ES" sz="2600" dirty="0" smtClean="0"/>
              <a:t>plexo.</a:t>
            </a:r>
          </a:p>
          <a:p>
            <a:pPr marL="0" lvl="0" indent="0" algn="just">
              <a:buNone/>
            </a:pPr>
            <a:endParaRPr lang="es-CO" sz="2600" dirty="0"/>
          </a:p>
          <a:p>
            <a:pPr lvl="0" algn="just"/>
            <a:r>
              <a:rPr lang="es-ES" sz="2600" dirty="0"/>
              <a:t>Continuar con el plan institucional de </a:t>
            </a:r>
            <a:r>
              <a:rPr lang="es-ES" sz="2600" dirty="0" smtClean="0"/>
              <a:t>capacitación.</a:t>
            </a:r>
          </a:p>
          <a:p>
            <a:pPr marL="0" lvl="0" indent="0" algn="just">
              <a:buNone/>
            </a:pPr>
            <a:r>
              <a:rPr lang="es-ES" sz="2600" dirty="0" smtClean="0"/>
              <a:t> </a:t>
            </a:r>
            <a:endParaRPr lang="es-CO" sz="2600" dirty="0"/>
          </a:p>
          <a:p>
            <a:pPr lvl="0" algn="just"/>
            <a:r>
              <a:rPr lang="es-ES" sz="2600" dirty="0"/>
              <a:t>Mejorar los indicadores de medición del plan institucional de </a:t>
            </a:r>
            <a:r>
              <a:rPr lang="es-ES" sz="2600" dirty="0" smtClean="0"/>
              <a:t>capacitación.</a:t>
            </a:r>
          </a:p>
          <a:p>
            <a:pPr marL="0" lvl="0" indent="0" algn="just">
              <a:buNone/>
            </a:pPr>
            <a:endParaRPr lang="es-ES" sz="2600" dirty="0"/>
          </a:p>
          <a:p>
            <a:pPr lvl="0" algn="just"/>
            <a:r>
              <a:rPr lang="es-ES" sz="2600" dirty="0"/>
              <a:t>Garantizar el adecuado almacenamiento de los insumos en las </a:t>
            </a:r>
            <a:r>
              <a:rPr lang="es-ES" sz="2600" dirty="0" smtClean="0"/>
              <a:t>ambulancias.</a:t>
            </a:r>
            <a:endParaRPr lang="es-CO" sz="2600" dirty="0"/>
          </a:p>
          <a:p>
            <a:pPr lvl="0" algn="just"/>
            <a:endParaRPr lang="es-CO" sz="2600" dirty="0"/>
          </a:p>
          <a:p>
            <a:endParaRPr lang="es-CO" sz="2000" dirty="0"/>
          </a:p>
        </p:txBody>
      </p:sp>
      <p:pic>
        <p:nvPicPr>
          <p:cNvPr id="5" name="Imagen 4" descr="Forma, Círculo&#10;&#10;Descripción generada automáticamente">
            <a:extLst>
              <a:ext uri="{FF2B5EF4-FFF2-40B4-BE49-F238E27FC236}">
                <a16:creationId xmlns:a16="http://schemas.microsoft.com/office/drawing/2014/main" id="{3E882A31-E6A3-4A5F-B68B-BF92872515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pic>
        <p:nvPicPr>
          <p:cNvPr id="4" name="Marcador de contenido 6" descr="Texto&#10;&#10;Descripción generada automáticamente con confianza baja">
            <a:extLst>
              <a:ext uri="{FF2B5EF4-FFF2-40B4-BE49-F238E27FC236}">
                <a16:creationId xmlns:a16="http://schemas.microsoft.com/office/drawing/2014/main" id="{BC3927B6-C96E-4BD2-8696-65448E93C19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189241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a16="http://schemas.microsoft.com/office/drawing/2014/main" id="{89FEBA10-1B3C-4DF4-B5BE-BEC38FFD4D91}"/>
              </a:ext>
            </a:extLst>
          </p:cNvPr>
          <p:cNvSpPr>
            <a:spLocks noGrp="1"/>
          </p:cNvSpPr>
          <p:nvPr>
            <p:ph type="title"/>
          </p:nvPr>
        </p:nvSpPr>
        <p:spPr>
          <a:xfrm>
            <a:off x="462929" y="477078"/>
            <a:ext cx="6645794" cy="1143000"/>
          </a:xfrm>
        </p:spPr>
        <p:txBody>
          <a:bodyPr>
            <a:normAutofit/>
          </a:bodyPr>
          <a:lstStyle/>
          <a:p>
            <a:r>
              <a:rPr lang="es-CO" altLang="es-CO" sz="4800" b="1" dirty="0">
                <a:solidFill>
                  <a:srgbClr val="E20E18"/>
                </a:solidFill>
                <a:effectLst>
                  <a:outerShdw blurRad="38100" dist="38100" dir="2700000" algn="tl">
                    <a:srgbClr val="000000">
                      <a:alpha val="43137"/>
                    </a:srgbClr>
                  </a:outerShdw>
                </a:effectLst>
                <a:latin typeface="Montserrat Black" panose="00000A00000000000000" pitchFamily="2" charset="0"/>
                <a:ea typeface="+mn-ea"/>
                <a:cs typeface="+mn-cs"/>
              </a:rPr>
              <a:t>Metodología</a:t>
            </a:r>
            <a:endParaRPr lang="es-CO" altLang="es-CO" sz="4000" dirty="0"/>
          </a:p>
        </p:txBody>
      </p:sp>
      <p:graphicFrame>
        <p:nvGraphicFramePr>
          <p:cNvPr id="2" name="Marcador de contenido 1">
            <a:extLst>
              <a:ext uri="{FF2B5EF4-FFF2-40B4-BE49-F238E27FC236}">
                <a16:creationId xmlns:a16="http://schemas.microsoft.com/office/drawing/2014/main" id="{1BF92B63-72DD-4BE2-A58E-5F1AA83B9F34}"/>
              </a:ext>
            </a:extLst>
          </p:cNvPr>
          <p:cNvGraphicFramePr>
            <a:graphicFrameLocks noGrp="1"/>
          </p:cNvGraphicFramePr>
          <p:nvPr>
            <p:ph idx="1"/>
            <p:extLst>
              <p:ext uri="{D42A27DB-BD31-4B8C-83A1-F6EECF244321}">
                <p14:modId xmlns:p14="http://schemas.microsoft.com/office/powerpoint/2010/main" val="1540930211"/>
              </p:ext>
            </p:extLst>
          </p:nvPr>
        </p:nvGraphicFramePr>
        <p:xfrm>
          <a:off x="966513" y="1427018"/>
          <a:ext cx="10349946" cy="474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9F706035-B309-4923-AE18-98D7AEFD2435}"/>
              </a:ext>
            </a:extLst>
          </p:cNvPr>
          <p:cNvPicPr/>
          <p:nvPr/>
        </p:nvPicPr>
        <p:blipFill>
          <a:blip r:embed="rId7">
            <a:extLst>
              <a:ext uri="{28A0092B-C50C-407E-A947-70E740481C1C}">
                <a14:useLocalDpi xmlns:a14="http://schemas.microsoft.com/office/drawing/2010/main" val="0"/>
              </a:ext>
            </a:extLst>
          </a:blip>
          <a:stretch>
            <a:fillRect/>
          </a:stretch>
        </p:blipFill>
        <p:spPr>
          <a:xfrm>
            <a:off x="966512" y="6003235"/>
            <a:ext cx="1723679" cy="622832"/>
          </a:xfrm>
          <a:prstGeom prst="rect">
            <a:avLst/>
          </a:prstGeom>
        </p:spPr>
      </p:pic>
      <p:pic>
        <p:nvPicPr>
          <p:cNvPr id="5" name="Imagen 4">
            <a:extLst>
              <a:ext uri="{FF2B5EF4-FFF2-40B4-BE49-F238E27FC236}">
                <a16:creationId xmlns:a16="http://schemas.microsoft.com/office/drawing/2014/main" id="{5BF9E2D9-55EF-43A9-A0D8-96C567F89A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8C20ED-64EC-4B3F-8180-42021D8C63E9}"/>
              </a:ext>
            </a:extLst>
          </p:cNvPr>
          <p:cNvSpPr>
            <a:spLocks noGrp="1"/>
          </p:cNvSpPr>
          <p:nvPr>
            <p:ph type="title"/>
          </p:nvPr>
        </p:nvSpPr>
        <p:spPr>
          <a:xfrm>
            <a:off x="4965430" y="629268"/>
            <a:ext cx="6586491" cy="1286160"/>
          </a:xfrm>
        </p:spPr>
        <p:txBody>
          <a:bodyPr anchor="b">
            <a:normAutofit/>
          </a:bodyPr>
          <a:lstStyle/>
          <a:p>
            <a:pPr algn="ctr"/>
            <a:r>
              <a:rPr lang="es-ES" sz="3600" b="1" dirty="0" smtClean="0">
                <a:solidFill>
                  <a:srgbClr val="FF0000"/>
                </a:solidFill>
                <a:effectLst>
                  <a:outerShdw blurRad="38100" dist="38100" dir="2700000" algn="tl">
                    <a:srgbClr val="000000">
                      <a:alpha val="43137"/>
                    </a:srgbClr>
                  </a:outerShdw>
                </a:effectLst>
                <a:latin typeface="Calibri" panose="020F0502020204030204"/>
                <a:ea typeface="+mn-ea"/>
                <a:cs typeface="+mn-cs"/>
              </a:rPr>
              <a:t>OPORTUNIDADES DE MEJORA 2021</a:t>
            </a:r>
            <a:endParaRPr lang="es-CO" sz="3600" b="1" dirty="0">
              <a:solidFill>
                <a:srgbClr val="FF0000"/>
              </a:solidFill>
              <a:effectLst>
                <a:outerShdw blurRad="38100" dist="38100" dir="2700000" algn="tl">
                  <a:srgbClr val="000000">
                    <a:alpha val="43137"/>
                  </a:srgbClr>
                </a:outerShdw>
              </a:effectLst>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5828760-BE7F-4B37-9345-EACA50895B58}"/>
              </a:ext>
            </a:extLst>
          </p:cNvPr>
          <p:cNvSpPr>
            <a:spLocks noGrp="1"/>
          </p:cNvSpPr>
          <p:nvPr>
            <p:ph idx="1"/>
          </p:nvPr>
        </p:nvSpPr>
        <p:spPr>
          <a:xfrm>
            <a:off x="4965431" y="2438400"/>
            <a:ext cx="6586489" cy="3785419"/>
          </a:xfrm>
        </p:spPr>
        <p:txBody>
          <a:bodyPr>
            <a:normAutofit fontScale="77500" lnSpcReduction="20000"/>
          </a:bodyPr>
          <a:lstStyle/>
          <a:p>
            <a:endParaRPr lang="es-ES" sz="2000" dirty="0"/>
          </a:p>
          <a:p>
            <a:pPr lvl="0" algn="just"/>
            <a:r>
              <a:rPr lang="es-ES" sz="2600" dirty="0" smtClean="0"/>
              <a:t>Mayor </a:t>
            </a:r>
            <a:r>
              <a:rPr lang="es-ES" sz="2600" dirty="0"/>
              <a:t>seguimiento en la atención brindada por el personal de </a:t>
            </a:r>
            <a:r>
              <a:rPr lang="es-ES" sz="2600" dirty="0" smtClean="0"/>
              <a:t>facturación.</a:t>
            </a:r>
          </a:p>
          <a:p>
            <a:pPr marL="0" lvl="0" indent="0" algn="just">
              <a:buNone/>
            </a:pPr>
            <a:endParaRPr lang="es-CO" sz="2600" dirty="0"/>
          </a:p>
          <a:p>
            <a:pPr lvl="0" algn="just"/>
            <a:r>
              <a:rPr lang="es-ES" sz="2600" dirty="0"/>
              <a:t>Involucrar al </a:t>
            </a:r>
            <a:r>
              <a:rPr lang="es-ES" sz="2600" dirty="0" smtClean="0"/>
              <a:t>personal </a:t>
            </a:r>
            <a:r>
              <a:rPr lang="es-ES" sz="2600" dirty="0"/>
              <a:t>de facturación en los procesos de seguridad del paciente en todas las </a:t>
            </a:r>
            <a:r>
              <a:rPr lang="es-ES" sz="2600" dirty="0" smtClean="0"/>
              <a:t>sedes.</a:t>
            </a:r>
          </a:p>
          <a:p>
            <a:pPr marL="0" lvl="0" indent="0" algn="just">
              <a:buNone/>
            </a:pPr>
            <a:endParaRPr lang="es-CO" sz="2600" dirty="0"/>
          </a:p>
          <a:p>
            <a:pPr lvl="0" algn="just"/>
            <a:r>
              <a:rPr lang="es-ES" sz="2600" dirty="0"/>
              <a:t>Incluir en la contratación con servicios globales en salud el seguimiento de los medicamentos al salir del servicios </a:t>
            </a:r>
            <a:r>
              <a:rPr lang="es-ES" sz="2600" dirty="0" smtClean="0"/>
              <a:t>farmacéutico.</a:t>
            </a:r>
          </a:p>
          <a:p>
            <a:pPr lvl="0" algn="just"/>
            <a:endParaRPr lang="es-CO" sz="2600" dirty="0"/>
          </a:p>
          <a:p>
            <a:pPr lvl="0" algn="just"/>
            <a:r>
              <a:rPr lang="es-ES" sz="2600" dirty="0"/>
              <a:t>Implementar un sistema de seguimiento para los usuarios que no reclaman sus </a:t>
            </a:r>
            <a:r>
              <a:rPr lang="es-ES" sz="2600" dirty="0" smtClean="0"/>
              <a:t>medicamentos.</a:t>
            </a:r>
            <a:endParaRPr lang="es-CO" sz="2600" dirty="0"/>
          </a:p>
          <a:p>
            <a:pPr lvl="0" algn="just"/>
            <a:endParaRPr lang="es-CO" sz="2600" dirty="0"/>
          </a:p>
          <a:p>
            <a:endParaRPr lang="es-CO" sz="2000" dirty="0"/>
          </a:p>
        </p:txBody>
      </p:sp>
      <p:pic>
        <p:nvPicPr>
          <p:cNvPr id="5" name="Imagen 4" descr="Forma, Círculo&#10;&#10;Descripción generada automáticamente">
            <a:extLst>
              <a:ext uri="{FF2B5EF4-FFF2-40B4-BE49-F238E27FC236}">
                <a16:creationId xmlns:a16="http://schemas.microsoft.com/office/drawing/2014/main" id="{3E882A31-E6A3-4A5F-B68B-BF92872515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432" r="-1" b="8463"/>
          <a:stretch/>
        </p:blipFill>
        <p:spPr>
          <a:xfrm>
            <a:off x="20" y="10"/>
            <a:ext cx="4635571" cy="6857990"/>
          </a:xfrm>
          <a:prstGeom prst="rect">
            <a:avLst/>
          </a:prstGeom>
          <a:effectLst/>
        </p:spPr>
      </p:pic>
      <p:pic>
        <p:nvPicPr>
          <p:cNvPr id="4" name="Marcador de contenido 6" descr="Texto&#10;&#10;Descripción generada automáticamente con confianza baja">
            <a:extLst>
              <a:ext uri="{FF2B5EF4-FFF2-40B4-BE49-F238E27FC236}">
                <a16:creationId xmlns:a16="http://schemas.microsoft.com/office/drawing/2014/main" id="{BC3927B6-C96E-4BD2-8696-65448E93C19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spTree>
    <p:extLst>
      <p:ext uri="{BB962C8B-B14F-4D97-AF65-F5344CB8AC3E}">
        <p14:creationId xmlns:p14="http://schemas.microsoft.com/office/powerpoint/2010/main" val="283686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E252F741-CBC4-4A22-90A9-61AA6B1B60F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graphicFrame>
        <p:nvGraphicFramePr>
          <p:cNvPr id="5" name="Diagrama 4">
            <a:extLst>
              <a:ext uri="{FF2B5EF4-FFF2-40B4-BE49-F238E27FC236}">
                <a16:creationId xmlns:a16="http://schemas.microsoft.com/office/drawing/2014/main" id="{E40585A0-1477-4879-9FB1-F853E5A37662}"/>
              </a:ext>
            </a:extLst>
          </p:cNvPr>
          <p:cNvGraphicFramePr/>
          <p:nvPr>
            <p:extLst>
              <p:ext uri="{D42A27DB-BD31-4B8C-83A1-F6EECF244321}">
                <p14:modId xmlns:p14="http://schemas.microsoft.com/office/powerpoint/2010/main" val="3697221755"/>
              </p:ext>
            </p:extLst>
          </p:nvPr>
        </p:nvGraphicFramePr>
        <p:xfrm>
          <a:off x="1579418" y="2050473"/>
          <a:ext cx="9717847" cy="382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A1C9C2FD-D0C0-4287-B37B-6AF39A2FD1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335A1-D268-4E9A-8912-0E8ADDFD28F1}"/>
              </a:ext>
            </a:extLst>
          </p:cNvPr>
          <p:cNvSpPr>
            <a:spLocks noGrp="1"/>
          </p:cNvSpPr>
          <p:nvPr>
            <p:ph type="title"/>
          </p:nvPr>
        </p:nvSpPr>
        <p:spPr>
          <a:xfrm>
            <a:off x="9967452" y="0"/>
            <a:ext cx="2224547" cy="1325563"/>
          </a:xfrm>
        </p:spPr>
        <p:txBody>
          <a:bodyPr>
            <a:normAutofit fontScale="90000"/>
          </a:bodyPr>
          <a:lstStyle/>
          <a:p>
            <a:r>
              <a:rPr lang="es-ES" sz="1300" dirty="0"/>
              <a:t>Puesto de Salud fonda central</a:t>
            </a:r>
            <a:r>
              <a:rPr lang="es-ES" dirty="0"/>
              <a:t/>
            </a:r>
            <a:br>
              <a:rPr lang="es-ES" dirty="0"/>
            </a:br>
            <a:r>
              <a:rPr lang="es-ES" sz="1300" dirty="0"/>
              <a:t>Puesto de salud de morelia</a:t>
            </a:r>
            <a:br>
              <a:rPr lang="es-ES" sz="1300" dirty="0"/>
            </a:br>
            <a:r>
              <a:rPr lang="es-ES" sz="1300" dirty="0"/>
              <a:t>Puesto de Salud pital de </a:t>
            </a:r>
            <a:r>
              <a:rPr lang="es-ES" sz="1300" dirty="0" err="1"/>
              <a:t>combia</a:t>
            </a:r>
            <a:r>
              <a:rPr lang="es-ES" sz="1300" dirty="0"/>
              <a:t> </a:t>
            </a:r>
            <a:br>
              <a:rPr lang="es-ES" sz="1300" dirty="0"/>
            </a:br>
            <a:r>
              <a:rPr lang="es-ES" sz="1300" dirty="0"/>
              <a:t>Centro de salud Remanso se encontraban cerrados en el 2020, no había acciones de seguimiento</a:t>
            </a:r>
            <a:br>
              <a:rPr lang="es-ES" sz="1300" dirty="0"/>
            </a:br>
            <a:endParaRPr lang="es-CO" sz="1300" dirty="0"/>
          </a:p>
        </p:txBody>
      </p:sp>
      <p:pic>
        <p:nvPicPr>
          <p:cNvPr id="5" name="Imagen 4">
            <a:extLst>
              <a:ext uri="{FF2B5EF4-FFF2-40B4-BE49-F238E27FC236}">
                <a16:creationId xmlns:a16="http://schemas.microsoft.com/office/drawing/2014/main" id="{5B51C65A-8CB2-4B60-9DC4-964842B1C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graphicFrame>
        <p:nvGraphicFramePr>
          <p:cNvPr id="7" name="Marcador de contenido 6">
            <a:extLst>
              <a:ext uri="{FF2B5EF4-FFF2-40B4-BE49-F238E27FC236}">
                <a16:creationId xmlns:a16="http://schemas.microsoft.com/office/drawing/2014/main" id="{9B03DE14-1EEB-4567-B7B5-C73FC16DCCA9}"/>
              </a:ext>
            </a:extLst>
          </p:cNvPr>
          <p:cNvGraphicFramePr>
            <a:graphicFrameLocks noGrp="1"/>
          </p:cNvGraphicFramePr>
          <p:nvPr>
            <p:ph idx="1"/>
            <p:extLst>
              <p:ext uri="{D42A27DB-BD31-4B8C-83A1-F6EECF244321}">
                <p14:modId xmlns:p14="http://schemas.microsoft.com/office/powerpoint/2010/main" val="4255068475"/>
              </p:ext>
            </p:extLst>
          </p:nvPr>
        </p:nvGraphicFramePr>
        <p:xfrm>
          <a:off x="838200" y="1030514"/>
          <a:ext cx="10515600" cy="5146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7423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CD5BEAD-4A3C-4334-8B77-370168AAB4A0}"/>
              </a:ext>
            </a:extLst>
          </p:cNvPr>
          <p:cNvSpPr>
            <a:spLocks noGrp="1"/>
          </p:cNvSpPr>
          <p:nvPr>
            <p:ph type="title"/>
          </p:nvPr>
        </p:nvSpPr>
        <p:spPr>
          <a:xfrm>
            <a:off x="899652" y="233073"/>
            <a:ext cx="9311150" cy="1325563"/>
          </a:xfrm>
          <a:solidFill>
            <a:schemeClr val="bg1"/>
          </a:solidFill>
        </p:spPr>
        <p:style>
          <a:lnRef idx="1">
            <a:schemeClr val="accent6"/>
          </a:lnRef>
          <a:fillRef idx="2">
            <a:schemeClr val="accent6"/>
          </a:fillRef>
          <a:effectRef idx="1">
            <a:schemeClr val="accent6"/>
          </a:effectRef>
          <a:fontRef idx="minor">
            <a:schemeClr val="dk1"/>
          </a:fontRef>
        </p:style>
        <p:txBody>
          <a:bodyPr rtlCol="0">
            <a:normAutofit/>
          </a:bodyPr>
          <a:lstStyle/>
          <a:p>
            <a:pPr algn="ctr">
              <a:defRPr/>
            </a:pPr>
            <a:r>
              <a:rPr lang="es-CO" sz="4800" b="1" dirty="0" smtClean="0">
                <a:solidFill>
                  <a:srgbClr val="FF0000"/>
                </a:solidFill>
                <a:effectLst>
                  <a:outerShdw blurRad="38100" dist="38100" dir="2700000" algn="tl">
                    <a:srgbClr val="000000">
                      <a:alpha val="43137"/>
                    </a:srgbClr>
                  </a:outerShdw>
                </a:effectLst>
                <a:latin typeface="Calibri" panose="020F0502020204030204"/>
              </a:rPr>
              <a:t>CONCLUSIONES </a:t>
            </a:r>
            <a:endParaRPr lang="es-CO" sz="4800" b="1" dirty="0">
              <a:solidFill>
                <a:srgbClr val="FF0000"/>
              </a:solidFill>
              <a:effectLst>
                <a:outerShdw blurRad="38100" dist="38100" dir="2700000" algn="tl">
                  <a:srgbClr val="000000">
                    <a:alpha val="43137"/>
                  </a:srgbClr>
                </a:outerShdw>
              </a:effectLst>
              <a:latin typeface="Calibri" panose="020F0502020204030204"/>
            </a:endParaRPr>
          </a:p>
        </p:txBody>
      </p:sp>
      <p:graphicFrame>
        <p:nvGraphicFramePr>
          <p:cNvPr id="6" name="Marcador de contenido 5">
            <a:extLst>
              <a:ext uri="{FF2B5EF4-FFF2-40B4-BE49-F238E27FC236}">
                <a16:creationId xmlns:a16="http://schemas.microsoft.com/office/drawing/2014/main" id="{945111D2-8BA8-495C-964F-2668E3941490}"/>
              </a:ext>
            </a:extLst>
          </p:cNvPr>
          <p:cNvGraphicFramePr>
            <a:graphicFrameLocks noGrp="1"/>
          </p:cNvGraphicFramePr>
          <p:nvPr>
            <p:ph idx="1"/>
            <p:extLst>
              <p:ext uri="{D42A27DB-BD31-4B8C-83A1-F6EECF244321}">
                <p14:modId xmlns:p14="http://schemas.microsoft.com/office/powerpoint/2010/main" val="3521952743"/>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Marcador de contenido 6">
            <a:extLst>
              <a:ext uri="{FF2B5EF4-FFF2-40B4-BE49-F238E27FC236}">
                <a16:creationId xmlns:a16="http://schemas.microsoft.com/office/drawing/2014/main" id="{86438A95-0E98-427E-891A-4DFACDE9FDE9}"/>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7" name="Imagen 6">
            <a:extLst>
              <a:ext uri="{FF2B5EF4-FFF2-40B4-BE49-F238E27FC236}">
                <a16:creationId xmlns:a16="http://schemas.microsoft.com/office/drawing/2014/main" id="{5AF5F180-64AD-435D-918D-9749E8EB86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AE56F4F-B122-416B-8820-B7CA58A80197}"/>
              </a:ext>
            </a:extLst>
          </p:cNvPr>
          <p:cNvSpPr>
            <a:spLocks noGrp="1"/>
          </p:cNvSpPr>
          <p:nvPr>
            <p:ph type="title"/>
          </p:nvPr>
        </p:nvSpPr>
        <p:spPr>
          <a:xfrm>
            <a:off x="1981200" y="274638"/>
            <a:ext cx="8534400" cy="1143000"/>
          </a:xfrm>
          <a:solidFill>
            <a:schemeClr val="bg1"/>
          </a:solidFill>
        </p:spPr>
        <p:style>
          <a:lnRef idx="1">
            <a:schemeClr val="accent6"/>
          </a:lnRef>
          <a:fillRef idx="2">
            <a:schemeClr val="accent6"/>
          </a:fillRef>
          <a:effectRef idx="1">
            <a:schemeClr val="accent6"/>
          </a:effectRef>
          <a:fontRef idx="minor">
            <a:schemeClr val="dk1"/>
          </a:fontRef>
        </p:style>
        <p:txBody>
          <a:bodyPr rtlCol="0">
            <a:normAutofit/>
          </a:bodyPr>
          <a:lstStyle/>
          <a:p>
            <a:pPr algn="ctr">
              <a:defRPr/>
            </a:pPr>
            <a:r>
              <a:rPr lang="es-CO" sz="4400" b="1" dirty="0" smtClean="0">
                <a:solidFill>
                  <a:srgbClr val="FF0000"/>
                </a:solidFill>
                <a:effectLst>
                  <a:outerShdw blurRad="38100" dist="38100" dir="2700000" algn="tl">
                    <a:srgbClr val="000000">
                      <a:alpha val="43137"/>
                    </a:srgbClr>
                  </a:outerShdw>
                </a:effectLst>
                <a:latin typeface="Calibri" panose="020F0502020204030204"/>
              </a:rPr>
              <a:t>CONCLUSIONES</a:t>
            </a:r>
            <a:endParaRPr lang="es-CO" dirty="0"/>
          </a:p>
        </p:txBody>
      </p:sp>
      <p:graphicFrame>
        <p:nvGraphicFramePr>
          <p:cNvPr id="6" name="Marcador de contenido 5">
            <a:extLst>
              <a:ext uri="{FF2B5EF4-FFF2-40B4-BE49-F238E27FC236}">
                <a16:creationId xmlns:a16="http://schemas.microsoft.com/office/drawing/2014/main" id="{11958931-32A3-4478-A43A-A2C819D4E9D2}"/>
              </a:ext>
            </a:extLst>
          </p:cNvPr>
          <p:cNvGraphicFramePr>
            <a:graphicFrameLocks noGrp="1"/>
          </p:cNvGraphicFramePr>
          <p:nvPr>
            <p:ph idx="1"/>
            <p:extLst>
              <p:ext uri="{D42A27DB-BD31-4B8C-83A1-F6EECF244321}">
                <p14:modId xmlns:p14="http://schemas.microsoft.com/office/powerpoint/2010/main" val="596352401"/>
              </p:ext>
            </p:extLst>
          </p:nvPr>
        </p:nvGraphicFramePr>
        <p:xfrm>
          <a:off x="1122219" y="1607127"/>
          <a:ext cx="9919854" cy="451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Marcador de contenido 6">
            <a:extLst>
              <a:ext uri="{FF2B5EF4-FFF2-40B4-BE49-F238E27FC236}">
                <a16:creationId xmlns:a16="http://schemas.microsoft.com/office/drawing/2014/main" id="{152D95A0-B541-4F30-A17D-4ACDC417438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7" name="Imagen 6">
            <a:extLst>
              <a:ext uri="{FF2B5EF4-FFF2-40B4-BE49-F238E27FC236}">
                <a16:creationId xmlns:a16="http://schemas.microsoft.com/office/drawing/2014/main" id="{8BD0B427-A9AD-4EF5-AE3A-71E1F1D6F5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377343-37DD-4ED3-93FA-01AC7BCEB433}"/>
              </a:ext>
            </a:extLst>
          </p:cNvPr>
          <p:cNvSpPr>
            <a:spLocks noGrp="1"/>
          </p:cNvSpPr>
          <p:nvPr>
            <p:ph type="title"/>
          </p:nvPr>
        </p:nvSpPr>
        <p:spPr>
          <a:xfrm>
            <a:off x="1725561" y="274638"/>
            <a:ext cx="9247239" cy="1143000"/>
          </a:xfrm>
          <a:solidFill>
            <a:schemeClr val="bg1"/>
          </a:solidFill>
        </p:spPr>
        <p:style>
          <a:lnRef idx="1">
            <a:schemeClr val="accent6"/>
          </a:lnRef>
          <a:fillRef idx="2">
            <a:schemeClr val="accent6"/>
          </a:fillRef>
          <a:effectRef idx="1">
            <a:schemeClr val="accent6"/>
          </a:effectRef>
          <a:fontRef idx="minor">
            <a:schemeClr val="dk1"/>
          </a:fontRef>
        </p:style>
        <p:txBody>
          <a:bodyPr rtlCol="0">
            <a:normAutofit/>
          </a:bodyPr>
          <a:lstStyle/>
          <a:p>
            <a:pPr algn="ctr">
              <a:defRPr/>
            </a:pPr>
            <a:r>
              <a:rPr lang="es-CO" sz="4400" b="1" dirty="0" smtClean="0">
                <a:solidFill>
                  <a:srgbClr val="FF0000"/>
                </a:solidFill>
                <a:effectLst>
                  <a:outerShdw blurRad="38100" dist="38100" dir="2700000" algn="tl">
                    <a:srgbClr val="000000">
                      <a:alpha val="43137"/>
                    </a:srgbClr>
                  </a:outerShdw>
                </a:effectLst>
                <a:latin typeface="Calibri" panose="020F0502020204030204"/>
              </a:rPr>
              <a:t>CONCLUSIONES</a:t>
            </a:r>
            <a:endParaRPr lang="es-CO" dirty="0"/>
          </a:p>
        </p:txBody>
      </p:sp>
      <p:graphicFrame>
        <p:nvGraphicFramePr>
          <p:cNvPr id="6" name="Marcador de contenido 5">
            <a:extLst>
              <a:ext uri="{FF2B5EF4-FFF2-40B4-BE49-F238E27FC236}">
                <a16:creationId xmlns:a16="http://schemas.microsoft.com/office/drawing/2014/main" id="{EE2690D8-4ECF-4F23-A39A-FC62F27287B9}"/>
              </a:ext>
            </a:extLst>
          </p:cNvPr>
          <p:cNvGraphicFramePr>
            <a:graphicFrameLocks noGrp="1"/>
          </p:cNvGraphicFramePr>
          <p:nvPr>
            <p:ph idx="1"/>
            <p:extLst>
              <p:ext uri="{D42A27DB-BD31-4B8C-83A1-F6EECF244321}">
                <p14:modId xmlns:p14="http://schemas.microsoft.com/office/powerpoint/2010/main" val="279798285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Marcador de contenido 6">
            <a:extLst>
              <a:ext uri="{FF2B5EF4-FFF2-40B4-BE49-F238E27FC236}">
                <a16:creationId xmlns:a16="http://schemas.microsoft.com/office/drawing/2014/main" id="{03086397-3EF4-4C37-9729-802F2DBA3FE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7" name="Imagen 6">
            <a:extLst>
              <a:ext uri="{FF2B5EF4-FFF2-40B4-BE49-F238E27FC236}">
                <a16:creationId xmlns:a16="http://schemas.microsoft.com/office/drawing/2014/main" id="{81D1D8EA-4BDD-4FCB-BA02-7C6B73F826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377343-37DD-4ED3-93FA-01AC7BCEB433}"/>
              </a:ext>
            </a:extLst>
          </p:cNvPr>
          <p:cNvSpPr>
            <a:spLocks noGrp="1"/>
          </p:cNvSpPr>
          <p:nvPr>
            <p:ph type="title"/>
          </p:nvPr>
        </p:nvSpPr>
        <p:spPr>
          <a:xfrm>
            <a:off x="1725561" y="274638"/>
            <a:ext cx="9247239" cy="1143000"/>
          </a:xfrm>
          <a:solidFill>
            <a:schemeClr val="bg1"/>
          </a:solidFill>
        </p:spPr>
        <p:style>
          <a:lnRef idx="1">
            <a:schemeClr val="accent6"/>
          </a:lnRef>
          <a:fillRef idx="2">
            <a:schemeClr val="accent6"/>
          </a:fillRef>
          <a:effectRef idx="1">
            <a:schemeClr val="accent6"/>
          </a:effectRef>
          <a:fontRef idx="minor">
            <a:schemeClr val="dk1"/>
          </a:fontRef>
        </p:style>
        <p:txBody>
          <a:bodyPr rtlCol="0">
            <a:normAutofit fontScale="90000"/>
          </a:bodyPr>
          <a:lstStyle/>
          <a:p>
            <a:pPr algn="ctr">
              <a:defRPr/>
            </a:pPr>
            <a:r>
              <a:rPr lang="es-ES" b="1" dirty="0" smtClean="0">
                <a:solidFill>
                  <a:srgbClr val="FF0000"/>
                </a:solidFill>
                <a:effectLst>
                  <a:outerShdw blurRad="38100" dist="38100" dir="2700000" algn="tl">
                    <a:srgbClr val="000000">
                      <a:alpha val="43137"/>
                    </a:srgbClr>
                  </a:outerShdw>
                </a:effectLst>
                <a:latin typeface="Calibri" panose="020F0502020204030204"/>
              </a:rPr>
              <a:t>CONTEXTO VISITAS DE ASISTENCIA TÈCNICA Y/O SEGUIMIENTOS 2021</a:t>
            </a:r>
            <a:endParaRPr lang="es-CO" dirty="0"/>
          </a:p>
        </p:txBody>
      </p:sp>
      <p:graphicFrame>
        <p:nvGraphicFramePr>
          <p:cNvPr id="6" name="Marcador de contenido 5">
            <a:extLst>
              <a:ext uri="{FF2B5EF4-FFF2-40B4-BE49-F238E27FC236}">
                <a16:creationId xmlns:a16="http://schemas.microsoft.com/office/drawing/2014/main" id="{EE2690D8-4ECF-4F23-A39A-FC62F27287B9}"/>
              </a:ext>
            </a:extLst>
          </p:cNvPr>
          <p:cNvGraphicFramePr>
            <a:graphicFrameLocks noGrp="1"/>
          </p:cNvGraphicFramePr>
          <p:nvPr>
            <p:ph idx="1"/>
            <p:extLst>
              <p:ext uri="{D42A27DB-BD31-4B8C-83A1-F6EECF244321}">
                <p14:modId xmlns:p14="http://schemas.microsoft.com/office/powerpoint/2010/main" val="3308823624"/>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Marcador de contenido 6">
            <a:extLst>
              <a:ext uri="{FF2B5EF4-FFF2-40B4-BE49-F238E27FC236}">
                <a16:creationId xmlns:a16="http://schemas.microsoft.com/office/drawing/2014/main" id="{03086397-3EF4-4C37-9729-802F2DBA3FE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7" name="Imagen 6">
            <a:extLst>
              <a:ext uri="{FF2B5EF4-FFF2-40B4-BE49-F238E27FC236}">
                <a16:creationId xmlns:a16="http://schemas.microsoft.com/office/drawing/2014/main" id="{81D1D8EA-4BDD-4FCB-BA02-7C6B73F826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893604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377343-37DD-4ED3-93FA-01AC7BCEB433}"/>
              </a:ext>
            </a:extLst>
          </p:cNvPr>
          <p:cNvSpPr>
            <a:spLocks noGrp="1"/>
          </p:cNvSpPr>
          <p:nvPr>
            <p:ph type="title"/>
          </p:nvPr>
        </p:nvSpPr>
        <p:spPr>
          <a:xfrm>
            <a:off x="1725561" y="274638"/>
            <a:ext cx="9247239" cy="1143000"/>
          </a:xfrm>
          <a:solidFill>
            <a:schemeClr val="bg1"/>
          </a:solidFill>
        </p:spPr>
        <p:style>
          <a:lnRef idx="1">
            <a:schemeClr val="accent6"/>
          </a:lnRef>
          <a:fillRef idx="2">
            <a:schemeClr val="accent6"/>
          </a:fillRef>
          <a:effectRef idx="1">
            <a:schemeClr val="accent6"/>
          </a:effectRef>
          <a:fontRef idx="minor">
            <a:schemeClr val="dk1"/>
          </a:fontRef>
        </p:style>
        <p:txBody>
          <a:bodyPr rtlCol="0">
            <a:normAutofit/>
          </a:bodyPr>
          <a:lstStyle/>
          <a:p>
            <a:pPr algn="ctr">
              <a:defRPr/>
            </a:pPr>
            <a:r>
              <a:rPr lang="es-CO" sz="4400" b="1" dirty="0" smtClean="0">
                <a:solidFill>
                  <a:srgbClr val="FF0000"/>
                </a:solidFill>
                <a:effectLst>
                  <a:outerShdw blurRad="38100" dist="38100" dir="2700000" algn="tl">
                    <a:srgbClr val="000000">
                      <a:alpha val="43137"/>
                    </a:srgbClr>
                  </a:outerShdw>
                </a:effectLst>
                <a:latin typeface="Calibri" panose="020F0502020204030204"/>
              </a:rPr>
              <a:t>CONCLUSIONES</a:t>
            </a:r>
            <a:endParaRPr lang="es-CO" dirty="0"/>
          </a:p>
        </p:txBody>
      </p:sp>
      <p:graphicFrame>
        <p:nvGraphicFramePr>
          <p:cNvPr id="6" name="Marcador de contenido 5">
            <a:extLst>
              <a:ext uri="{FF2B5EF4-FFF2-40B4-BE49-F238E27FC236}">
                <a16:creationId xmlns:a16="http://schemas.microsoft.com/office/drawing/2014/main" id="{EE2690D8-4ECF-4F23-A39A-FC62F27287B9}"/>
              </a:ext>
            </a:extLst>
          </p:cNvPr>
          <p:cNvGraphicFramePr>
            <a:graphicFrameLocks noGrp="1"/>
          </p:cNvGraphicFramePr>
          <p:nvPr>
            <p:ph idx="1"/>
            <p:extLst>
              <p:ext uri="{D42A27DB-BD31-4B8C-83A1-F6EECF244321}">
                <p14:modId xmlns:p14="http://schemas.microsoft.com/office/powerpoint/2010/main" val="1331278447"/>
              </p:ext>
            </p:extLst>
          </p:nvPr>
        </p:nvGraphicFramePr>
        <p:xfrm>
          <a:off x="1981200" y="162791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Marcador de contenido 6">
            <a:extLst>
              <a:ext uri="{FF2B5EF4-FFF2-40B4-BE49-F238E27FC236}">
                <a16:creationId xmlns:a16="http://schemas.microsoft.com/office/drawing/2014/main" id="{03086397-3EF4-4C37-9729-802F2DBA3FE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7" name="Imagen 6">
            <a:extLst>
              <a:ext uri="{FF2B5EF4-FFF2-40B4-BE49-F238E27FC236}">
                <a16:creationId xmlns:a16="http://schemas.microsoft.com/office/drawing/2014/main" id="{81D1D8EA-4BDD-4FCB-BA02-7C6B73F826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3754526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377343-37DD-4ED3-93FA-01AC7BCEB433}"/>
              </a:ext>
            </a:extLst>
          </p:cNvPr>
          <p:cNvSpPr>
            <a:spLocks noGrp="1"/>
          </p:cNvSpPr>
          <p:nvPr>
            <p:ph type="title"/>
          </p:nvPr>
        </p:nvSpPr>
        <p:spPr>
          <a:xfrm>
            <a:off x="1725561" y="274638"/>
            <a:ext cx="9247239" cy="1143000"/>
          </a:xfrm>
          <a:solidFill>
            <a:schemeClr val="bg1"/>
          </a:solidFill>
        </p:spPr>
        <p:style>
          <a:lnRef idx="1">
            <a:schemeClr val="accent6"/>
          </a:lnRef>
          <a:fillRef idx="2">
            <a:schemeClr val="accent6"/>
          </a:fillRef>
          <a:effectRef idx="1">
            <a:schemeClr val="accent6"/>
          </a:effectRef>
          <a:fontRef idx="minor">
            <a:schemeClr val="dk1"/>
          </a:fontRef>
        </p:style>
        <p:txBody>
          <a:bodyPr rtlCol="0">
            <a:normAutofit/>
          </a:bodyPr>
          <a:lstStyle/>
          <a:p>
            <a:pPr algn="ctr">
              <a:defRPr/>
            </a:pPr>
            <a:r>
              <a:rPr lang="es-CO" sz="4400" b="1" dirty="0" smtClean="0">
                <a:solidFill>
                  <a:srgbClr val="FF0000"/>
                </a:solidFill>
                <a:effectLst>
                  <a:outerShdw blurRad="38100" dist="38100" dir="2700000" algn="tl">
                    <a:srgbClr val="000000">
                      <a:alpha val="43137"/>
                    </a:srgbClr>
                  </a:outerShdw>
                </a:effectLst>
                <a:latin typeface="Calibri" panose="020F0502020204030204"/>
              </a:rPr>
              <a:t>CONCLUSIONES</a:t>
            </a:r>
            <a:endParaRPr lang="es-CO" dirty="0"/>
          </a:p>
        </p:txBody>
      </p:sp>
      <p:graphicFrame>
        <p:nvGraphicFramePr>
          <p:cNvPr id="6" name="Marcador de contenido 5">
            <a:extLst>
              <a:ext uri="{FF2B5EF4-FFF2-40B4-BE49-F238E27FC236}">
                <a16:creationId xmlns:a16="http://schemas.microsoft.com/office/drawing/2014/main" id="{EE2690D8-4ECF-4F23-A39A-FC62F27287B9}"/>
              </a:ext>
            </a:extLst>
          </p:cNvPr>
          <p:cNvGraphicFramePr>
            <a:graphicFrameLocks noGrp="1"/>
          </p:cNvGraphicFramePr>
          <p:nvPr>
            <p:ph idx="1"/>
            <p:extLst>
              <p:ext uri="{D42A27DB-BD31-4B8C-83A1-F6EECF244321}">
                <p14:modId xmlns:p14="http://schemas.microsoft.com/office/powerpoint/2010/main" val="3262455664"/>
              </p:ext>
            </p:extLst>
          </p:nvPr>
        </p:nvGraphicFramePr>
        <p:xfrm>
          <a:off x="1136073" y="1593273"/>
          <a:ext cx="9074727" cy="4532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Marcador de contenido 6">
            <a:extLst>
              <a:ext uri="{FF2B5EF4-FFF2-40B4-BE49-F238E27FC236}">
                <a16:creationId xmlns:a16="http://schemas.microsoft.com/office/drawing/2014/main" id="{03086397-3EF4-4C37-9729-802F2DBA3FE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7" name="Imagen 6">
            <a:extLst>
              <a:ext uri="{FF2B5EF4-FFF2-40B4-BE49-F238E27FC236}">
                <a16:creationId xmlns:a16="http://schemas.microsoft.com/office/drawing/2014/main" id="{81D1D8EA-4BDD-4FCB-BA02-7C6B73F826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3528865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6377343-37DD-4ED3-93FA-01AC7BCEB433}"/>
              </a:ext>
            </a:extLst>
          </p:cNvPr>
          <p:cNvSpPr>
            <a:spLocks noGrp="1"/>
          </p:cNvSpPr>
          <p:nvPr>
            <p:ph type="title"/>
          </p:nvPr>
        </p:nvSpPr>
        <p:spPr>
          <a:xfrm>
            <a:off x="1725561" y="274638"/>
            <a:ext cx="9247239" cy="1143000"/>
          </a:xfrm>
          <a:solidFill>
            <a:schemeClr val="bg1"/>
          </a:solidFill>
        </p:spPr>
        <p:style>
          <a:lnRef idx="1">
            <a:schemeClr val="accent6"/>
          </a:lnRef>
          <a:fillRef idx="2">
            <a:schemeClr val="accent6"/>
          </a:fillRef>
          <a:effectRef idx="1">
            <a:schemeClr val="accent6"/>
          </a:effectRef>
          <a:fontRef idx="minor">
            <a:schemeClr val="dk1"/>
          </a:fontRef>
        </p:style>
        <p:txBody>
          <a:bodyPr rtlCol="0">
            <a:normAutofit/>
          </a:bodyPr>
          <a:lstStyle/>
          <a:p>
            <a:pPr algn="ctr">
              <a:defRPr/>
            </a:pPr>
            <a:r>
              <a:rPr lang="es-CO" sz="4400" b="1" dirty="0" smtClean="0">
                <a:solidFill>
                  <a:srgbClr val="FF0000"/>
                </a:solidFill>
                <a:effectLst>
                  <a:outerShdw blurRad="38100" dist="38100" dir="2700000" algn="tl">
                    <a:srgbClr val="000000">
                      <a:alpha val="43137"/>
                    </a:srgbClr>
                  </a:outerShdw>
                </a:effectLst>
                <a:latin typeface="Calibri" panose="020F0502020204030204"/>
              </a:rPr>
              <a:t>CONCLUSIONES</a:t>
            </a:r>
            <a:endParaRPr lang="es-CO" dirty="0"/>
          </a:p>
        </p:txBody>
      </p:sp>
      <p:graphicFrame>
        <p:nvGraphicFramePr>
          <p:cNvPr id="6" name="Marcador de contenido 5">
            <a:extLst>
              <a:ext uri="{FF2B5EF4-FFF2-40B4-BE49-F238E27FC236}">
                <a16:creationId xmlns:a16="http://schemas.microsoft.com/office/drawing/2014/main" id="{EE2690D8-4ECF-4F23-A39A-FC62F27287B9}"/>
              </a:ext>
            </a:extLst>
          </p:cNvPr>
          <p:cNvGraphicFramePr>
            <a:graphicFrameLocks noGrp="1"/>
          </p:cNvGraphicFramePr>
          <p:nvPr>
            <p:ph idx="1"/>
            <p:extLst>
              <p:ext uri="{D42A27DB-BD31-4B8C-83A1-F6EECF244321}">
                <p14:modId xmlns:p14="http://schemas.microsoft.com/office/powerpoint/2010/main" val="4191931980"/>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Marcador de contenido 6">
            <a:extLst>
              <a:ext uri="{FF2B5EF4-FFF2-40B4-BE49-F238E27FC236}">
                <a16:creationId xmlns:a16="http://schemas.microsoft.com/office/drawing/2014/main" id="{03086397-3EF4-4C37-9729-802F2DBA3FE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50574" y="5870713"/>
            <a:ext cx="1828393" cy="622162"/>
          </a:xfrm>
          <a:prstGeom prst="rect">
            <a:avLst/>
          </a:prstGeom>
        </p:spPr>
      </p:pic>
      <p:pic>
        <p:nvPicPr>
          <p:cNvPr id="7" name="Imagen 6">
            <a:extLst>
              <a:ext uri="{FF2B5EF4-FFF2-40B4-BE49-F238E27FC236}">
                <a16:creationId xmlns:a16="http://schemas.microsoft.com/office/drawing/2014/main" id="{81D1D8EA-4BDD-4FCB-BA02-7C6B73F826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305594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E06B38AB-8622-41AA-8472-27C2B19E15EB}"/>
              </a:ext>
            </a:extLst>
          </p:cNvPr>
          <p:cNvGraphicFramePr>
            <a:graphicFrameLocks noGrp="1"/>
          </p:cNvGraphicFramePr>
          <p:nvPr>
            <p:ph idx="1"/>
            <p:extLst>
              <p:ext uri="{D42A27DB-BD31-4B8C-83A1-F6EECF244321}">
                <p14:modId xmlns:p14="http://schemas.microsoft.com/office/powerpoint/2010/main" val="1059258432"/>
              </p:ext>
            </p:extLst>
          </p:nvPr>
        </p:nvGraphicFramePr>
        <p:xfrm>
          <a:off x="2050472" y="545111"/>
          <a:ext cx="9244289" cy="5894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2810F72A-0BCD-4F77-BDFE-5FD35D7F2C67}"/>
              </a:ext>
            </a:extLst>
          </p:cNvPr>
          <p:cNvPicPr/>
          <p:nvPr/>
        </p:nvPicPr>
        <p:blipFill>
          <a:blip r:embed="rId7">
            <a:extLst>
              <a:ext uri="{28A0092B-C50C-407E-A947-70E740481C1C}">
                <a14:useLocalDpi xmlns:a14="http://schemas.microsoft.com/office/drawing/2010/main" val="0"/>
              </a:ext>
            </a:extLst>
          </a:blip>
          <a:stretch>
            <a:fillRect/>
          </a:stretch>
        </p:blipFill>
        <p:spPr>
          <a:xfrm>
            <a:off x="966512" y="6003235"/>
            <a:ext cx="1723679" cy="622832"/>
          </a:xfrm>
          <a:prstGeom prst="rect">
            <a:avLst/>
          </a:prstGeom>
        </p:spPr>
      </p:pic>
      <p:pic>
        <p:nvPicPr>
          <p:cNvPr id="5" name="Imagen 4">
            <a:extLst>
              <a:ext uri="{FF2B5EF4-FFF2-40B4-BE49-F238E27FC236}">
                <a16:creationId xmlns:a16="http://schemas.microsoft.com/office/drawing/2014/main" id="{E6C2C940-A24C-48FA-B031-088246C1B7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810000" y="4099560"/>
            <a:ext cx="8382000" cy="1569660"/>
          </a:xfrm>
          <a:prstGeom prst="rect">
            <a:avLst/>
          </a:prstGeom>
          <a:noFill/>
        </p:spPr>
        <p:txBody>
          <a:bodyPr wrap="square" rtlCol="0">
            <a:spAutoFit/>
          </a:bodyPr>
          <a:lstStyle/>
          <a:p>
            <a:r>
              <a:rPr lang="es-CO" sz="9600" dirty="0">
                <a:solidFill>
                  <a:schemeClr val="bg1"/>
                </a:solidFill>
              </a:rPr>
              <a:t>¡Gracias!</a:t>
            </a:r>
          </a:p>
        </p:txBody>
      </p:sp>
    </p:spTree>
    <p:extLst>
      <p:ext uri="{BB962C8B-B14F-4D97-AF65-F5344CB8AC3E}">
        <p14:creationId xmlns:p14="http://schemas.microsoft.com/office/powerpoint/2010/main" val="48693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E06B38AB-8622-41AA-8472-27C2B19E15EB}"/>
              </a:ext>
            </a:extLst>
          </p:cNvPr>
          <p:cNvGraphicFramePr>
            <a:graphicFrameLocks noGrp="1"/>
          </p:cNvGraphicFramePr>
          <p:nvPr>
            <p:ph idx="1"/>
            <p:extLst>
              <p:ext uri="{D42A27DB-BD31-4B8C-83A1-F6EECF244321}">
                <p14:modId xmlns:p14="http://schemas.microsoft.com/office/powerpoint/2010/main" val="283867793"/>
              </p:ext>
            </p:extLst>
          </p:nvPr>
        </p:nvGraphicFramePr>
        <p:xfrm>
          <a:off x="2050472" y="545111"/>
          <a:ext cx="9244289" cy="5894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2810F72A-0BCD-4F77-BDFE-5FD35D7F2C67}"/>
              </a:ext>
            </a:extLst>
          </p:cNvPr>
          <p:cNvPicPr/>
          <p:nvPr/>
        </p:nvPicPr>
        <p:blipFill>
          <a:blip r:embed="rId7">
            <a:extLst>
              <a:ext uri="{28A0092B-C50C-407E-A947-70E740481C1C}">
                <a14:useLocalDpi xmlns:a14="http://schemas.microsoft.com/office/drawing/2010/main" val="0"/>
              </a:ext>
            </a:extLst>
          </a:blip>
          <a:stretch>
            <a:fillRect/>
          </a:stretch>
        </p:blipFill>
        <p:spPr>
          <a:xfrm>
            <a:off x="966512" y="6003235"/>
            <a:ext cx="1723679" cy="622832"/>
          </a:xfrm>
          <a:prstGeom prst="rect">
            <a:avLst/>
          </a:prstGeom>
        </p:spPr>
      </p:pic>
      <p:pic>
        <p:nvPicPr>
          <p:cNvPr id="5" name="Imagen 4">
            <a:extLst>
              <a:ext uri="{FF2B5EF4-FFF2-40B4-BE49-F238E27FC236}">
                <a16:creationId xmlns:a16="http://schemas.microsoft.com/office/drawing/2014/main" id="{E6C2C940-A24C-48FA-B031-088246C1B7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146468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C8B2D22-5509-42E6-AC82-2956BE90F084}"/>
              </a:ext>
            </a:extLst>
          </p:cNvPr>
          <p:cNvGrpSpPr/>
          <p:nvPr/>
        </p:nvGrpSpPr>
        <p:grpSpPr>
          <a:xfrm>
            <a:off x="2035277" y="1591580"/>
            <a:ext cx="8632723" cy="3674839"/>
            <a:chOff x="1296138" y="0"/>
            <a:chExt cx="4494409" cy="3674839"/>
          </a:xfrm>
        </p:grpSpPr>
        <p:sp>
          <p:nvSpPr>
            <p:cNvPr id="3" name="Elipse 2">
              <a:extLst>
                <a:ext uri="{FF2B5EF4-FFF2-40B4-BE49-F238E27FC236}">
                  <a16:creationId xmlns:a16="http://schemas.microsoft.com/office/drawing/2014/main" id="{71B94688-53BF-4422-9E8E-F39164BE7FBE}"/>
                </a:ext>
              </a:extLst>
            </p:cNvPr>
            <p:cNvSpPr/>
            <p:nvPr/>
          </p:nvSpPr>
          <p:spPr>
            <a:xfrm>
              <a:off x="1296138" y="0"/>
              <a:ext cx="4392498" cy="3674839"/>
            </a:xfrm>
            <a:prstGeom prst="ellipse">
              <a:avLst/>
            </a:prstGeom>
          </p:spPr>
          <p:style>
            <a:lnRef idx="0">
              <a:schemeClr val="lt1">
                <a:hueOff val="0"/>
                <a:satOff val="0"/>
                <a:lumOff val="0"/>
                <a:alphaOff val="0"/>
              </a:schemeClr>
            </a:lnRef>
            <a:fillRef idx="3">
              <a:schemeClr val="accent3">
                <a:shade val="80000"/>
                <a:alpha val="50000"/>
                <a:hueOff val="0"/>
                <a:satOff val="0"/>
                <a:lumOff val="0"/>
                <a:alphaOff val="0"/>
              </a:schemeClr>
            </a:fillRef>
            <a:effectRef idx="3">
              <a:schemeClr val="accent3">
                <a:shade val="80000"/>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Elipse 4">
              <a:extLst>
                <a:ext uri="{FF2B5EF4-FFF2-40B4-BE49-F238E27FC236}">
                  <a16:creationId xmlns:a16="http://schemas.microsoft.com/office/drawing/2014/main" id="{4120B268-D80F-4EE1-9842-A13DDAFE7AAC}"/>
                </a:ext>
              </a:extLst>
            </p:cNvPr>
            <p:cNvSpPr txBox="1"/>
            <p:nvPr/>
          </p:nvSpPr>
          <p:spPr>
            <a:xfrm>
              <a:off x="1939404" y="538168"/>
              <a:ext cx="3851143" cy="2691634"/>
            </a:xfrm>
            <a:prstGeom prst="rect">
              <a:avLst/>
            </a:prstGeom>
            <a:ln>
              <a:solidFill>
                <a:srgbClr val="FFC000"/>
              </a:solid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es-CO"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SISTEMA OBLIGATORIO DE GARANTÍA DE LA CALIDAD</a:t>
              </a:r>
            </a:p>
          </p:txBody>
        </p:sp>
      </p:grpSp>
      <p:pic>
        <p:nvPicPr>
          <p:cNvPr id="5" name="Imagen 4">
            <a:extLst>
              <a:ext uri="{FF2B5EF4-FFF2-40B4-BE49-F238E27FC236}">
                <a16:creationId xmlns:a16="http://schemas.microsoft.com/office/drawing/2014/main" id="{359795AF-94E6-451D-9960-935F2F061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2668773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FDEC808-F00B-4E64-8BD9-C4D80AD49D7B}"/>
              </a:ext>
            </a:extLst>
          </p:cNvPr>
          <p:cNvGraphicFramePr>
            <a:graphicFrameLocks noGrp="1"/>
          </p:cNvGraphicFramePr>
          <p:nvPr>
            <p:ph idx="1"/>
            <p:extLst>
              <p:ext uri="{D42A27DB-BD31-4B8C-83A1-F6EECF244321}">
                <p14:modId xmlns:p14="http://schemas.microsoft.com/office/powerpoint/2010/main" val="2016359771"/>
              </p:ext>
            </p:extLst>
          </p:nvPr>
        </p:nvGraphicFramePr>
        <p:xfrm>
          <a:off x="838200" y="707923"/>
          <a:ext cx="10515600" cy="5469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EE3D872E-614C-4A2E-AFA4-8A35CCFF0313}"/>
              </a:ext>
            </a:extLst>
          </p:cNvPr>
          <p:cNvPicPr/>
          <p:nvPr/>
        </p:nvPicPr>
        <p:blipFill>
          <a:blip r:embed="rId7">
            <a:extLst>
              <a:ext uri="{28A0092B-C50C-407E-A947-70E740481C1C}">
                <a14:useLocalDpi xmlns:a14="http://schemas.microsoft.com/office/drawing/2010/main" val="0"/>
              </a:ext>
            </a:extLst>
          </a:blip>
          <a:stretch>
            <a:fillRect/>
          </a:stretch>
        </p:blipFill>
        <p:spPr>
          <a:xfrm>
            <a:off x="966512" y="6003235"/>
            <a:ext cx="1723679" cy="622832"/>
          </a:xfrm>
          <a:prstGeom prst="rect">
            <a:avLst/>
          </a:prstGeom>
        </p:spPr>
      </p:pic>
      <p:pic>
        <p:nvPicPr>
          <p:cNvPr id="6" name="Imagen 5">
            <a:extLst>
              <a:ext uri="{FF2B5EF4-FFF2-40B4-BE49-F238E27FC236}">
                <a16:creationId xmlns:a16="http://schemas.microsoft.com/office/drawing/2014/main" id="{6D3AB36B-8585-478D-9ED9-56291893B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Tree>
    <p:extLst>
      <p:ext uri="{BB962C8B-B14F-4D97-AF65-F5344CB8AC3E}">
        <p14:creationId xmlns:p14="http://schemas.microsoft.com/office/powerpoint/2010/main" val="2956830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2153</Words>
  <Application>Microsoft Office PowerPoint</Application>
  <PresentationFormat>Panorámica</PresentationFormat>
  <Paragraphs>324</Paragraphs>
  <Slides>60</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60</vt:i4>
      </vt:variant>
    </vt:vector>
  </HeadingPairs>
  <TitlesOfParts>
    <vt:vector size="69" baseType="lpstr">
      <vt:lpstr>Arial</vt:lpstr>
      <vt:lpstr>Calibri</vt:lpstr>
      <vt:lpstr>Calibri Light</vt:lpstr>
      <vt:lpstr>Futura-Normal</vt:lpstr>
      <vt:lpstr>Montserrat Black</vt:lpstr>
      <vt:lpstr>Symbol</vt:lpstr>
      <vt:lpstr>Times New Roman</vt:lpstr>
      <vt:lpstr>Tema de Office</vt:lpstr>
      <vt:lpstr>1_Tema de Office</vt:lpstr>
      <vt:lpstr>Presentación de PowerPoint</vt:lpstr>
      <vt:lpstr>Presentación de PowerPoint</vt:lpstr>
      <vt:lpstr>Presentación de PowerPoint</vt:lpstr>
      <vt:lpstr> Objetivo General </vt:lpstr>
      <vt:lpstr>Metodología</vt:lpstr>
      <vt:lpstr>Presentación de PowerPoint</vt:lpstr>
      <vt:lpstr>Presentación de PowerPoint</vt:lpstr>
      <vt:lpstr>Presentación de PowerPoint</vt:lpstr>
      <vt:lpstr>Presentación de PowerPoint</vt:lpstr>
      <vt:lpstr>SISTEMA ÙNICO DE HABILITACIÒN </vt:lpstr>
      <vt:lpstr>RESULTADOS SUH AÑO 2021</vt:lpstr>
      <vt:lpstr>RESULTADOS SUH AÑO 2021</vt:lpstr>
      <vt:lpstr> SISTEMA ÙNICO DE HABILITACIÒN</vt:lpstr>
      <vt:lpstr>Promedio acumulado por sede SOGC 2021</vt:lpstr>
      <vt:lpstr>OPORTUNIDADES DE MEJORA 2021</vt:lpstr>
      <vt:lpstr>OPORTUNIDADES DE MEJORA 2021</vt:lpstr>
      <vt:lpstr>OPORTUNIDADES DE MEJORA 2021</vt:lpstr>
      <vt:lpstr>Presentación de PowerPoint</vt:lpstr>
      <vt:lpstr>SEGURIDAD DEL PACIENTE</vt:lpstr>
      <vt:lpstr>RESULTADOS AÑO 2021</vt:lpstr>
      <vt:lpstr>RESULTADOS AÑO 2021</vt:lpstr>
      <vt:lpstr>RESULTADOS AÑO 2021</vt:lpstr>
      <vt:lpstr>RESULTADOS AÑO 2021</vt:lpstr>
      <vt:lpstr>RESULTADOS AÑO  2021</vt:lpstr>
      <vt:lpstr>Presentación de PowerPoint</vt:lpstr>
      <vt:lpstr>Presentación de PowerPoint</vt:lpstr>
      <vt:lpstr>OPORTUNIDADES DE MEJORA 2021</vt:lpstr>
      <vt:lpstr>OPORTUNIDADES DE MEJORA 2021</vt:lpstr>
      <vt:lpstr>OPORTUNIDADES DE MEJORA 2021</vt:lpstr>
      <vt:lpstr>OPORTUNIDADES DE MEJORA 2021</vt:lpstr>
      <vt:lpstr>Presentación de PowerPoint</vt:lpstr>
      <vt:lpstr>POLÌTICA DE HUMANIZACIÒN EN SALUD</vt:lpstr>
      <vt:lpstr>RESULTADOS AÑO 2021</vt:lpstr>
      <vt:lpstr>Presentación de PowerPoint</vt:lpstr>
      <vt:lpstr>OPORTUNIDADES DE MEJORA 2021</vt:lpstr>
      <vt:lpstr>Presentación de PowerPoint</vt:lpstr>
      <vt:lpstr>SISTEMAS DE INFORAMCIÒN PARA LA CALIDAD </vt:lpstr>
      <vt:lpstr> </vt:lpstr>
      <vt:lpstr>RESULTADOS AÑO 2021</vt:lpstr>
      <vt:lpstr>OPORTUNIDADES DE MEJORA 2021</vt:lpstr>
      <vt:lpstr>Presentación de PowerPoint</vt:lpstr>
      <vt:lpstr>PAMEC</vt:lpstr>
      <vt:lpstr> PAMEC</vt:lpstr>
      <vt:lpstr>CUMPLIMIENTO DEL  PAMEC POR ESTANDAR</vt:lpstr>
      <vt:lpstr>RESULTADOS AÑO 2021</vt:lpstr>
      <vt:lpstr>Presentación de PowerPoint</vt:lpstr>
      <vt:lpstr>OPORTUNIDADES DE MEJORA 2021</vt:lpstr>
      <vt:lpstr>ASISTENCIA TÈCNICA  OTROS SERVICIOS O ÀREAS </vt:lpstr>
      <vt:lpstr>OPORTUNIDADES DE MEJORA 2021</vt:lpstr>
      <vt:lpstr>OPORTUNIDADES DE MEJORA 2021</vt:lpstr>
      <vt:lpstr>Presentación de PowerPoint</vt:lpstr>
      <vt:lpstr>Puesto de Salud fonda central Puesto de salud de morelia Puesto de Salud pital de combia  Centro de salud Remanso se encontraban cerrados en el 2020, no había acciones de seguimiento </vt:lpstr>
      <vt:lpstr>CONCLUSIONES </vt:lpstr>
      <vt:lpstr>CONCLUSIONES</vt:lpstr>
      <vt:lpstr>CONCLUSIONES</vt:lpstr>
      <vt:lpstr>CONTEXTO VISITAS DE ASISTENCIA TÈCNICA Y/O SEGUIMIENTOS 2021</vt:lpstr>
      <vt:lpstr>CONCLUSIONES</vt:lpstr>
      <vt:lpstr>CONCLUSIONES</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A12 asus</dc:creator>
  <cp:lastModifiedBy>57314</cp:lastModifiedBy>
  <cp:revision>130</cp:revision>
  <dcterms:modified xsi:type="dcterms:W3CDTF">2021-12-13T00:55:20Z</dcterms:modified>
</cp:coreProperties>
</file>