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embeddedFontLst>
    <p:embeddedFont>
      <p:font typeface="Montserrat Black"/>
      <p:bold r:id="rId17"/>
      <p:boldItalic r:id="rId18"/>
    </p:embeddedFont>
    <p:embeddedFont>
      <p:font typeface="Montserrat Medium"/>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3" roundtripDataSignature="AMtx7mjTk8XyC4L0idWigNRzLYpVjF3R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Medium-bold.fntdata"/><Relationship Id="rId11" Type="http://schemas.openxmlformats.org/officeDocument/2006/relationships/slide" Target="slides/slide7.xml"/><Relationship Id="rId22" Type="http://schemas.openxmlformats.org/officeDocument/2006/relationships/font" Target="fonts/MontserratMedium-boldItalic.fntdata"/><Relationship Id="rId10" Type="http://schemas.openxmlformats.org/officeDocument/2006/relationships/slide" Target="slides/slide6.xml"/><Relationship Id="rId21" Type="http://schemas.openxmlformats.org/officeDocument/2006/relationships/font" Target="fonts/MontserratMedium-italic.fntdata"/><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MontserratBlack-bold.fntdata"/><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MontserratMedium-regular.fntdata"/><Relationship Id="rId6" Type="http://schemas.openxmlformats.org/officeDocument/2006/relationships/slide" Target="slides/slide2.xml"/><Relationship Id="rId18" Type="http://schemas.openxmlformats.org/officeDocument/2006/relationships/font" Target="fonts/MontserratBlack-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1" name="Shape 11"/>
        <p:cNvGrpSpPr/>
        <p:nvPr/>
      </p:nvGrpSpPr>
      <p:grpSpPr>
        <a:xfrm>
          <a:off x="0" y="0"/>
          <a:ext cx="0" cy="0"/>
          <a:chOff x="0" y="0"/>
          <a:chExt cx="0" cy="0"/>
        </a:xfrm>
      </p:grpSpPr>
      <p:sp>
        <p:nvSpPr>
          <p:cNvPr id="12" name="Google Shape;1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5" name="Shape 15"/>
        <p:cNvGrpSpPr/>
        <p:nvPr/>
      </p:nvGrpSpPr>
      <p:grpSpPr>
        <a:xfrm>
          <a:off x="0" y="0"/>
          <a:ext cx="0" cy="0"/>
          <a:chOff x="0" y="0"/>
          <a:chExt cx="0" cy="0"/>
        </a:xfrm>
      </p:grpSpPr>
      <p:sp>
        <p:nvSpPr>
          <p:cNvPr id="16" name="Google Shape;16;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1" name="Shape 21"/>
        <p:cNvGrpSpPr/>
        <p:nvPr/>
      </p:nvGrpSpPr>
      <p:grpSpPr>
        <a:xfrm>
          <a:off x="0" y="0"/>
          <a:ext cx="0" cy="0"/>
          <a:chOff x="0" y="0"/>
          <a:chExt cx="0" cy="0"/>
        </a:xfrm>
      </p:grpSpPr>
      <p:sp>
        <p:nvSpPr>
          <p:cNvPr id="22" name="Google Shape;22;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7" name="Shape 27"/>
        <p:cNvGrpSpPr/>
        <p:nvPr/>
      </p:nvGrpSpPr>
      <p:grpSpPr>
        <a:xfrm>
          <a:off x="0" y="0"/>
          <a:ext cx="0" cy="0"/>
          <a:chOff x="0" y="0"/>
          <a:chExt cx="0" cy="0"/>
        </a:xfrm>
      </p:grpSpPr>
      <p:sp>
        <p:nvSpPr>
          <p:cNvPr id="28" name="Google Shape;28;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3" name="Shape 33"/>
        <p:cNvGrpSpPr/>
        <p:nvPr/>
      </p:nvGrpSpPr>
      <p:grpSpPr>
        <a:xfrm>
          <a:off x="0" y="0"/>
          <a:ext cx="0" cy="0"/>
          <a:chOff x="0" y="0"/>
          <a:chExt cx="0" cy="0"/>
        </a:xfrm>
      </p:grpSpPr>
      <p:sp>
        <p:nvSpPr>
          <p:cNvPr id="34" name="Google Shape;34;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0" name="Shape 40"/>
        <p:cNvGrpSpPr/>
        <p:nvPr/>
      </p:nvGrpSpPr>
      <p:grpSpPr>
        <a:xfrm>
          <a:off x="0" y="0"/>
          <a:ext cx="0" cy="0"/>
          <a:chOff x="0" y="0"/>
          <a:chExt cx="0" cy="0"/>
        </a:xfrm>
      </p:grpSpPr>
      <p:sp>
        <p:nvSpPr>
          <p:cNvPr id="41" name="Google Shape;41;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9" name="Shape 49"/>
        <p:cNvGrpSpPr/>
        <p:nvPr/>
      </p:nvGrpSpPr>
      <p:grpSpPr>
        <a:xfrm>
          <a:off x="0" y="0"/>
          <a:ext cx="0" cy="0"/>
          <a:chOff x="0" y="0"/>
          <a:chExt cx="0" cy="0"/>
        </a:xfrm>
      </p:grpSpPr>
      <p:sp>
        <p:nvSpPr>
          <p:cNvPr id="50" name="Google Shape;5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100000" ty="0" sy="100000"/>
        </a:blip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jpg"/><Relationship Id="rId4" Type="http://schemas.openxmlformats.org/officeDocument/2006/relationships/image" Target="../media/image15.png"/><Relationship Id="rId5"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jpg"/><Relationship Id="rId4" Type="http://schemas.openxmlformats.org/officeDocument/2006/relationships/image" Target="../media/image15.png"/><Relationship Id="rId5"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jp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6.png"/><Relationship Id="rId5"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jpg"/><Relationship Id="rId4"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10.png"/><Relationship Id="rId7"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jpg"/><Relationship Id="rId4" Type="http://schemas.openxmlformats.org/officeDocument/2006/relationships/image" Target="../media/image8.pn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jp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1" name="Shape 161"/>
        <p:cNvGrpSpPr/>
        <p:nvPr/>
      </p:nvGrpSpPr>
      <p:grpSpPr>
        <a:xfrm>
          <a:off x="0" y="0"/>
          <a:ext cx="0" cy="0"/>
          <a:chOff x="0" y="0"/>
          <a:chExt cx="0" cy="0"/>
        </a:xfrm>
      </p:grpSpPr>
      <p:pic>
        <p:nvPicPr>
          <p:cNvPr id="162" name="Google Shape;162;p10"/>
          <p:cNvPicPr preferRelativeResize="0"/>
          <p:nvPr/>
        </p:nvPicPr>
        <p:blipFill rotWithShape="1">
          <a:blip r:embed="rId4">
            <a:alphaModFix/>
          </a:blip>
          <a:srcRect b="0" l="0" r="0" t="0"/>
          <a:stretch/>
        </p:blipFill>
        <p:spPr>
          <a:xfrm>
            <a:off x="1" y="1030513"/>
            <a:ext cx="827314" cy="1630175"/>
          </a:xfrm>
          <a:prstGeom prst="rect">
            <a:avLst/>
          </a:prstGeom>
          <a:noFill/>
          <a:ln>
            <a:noFill/>
          </a:ln>
        </p:spPr>
      </p:pic>
      <p:sp>
        <p:nvSpPr>
          <p:cNvPr id="163" name="Google Shape;163;p10"/>
          <p:cNvSpPr txBox="1"/>
          <p:nvPr/>
        </p:nvSpPr>
        <p:spPr>
          <a:xfrm>
            <a:off x="3014968" y="69974"/>
            <a:ext cx="5147563" cy="78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4500">
                <a:solidFill>
                  <a:srgbClr val="E20E18"/>
                </a:solidFill>
                <a:latin typeface="Montserrat Black"/>
                <a:ea typeface="Montserrat Black"/>
                <a:cs typeface="Montserrat Black"/>
                <a:sym typeface="Montserrat Black"/>
              </a:rPr>
              <a:t>Complicaciones</a:t>
            </a:r>
            <a:endParaRPr sz="4500">
              <a:solidFill>
                <a:srgbClr val="E20E18"/>
              </a:solidFill>
              <a:latin typeface="Montserrat Black"/>
              <a:ea typeface="Montserrat Black"/>
              <a:cs typeface="Montserrat Black"/>
              <a:sym typeface="Montserrat Black"/>
            </a:endParaRPr>
          </a:p>
        </p:txBody>
      </p:sp>
      <p:sp>
        <p:nvSpPr>
          <p:cNvPr id="164" name="Google Shape;164;p10"/>
          <p:cNvSpPr txBox="1"/>
          <p:nvPr/>
        </p:nvSpPr>
        <p:spPr>
          <a:xfrm>
            <a:off x="744752" y="2431027"/>
            <a:ext cx="4375306" cy="366254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727070"/>
              </a:buClr>
              <a:buSzPts val="1400"/>
              <a:buFont typeface="Arial"/>
              <a:buChar char="•"/>
            </a:pPr>
            <a:r>
              <a:rPr lang="es-MX" sz="1400">
                <a:solidFill>
                  <a:srgbClr val="727070"/>
                </a:solidFill>
                <a:latin typeface="Montserrat Medium"/>
                <a:ea typeface="Montserrat Medium"/>
                <a:cs typeface="Montserrat Medium"/>
                <a:sym typeface="Montserrat Medium"/>
              </a:rPr>
              <a:t> Inmediatos hacen referencia a situaciones derivadas de la operación y están determinados por su condición física al momento de la cirugía, el proceso anestésico, el proceso quirúrgico, la experiencia del cirujano y la hospitalización. Dentro de estos se encuentran: Hemorragias, lesión de órganos vecinos a la próstata,.</a:t>
            </a:r>
            <a:r>
              <a:rPr lang="es-MX" sz="1600">
                <a:solidFill>
                  <a:srgbClr val="727070"/>
                </a:solidFill>
                <a:latin typeface="Montserrat Medium"/>
                <a:ea typeface="Montserrat Medium"/>
                <a:cs typeface="Montserrat Medium"/>
                <a:sym typeface="Montserrat Medium"/>
              </a:rPr>
              <a:t>        </a:t>
            </a:r>
            <a:endParaRPr/>
          </a:p>
          <a:p>
            <a:pPr indent="-203200" lvl="0" marL="285750" marR="0" rtl="0" algn="l">
              <a:spcBef>
                <a:spcPts val="0"/>
              </a:spcBef>
              <a:spcAft>
                <a:spcPts val="0"/>
              </a:spcAft>
              <a:buClr>
                <a:schemeClr val="dk1"/>
              </a:buClr>
              <a:buSzPts val="1300"/>
              <a:buFont typeface="Arial"/>
              <a:buNone/>
            </a:pPr>
            <a:r>
              <a:t/>
            </a:r>
            <a:endParaRPr sz="1300">
              <a:solidFill>
                <a:srgbClr val="727070"/>
              </a:solidFill>
              <a:latin typeface="Montserrat Medium"/>
              <a:ea typeface="Montserrat Medium"/>
              <a:cs typeface="Montserrat Medium"/>
              <a:sym typeface="Montserrat Medium"/>
            </a:endParaRPr>
          </a:p>
          <a:p>
            <a:pPr indent="-203200" lvl="0" marL="285750" marR="0" rtl="0" algn="l">
              <a:spcBef>
                <a:spcPts val="0"/>
              </a:spcBef>
              <a:spcAft>
                <a:spcPts val="0"/>
              </a:spcAft>
              <a:buClr>
                <a:schemeClr val="dk1"/>
              </a:buClr>
              <a:buSzPts val="1300"/>
              <a:buFont typeface="Arial"/>
              <a:buNone/>
            </a:pPr>
            <a:r>
              <a:t/>
            </a:r>
            <a:endParaRPr sz="1300">
              <a:solidFill>
                <a:srgbClr val="727070"/>
              </a:solidFill>
              <a:latin typeface="Montserrat Medium"/>
              <a:ea typeface="Montserrat Medium"/>
              <a:cs typeface="Montserrat Medium"/>
              <a:sym typeface="Montserrat Medium"/>
            </a:endParaRPr>
          </a:p>
          <a:p>
            <a:pPr indent="-203200" lvl="0" marL="285750" marR="0" rtl="0" algn="l">
              <a:spcBef>
                <a:spcPts val="0"/>
              </a:spcBef>
              <a:spcAft>
                <a:spcPts val="0"/>
              </a:spcAft>
              <a:buClr>
                <a:schemeClr val="dk1"/>
              </a:buClr>
              <a:buSzPts val="1300"/>
              <a:buFont typeface="Arial"/>
              <a:buNone/>
            </a:pPr>
            <a:r>
              <a:t/>
            </a:r>
            <a:endParaRPr sz="1300">
              <a:solidFill>
                <a:srgbClr val="727070"/>
              </a:solidFill>
              <a:latin typeface="Montserrat Medium"/>
              <a:ea typeface="Montserrat Medium"/>
              <a:cs typeface="Montserrat Medium"/>
              <a:sym typeface="Montserrat Medium"/>
            </a:endParaRPr>
          </a:p>
          <a:p>
            <a:pPr indent="-203200" lvl="0" marL="285750" marR="0" rtl="0" algn="l">
              <a:spcBef>
                <a:spcPts val="0"/>
              </a:spcBef>
              <a:spcAft>
                <a:spcPts val="0"/>
              </a:spcAft>
              <a:buClr>
                <a:schemeClr val="dk1"/>
              </a:buClr>
              <a:buSzPts val="1300"/>
              <a:buFont typeface="Arial"/>
              <a:buNone/>
            </a:pPr>
            <a:r>
              <a:t/>
            </a:r>
            <a:endParaRPr sz="1300">
              <a:solidFill>
                <a:srgbClr val="727070"/>
              </a:solidFill>
              <a:latin typeface="Montserrat Medium"/>
              <a:ea typeface="Montserrat Medium"/>
              <a:cs typeface="Montserrat Medium"/>
              <a:sym typeface="Montserrat Medium"/>
            </a:endParaRPr>
          </a:p>
          <a:p>
            <a:pPr indent="-203200" lvl="0" marL="285750" marR="0" rtl="0" algn="l">
              <a:spcBef>
                <a:spcPts val="0"/>
              </a:spcBef>
              <a:spcAft>
                <a:spcPts val="0"/>
              </a:spcAft>
              <a:buClr>
                <a:schemeClr val="dk1"/>
              </a:buClr>
              <a:buSzPts val="1300"/>
              <a:buFont typeface="Arial"/>
              <a:buNone/>
            </a:pPr>
            <a:r>
              <a:t/>
            </a:r>
            <a:endParaRPr sz="1300">
              <a:solidFill>
                <a:srgbClr val="727070"/>
              </a:solidFill>
              <a:latin typeface="Montserrat Medium"/>
              <a:ea typeface="Montserrat Medium"/>
              <a:cs typeface="Montserrat Medium"/>
              <a:sym typeface="Montserrat Medium"/>
            </a:endParaRPr>
          </a:p>
          <a:p>
            <a:pPr indent="-203200" lvl="0" marL="285750" marR="0" rtl="0" algn="l">
              <a:spcBef>
                <a:spcPts val="0"/>
              </a:spcBef>
              <a:spcAft>
                <a:spcPts val="0"/>
              </a:spcAft>
              <a:buClr>
                <a:schemeClr val="dk1"/>
              </a:buClr>
              <a:buSzPts val="1300"/>
              <a:buFont typeface="Arial"/>
              <a:buNone/>
            </a:pPr>
            <a:r>
              <a:t/>
            </a:r>
            <a:endParaRPr sz="1300">
              <a:solidFill>
                <a:srgbClr val="727070"/>
              </a:solidFill>
              <a:latin typeface="Montserrat Medium"/>
              <a:ea typeface="Montserrat Medium"/>
              <a:cs typeface="Montserrat Medium"/>
              <a:sym typeface="Montserrat Medium"/>
            </a:endParaRPr>
          </a:p>
          <a:p>
            <a:pPr indent="-203200" lvl="0" marL="285750" marR="0" rtl="0" algn="l">
              <a:spcBef>
                <a:spcPts val="0"/>
              </a:spcBef>
              <a:spcAft>
                <a:spcPts val="0"/>
              </a:spcAft>
              <a:buClr>
                <a:schemeClr val="dk1"/>
              </a:buClr>
              <a:buSzPts val="1300"/>
              <a:buFont typeface="Arial"/>
              <a:buNone/>
            </a:pPr>
            <a:r>
              <a:t/>
            </a:r>
            <a:endParaRPr sz="1300">
              <a:solidFill>
                <a:srgbClr val="727070"/>
              </a:solidFill>
              <a:latin typeface="Montserrat Medium"/>
              <a:ea typeface="Montserrat Medium"/>
              <a:cs typeface="Montserrat Medium"/>
              <a:sym typeface="Montserrat Medium"/>
            </a:endParaRPr>
          </a:p>
          <a:p>
            <a:pPr indent="-203200" lvl="0" marL="285750" marR="0" rtl="0" algn="l">
              <a:spcBef>
                <a:spcPts val="0"/>
              </a:spcBef>
              <a:spcAft>
                <a:spcPts val="0"/>
              </a:spcAft>
              <a:buClr>
                <a:schemeClr val="dk1"/>
              </a:buClr>
              <a:buSzPts val="1300"/>
              <a:buFont typeface="Arial"/>
              <a:buNone/>
            </a:pPr>
            <a:r>
              <a:t/>
            </a:r>
            <a:endParaRPr sz="1300">
              <a:solidFill>
                <a:srgbClr val="727070"/>
              </a:solidFill>
              <a:latin typeface="Montserrat Medium"/>
              <a:ea typeface="Montserrat Medium"/>
              <a:cs typeface="Montserrat Medium"/>
              <a:sym typeface="Montserrat Medium"/>
            </a:endParaRPr>
          </a:p>
        </p:txBody>
      </p:sp>
      <p:sp>
        <p:nvSpPr>
          <p:cNvPr id="165" name="Google Shape;165;p10"/>
          <p:cNvSpPr txBox="1"/>
          <p:nvPr/>
        </p:nvSpPr>
        <p:spPr>
          <a:xfrm>
            <a:off x="6492795" y="2431027"/>
            <a:ext cx="4832400" cy="46947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rgbClr val="727070"/>
              </a:buClr>
              <a:buSzPts val="1400"/>
              <a:buFont typeface="Noto Sans Symbols"/>
              <a:buChar char="⮚"/>
            </a:pPr>
            <a:r>
              <a:rPr lang="es-MX" sz="1400">
                <a:solidFill>
                  <a:srgbClr val="727070"/>
                </a:solidFill>
                <a:latin typeface="Montserrat Medium"/>
                <a:ea typeface="Montserrat Medium"/>
                <a:cs typeface="Montserrat Medium"/>
                <a:sym typeface="Montserrat Medium"/>
              </a:rPr>
              <a:t>Tardíos: </a:t>
            </a:r>
            <a:endParaRPr/>
          </a:p>
          <a:p>
            <a:pPr indent="-285750" lvl="0" marL="285750" marR="0" rtl="0" algn="l">
              <a:spcBef>
                <a:spcPts val="0"/>
              </a:spcBef>
              <a:spcAft>
                <a:spcPts val="0"/>
              </a:spcAft>
              <a:buClr>
                <a:srgbClr val="727070"/>
              </a:buClr>
              <a:buSzPts val="1400"/>
              <a:buFont typeface="Arial"/>
              <a:buChar char="•"/>
            </a:pPr>
            <a:r>
              <a:rPr lang="es-MX" sz="1400">
                <a:solidFill>
                  <a:srgbClr val="727070"/>
                </a:solidFill>
                <a:latin typeface="Montserrat Medium"/>
                <a:ea typeface="Montserrat Medium"/>
                <a:cs typeface="Montserrat Medium"/>
                <a:sym typeface="Montserrat Medium"/>
              </a:rPr>
              <a:t>La incontinencia urinaria, es decir, el escape o fuga involuntaria de orina que se relaciona con la </a:t>
            </a:r>
            <a:r>
              <a:rPr lang="es-MX">
                <a:solidFill>
                  <a:srgbClr val="727070"/>
                </a:solidFill>
                <a:latin typeface="Montserrat Medium"/>
                <a:ea typeface="Montserrat Medium"/>
                <a:cs typeface="Montserrat Medium"/>
                <a:sym typeface="Montserrat Medium"/>
              </a:rPr>
              <a:t>pérdida</a:t>
            </a:r>
            <a:r>
              <a:rPr lang="es-MX" sz="1400">
                <a:solidFill>
                  <a:srgbClr val="727070"/>
                </a:solidFill>
                <a:latin typeface="Montserrat Medium"/>
                <a:ea typeface="Montserrat Medium"/>
                <a:cs typeface="Montserrat Medium"/>
                <a:sym typeface="Montserrat Medium"/>
              </a:rPr>
              <a:t> de un segmento de la uretra al ser removida la próstata.</a:t>
            </a:r>
            <a:endParaRPr/>
          </a:p>
          <a:p>
            <a:pPr indent="-285750" lvl="0" marL="285750" marR="0" rtl="0" algn="l">
              <a:spcBef>
                <a:spcPts val="0"/>
              </a:spcBef>
              <a:spcAft>
                <a:spcPts val="0"/>
              </a:spcAft>
              <a:buClr>
                <a:srgbClr val="727070"/>
              </a:buClr>
              <a:buSzPts val="1400"/>
              <a:buFont typeface="Arial"/>
              <a:buChar char="•"/>
            </a:pPr>
            <a:r>
              <a:rPr lang="es-MX" sz="1400">
                <a:solidFill>
                  <a:srgbClr val="727070"/>
                </a:solidFill>
                <a:latin typeface="Montserrat Medium"/>
                <a:ea typeface="Montserrat Medium"/>
                <a:cs typeface="Montserrat Medium"/>
                <a:sym typeface="Montserrat Medium"/>
              </a:rPr>
              <a:t>Disfunción eréctil o impotencia: Se produce como consecuencia de la lesión de los nervios y vasos que permiten la erección. </a:t>
            </a:r>
            <a:endParaRPr/>
          </a:p>
          <a:p>
            <a:pPr indent="-285750" lvl="0" marL="285750" marR="0" rtl="0" algn="l">
              <a:spcBef>
                <a:spcPts val="0"/>
              </a:spcBef>
              <a:spcAft>
                <a:spcPts val="0"/>
              </a:spcAft>
              <a:buClr>
                <a:srgbClr val="727070"/>
              </a:buClr>
              <a:buSzPts val="1400"/>
              <a:buFont typeface="Arial"/>
              <a:buChar char="•"/>
            </a:pPr>
            <a:r>
              <a:rPr lang="es-MX" sz="1400">
                <a:solidFill>
                  <a:srgbClr val="727070"/>
                </a:solidFill>
                <a:latin typeface="Montserrat Medium"/>
                <a:ea typeface="Montserrat Medium"/>
                <a:cs typeface="Montserrat Medium"/>
                <a:sym typeface="Montserrat Medium"/>
              </a:rPr>
              <a:t> La estrechez de la unión de la vejiga y la uretra, que puede manifestarse por una disminución importante del calibre y la fuerza del chorro, hasta la incapacidad de micción, es decir la retención urinaria.</a:t>
            </a:r>
            <a:endParaRPr/>
          </a:p>
          <a:p>
            <a:pPr indent="-203200" lvl="0" marL="285750" marR="0" rtl="0" algn="l">
              <a:spcBef>
                <a:spcPts val="0"/>
              </a:spcBef>
              <a:spcAft>
                <a:spcPts val="0"/>
              </a:spcAft>
              <a:buClr>
                <a:schemeClr val="dk1"/>
              </a:buClr>
              <a:buSzPts val="1300"/>
              <a:buFont typeface="Arial"/>
              <a:buNone/>
            </a:pPr>
            <a:r>
              <a:t/>
            </a:r>
            <a:endParaRPr sz="1300">
              <a:solidFill>
                <a:srgbClr val="727070"/>
              </a:solidFill>
              <a:latin typeface="Montserrat Medium"/>
              <a:ea typeface="Montserrat Medium"/>
              <a:cs typeface="Montserrat Medium"/>
              <a:sym typeface="Montserrat Medium"/>
            </a:endParaRPr>
          </a:p>
          <a:p>
            <a:pPr indent="0" lvl="0" marL="0" marR="0" rtl="0" algn="l">
              <a:spcBef>
                <a:spcPts val="0"/>
              </a:spcBef>
              <a:spcAft>
                <a:spcPts val="0"/>
              </a:spcAft>
              <a:buNone/>
            </a:pPr>
            <a:r>
              <a:t/>
            </a:r>
            <a:endParaRPr sz="1300">
              <a:solidFill>
                <a:srgbClr val="727070"/>
              </a:solidFill>
              <a:latin typeface="Montserrat Medium"/>
              <a:ea typeface="Montserrat Medium"/>
              <a:cs typeface="Montserrat Medium"/>
              <a:sym typeface="Montserrat Medium"/>
            </a:endParaRPr>
          </a:p>
          <a:p>
            <a:pPr indent="-203200" lvl="0" marL="285750" marR="0" rtl="0" algn="l">
              <a:spcBef>
                <a:spcPts val="0"/>
              </a:spcBef>
              <a:spcAft>
                <a:spcPts val="0"/>
              </a:spcAft>
              <a:buClr>
                <a:schemeClr val="dk1"/>
              </a:buClr>
              <a:buSzPts val="1300"/>
              <a:buFont typeface="Arial"/>
              <a:buNone/>
            </a:pPr>
            <a:r>
              <a:t/>
            </a:r>
            <a:endParaRPr sz="1300">
              <a:solidFill>
                <a:srgbClr val="727070"/>
              </a:solidFill>
              <a:latin typeface="Montserrat Medium"/>
              <a:ea typeface="Montserrat Medium"/>
              <a:cs typeface="Montserrat Medium"/>
              <a:sym typeface="Montserrat Medium"/>
            </a:endParaRPr>
          </a:p>
          <a:p>
            <a:pPr indent="-203200" lvl="0" marL="285750" marR="0" rtl="0" algn="l">
              <a:spcBef>
                <a:spcPts val="0"/>
              </a:spcBef>
              <a:spcAft>
                <a:spcPts val="0"/>
              </a:spcAft>
              <a:buClr>
                <a:schemeClr val="dk1"/>
              </a:buClr>
              <a:buSzPts val="1300"/>
              <a:buFont typeface="Arial"/>
              <a:buNone/>
            </a:pPr>
            <a:r>
              <a:t/>
            </a:r>
            <a:endParaRPr sz="1300">
              <a:solidFill>
                <a:srgbClr val="727070"/>
              </a:solidFill>
              <a:latin typeface="Montserrat Medium"/>
              <a:ea typeface="Montserrat Medium"/>
              <a:cs typeface="Montserrat Medium"/>
              <a:sym typeface="Montserrat Medium"/>
            </a:endParaRPr>
          </a:p>
          <a:p>
            <a:pPr indent="-203200" lvl="0" marL="285750" marR="0" rtl="0" algn="l">
              <a:spcBef>
                <a:spcPts val="0"/>
              </a:spcBef>
              <a:spcAft>
                <a:spcPts val="0"/>
              </a:spcAft>
              <a:buClr>
                <a:schemeClr val="dk1"/>
              </a:buClr>
              <a:buSzPts val="1300"/>
              <a:buFont typeface="Arial"/>
              <a:buNone/>
            </a:pPr>
            <a:r>
              <a:t/>
            </a:r>
            <a:endParaRPr sz="1300">
              <a:solidFill>
                <a:srgbClr val="727070"/>
              </a:solidFill>
              <a:latin typeface="Montserrat Medium"/>
              <a:ea typeface="Montserrat Medium"/>
              <a:cs typeface="Montserrat Medium"/>
              <a:sym typeface="Montserrat Medium"/>
            </a:endParaRPr>
          </a:p>
          <a:p>
            <a:pPr indent="-203200" lvl="0" marL="285750" marR="0" rtl="0" algn="l">
              <a:spcBef>
                <a:spcPts val="0"/>
              </a:spcBef>
              <a:spcAft>
                <a:spcPts val="0"/>
              </a:spcAft>
              <a:buClr>
                <a:schemeClr val="dk1"/>
              </a:buClr>
              <a:buSzPts val="1300"/>
              <a:buFont typeface="Arial"/>
              <a:buNone/>
            </a:pPr>
            <a:r>
              <a:t/>
            </a:r>
            <a:endParaRPr sz="1300">
              <a:solidFill>
                <a:srgbClr val="727070"/>
              </a:solidFill>
              <a:latin typeface="Montserrat Medium"/>
              <a:ea typeface="Montserrat Medium"/>
              <a:cs typeface="Montserrat Medium"/>
              <a:sym typeface="Montserrat Medium"/>
            </a:endParaRPr>
          </a:p>
          <a:p>
            <a:pPr indent="-203200" lvl="0" marL="285750" marR="0" rtl="0" algn="l">
              <a:spcBef>
                <a:spcPts val="0"/>
              </a:spcBef>
              <a:spcAft>
                <a:spcPts val="0"/>
              </a:spcAft>
              <a:buClr>
                <a:schemeClr val="dk1"/>
              </a:buClr>
              <a:buSzPts val="1300"/>
              <a:buFont typeface="Arial"/>
              <a:buNone/>
            </a:pPr>
            <a:r>
              <a:t/>
            </a:r>
            <a:endParaRPr sz="1300">
              <a:solidFill>
                <a:srgbClr val="727070"/>
              </a:solidFill>
              <a:latin typeface="Montserrat Medium"/>
              <a:ea typeface="Montserrat Medium"/>
              <a:cs typeface="Montserrat Medium"/>
              <a:sym typeface="Montserrat Medium"/>
            </a:endParaRPr>
          </a:p>
          <a:p>
            <a:pPr indent="-203200" lvl="0" marL="285750" marR="0" rtl="0" algn="l">
              <a:spcBef>
                <a:spcPts val="0"/>
              </a:spcBef>
              <a:spcAft>
                <a:spcPts val="0"/>
              </a:spcAft>
              <a:buClr>
                <a:schemeClr val="dk1"/>
              </a:buClr>
              <a:buSzPts val="1300"/>
              <a:buFont typeface="Arial"/>
              <a:buNone/>
            </a:pPr>
            <a:r>
              <a:t/>
            </a:r>
            <a:endParaRPr sz="1300">
              <a:solidFill>
                <a:srgbClr val="727070"/>
              </a:solidFill>
              <a:latin typeface="Montserrat Medium"/>
              <a:ea typeface="Montserrat Medium"/>
              <a:cs typeface="Montserrat Medium"/>
              <a:sym typeface="Montserrat Medium"/>
            </a:endParaRPr>
          </a:p>
          <a:p>
            <a:pPr indent="-203200" lvl="0" marL="285750" marR="0" rtl="0" algn="l">
              <a:spcBef>
                <a:spcPts val="0"/>
              </a:spcBef>
              <a:spcAft>
                <a:spcPts val="0"/>
              </a:spcAft>
              <a:buClr>
                <a:schemeClr val="dk1"/>
              </a:buClr>
              <a:buSzPts val="1300"/>
              <a:buFont typeface="Arial"/>
              <a:buNone/>
            </a:pPr>
            <a:r>
              <a:t/>
            </a:r>
            <a:endParaRPr sz="1300">
              <a:solidFill>
                <a:srgbClr val="727070"/>
              </a:solidFill>
              <a:latin typeface="Montserrat Medium"/>
              <a:ea typeface="Montserrat Medium"/>
              <a:cs typeface="Montserrat Medium"/>
              <a:sym typeface="Montserrat Medium"/>
            </a:endParaRPr>
          </a:p>
        </p:txBody>
      </p:sp>
      <p:sp>
        <p:nvSpPr>
          <p:cNvPr id="166" name="Google Shape;166;p10"/>
          <p:cNvSpPr txBox="1"/>
          <p:nvPr/>
        </p:nvSpPr>
        <p:spPr>
          <a:xfrm>
            <a:off x="3572790" y="1012873"/>
            <a:ext cx="4199700" cy="1923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1400">
                <a:solidFill>
                  <a:srgbClr val="727070"/>
                </a:solidFill>
                <a:latin typeface="Montserrat Medium"/>
                <a:ea typeface="Montserrat Medium"/>
                <a:cs typeface="Montserrat Medium"/>
                <a:sym typeface="Montserrat Medium"/>
              </a:rPr>
              <a:t>           </a:t>
            </a:r>
            <a:r>
              <a:rPr lang="es-MX">
                <a:solidFill>
                  <a:srgbClr val="727070"/>
                </a:solidFill>
                <a:latin typeface="Montserrat Medium"/>
                <a:ea typeface="Montserrat Medium"/>
                <a:cs typeface="Montserrat Medium"/>
                <a:sym typeface="Montserrat Medium"/>
              </a:rPr>
              <a:t>PROSTATECTOMÍA</a:t>
            </a:r>
            <a:r>
              <a:rPr lang="es-MX" sz="1400">
                <a:solidFill>
                  <a:srgbClr val="727070"/>
                </a:solidFill>
                <a:latin typeface="Montserrat Medium"/>
                <a:ea typeface="Montserrat Medium"/>
                <a:cs typeface="Montserrat Medium"/>
                <a:sym typeface="Montserrat Medium"/>
              </a:rPr>
              <a:t> RADICAL : </a:t>
            </a:r>
            <a:endParaRPr/>
          </a:p>
          <a:p>
            <a:pPr indent="0" lvl="0" marL="0" marR="0" rtl="0" algn="l">
              <a:spcBef>
                <a:spcPts val="0"/>
              </a:spcBef>
              <a:spcAft>
                <a:spcPts val="0"/>
              </a:spcAft>
              <a:buNone/>
            </a:pPr>
            <a:r>
              <a:rPr lang="es-MX" sz="1400">
                <a:solidFill>
                  <a:srgbClr val="727070"/>
                </a:solidFill>
                <a:latin typeface="Montserrat Medium"/>
                <a:ea typeface="Montserrat Medium"/>
                <a:cs typeface="Montserrat Medium"/>
                <a:sym typeface="Montserrat Medium"/>
              </a:rPr>
              <a:t>Se pueden dividir en inmediatos y tardíos. </a:t>
            </a:r>
            <a:endParaRPr sz="1300">
              <a:solidFill>
                <a:srgbClr val="727070"/>
              </a:solidFill>
              <a:latin typeface="Montserrat Medium"/>
              <a:ea typeface="Montserrat Medium"/>
              <a:cs typeface="Montserrat Medium"/>
              <a:sym typeface="Montserrat Medium"/>
            </a:endParaRPr>
          </a:p>
          <a:p>
            <a:pPr indent="-203200" lvl="0" marL="285750" marR="0" rtl="0" algn="l">
              <a:spcBef>
                <a:spcPts val="0"/>
              </a:spcBef>
              <a:spcAft>
                <a:spcPts val="0"/>
              </a:spcAft>
              <a:buClr>
                <a:schemeClr val="dk1"/>
              </a:buClr>
              <a:buSzPts val="1300"/>
              <a:buFont typeface="Arial"/>
              <a:buNone/>
            </a:pPr>
            <a:r>
              <a:t/>
            </a:r>
            <a:endParaRPr sz="1300">
              <a:solidFill>
                <a:srgbClr val="727070"/>
              </a:solidFill>
              <a:latin typeface="Montserrat Medium"/>
              <a:ea typeface="Montserrat Medium"/>
              <a:cs typeface="Montserrat Medium"/>
              <a:sym typeface="Montserrat Medium"/>
            </a:endParaRPr>
          </a:p>
          <a:p>
            <a:pPr indent="-203200" lvl="0" marL="285750" marR="0" rtl="0" algn="l">
              <a:spcBef>
                <a:spcPts val="0"/>
              </a:spcBef>
              <a:spcAft>
                <a:spcPts val="0"/>
              </a:spcAft>
              <a:buClr>
                <a:schemeClr val="dk1"/>
              </a:buClr>
              <a:buSzPts val="1300"/>
              <a:buFont typeface="Arial"/>
              <a:buNone/>
            </a:pPr>
            <a:r>
              <a:t/>
            </a:r>
            <a:endParaRPr sz="1300">
              <a:solidFill>
                <a:srgbClr val="727070"/>
              </a:solidFill>
              <a:latin typeface="Montserrat Medium"/>
              <a:ea typeface="Montserrat Medium"/>
              <a:cs typeface="Montserrat Medium"/>
              <a:sym typeface="Montserrat Medium"/>
            </a:endParaRPr>
          </a:p>
          <a:p>
            <a:pPr indent="-203200" lvl="0" marL="285750" marR="0" rtl="0" algn="l">
              <a:spcBef>
                <a:spcPts val="0"/>
              </a:spcBef>
              <a:spcAft>
                <a:spcPts val="0"/>
              </a:spcAft>
              <a:buClr>
                <a:schemeClr val="dk1"/>
              </a:buClr>
              <a:buSzPts val="1300"/>
              <a:buFont typeface="Arial"/>
              <a:buNone/>
            </a:pPr>
            <a:r>
              <a:t/>
            </a:r>
            <a:endParaRPr sz="1300">
              <a:solidFill>
                <a:srgbClr val="727070"/>
              </a:solidFill>
              <a:latin typeface="Montserrat Medium"/>
              <a:ea typeface="Montserrat Medium"/>
              <a:cs typeface="Montserrat Medium"/>
              <a:sym typeface="Montserrat Medium"/>
            </a:endParaRPr>
          </a:p>
          <a:p>
            <a:pPr indent="-203200" lvl="0" marL="285750" marR="0" rtl="0" algn="l">
              <a:spcBef>
                <a:spcPts val="0"/>
              </a:spcBef>
              <a:spcAft>
                <a:spcPts val="0"/>
              </a:spcAft>
              <a:buClr>
                <a:schemeClr val="dk1"/>
              </a:buClr>
              <a:buSzPts val="1300"/>
              <a:buFont typeface="Arial"/>
              <a:buNone/>
            </a:pPr>
            <a:r>
              <a:t/>
            </a:r>
            <a:endParaRPr sz="1300">
              <a:solidFill>
                <a:srgbClr val="727070"/>
              </a:solidFill>
              <a:latin typeface="Montserrat Medium"/>
              <a:ea typeface="Montserrat Medium"/>
              <a:cs typeface="Montserrat Medium"/>
              <a:sym typeface="Montserrat Medium"/>
            </a:endParaRPr>
          </a:p>
          <a:p>
            <a:pPr indent="-203200" lvl="0" marL="285750" marR="0" rtl="0" algn="l">
              <a:spcBef>
                <a:spcPts val="0"/>
              </a:spcBef>
              <a:spcAft>
                <a:spcPts val="0"/>
              </a:spcAft>
              <a:buClr>
                <a:schemeClr val="dk1"/>
              </a:buClr>
              <a:buSzPts val="1300"/>
              <a:buFont typeface="Arial"/>
              <a:buNone/>
            </a:pPr>
            <a:r>
              <a:t/>
            </a:r>
            <a:endParaRPr sz="1300">
              <a:solidFill>
                <a:srgbClr val="727070"/>
              </a:solidFill>
              <a:latin typeface="Montserrat Medium"/>
              <a:ea typeface="Montserrat Medium"/>
              <a:cs typeface="Montserrat Medium"/>
              <a:sym typeface="Montserrat Medium"/>
            </a:endParaRPr>
          </a:p>
          <a:p>
            <a:pPr indent="-203200" lvl="0" marL="285750" marR="0" rtl="0" algn="l">
              <a:spcBef>
                <a:spcPts val="0"/>
              </a:spcBef>
              <a:spcAft>
                <a:spcPts val="0"/>
              </a:spcAft>
              <a:buClr>
                <a:schemeClr val="dk1"/>
              </a:buClr>
              <a:buSzPts val="1300"/>
              <a:buFont typeface="Arial"/>
              <a:buNone/>
            </a:pPr>
            <a:r>
              <a:t/>
            </a:r>
            <a:endParaRPr sz="1300">
              <a:solidFill>
                <a:srgbClr val="727070"/>
              </a:solidFill>
              <a:latin typeface="Montserrat Medium"/>
              <a:ea typeface="Montserrat Medium"/>
              <a:cs typeface="Montserrat Medium"/>
              <a:sym typeface="Montserrat Medium"/>
            </a:endParaRPr>
          </a:p>
          <a:p>
            <a:pPr indent="-203200" lvl="0" marL="285750" marR="0" rtl="0" algn="l">
              <a:spcBef>
                <a:spcPts val="0"/>
              </a:spcBef>
              <a:spcAft>
                <a:spcPts val="0"/>
              </a:spcAft>
              <a:buClr>
                <a:schemeClr val="dk1"/>
              </a:buClr>
              <a:buSzPts val="1300"/>
              <a:buFont typeface="Arial"/>
              <a:buNone/>
            </a:pPr>
            <a:r>
              <a:t/>
            </a:r>
            <a:endParaRPr sz="1300">
              <a:solidFill>
                <a:srgbClr val="727070"/>
              </a:solidFill>
              <a:latin typeface="Montserrat Medium"/>
              <a:ea typeface="Montserrat Medium"/>
              <a:cs typeface="Montserrat Medium"/>
              <a:sym typeface="Montserrat Medium"/>
            </a:endParaRPr>
          </a:p>
        </p:txBody>
      </p:sp>
      <p:pic>
        <p:nvPicPr>
          <p:cNvPr id="167" name="Google Shape;167;p10"/>
          <p:cNvPicPr preferRelativeResize="0"/>
          <p:nvPr/>
        </p:nvPicPr>
        <p:blipFill rotWithShape="1">
          <a:blip r:embed="rId5">
            <a:alphaModFix/>
          </a:blip>
          <a:srcRect b="0" l="0" r="0" t="0"/>
          <a:stretch/>
        </p:blipFill>
        <p:spPr>
          <a:xfrm rot="5400000">
            <a:off x="4830121" y="3285992"/>
            <a:ext cx="1771481" cy="18112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1" name="Shape 171"/>
        <p:cNvGrpSpPr/>
        <p:nvPr/>
      </p:nvGrpSpPr>
      <p:grpSpPr>
        <a:xfrm>
          <a:off x="0" y="0"/>
          <a:ext cx="0" cy="0"/>
          <a:chOff x="0" y="0"/>
          <a:chExt cx="0" cy="0"/>
        </a:xfrm>
      </p:grpSpPr>
      <p:pic>
        <p:nvPicPr>
          <p:cNvPr id="172" name="Google Shape;172;p11"/>
          <p:cNvPicPr preferRelativeResize="0"/>
          <p:nvPr/>
        </p:nvPicPr>
        <p:blipFill rotWithShape="1">
          <a:blip r:embed="rId4">
            <a:alphaModFix/>
          </a:blip>
          <a:srcRect b="0" l="0" r="0" t="0"/>
          <a:stretch/>
        </p:blipFill>
        <p:spPr>
          <a:xfrm>
            <a:off x="1" y="1030513"/>
            <a:ext cx="827314" cy="1630175"/>
          </a:xfrm>
          <a:prstGeom prst="rect">
            <a:avLst/>
          </a:prstGeom>
          <a:noFill/>
          <a:ln>
            <a:noFill/>
          </a:ln>
        </p:spPr>
      </p:pic>
      <p:sp>
        <p:nvSpPr>
          <p:cNvPr id="173" name="Google Shape;173;p11"/>
          <p:cNvSpPr txBox="1"/>
          <p:nvPr/>
        </p:nvSpPr>
        <p:spPr>
          <a:xfrm>
            <a:off x="3014968" y="69974"/>
            <a:ext cx="5147563" cy="78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4500">
                <a:solidFill>
                  <a:srgbClr val="E20E18"/>
                </a:solidFill>
                <a:latin typeface="Montserrat Black"/>
                <a:ea typeface="Montserrat Black"/>
                <a:cs typeface="Montserrat Black"/>
                <a:sym typeface="Montserrat Black"/>
              </a:rPr>
              <a:t>Complicaciones</a:t>
            </a:r>
            <a:endParaRPr sz="4500">
              <a:solidFill>
                <a:srgbClr val="E20E18"/>
              </a:solidFill>
              <a:latin typeface="Montserrat Black"/>
              <a:ea typeface="Montserrat Black"/>
              <a:cs typeface="Montserrat Black"/>
              <a:sym typeface="Montserrat Black"/>
            </a:endParaRPr>
          </a:p>
        </p:txBody>
      </p:sp>
      <p:sp>
        <p:nvSpPr>
          <p:cNvPr id="174" name="Google Shape;174;p11"/>
          <p:cNvSpPr txBox="1"/>
          <p:nvPr/>
        </p:nvSpPr>
        <p:spPr>
          <a:xfrm>
            <a:off x="650159" y="2631082"/>
            <a:ext cx="4375306" cy="2092881"/>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727070"/>
              </a:buClr>
              <a:buSzPts val="1300"/>
              <a:buFont typeface="Noto Sans Symbols"/>
              <a:buChar char="⮚"/>
            </a:pPr>
            <a:r>
              <a:rPr lang="es-MX" sz="1300">
                <a:solidFill>
                  <a:srgbClr val="727070"/>
                </a:solidFill>
                <a:latin typeface="Montserrat Medium"/>
                <a:ea typeface="Montserrat Medium"/>
                <a:cs typeface="Montserrat Medium"/>
                <a:sym typeface="Montserrat Medium"/>
              </a:rPr>
              <a:t>Efectos a corto plazo: Pueden aparecer durante el tratamiento o pocos días después de este.</a:t>
            </a:r>
            <a:endParaRPr/>
          </a:p>
          <a:p>
            <a:pPr indent="0" lvl="0" marL="0" marR="0" rtl="0" algn="just">
              <a:spcBef>
                <a:spcPts val="0"/>
              </a:spcBef>
              <a:spcAft>
                <a:spcPts val="0"/>
              </a:spcAft>
              <a:buNone/>
            </a:pPr>
            <a:r>
              <a:t/>
            </a:r>
            <a:endParaRPr sz="1300">
              <a:solidFill>
                <a:srgbClr val="727070"/>
              </a:solidFill>
              <a:latin typeface="Montserrat Medium"/>
              <a:ea typeface="Montserrat Medium"/>
              <a:cs typeface="Montserrat Medium"/>
              <a:sym typeface="Montserrat Medium"/>
            </a:endParaRPr>
          </a:p>
          <a:p>
            <a:pPr indent="0" lvl="0" marL="0" marR="0" rtl="0" algn="just">
              <a:spcBef>
                <a:spcPts val="0"/>
              </a:spcBef>
              <a:spcAft>
                <a:spcPts val="0"/>
              </a:spcAft>
              <a:buNone/>
            </a:pPr>
            <a:r>
              <a:t/>
            </a:r>
            <a:endParaRPr sz="1300">
              <a:solidFill>
                <a:srgbClr val="727070"/>
              </a:solidFill>
              <a:latin typeface="Montserrat Medium"/>
              <a:ea typeface="Montserrat Medium"/>
              <a:cs typeface="Montserrat Medium"/>
              <a:sym typeface="Montserrat Medium"/>
            </a:endParaRPr>
          </a:p>
          <a:p>
            <a:pPr indent="-285750" lvl="0" marL="285750" marR="0" rtl="0" algn="just">
              <a:spcBef>
                <a:spcPts val="0"/>
              </a:spcBef>
              <a:spcAft>
                <a:spcPts val="0"/>
              </a:spcAft>
              <a:buClr>
                <a:srgbClr val="727070"/>
              </a:buClr>
              <a:buSzPts val="1300"/>
              <a:buFont typeface="Arial"/>
              <a:buChar char="•"/>
            </a:pPr>
            <a:r>
              <a:rPr lang="es-MX" sz="1300">
                <a:solidFill>
                  <a:srgbClr val="727070"/>
                </a:solidFill>
                <a:latin typeface="Montserrat Medium"/>
                <a:ea typeface="Montserrat Medium"/>
                <a:cs typeface="Montserrat Medium"/>
                <a:sym typeface="Montserrat Medium"/>
              </a:rPr>
              <a:t>Diarrea</a:t>
            </a:r>
            <a:endParaRPr/>
          </a:p>
          <a:p>
            <a:pPr indent="-285750" lvl="0" marL="285750" marR="0" rtl="0" algn="just">
              <a:spcBef>
                <a:spcPts val="0"/>
              </a:spcBef>
              <a:spcAft>
                <a:spcPts val="0"/>
              </a:spcAft>
              <a:buClr>
                <a:srgbClr val="727070"/>
              </a:buClr>
              <a:buSzPts val="1300"/>
              <a:buFont typeface="Arial"/>
              <a:buChar char="•"/>
            </a:pPr>
            <a:r>
              <a:rPr lang="es-MX" sz="1300">
                <a:solidFill>
                  <a:srgbClr val="727070"/>
                </a:solidFill>
                <a:latin typeface="Montserrat Medium"/>
                <a:ea typeface="Montserrat Medium"/>
                <a:cs typeface="Montserrat Medium"/>
                <a:sym typeface="Montserrat Medium"/>
              </a:rPr>
              <a:t>Aumento de las ganas de orinar</a:t>
            </a:r>
            <a:endParaRPr/>
          </a:p>
          <a:p>
            <a:pPr indent="-285750" lvl="0" marL="285750" marR="0" rtl="0" algn="just">
              <a:spcBef>
                <a:spcPts val="0"/>
              </a:spcBef>
              <a:spcAft>
                <a:spcPts val="0"/>
              </a:spcAft>
              <a:buClr>
                <a:srgbClr val="727070"/>
              </a:buClr>
              <a:buSzPts val="1300"/>
              <a:buFont typeface="Arial"/>
              <a:buChar char="•"/>
            </a:pPr>
            <a:r>
              <a:rPr lang="es-MX" sz="1300">
                <a:solidFill>
                  <a:srgbClr val="727070"/>
                </a:solidFill>
                <a:latin typeface="Montserrat Medium"/>
                <a:ea typeface="Montserrat Medium"/>
                <a:cs typeface="Montserrat Medium"/>
                <a:sym typeface="Montserrat Medium"/>
              </a:rPr>
              <a:t>Molestias en la piel</a:t>
            </a:r>
            <a:endParaRPr/>
          </a:p>
          <a:p>
            <a:pPr indent="-285750" lvl="0" marL="285750" marR="0" rtl="0" algn="just">
              <a:spcBef>
                <a:spcPts val="0"/>
              </a:spcBef>
              <a:spcAft>
                <a:spcPts val="0"/>
              </a:spcAft>
              <a:buClr>
                <a:srgbClr val="727070"/>
              </a:buClr>
              <a:buSzPts val="1300"/>
              <a:buFont typeface="Arial"/>
              <a:buChar char="•"/>
            </a:pPr>
            <a:r>
              <a:rPr lang="es-MX" sz="1300">
                <a:solidFill>
                  <a:srgbClr val="727070"/>
                </a:solidFill>
                <a:latin typeface="Montserrat Medium"/>
                <a:ea typeface="Montserrat Medium"/>
                <a:cs typeface="Montserrat Medium"/>
                <a:sym typeface="Montserrat Medium"/>
              </a:rPr>
              <a:t>Ardor al orinar</a:t>
            </a:r>
            <a:endParaRPr/>
          </a:p>
          <a:p>
            <a:pPr indent="-285750" lvl="0" marL="285750" marR="0" rtl="0" algn="just">
              <a:spcBef>
                <a:spcPts val="0"/>
              </a:spcBef>
              <a:spcAft>
                <a:spcPts val="0"/>
              </a:spcAft>
              <a:buClr>
                <a:srgbClr val="727070"/>
              </a:buClr>
              <a:buSzPts val="1300"/>
              <a:buFont typeface="Arial"/>
              <a:buChar char="•"/>
            </a:pPr>
            <a:r>
              <a:rPr lang="es-MX" sz="1300">
                <a:solidFill>
                  <a:srgbClr val="727070"/>
                </a:solidFill>
                <a:latin typeface="Montserrat Medium"/>
                <a:ea typeface="Montserrat Medium"/>
                <a:cs typeface="Montserrat Medium"/>
                <a:sym typeface="Montserrat Medium"/>
              </a:rPr>
              <a:t>Cansancio</a:t>
            </a:r>
            <a:endParaRPr/>
          </a:p>
        </p:txBody>
      </p:sp>
      <p:sp>
        <p:nvSpPr>
          <p:cNvPr id="175" name="Google Shape;175;p11"/>
          <p:cNvSpPr txBox="1"/>
          <p:nvPr/>
        </p:nvSpPr>
        <p:spPr>
          <a:xfrm>
            <a:off x="6508561" y="2631082"/>
            <a:ext cx="4832506" cy="1892826"/>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727070"/>
              </a:buClr>
              <a:buSzPts val="1300"/>
              <a:buFont typeface="Noto Sans Symbols"/>
              <a:buChar char="⮚"/>
            </a:pPr>
            <a:r>
              <a:rPr lang="es-MX" sz="1300">
                <a:solidFill>
                  <a:srgbClr val="727070"/>
                </a:solidFill>
                <a:latin typeface="Montserrat Medium"/>
                <a:ea typeface="Montserrat Medium"/>
                <a:cs typeface="Montserrat Medium"/>
                <a:sym typeface="Montserrat Medium"/>
              </a:rPr>
              <a:t>Efectos a largo plazo: Pueden presentarse meses o años después.</a:t>
            </a:r>
            <a:endParaRPr/>
          </a:p>
          <a:p>
            <a:pPr indent="0" lvl="0" marL="0" marR="0" rtl="0" algn="just">
              <a:spcBef>
                <a:spcPts val="0"/>
              </a:spcBef>
              <a:spcAft>
                <a:spcPts val="0"/>
              </a:spcAft>
              <a:buNone/>
            </a:pPr>
            <a:r>
              <a:t/>
            </a:r>
            <a:endParaRPr sz="1300">
              <a:solidFill>
                <a:srgbClr val="727070"/>
              </a:solidFill>
              <a:latin typeface="Montserrat Medium"/>
              <a:ea typeface="Montserrat Medium"/>
              <a:cs typeface="Montserrat Medium"/>
              <a:sym typeface="Montserrat Medium"/>
            </a:endParaRPr>
          </a:p>
          <a:p>
            <a:pPr indent="-285750" lvl="0" marL="285750" marR="0" rtl="0" algn="just">
              <a:spcBef>
                <a:spcPts val="0"/>
              </a:spcBef>
              <a:spcAft>
                <a:spcPts val="0"/>
              </a:spcAft>
              <a:buClr>
                <a:srgbClr val="727070"/>
              </a:buClr>
              <a:buSzPts val="1300"/>
              <a:buFont typeface="Arial"/>
              <a:buChar char="•"/>
            </a:pPr>
            <a:r>
              <a:rPr lang="es-MX" sz="1300">
                <a:solidFill>
                  <a:srgbClr val="727070"/>
                </a:solidFill>
                <a:latin typeface="Montserrat Medium"/>
                <a:ea typeface="Montserrat Medium"/>
                <a:cs typeface="Montserrat Medium"/>
                <a:sym typeface="Montserrat Medium"/>
              </a:rPr>
              <a:t>Dificultad para tener erecciones</a:t>
            </a:r>
            <a:endParaRPr/>
          </a:p>
          <a:p>
            <a:pPr indent="-285750" lvl="0" marL="285750" marR="0" rtl="0" algn="just">
              <a:spcBef>
                <a:spcPts val="0"/>
              </a:spcBef>
              <a:spcAft>
                <a:spcPts val="0"/>
              </a:spcAft>
              <a:buClr>
                <a:srgbClr val="727070"/>
              </a:buClr>
              <a:buSzPts val="1300"/>
              <a:buFont typeface="Arial"/>
              <a:buChar char="•"/>
            </a:pPr>
            <a:r>
              <a:rPr lang="es-MX" sz="1300">
                <a:solidFill>
                  <a:srgbClr val="727070"/>
                </a:solidFill>
                <a:latin typeface="Montserrat Medium"/>
                <a:ea typeface="Montserrat Medium"/>
                <a:cs typeface="Montserrat Medium"/>
                <a:sym typeface="Montserrat Medium"/>
              </a:rPr>
              <a:t>Alteraciones intestinales como sangrado al defecar o incontinencia fecal</a:t>
            </a:r>
            <a:endParaRPr/>
          </a:p>
          <a:p>
            <a:pPr indent="-285750" lvl="0" marL="285750" marR="0" rtl="0" algn="just">
              <a:spcBef>
                <a:spcPts val="0"/>
              </a:spcBef>
              <a:spcAft>
                <a:spcPts val="0"/>
              </a:spcAft>
              <a:buClr>
                <a:srgbClr val="727070"/>
              </a:buClr>
              <a:buSzPts val="1300"/>
              <a:buFont typeface="Arial"/>
              <a:buChar char="•"/>
            </a:pPr>
            <a:r>
              <a:rPr lang="es-MX" sz="1300">
                <a:solidFill>
                  <a:srgbClr val="727070"/>
                </a:solidFill>
                <a:latin typeface="Montserrat Medium"/>
                <a:ea typeface="Montserrat Medium"/>
                <a:cs typeface="Montserrat Medium"/>
                <a:sym typeface="Montserrat Medium"/>
              </a:rPr>
              <a:t>Incontinencia urinaria</a:t>
            </a:r>
            <a:endParaRPr/>
          </a:p>
          <a:p>
            <a:pPr indent="-285750" lvl="0" marL="285750" marR="0" rtl="0" algn="just">
              <a:spcBef>
                <a:spcPts val="0"/>
              </a:spcBef>
              <a:spcAft>
                <a:spcPts val="0"/>
              </a:spcAft>
              <a:buClr>
                <a:srgbClr val="727070"/>
              </a:buClr>
              <a:buSzPts val="1300"/>
              <a:buFont typeface="Arial"/>
              <a:buChar char="•"/>
            </a:pPr>
            <a:r>
              <a:rPr lang="es-MX" sz="1300">
                <a:solidFill>
                  <a:srgbClr val="727070"/>
                </a:solidFill>
                <a:latin typeface="Montserrat Medium"/>
                <a:ea typeface="Montserrat Medium"/>
                <a:cs typeface="Montserrat Medium"/>
                <a:sym typeface="Montserrat Medium"/>
              </a:rPr>
              <a:t>Aparición de otros tumores</a:t>
            </a:r>
            <a:endParaRPr/>
          </a:p>
          <a:p>
            <a:pPr indent="-285750" lvl="0" marL="285750" marR="0" rtl="0" algn="just">
              <a:spcBef>
                <a:spcPts val="0"/>
              </a:spcBef>
              <a:spcAft>
                <a:spcPts val="0"/>
              </a:spcAft>
              <a:buClr>
                <a:srgbClr val="727070"/>
              </a:buClr>
              <a:buSzPts val="1300"/>
              <a:buFont typeface="Arial"/>
              <a:buChar char="•"/>
            </a:pPr>
            <a:r>
              <a:rPr lang="es-MX" sz="1300">
                <a:solidFill>
                  <a:srgbClr val="727070"/>
                </a:solidFill>
                <a:latin typeface="Montserrat Medium"/>
                <a:ea typeface="Montserrat Medium"/>
                <a:cs typeface="Montserrat Medium"/>
                <a:sym typeface="Montserrat Medium"/>
              </a:rPr>
              <a:t>Esterilidad</a:t>
            </a:r>
            <a:endParaRPr/>
          </a:p>
        </p:txBody>
      </p:sp>
      <p:sp>
        <p:nvSpPr>
          <p:cNvPr id="176" name="Google Shape;176;p11"/>
          <p:cNvSpPr txBox="1"/>
          <p:nvPr/>
        </p:nvSpPr>
        <p:spPr>
          <a:xfrm>
            <a:off x="3572790" y="1012873"/>
            <a:ext cx="4199610" cy="89255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MX" sz="1300">
                <a:solidFill>
                  <a:srgbClr val="727070"/>
                </a:solidFill>
                <a:latin typeface="Montserrat Medium"/>
                <a:ea typeface="Montserrat Medium"/>
                <a:cs typeface="Montserrat Medium"/>
                <a:sym typeface="Montserrat Medium"/>
              </a:rPr>
              <a:t>                            RADIOTERAPIA:</a:t>
            </a:r>
            <a:endParaRPr/>
          </a:p>
          <a:p>
            <a:pPr indent="0" lvl="0" marL="0" marR="0" rtl="0" algn="just">
              <a:spcBef>
                <a:spcPts val="0"/>
              </a:spcBef>
              <a:spcAft>
                <a:spcPts val="0"/>
              </a:spcAft>
              <a:buNone/>
            </a:pPr>
            <a:r>
              <a:rPr lang="es-MX" sz="1300">
                <a:solidFill>
                  <a:srgbClr val="727070"/>
                </a:solidFill>
                <a:latin typeface="Montserrat Medium"/>
                <a:ea typeface="Montserrat Medium"/>
                <a:cs typeface="Montserrat Medium"/>
                <a:sym typeface="Montserrat Medium"/>
              </a:rPr>
              <a:t>Puede ocasionar efectos secundarios no deseados que afectan la salud del hombre tratado por cáncer</a:t>
            </a:r>
            <a:endParaRPr sz="1300">
              <a:solidFill>
                <a:srgbClr val="727070"/>
              </a:solidFill>
              <a:latin typeface="Montserrat Medium"/>
              <a:ea typeface="Montserrat Medium"/>
              <a:cs typeface="Montserrat Medium"/>
              <a:sym typeface="Montserrat Medium"/>
            </a:endParaRPr>
          </a:p>
        </p:txBody>
      </p:sp>
      <p:pic>
        <p:nvPicPr>
          <p:cNvPr id="177" name="Google Shape;177;p11"/>
          <p:cNvPicPr preferRelativeResize="0"/>
          <p:nvPr/>
        </p:nvPicPr>
        <p:blipFill rotWithShape="1">
          <a:blip r:embed="rId5">
            <a:alphaModFix/>
          </a:blip>
          <a:srcRect b="0" l="0" r="0" t="0"/>
          <a:stretch/>
        </p:blipFill>
        <p:spPr>
          <a:xfrm rot="5400000">
            <a:off x="4786854" y="3547603"/>
            <a:ext cx="1771481" cy="18112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1" name="Shape 181"/>
        <p:cNvGrpSpPr/>
        <p:nvPr/>
      </p:nvGrpSpPr>
      <p:grpSpPr>
        <a:xfrm>
          <a:off x="0" y="0"/>
          <a:ext cx="0" cy="0"/>
          <a:chOff x="0" y="0"/>
          <a:chExt cx="0" cy="0"/>
        </a:xfrm>
      </p:grpSpPr>
      <p:pic>
        <p:nvPicPr>
          <p:cNvPr id="182" name="Google Shape;182;p12"/>
          <p:cNvPicPr preferRelativeResize="0"/>
          <p:nvPr/>
        </p:nvPicPr>
        <p:blipFill rotWithShape="1">
          <a:blip r:embed="rId4">
            <a:alphaModFix/>
          </a:blip>
          <a:srcRect b="0" l="0" r="0" t="0"/>
          <a:stretch/>
        </p:blipFill>
        <p:spPr>
          <a:xfrm>
            <a:off x="1" y="1030513"/>
            <a:ext cx="827314" cy="1630175"/>
          </a:xfrm>
          <a:prstGeom prst="rect">
            <a:avLst/>
          </a:prstGeom>
          <a:noFill/>
          <a:ln>
            <a:noFill/>
          </a:ln>
        </p:spPr>
      </p:pic>
      <p:sp>
        <p:nvSpPr>
          <p:cNvPr id="183" name="Google Shape;183;p12"/>
          <p:cNvSpPr txBox="1"/>
          <p:nvPr/>
        </p:nvSpPr>
        <p:spPr>
          <a:xfrm>
            <a:off x="2564051" y="114617"/>
            <a:ext cx="6619120"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4000">
                <a:solidFill>
                  <a:srgbClr val="E20E18"/>
                </a:solidFill>
                <a:latin typeface="Montserrat Black"/>
                <a:ea typeface="Montserrat Black"/>
                <a:cs typeface="Montserrat Black"/>
                <a:sym typeface="Montserrat Black"/>
              </a:rPr>
              <a:t>Consejos para prevenir</a:t>
            </a:r>
            <a:endParaRPr sz="4000">
              <a:solidFill>
                <a:srgbClr val="E20E18"/>
              </a:solidFill>
              <a:latin typeface="Montserrat Black"/>
              <a:ea typeface="Montserrat Black"/>
              <a:cs typeface="Montserrat Black"/>
              <a:sym typeface="Montserrat Black"/>
            </a:endParaRPr>
          </a:p>
          <a:p>
            <a:pPr indent="0" lvl="0" marL="0" marR="0" rtl="0" algn="l">
              <a:spcBef>
                <a:spcPts val="0"/>
              </a:spcBef>
              <a:spcAft>
                <a:spcPts val="0"/>
              </a:spcAft>
              <a:buNone/>
            </a:pPr>
            <a:r>
              <a:rPr lang="es-MX" sz="4000">
                <a:solidFill>
                  <a:srgbClr val="E20E18"/>
                </a:solidFill>
                <a:latin typeface="Montserrat Black"/>
                <a:ea typeface="Montserrat Black"/>
                <a:cs typeface="Montserrat Black"/>
                <a:sym typeface="Montserrat Black"/>
              </a:rPr>
              <a:t> el cáncer de próstata </a:t>
            </a:r>
            <a:endParaRPr sz="4000">
              <a:solidFill>
                <a:srgbClr val="E20E18"/>
              </a:solidFill>
              <a:latin typeface="Montserrat Black"/>
              <a:ea typeface="Montserrat Black"/>
              <a:cs typeface="Montserrat Black"/>
              <a:sym typeface="Montserrat Black"/>
            </a:endParaRPr>
          </a:p>
        </p:txBody>
      </p:sp>
      <p:sp>
        <p:nvSpPr>
          <p:cNvPr id="184" name="Google Shape;184;p12"/>
          <p:cNvSpPr txBox="1"/>
          <p:nvPr/>
        </p:nvSpPr>
        <p:spPr>
          <a:xfrm>
            <a:off x="619672" y="1645545"/>
            <a:ext cx="3723600" cy="12930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727070"/>
              </a:buClr>
              <a:buSzPts val="1300"/>
              <a:buFont typeface="Arial"/>
              <a:buChar char="•"/>
            </a:pPr>
            <a:r>
              <a:rPr lang="es-MX" sz="1300">
                <a:solidFill>
                  <a:srgbClr val="727070"/>
                </a:solidFill>
                <a:latin typeface="Montserrat Medium"/>
                <a:ea typeface="Montserrat Medium"/>
                <a:cs typeface="Montserrat Medium"/>
                <a:sym typeface="Montserrat Medium"/>
              </a:rPr>
              <a:t>Dieta:  Aumentar el consumo de frutas y verduras. Reducir el consumo de carnes rojas y productos </a:t>
            </a:r>
            <a:r>
              <a:rPr lang="es-MX" sz="1300">
                <a:solidFill>
                  <a:srgbClr val="727070"/>
                </a:solidFill>
                <a:latin typeface="Montserrat Medium"/>
                <a:ea typeface="Montserrat Medium"/>
                <a:cs typeface="Montserrat Medium"/>
                <a:sym typeface="Montserrat Medium"/>
              </a:rPr>
              <a:t>lácteos</a:t>
            </a:r>
            <a:r>
              <a:rPr lang="es-MX" sz="1300">
                <a:solidFill>
                  <a:srgbClr val="727070"/>
                </a:solidFill>
                <a:latin typeface="Montserrat Medium"/>
                <a:ea typeface="Montserrat Medium"/>
                <a:cs typeface="Montserrat Medium"/>
                <a:sym typeface="Montserrat Medium"/>
              </a:rPr>
              <a:t> con alto contenido de grasa.</a:t>
            </a:r>
            <a:endParaRPr sz="1300">
              <a:solidFill>
                <a:srgbClr val="727070"/>
              </a:solidFill>
              <a:latin typeface="Montserrat Medium"/>
              <a:ea typeface="Montserrat Medium"/>
              <a:cs typeface="Montserrat Medium"/>
              <a:sym typeface="Montserrat Medium"/>
            </a:endParaRPr>
          </a:p>
          <a:p>
            <a:pPr indent="0" lvl="0" marL="0" marR="0" rtl="0" algn="l">
              <a:spcBef>
                <a:spcPts val="0"/>
              </a:spcBef>
              <a:spcAft>
                <a:spcPts val="0"/>
              </a:spcAft>
              <a:buNone/>
            </a:pPr>
            <a:r>
              <a:t/>
            </a:r>
            <a:endParaRPr sz="1300">
              <a:solidFill>
                <a:srgbClr val="727070"/>
              </a:solidFill>
              <a:latin typeface="Montserrat Medium"/>
              <a:ea typeface="Montserrat Medium"/>
              <a:cs typeface="Montserrat Medium"/>
              <a:sym typeface="Montserrat Medium"/>
            </a:endParaRPr>
          </a:p>
          <a:p>
            <a:pPr indent="-203200" lvl="0" marL="285750" marR="0" rtl="0" algn="l">
              <a:spcBef>
                <a:spcPts val="0"/>
              </a:spcBef>
              <a:spcAft>
                <a:spcPts val="0"/>
              </a:spcAft>
              <a:buClr>
                <a:schemeClr val="dk1"/>
              </a:buClr>
              <a:buSzPts val="1300"/>
              <a:buFont typeface="Arial"/>
              <a:buNone/>
            </a:pPr>
            <a:r>
              <a:t/>
            </a:r>
            <a:endParaRPr sz="1300">
              <a:solidFill>
                <a:srgbClr val="727070"/>
              </a:solidFill>
              <a:latin typeface="Montserrat Medium"/>
              <a:ea typeface="Montserrat Medium"/>
              <a:cs typeface="Montserrat Medium"/>
              <a:sym typeface="Montserrat Medium"/>
            </a:endParaRPr>
          </a:p>
        </p:txBody>
      </p:sp>
      <p:sp>
        <p:nvSpPr>
          <p:cNvPr id="185" name="Google Shape;185;p12"/>
          <p:cNvSpPr/>
          <p:nvPr/>
        </p:nvSpPr>
        <p:spPr>
          <a:xfrm>
            <a:off x="7972399" y="1645545"/>
            <a:ext cx="3694084" cy="2677656"/>
          </a:xfrm>
          <a:prstGeom prst="rect">
            <a:avLst/>
          </a:prstGeom>
          <a:noFill/>
          <a:ln>
            <a:noFill/>
          </a:ln>
        </p:spPr>
        <p:txBody>
          <a:bodyPr anchorCtr="0" anchor="t" bIns="45700" lIns="91425" spcFirstLastPara="1" rIns="91425" wrap="square" tIns="45700">
            <a:spAutoFit/>
          </a:bodyPr>
          <a:lstStyle/>
          <a:p>
            <a:pPr indent="-88900" lvl="0" marL="0" marR="0" rtl="0" algn="l">
              <a:spcBef>
                <a:spcPts val="0"/>
              </a:spcBef>
              <a:spcAft>
                <a:spcPts val="0"/>
              </a:spcAft>
              <a:buClr>
                <a:srgbClr val="727070"/>
              </a:buClr>
              <a:buSzPts val="1400"/>
              <a:buFont typeface="Arial"/>
              <a:buChar char="•"/>
            </a:pPr>
            <a:r>
              <a:rPr lang="es-MX" sz="1400">
                <a:solidFill>
                  <a:srgbClr val="727070"/>
                </a:solidFill>
                <a:latin typeface="Montserrat Medium"/>
                <a:ea typeface="Montserrat Medium"/>
                <a:cs typeface="Montserrat Medium"/>
                <a:sym typeface="Montserrat Medium"/>
              </a:rPr>
              <a:t>Hábitos: Tabaco y alcohol: Estos son hábitos muy nocivos, si usted tiene alguno de ellos es el momento de dejarlos; el cigarrillo no solamente es un factor predisponente para el cáncer, si no para enfermedades respiratorias y cardiovasculares que pueden ocasionar complicaciones. </a:t>
            </a:r>
            <a:endParaRPr/>
          </a:p>
        </p:txBody>
      </p:sp>
      <p:sp>
        <p:nvSpPr>
          <p:cNvPr id="186" name="Google Shape;186;p12"/>
          <p:cNvSpPr txBox="1"/>
          <p:nvPr/>
        </p:nvSpPr>
        <p:spPr>
          <a:xfrm>
            <a:off x="619672" y="4388880"/>
            <a:ext cx="4138800" cy="18933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727070"/>
              </a:buClr>
              <a:buSzPts val="1300"/>
              <a:buFont typeface="Arial"/>
              <a:buChar char="•"/>
            </a:pPr>
            <a:r>
              <a:rPr lang="es-MX" sz="1300">
                <a:solidFill>
                  <a:srgbClr val="727070"/>
                </a:solidFill>
                <a:latin typeface="Montserrat Medium"/>
                <a:ea typeface="Montserrat Medium"/>
                <a:cs typeface="Montserrat Medium"/>
                <a:sym typeface="Montserrat Medium"/>
              </a:rPr>
              <a:t>Actividad física: Muchos hombres se dan cuenta que se sienten mejor cuando se mantienen activos; caminar,meditar,nadar y practicar otros ejercicios puede mantenerle fuerte y aumentar su energía, también ayuda a aliviar el estrés.  Se recomienda ejercitarse por lo menos 30 minutos al día, tres veces a la semana.</a:t>
            </a:r>
            <a:endParaRPr sz="1300">
              <a:solidFill>
                <a:srgbClr val="727070"/>
              </a:solidFill>
              <a:latin typeface="Montserrat Medium"/>
              <a:ea typeface="Montserrat Medium"/>
              <a:cs typeface="Montserrat Medium"/>
              <a:sym typeface="Montserrat Medium"/>
            </a:endParaRPr>
          </a:p>
          <a:p>
            <a:pPr indent="-203200" lvl="0" marL="285750" marR="0" rtl="0" algn="l">
              <a:spcBef>
                <a:spcPts val="0"/>
              </a:spcBef>
              <a:spcAft>
                <a:spcPts val="0"/>
              </a:spcAft>
              <a:buClr>
                <a:schemeClr val="dk1"/>
              </a:buClr>
              <a:buSzPts val="1300"/>
              <a:buFont typeface="Arial"/>
              <a:buNone/>
            </a:pPr>
            <a:r>
              <a:t/>
            </a:r>
            <a:endParaRPr sz="1300">
              <a:solidFill>
                <a:srgbClr val="727070"/>
              </a:solidFill>
              <a:latin typeface="Montserrat Medium"/>
              <a:ea typeface="Montserrat Medium"/>
              <a:cs typeface="Montserrat Medium"/>
              <a:sym typeface="Montserrat Medium"/>
            </a:endParaRPr>
          </a:p>
        </p:txBody>
      </p:sp>
      <p:sp>
        <p:nvSpPr>
          <p:cNvPr id="187" name="Google Shape;187;p12"/>
          <p:cNvSpPr txBox="1"/>
          <p:nvPr/>
        </p:nvSpPr>
        <p:spPr>
          <a:xfrm>
            <a:off x="4456504" y="1645545"/>
            <a:ext cx="3352800" cy="18933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727070"/>
              </a:buClr>
              <a:buSzPts val="1300"/>
              <a:buFont typeface="Arial"/>
              <a:buChar char="•"/>
            </a:pPr>
            <a:r>
              <a:rPr lang="es-MX" sz="1300">
                <a:solidFill>
                  <a:srgbClr val="727070"/>
                </a:solidFill>
                <a:latin typeface="Montserrat Medium"/>
                <a:ea typeface="Montserrat Medium"/>
                <a:cs typeface="Montserrat Medium"/>
                <a:sym typeface="Montserrat Medium"/>
              </a:rPr>
              <a:t>Control </a:t>
            </a:r>
            <a:r>
              <a:rPr lang="es-MX" sz="1300">
                <a:solidFill>
                  <a:srgbClr val="727070"/>
                </a:solidFill>
                <a:latin typeface="Montserrat Medium"/>
                <a:ea typeface="Montserrat Medium"/>
                <a:cs typeface="Montserrat Medium"/>
                <a:sym typeface="Montserrat Medium"/>
              </a:rPr>
              <a:t>médico</a:t>
            </a:r>
            <a:r>
              <a:rPr lang="es-MX" sz="1300">
                <a:solidFill>
                  <a:srgbClr val="727070"/>
                </a:solidFill>
                <a:latin typeface="Montserrat Medium"/>
                <a:ea typeface="Montserrat Medium"/>
                <a:cs typeface="Montserrat Medium"/>
                <a:sym typeface="Montserrat Medium"/>
              </a:rPr>
              <a:t>: Visitar al </a:t>
            </a:r>
            <a:r>
              <a:rPr lang="es-MX" sz="1300">
                <a:solidFill>
                  <a:srgbClr val="727070"/>
                </a:solidFill>
                <a:latin typeface="Montserrat Medium"/>
                <a:ea typeface="Montserrat Medium"/>
                <a:cs typeface="Montserrat Medium"/>
                <a:sym typeface="Montserrat Medium"/>
              </a:rPr>
              <a:t>médico</a:t>
            </a:r>
            <a:r>
              <a:rPr lang="es-MX" sz="1300">
                <a:solidFill>
                  <a:srgbClr val="727070"/>
                </a:solidFill>
                <a:latin typeface="Montserrat Medium"/>
                <a:ea typeface="Montserrat Medium"/>
                <a:cs typeface="Montserrat Medium"/>
                <a:sym typeface="Montserrat Medium"/>
              </a:rPr>
              <a:t> anualmente sobre todo hombres mayores de 50 años., para realizar exámenes de tamizaje porque la mayoría de tumores no generan síntomas. Por eso es importante realizarse chequeos médicos para detectar a tiempo este tipo de enfermedad. </a:t>
            </a:r>
            <a:endParaRPr sz="1300">
              <a:solidFill>
                <a:srgbClr val="727070"/>
              </a:solidFill>
              <a:latin typeface="Montserrat Medium"/>
              <a:ea typeface="Montserrat Medium"/>
              <a:cs typeface="Montserrat Medium"/>
              <a:sym typeface="Montserrat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pic>
        <p:nvPicPr>
          <p:cNvPr id="88" name="Google Shape;88;p2"/>
          <p:cNvPicPr preferRelativeResize="0"/>
          <p:nvPr/>
        </p:nvPicPr>
        <p:blipFill rotWithShape="1">
          <a:blip r:embed="rId3">
            <a:alphaModFix/>
          </a:blip>
          <a:srcRect b="0" l="0" r="0" t="0"/>
          <a:stretch/>
        </p:blipFill>
        <p:spPr>
          <a:xfrm>
            <a:off x="0" y="1664"/>
            <a:ext cx="12192000" cy="6858000"/>
          </a:xfrm>
          <a:prstGeom prst="rect">
            <a:avLst/>
          </a:prstGeom>
          <a:noFill/>
          <a:ln>
            <a:noFill/>
          </a:ln>
        </p:spPr>
      </p:pic>
      <p:sp>
        <p:nvSpPr>
          <p:cNvPr id="89" name="Google Shape;89;p2"/>
          <p:cNvSpPr txBox="1"/>
          <p:nvPr/>
        </p:nvSpPr>
        <p:spPr>
          <a:xfrm>
            <a:off x="317936" y="184600"/>
            <a:ext cx="4664100" cy="1477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4500">
                <a:solidFill>
                  <a:srgbClr val="E20E18"/>
                </a:solidFill>
                <a:latin typeface="Montserrat Black"/>
                <a:ea typeface="Montserrat Black"/>
                <a:cs typeface="Montserrat Black"/>
                <a:sym typeface="Montserrat Black"/>
              </a:rPr>
              <a:t>CÁNCER</a:t>
            </a:r>
            <a:r>
              <a:rPr b="0" i="0" lang="es-MX" sz="4500" u="none" cap="none" strike="noStrike">
                <a:solidFill>
                  <a:srgbClr val="E20E18"/>
                </a:solidFill>
                <a:latin typeface="Montserrat Black"/>
                <a:ea typeface="Montserrat Black"/>
                <a:cs typeface="Montserrat Black"/>
                <a:sym typeface="Montserrat Black"/>
              </a:rPr>
              <a:t> DE</a:t>
            </a:r>
            <a:endParaRPr/>
          </a:p>
          <a:p>
            <a:pPr indent="0" lvl="0" marL="0" marR="0" rtl="0" algn="l">
              <a:spcBef>
                <a:spcPts val="0"/>
              </a:spcBef>
              <a:spcAft>
                <a:spcPts val="0"/>
              </a:spcAft>
              <a:buNone/>
            </a:pPr>
            <a:r>
              <a:rPr lang="es-MX" sz="4500">
                <a:solidFill>
                  <a:srgbClr val="E20E18"/>
                </a:solidFill>
                <a:latin typeface="Montserrat Black"/>
                <a:ea typeface="Montserrat Black"/>
                <a:cs typeface="Montserrat Black"/>
                <a:sym typeface="Montserrat Black"/>
              </a:rPr>
              <a:t> </a:t>
            </a:r>
            <a:r>
              <a:rPr lang="es-MX" sz="4500">
                <a:solidFill>
                  <a:srgbClr val="E20E18"/>
                </a:solidFill>
                <a:latin typeface="Montserrat Black"/>
                <a:ea typeface="Montserrat Black"/>
                <a:cs typeface="Montserrat Black"/>
                <a:sym typeface="Montserrat Black"/>
              </a:rPr>
              <a:t>PRÓSTATA</a:t>
            </a:r>
            <a:endParaRPr sz="4500">
              <a:solidFill>
                <a:srgbClr val="E20E18"/>
              </a:solidFill>
              <a:latin typeface="Montserrat Black"/>
              <a:ea typeface="Montserrat Black"/>
              <a:cs typeface="Montserrat Black"/>
              <a:sym typeface="Montserrat Black"/>
            </a:endParaRPr>
          </a:p>
        </p:txBody>
      </p:sp>
      <p:sp>
        <p:nvSpPr>
          <p:cNvPr id="90" name="Google Shape;90;p2"/>
          <p:cNvSpPr txBox="1"/>
          <p:nvPr/>
        </p:nvSpPr>
        <p:spPr>
          <a:xfrm>
            <a:off x="944734" y="3730526"/>
            <a:ext cx="296587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200">
              <a:solidFill>
                <a:srgbClr val="A4A3A2"/>
              </a:solidFill>
              <a:latin typeface="Montserrat Medium"/>
              <a:ea typeface="Montserrat Medium"/>
              <a:cs typeface="Montserrat Medium"/>
              <a:sym typeface="Montserrat Medium"/>
            </a:endParaRPr>
          </a:p>
        </p:txBody>
      </p:sp>
      <p:pic>
        <p:nvPicPr>
          <p:cNvPr id="91" name="Google Shape;91;p2"/>
          <p:cNvPicPr preferRelativeResize="0"/>
          <p:nvPr/>
        </p:nvPicPr>
        <p:blipFill rotWithShape="1">
          <a:blip r:embed="rId4">
            <a:alphaModFix/>
          </a:blip>
          <a:srcRect b="0" l="0" r="0" t="0"/>
          <a:stretch/>
        </p:blipFill>
        <p:spPr>
          <a:xfrm rot="5400000">
            <a:off x="3387012" y="3142722"/>
            <a:ext cx="1771481" cy="181129"/>
          </a:xfrm>
          <a:prstGeom prst="rect">
            <a:avLst/>
          </a:prstGeom>
          <a:noFill/>
          <a:ln>
            <a:noFill/>
          </a:ln>
        </p:spPr>
      </p:pic>
      <p:sp>
        <p:nvSpPr>
          <p:cNvPr id="92" name="Google Shape;92;p2"/>
          <p:cNvSpPr txBox="1"/>
          <p:nvPr/>
        </p:nvSpPr>
        <p:spPr>
          <a:xfrm>
            <a:off x="414651" y="2443345"/>
            <a:ext cx="3352887" cy="20928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1300">
                <a:solidFill>
                  <a:srgbClr val="727070"/>
                </a:solidFill>
                <a:latin typeface="Montserrat Medium"/>
                <a:ea typeface="Montserrat Medium"/>
                <a:cs typeface="Montserrat Medium"/>
                <a:sym typeface="Montserrat Medium"/>
              </a:rPr>
              <a:t>Es el crecimiento de células malignas (cancerosas) en los tejidos de la próstata. Cuando el cáncer de próstata avanza, invade las células vecinas, para deformar la estructura interna y externa de la próstata; posteriormente puede salirse de ella e invadir las estructuras vecinas, como las vesículas seminales, la vejiga y el recto.</a:t>
            </a:r>
            <a:endParaRPr sz="1300">
              <a:solidFill>
                <a:srgbClr val="727070"/>
              </a:solidFill>
              <a:latin typeface="Montserrat Medium"/>
              <a:ea typeface="Montserrat Medium"/>
              <a:cs typeface="Montserrat Medium"/>
              <a:sym typeface="Montserrat Medium"/>
            </a:endParaRPr>
          </a:p>
        </p:txBody>
      </p:sp>
      <p:pic>
        <p:nvPicPr>
          <p:cNvPr descr="https://lh6.googleusercontent.com/rCjbslszYwPpLR5WiP_CzQ07_ssi9pSdsumHdq_YAUBG0Z-X-0QU8Vbu-D9m6eP-aqhvy0uy8RG1dWvkKOxozCoEcnZx8sBXmaRTrZm-8Nilsk9XyxxD4nim8JmRrbAo" id="93" name="Google Shape;93;p2"/>
          <p:cNvPicPr preferRelativeResize="0"/>
          <p:nvPr/>
        </p:nvPicPr>
        <p:blipFill rotWithShape="1">
          <a:blip r:embed="rId5">
            <a:alphaModFix/>
          </a:blip>
          <a:srcRect b="0" l="0" r="0" t="0"/>
          <a:stretch/>
        </p:blipFill>
        <p:spPr>
          <a:xfrm>
            <a:off x="4981904" y="1535013"/>
            <a:ext cx="2333625" cy="43910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 name="Shape 97"/>
        <p:cNvGrpSpPr/>
        <p:nvPr/>
      </p:nvGrpSpPr>
      <p:grpSpPr>
        <a:xfrm>
          <a:off x="0" y="0"/>
          <a:ext cx="0" cy="0"/>
          <a:chOff x="0" y="0"/>
          <a:chExt cx="0" cy="0"/>
        </a:xfrm>
      </p:grpSpPr>
      <p:pic>
        <p:nvPicPr>
          <p:cNvPr id="98" name="Google Shape;98;p3"/>
          <p:cNvPicPr preferRelativeResize="0"/>
          <p:nvPr/>
        </p:nvPicPr>
        <p:blipFill rotWithShape="1">
          <a:blip r:embed="rId3">
            <a:alphaModFix/>
          </a:blip>
          <a:srcRect b="0" l="0" r="0" t="0"/>
          <a:stretch/>
        </p:blipFill>
        <p:spPr>
          <a:xfrm>
            <a:off x="0" y="-95051"/>
            <a:ext cx="12192000" cy="6858000"/>
          </a:xfrm>
          <a:prstGeom prst="rect">
            <a:avLst/>
          </a:prstGeom>
          <a:noFill/>
          <a:ln>
            <a:noFill/>
          </a:ln>
        </p:spPr>
      </p:pic>
      <p:sp>
        <p:nvSpPr>
          <p:cNvPr id="99" name="Google Shape;99;p3"/>
          <p:cNvSpPr txBox="1"/>
          <p:nvPr/>
        </p:nvSpPr>
        <p:spPr>
          <a:xfrm>
            <a:off x="975351" y="29228"/>
            <a:ext cx="587051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4000">
                <a:solidFill>
                  <a:srgbClr val="E20E18"/>
                </a:solidFill>
                <a:latin typeface="Montserrat Black"/>
                <a:ea typeface="Montserrat Black"/>
                <a:cs typeface="Montserrat Black"/>
                <a:sym typeface="Montserrat Black"/>
              </a:rPr>
              <a:t>¿Que es la próstata?</a:t>
            </a:r>
            <a:endParaRPr/>
          </a:p>
        </p:txBody>
      </p:sp>
      <p:sp>
        <p:nvSpPr>
          <p:cNvPr id="100" name="Google Shape;100;p3"/>
          <p:cNvSpPr txBox="1"/>
          <p:nvPr/>
        </p:nvSpPr>
        <p:spPr>
          <a:xfrm>
            <a:off x="944734" y="3730526"/>
            <a:ext cx="296587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200">
              <a:solidFill>
                <a:srgbClr val="A4A3A2"/>
              </a:solidFill>
              <a:latin typeface="Montserrat Medium"/>
              <a:ea typeface="Montserrat Medium"/>
              <a:cs typeface="Montserrat Medium"/>
              <a:sym typeface="Montserrat Medium"/>
            </a:endParaRPr>
          </a:p>
        </p:txBody>
      </p:sp>
      <p:sp>
        <p:nvSpPr>
          <p:cNvPr id="101" name="Google Shape;101;p3"/>
          <p:cNvSpPr txBox="1"/>
          <p:nvPr/>
        </p:nvSpPr>
        <p:spPr>
          <a:xfrm>
            <a:off x="2080927" y="3798926"/>
            <a:ext cx="3980400" cy="149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1300">
                <a:solidFill>
                  <a:srgbClr val="727070"/>
                </a:solidFill>
                <a:latin typeface="Montserrat Medium"/>
                <a:ea typeface="Montserrat Medium"/>
                <a:cs typeface="Montserrat Medium"/>
                <a:sym typeface="Montserrat Medium"/>
              </a:rPr>
              <a:t>La próstata es una pequeña glándula  sexual masculina ( Del tamaño de una nuez) cuyo propósito es la producción del </a:t>
            </a:r>
            <a:r>
              <a:rPr lang="es-MX" sz="1300">
                <a:solidFill>
                  <a:srgbClr val="727070"/>
                </a:solidFill>
                <a:latin typeface="Montserrat Medium"/>
                <a:ea typeface="Montserrat Medium"/>
                <a:cs typeface="Montserrat Medium"/>
                <a:sym typeface="Montserrat Medium"/>
              </a:rPr>
              <a:t>líquido</a:t>
            </a:r>
            <a:r>
              <a:rPr lang="es-MX" sz="1300">
                <a:solidFill>
                  <a:srgbClr val="727070"/>
                </a:solidFill>
                <a:latin typeface="Montserrat Medium"/>
                <a:ea typeface="Montserrat Medium"/>
                <a:cs typeface="Montserrat Medium"/>
                <a:sym typeface="Montserrat Medium"/>
              </a:rPr>
              <a:t> seminal que forma parte del esperma. Esta ubicada delante del recto y debajo de la vejiga urinaria y rodea la uretra </a:t>
            </a:r>
            <a:endParaRPr/>
          </a:p>
          <a:p>
            <a:pPr indent="0" lvl="0" marL="0" marR="0" rtl="0" algn="l">
              <a:spcBef>
                <a:spcPts val="0"/>
              </a:spcBef>
              <a:spcAft>
                <a:spcPts val="0"/>
              </a:spcAft>
              <a:buNone/>
            </a:pPr>
            <a:r>
              <a:rPr lang="es-MX" sz="1300">
                <a:solidFill>
                  <a:srgbClr val="727070"/>
                </a:solidFill>
                <a:latin typeface="Montserrat Medium"/>
                <a:ea typeface="Montserrat Medium"/>
                <a:cs typeface="Montserrat Medium"/>
                <a:sym typeface="Montserrat Medium"/>
              </a:rPr>
              <a:t>( Conducto por donde sale la orina). </a:t>
            </a:r>
            <a:endParaRPr sz="1300">
              <a:solidFill>
                <a:srgbClr val="727070"/>
              </a:solidFill>
              <a:latin typeface="Montserrat Medium"/>
              <a:ea typeface="Montserrat Medium"/>
              <a:cs typeface="Montserrat Medium"/>
              <a:sym typeface="Montserrat Medium"/>
            </a:endParaRPr>
          </a:p>
        </p:txBody>
      </p:sp>
      <p:pic>
        <p:nvPicPr>
          <p:cNvPr id="102" name="Google Shape;102;p3"/>
          <p:cNvPicPr preferRelativeResize="0"/>
          <p:nvPr/>
        </p:nvPicPr>
        <p:blipFill rotWithShape="1">
          <a:blip r:embed="rId4">
            <a:alphaModFix/>
          </a:blip>
          <a:srcRect b="0" l="0" r="0" t="0"/>
          <a:stretch/>
        </p:blipFill>
        <p:spPr>
          <a:xfrm>
            <a:off x="2235489" y="924107"/>
            <a:ext cx="3350241" cy="2243465"/>
          </a:xfrm>
          <a:prstGeom prst="rect">
            <a:avLst/>
          </a:prstGeom>
          <a:noFill/>
          <a:ln>
            <a:noFill/>
          </a:ln>
        </p:spPr>
      </p:pic>
      <p:pic>
        <p:nvPicPr>
          <p:cNvPr id="103" name="Google Shape;103;p3"/>
          <p:cNvPicPr preferRelativeResize="0"/>
          <p:nvPr/>
        </p:nvPicPr>
        <p:blipFill rotWithShape="1">
          <a:blip r:embed="rId5">
            <a:alphaModFix/>
          </a:blip>
          <a:srcRect b="0" l="0" r="0" t="0"/>
          <a:stretch/>
        </p:blipFill>
        <p:spPr>
          <a:xfrm>
            <a:off x="2854899" y="3354565"/>
            <a:ext cx="1771481" cy="18112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7" name="Shape 107"/>
        <p:cNvGrpSpPr/>
        <p:nvPr/>
      </p:nvGrpSpPr>
      <p:grpSpPr>
        <a:xfrm>
          <a:off x="0" y="0"/>
          <a:ext cx="0" cy="0"/>
          <a:chOff x="0" y="0"/>
          <a:chExt cx="0" cy="0"/>
        </a:xfrm>
      </p:grpSpPr>
      <p:sp>
        <p:nvSpPr>
          <p:cNvPr id="108" name="Google Shape;108;p4"/>
          <p:cNvSpPr txBox="1"/>
          <p:nvPr/>
        </p:nvSpPr>
        <p:spPr>
          <a:xfrm>
            <a:off x="1178247" y="78830"/>
            <a:ext cx="5819222"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3600">
                <a:solidFill>
                  <a:schemeClr val="lt1"/>
                </a:solidFill>
                <a:latin typeface="Montserrat Black"/>
                <a:ea typeface="Montserrat Black"/>
                <a:cs typeface="Montserrat Black"/>
                <a:sym typeface="Montserrat Black"/>
              </a:rPr>
              <a:t>FACTORES DE RIESGO </a:t>
            </a:r>
            <a:endParaRPr/>
          </a:p>
          <a:p>
            <a:pPr indent="0" lvl="0" marL="0" marR="0" rtl="0" algn="l">
              <a:spcBef>
                <a:spcPts val="0"/>
              </a:spcBef>
              <a:spcAft>
                <a:spcPts val="0"/>
              </a:spcAft>
              <a:buNone/>
            </a:pPr>
            <a:r>
              <a:rPr lang="es-MX" sz="3600">
                <a:solidFill>
                  <a:schemeClr val="lt1"/>
                </a:solidFill>
                <a:latin typeface="Montserrat Black"/>
                <a:ea typeface="Montserrat Black"/>
                <a:cs typeface="Montserrat Black"/>
                <a:sym typeface="Montserrat Black"/>
              </a:rPr>
              <a:t>      MODIFICABLES</a:t>
            </a:r>
            <a:endParaRPr sz="3600">
              <a:solidFill>
                <a:schemeClr val="lt1"/>
              </a:solidFill>
              <a:latin typeface="Montserrat Black"/>
              <a:ea typeface="Montserrat Black"/>
              <a:cs typeface="Montserrat Black"/>
              <a:sym typeface="Montserrat Black"/>
            </a:endParaRPr>
          </a:p>
        </p:txBody>
      </p:sp>
      <p:sp>
        <p:nvSpPr>
          <p:cNvPr id="109" name="Google Shape;109;p4"/>
          <p:cNvSpPr txBox="1"/>
          <p:nvPr/>
        </p:nvSpPr>
        <p:spPr>
          <a:xfrm>
            <a:off x="372668" y="1818605"/>
            <a:ext cx="3538800" cy="38943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1300"/>
              <a:buFont typeface="Arial"/>
              <a:buChar char="•"/>
            </a:pPr>
            <a:r>
              <a:rPr lang="es-MX" sz="1300">
                <a:solidFill>
                  <a:schemeClr val="lt1"/>
                </a:solidFill>
                <a:latin typeface="Montserrat Medium"/>
                <a:ea typeface="Montserrat Medium"/>
                <a:cs typeface="Montserrat Medium"/>
                <a:sym typeface="Montserrat Medium"/>
              </a:rPr>
              <a:t>Alimentación</a:t>
            </a:r>
            <a:endParaRPr sz="1300">
              <a:solidFill>
                <a:schemeClr val="lt1"/>
              </a:solidFill>
              <a:latin typeface="Montserrat Medium"/>
              <a:ea typeface="Montserrat Medium"/>
              <a:cs typeface="Montserrat Medium"/>
              <a:sym typeface="Montserrat Medium"/>
            </a:endParaRPr>
          </a:p>
          <a:p>
            <a:pPr indent="-203200" lvl="0" marL="285750" marR="0" rtl="0" algn="l">
              <a:spcBef>
                <a:spcPts val="0"/>
              </a:spcBef>
              <a:spcAft>
                <a:spcPts val="0"/>
              </a:spcAft>
              <a:buClr>
                <a:schemeClr val="dk1"/>
              </a:buClr>
              <a:buSzPts val="1300"/>
              <a:buFont typeface="Arial"/>
              <a:buNone/>
            </a:pPr>
            <a:r>
              <a:t/>
            </a:r>
            <a:endParaRPr sz="1300">
              <a:solidFill>
                <a:schemeClr val="lt1"/>
              </a:solidFill>
              <a:latin typeface="Montserrat Medium"/>
              <a:ea typeface="Montserrat Medium"/>
              <a:cs typeface="Montserrat Medium"/>
              <a:sym typeface="Montserrat Medium"/>
            </a:endParaRPr>
          </a:p>
          <a:p>
            <a:pPr indent="-203200" lvl="0" marL="285750" marR="0" rtl="0" algn="l">
              <a:spcBef>
                <a:spcPts val="0"/>
              </a:spcBef>
              <a:spcAft>
                <a:spcPts val="0"/>
              </a:spcAft>
              <a:buClr>
                <a:schemeClr val="dk1"/>
              </a:buClr>
              <a:buSzPts val="1300"/>
              <a:buFont typeface="Arial"/>
              <a:buNone/>
            </a:pPr>
            <a:r>
              <a:t/>
            </a:r>
            <a:endParaRPr sz="1300">
              <a:solidFill>
                <a:schemeClr val="lt1"/>
              </a:solidFill>
              <a:latin typeface="Montserrat Medium"/>
              <a:ea typeface="Montserrat Medium"/>
              <a:cs typeface="Montserrat Medium"/>
              <a:sym typeface="Montserrat Medium"/>
            </a:endParaRPr>
          </a:p>
          <a:p>
            <a:pPr indent="-203200" lvl="0" marL="285750" marR="0" rtl="0" algn="l">
              <a:spcBef>
                <a:spcPts val="0"/>
              </a:spcBef>
              <a:spcAft>
                <a:spcPts val="0"/>
              </a:spcAft>
              <a:buClr>
                <a:schemeClr val="dk1"/>
              </a:buClr>
              <a:buSzPts val="1300"/>
              <a:buFont typeface="Arial"/>
              <a:buNone/>
            </a:pPr>
            <a:r>
              <a:t/>
            </a:r>
            <a:endParaRPr sz="1300">
              <a:solidFill>
                <a:schemeClr val="lt1"/>
              </a:solidFill>
              <a:latin typeface="Montserrat Medium"/>
              <a:ea typeface="Montserrat Medium"/>
              <a:cs typeface="Montserrat Medium"/>
              <a:sym typeface="Montserrat Medium"/>
            </a:endParaRPr>
          </a:p>
          <a:p>
            <a:pPr indent="0" lvl="0" marL="0" marR="0" rtl="0" algn="l">
              <a:spcBef>
                <a:spcPts val="0"/>
              </a:spcBef>
              <a:spcAft>
                <a:spcPts val="0"/>
              </a:spcAft>
              <a:buNone/>
            </a:pPr>
            <a:r>
              <a:t/>
            </a:r>
            <a:endParaRPr sz="1300">
              <a:solidFill>
                <a:schemeClr val="lt1"/>
              </a:solidFill>
              <a:latin typeface="Montserrat Medium"/>
              <a:ea typeface="Montserrat Medium"/>
              <a:cs typeface="Montserrat Medium"/>
              <a:sym typeface="Montserrat Medium"/>
            </a:endParaRPr>
          </a:p>
          <a:p>
            <a:pPr indent="-285750" lvl="0" marL="285750" marR="0" rtl="0" algn="l">
              <a:spcBef>
                <a:spcPts val="0"/>
              </a:spcBef>
              <a:spcAft>
                <a:spcPts val="0"/>
              </a:spcAft>
              <a:buClr>
                <a:schemeClr val="lt1"/>
              </a:buClr>
              <a:buSzPts val="1300"/>
              <a:buFont typeface="Arial"/>
              <a:buChar char="•"/>
            </a:pPr>
            <a:r>
              <a:rPr lang="es-MX" sz="1300">
                <a:solidFill>
                  <a:schemeClr val="lt1"/>
                </a:solidFill>
                <a:latin typeface="Montserrat Medium"/>
                <a:ea typeface="Montserrat Medium"/>
                <a:cs typeface="Montserrat Medium"/>
                <a:sym typeface="Montserrat Medium"/>
              </a:rPr>
              <a:t>Sedentarismo</a:t>
            </a:r>
            <a:endParaRPr/>
          </a:p>
          <a:p>
            <a:pPr indent="-203200" lvl="0" marL="285750" marR="0" rtl="0" algn="l">
              <a:spcBef>
                <a:spcPts val="0"/>
              </a:spcBef>
              <a:spcAft>
                <a:spcPts val="0"/>
              </a:spcAft>
              <a:buClr>
                <a:schemeClr val="dk1"/>
              </a:buClr>
              <a:buSzPts val="1300"/>
              <a:buFont typeface="Arial"/>
              <a:buNone/>
            </a:pPr>
            <a:r>
              <a:t/>
            </a:r>
            <a:endParaRPr sz="1300">
              <a:solidFill>
                <a:schemeClr val="lt1"/>
              </a:solidFill>
              <a:latin typeface="Montserrat Medium"/>
              <a:ea typeface="Montserrat Medium"/>
              <a:cs typeface="Montserrat Medium"/>
              <a:sym typeface="Montserrat Medium"/>
            </a:endParaRPr>
          </a:p>
          <a:p>
            <a:pPr indent="-203200" lvl="0" marL="285750" marR="0" rtl="0" algn="l">
              <a:spcBef>
                <a:spcPts val="0"/>
              </a:spcBef>
              <a:spcAft>
                <a:spcPts val="0"/>
              </a:spcAft>
              <a:buClr>
                <a:schemeClr val="dk1"/>
              </a:buClr>
              <a:buSzPts val="1300"/>
              <a:buFont typeface="Arial"/>
              <a:buNone/>
            </a:pPr>
            <a:r>
              <a:t/>
            </a:r>
            <a:endParaRPr sz="1300">
              <a:solidFill>
                <a:schemeClr val="lt1"/>
              </a:solidFill>
              <a:latin typeface="Montserrat Medium"/>
              <a:ea typeface="Montserrat Medium"/>
              <a:cs typeface="Montserrat Medium"/>
              <a:sym typeface="Montserrat Medium"/>
            </a:endParaRPr>
          </a:p>
          <a:p>
            <a:pPr indent="0" lvl="0" marL="0" marR="0" rtl="0" algn="l">
              <a:spcBef>
                <a:spcPts val="0"/>
              </a:spcBef>
              <a:spcAft>
                <a:spcPts val="0"/>
              </a:spcAft>
              <a:buNone/>
            </a:pPr>
            <a:r>
              <a:t/>
            </a:r>
            <a:endParaRPr sz="1300">
              <a:solidFill>
                <a:schemeClr val="lt1"/>
              </a:solidFill>
              <a:latin typeface="Montserrat Medium"/>
              <a:ea typeface="Montserrat Medium"/>
              <a:cs typeface="Montserrat Medium"/>
              <a:sym typeface="Montserrat Medium"/>
            </a:endParaRPr>
          </a:p>
          <a:p>
            <a:pPr indent="-203200" lvl="0" marL="285750" marR="0" rtl="0" algn="l">
              <a:spcBef>
                <a:spcPts val="0"/>
              </a:spcBef>
              <a:spcAft>
                <a:spcPts val="0"/>
              </a:spcAft>
              <a:buClr>
                <a:schemeClr val="dk1"/>
              </a:buClr>
              <a:buSzPts val="1300"/>
              <a:buFont typeface="Arial"/>
              <a:buNone/>
            </a:pPr>
            <a:r>
              <a:t/>
            </a:r>
            <a:endParaRPr sz="1300">
              <a:solidFill>
                <a:schemeClr val="lt1"/>
              </a:solidFill>
              <a:latin typeface="Montserrat Medium"/>
              <a:ea typeface="Montserrat Medium"/>
              <a:cs typeface="Montserrat Medium"/>
              <a:sym typeface="Montserrat Medium"/>
            </a:endParaRPr>
          </a:p>
          <a:p>
            <a:pPr indent="-285750" lvl="0" marL="285750" marR="0" rtl="0" algn="l">
              <a:spcBef>
                <a:spcPts val="0"/>
              </a:spcBef>
              <a:spcAft>
                <a:spcPts val="0"/>
              </a:spcAft>
              <a:buClr>
                <a:schemeClr val="lt1"/>
              </a:buClr>
              <a:buSzPts val="1300"/>
              <a:buFont typeface="Arial"/>
              <a:buChar char="•"/>
            </a:pPr>
            <a:r>
              <a:rPr lang="es-MX" sz="1300">
                <a:solidFill>
                  <a:schemeClr val="lt1"/>
                </a:solidFill>
                <a:latin typeface="Montserrat Medium"/>
                <a:ea typeface="Montserrat Medium"/>
                <a:cs typeface="Montserrat Medium"/>
                <a:sym typeface="Montserrat Medium"/>
              </a:rPr>
              <a:t>Abuso del alcohol</a:t>
            </a:r>
            <a:endParaRPr/>
          </a:p>
          <a:p>
            <a:pPr indent="-203200" lvl="0" marL="285750" marR="0" rtl="0" algn="l">
              <a:spcBef>
                <a:spcPts val="0"/>
              </a:spcBef>
              <a:spcAft>
                <a:spcPts val="0"/>
              </a:spcAft>
              <a:buClr>
                <a:schemeClr val="dk1"/>
              </a:buClr>
              <a:buSzPts val="1300"/>
              <a:buFont typeface="Arial"/>
              <a:buNone/>
            </a:pPr>
            <a:r>
              <a:t/>
            </a:r>
            <a:endParaRPr sz="1300">
              <a:solidFill>
                <a:schemeClr val="lt1"/>
              </a:solidFill>
              <a:latin typeface="Montserrat Medium"/>
              <a:ea typeface="Montserrat Medium"/>
              <a:cs typeface="Montserrat Medium"/>
              <a:sym typeface="Montserrat Medium"/>
            </a:endParaRPr>
          </a:p>
          <a:p>
            <a:pPr indent="0" lvl="0" marL="0" marR="0" rtl="0" algn="l">
              <a:spcBef>
                <a:spcPts val="0"/>
              </a:spcBef>
              <a:spcAft>
                <a:spcPts val="0"/>
              </a:spcAft>
              <a:buNone/>
            </a:pPr>
            <a:r>
              <a:t/>
            </a:r>
            <a:endParaRPr sz="1300">
              <a:solidFill>
                <a:schemeClr val="lt1"/>
              </a:solidFill>
              <a:latin typeface="Montserrat Medium"/>
              <a:ea typeface="Montserrat Medium"/>
              <a:cs typeface="Montserrat Medium"/>
              <a:sym typeface="Montserrat Medium"/>
            </a:endParaRPr>
          </a:p>
          <a:p>
            <a:pPr indent="0" lvl="0" marL="0" marR="0" rtl="0" algn="l">
              <a:spcBef>
                <a:spcPts val="0"/>
              </a:spcBef>
              <a:spcAft>
                <a:spcPts val="0"/>
              </a:spcAft>
              <a:buNone/>
            </a:pPr>
            <a:r>
              <a:t/>
            </a:r>
            <a:endParaRPr sz="1300">
              <a:solidFill>
                <a:schemeClr val="lt1"/>
              </a:solidFill>
              <a:latin typeface="Montserrat Medium"/>
              <a:ea typeface="Montserrat Medium"/>
              <a:cs typeface="Montserrat Medium"/>
              <a:sym typeface="Montserrat Medium"/>
            </a:endParaRPr>
          </a:p>
          <a:p>
            <a:pPr indent="-203200" lvl="0" marL="285750" marR="0" rtl="0" algn="l">
              <a:spcBef>
                <a:spcPts val="0"/>
              </a:spcBef>
              <a:spcAft>
                <a:spcPts val="0"/>
              </a:spcAft>
              <a:buClr>
                <a:schemeClr val="dk1"/>
              </a:buClr>
              <a:buSzPts val="1300"/>
              <a:buFont typeface="Arial"/>
              <a:buNone/>
            </a:pPr>
            <a:r>
              <a:t/>
            </a:r>
            <a:endParaRPr sz="1300">
              <a:solidFill>
                <a:schemeClr val="lt1"/>
              </a:solidFill>
              <a:latin typeface="Montserrat Medium"/>
              <a:ea typeface="Montserrat Medium"/>
              <a:cs typeface="Montserrat Medium"/>
              <a:sym typeface="Montserrat Medium"/>
            </a:endParaRPr>
          </a:p>
          <a:p>
            <a:pPr indent="-285750" lvl="0" marL="285750" marR="0" rtl="0" algn="l">
              <a:spcBef>
                <a:spcPts val="0"/>
              </a:spcBef>
              <a:spcAft>
                <a:spcPts val="0"/>
              </a:spcAft>
              <a:buClr>
                <a:schemeClr val="lt1"/>
              </a:buClr>
              <a:buSzPts val="1300"/>
              <a:buFont typeface="Arial"/>
              <a:buChar char="•"/>
            </a:pPr>
            <a:r>
              <a:rPr lang="es-MX" sz="1300">
                <a:solidFill>
                  <a:schemeClr val="lt1"/>
                </a:solidFill>
                <a:latin typeface="Montserrat Medium"/>
                <a:ea typeface="Montserrat Medium"/>
                <a:cs typeface="Montserrat Medium"/>
                <a:sym typeface="Montserrat Medium"/>
              </a:rPr>
              <a:t>Granjeros, trabajadores en plantas de llantas y pintores, debido a la exposición a contaminantes químicos.</a:t>
            </a:r>
            <a:endParaRPr sz="1300">
              <a:solidFill>
                <a:schemeClr val="lt1"/>
              </a:solidFill>
              <a:latin typeface="Montserrat Medium"/>
              <a:ea typeface="Montserrat Medium"/>
              <a:cs typeface="Montserrat Medium"/>
              <a:sym typeface="Montserrat Medium"/>
            </a:endParaRPr>
          </a:p>
        </p:txBody>
      </p:sp>
      <p:pic>
        <p:nvPicPr>
          <p:cNvPr id="110" name="Google Shape;110;p4"/>
          <p:cNvPicPr preferRelativeResize="0"/>
          <p:nvPr/>
        </p:nvPicPr>
        <p:blipFill>
          <a:blip r:embed="rId4">
            <a:alphaModFix/>
          </a:blip>
          <a:stretch>
            <a:fillRect/>
          </a:stretch>
        </p:blipFill>
        <p:spPr>
          <a:xfrm>
            <a:off x="4202400" y="1818600"/>
            <a:ext cx="1639250" cy="1548176"/>
          </a:xfrm>
          <a:prstGeom prst="rect">
            <a:avLst/>
          </a:prstGeom>
          <a:noFill/>
          <a:ln>
            <a:noFill/>
          </a:ln>
        </p:spPr>
      </p:pic>
      <p:pic>
        <p:nvPicPr>
          <p:cNvPr id="111" name="Google Shape;111;p4"/>
          <p:cNvPicPr preferRelativeResize="0"/>
          <p:nvPr/>
        </p:nvPicPr>
        <p:blipFill>
          <a:blip r:embed="rId5">
            <a:alphaModFix/>
          </a:blip>
          <a:stretch>
            <a:fillRect/>
          </a:stretch>
        </p:blipFill>
        <p:spPr>
          <a:xfrm>
            <a:off x="5841650" y="1818599"/>
            <a:ext cx="1639250" cy="1548174"/>
          </a:xfrm>
          <a:prstGeom prst="rect">
            <a:avLst/>
          </a:prstGeom>
          <a:noFill/>
          <a:ln>
            <a:noFill/>
          </a:ln>
        </p:spPr>
      </p:pic>
      <p:pic>
        <p:nvPicPr>
          <p:cNvPr id="112" name="Google Shape;112;p4"/>
          <p:cNvPicPr preferRelativeResize="0"/>
          <p:nvPr/>
        </p:nvPicPr>
        <p:blipFill>
          <a:blip r:embed="rId6">
            <a:alphaModFix/>
          </a:blip>
          <a:stretch>
            <a:fillRect/>
          </a:stretch>
        </p:blipFill>
        <p:spPr>
          <a:xfrm>
            <a:off x="4202400" y="3366775"/>
            <a:ext cx="1639249" cy="1363350"/>
          </a:xfrm>
          <a:prstGeom prst="rect">
            <a:avLst/>
          </a:prstGeom>
          <a:noFill/>
          <a:ln>
            <a:noFill/>
          </a:ln>
        </p:spPr>
      </p:pic>
      <p:pic>
        <p:nvPicPr>
          <p:cNvPr id="113" name="Google Shape;113;p4"/>
          <p:cNvPicPr preferRelativeResize="0"/>
          <p:nvPr/>
        </p:nvPicPr>
        <p:blipFill>
          <a:blip r:embed="rId7">
            <a:alphaModFix/>
          </a:blip>
          <a:stretch>
            <a:fillRect/>
          </a:stretch>
        </p:blipFill>
        <p:spPr>
          <a:xfrm>
            <a:off x="5841650" y="3366775"/>
            <a:ext cx="1639250" cy="1363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7" name="Shape 117"/>
        <p:cNvGrpSpPr/>
        <p:nvPr/>
      </p:nvGrpSpPr>
      <p:grpSpPr>
        <a:xfrm>
          <a:off x="0" y="0"/>
          <a:ext cx="0" cy="0"/>
          <a:chOff x="0" y="0"/>
          <a:chExt cx="0" cy="0"/>
        </a:xfrm>
      </p:grpSpPr>
      <p:sp>
        <p:nvSpPr>
          <p:cNvPr id="118" name="Google Shape;118;p5"/>
          <p:cNvSpPr txBox="1"/>
          <p:nvPr/>
        </p:nvSpPr>
        <p:spPr>
          <a:xfrm>
            <a:off x="1291683" y="0"/>
            <a:ext cx="5819222"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3600">
                <a:solidFill>
                  <a:schemeClr val="lt1"/>
                </a:solidFill>
                <a:latin typeface="Montserrat Black"/>
                <a:ea typeface="Montserrat Black"/>
                <a:cs typeface="Montserrat Black"/>
                <a:sym typeface="Montserrat Black"/>
              </a:rPr>
              <a:t>FACTORES DE RIESGO </a:t>
            </a:r>
            <a:endParaRPr/>
          </a:p>
          <a:p>
            <a:pPr indent="0" lvl="0" marL="0" marR="0" rtl="0" algn="l">
              <a:spcBef>
                <a:spcPts val="0"/>
              </a:spcBef>
              <a:spcAft>
                <a:spcPts val="0"/>
              </a:spcAft>
              <a:buNone/>
            </a:pPr>
            <a:r>
              <a:rPr lang="es-MX" sz="3600">
                <a:solidFill>
                  <a:schemeClr val="lt1"/>
                </a:solidFill>
                <a:latin typeface="Montserrat Black"/>
                <a:ea typeface="Montserrat Black"/>
                <a:cs typeface="Montserrat Black"/>
                <a:sym typeface="Montserrat Black"/>
              </a:rPr>
              <a:t>   NO MODIFICABLES</a:t>
            </a:r>
            <a:endParaRPr sz="3600">
              <a:solidFill>
                <a:schemeClr val="lt1"/>
              </a:solidFill>
              <a:latin typeface="Montserrat Black"/>
              <a:ea typeface="Montserrat Black"/>
              <a:cs typeface="Montserrat Black"/>
              <a:sym typeface="Montserrat Black"/>
            </a:endParaRPr>
          </a:p>
        </p:txBody>
      </p:sp>
      <p:sp>
        <p:nvSpPr>
          <p:cNvPr id="119" name="Google Shape;119;p5"/>
          <p:cNvSpPr txBox="1"/>
          <p:nvPr/>
        </p:nvSpPr>
        <p:spPr>
          <a:xfrm>
            <a:off x="117113" y="1658417"/>
            <a:ext cx="3352800" cy="40944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1300"/>
              <a:buFont typeface="Arial"/>
              <a:buChar char="•"/>
            </a:pPr>
            <a:r>
              <a:rPr lang="es-MX" sz="1300">
                <a:solidFill>
                  <a:schemeClr val="lt1"/>
                </a:solidFill>
                <a:latin typeface="Montserrat Medium"/>
                <a:ea typeface="Montserrat Medium"/>
                <a:cs typeface="Montserrat Medium"/>
                <a:sym typeface="Montserrat Medium"/>
              </a:rPr>
              <a:t>Edad: Se da con mayor frecuencia en personas mayores de 40</a:t>
            </a:r>
            <a:endParaRPr sz="1300">
              <a:solidFill>
                <a:schemeClr val="lt1"/>
              </a:solidFill>
              <a:latin typeface="Montserrat Medium"/>
              <a:ea typeface="Montserrat Medium"/>
              <a:cs typeface="Montserrat Medium"/>
              <a:sym typeface="Montserrat Medium"/>
            </a:endParaRPr>
          </a:p>
          <a:p>
            <a:pPr indent="0" lvl="0" marL="0" marR="0" rtl="0" algn="l">
              <a:spcBef>
                <a:spcPts val="0"/>
              </a:spcBef>
              <a:spcAft>
                <a:spcPts val="0"/>
              </a:spcAft>
              <a:buNone/>
            </a:pPr>
            <a:r>
              <a:rPr lang="es-MX" sz="1300">
                <a:solidFill>
                  <a:schemeClr val="lt1"/>
                </a:solidFill>
                <a:latin typeface="Montserrat Medium"/>
                <a:ea typeface="Montserrat Medium"/>
                <a:cs typeface="Montserrat Medium"/>
                <a:sym typeface="Montserrat Medium"/>
              </a:rPr>
              <a:t>       años</a:t>
            </a:r>
            <a:endParaRPr/>
          </a:p>
          <a:p>
            <a:pPr indent="-203200" lvl="0" marL="285750" marR="0" rtl="0" algn="l">
              <a:spcBef>
                <a:spcPts val="0"/>
              </a:spcBef>
              <a:spcAft>
                <a:spcPts val="0"/>
              </a:spcAft>
              <a:buClr>
                <a:schemeClr val="dk1"/>
              </a:buClr>
              <a:buSzPts val="1300"/>
              <a:buFont typeface="Arial"/>
              <a:buNone/>
            </a:pPr>
            <a:r>
              <a:t/>
            </a:r>
            <a:endParaRPr sz="1300">
              <a:solidFill>
                <a:schemeClr val="lt1"/>
              </a:solidFill>
              <a:latin typeface="Montserrat Medium"/>
              <a:ea typeface="Montserrat Medium"/>
              <a:cs typeface="Montserrat Medium"/>
              <a:sym typeface="Montserrat Medium"/>
            </a:endParaRPr>
          </a:p>
          <a:p>
            <a:pPr indent="0" lvl="0" marL="0" marR="0" rtl="0" algn="l">
              <a:spcBef>
                <a:spcPts val="0"/>
              </a:spcBef>
              <a:spcAft>
                <a:spcPts val="0"/>
              </a:spcAft>
              <a:buNone/>
            </a:pPr>
            <a:r>
              <a:t/>
            </a:r>
            <a:endParaRPr sz="1300">
              <a:solidFill>
                <a:schemeClr val="lt1"/>
              </a:solidFill>
              <a:latin typeface="Montserrat Medium"/>
              <a:ea typeface="Montserrat Medium"/>
              <a:cs typeface="Montserrat Medium"/>
              <a:sym typeface="Montserrat Medium"/>
            </a:endParaRPr>
          </a:p>
          <a:p>
            <a:pPr indent="-203200" lvl="0" marL="285750" marR="0" rtl="0" algn="l">
              <a:spcBef>
                <a:spcPts val="0"/>
              </a:spcBef>
              <a:spcAft>
                <a:spcPts val="0"/>
              </a:spcAft>
              <a:buClr>
                <a:schemeClr val="dk1"/>
              </a:buClr>
              <a:buSzPts val="1300"/>
              <a:buFont typeface="Arial"/>
              <a:buNone/>
            </a:pPr>
            <a:r>
              <a:t/>
            </a:r>
            <a:endParaRPr sz="1300">
              <a:solidFill>
                <a:schemeClr val="lt1"/>
              </a:solidFill>
              <a:latin typeface="Montserrat Medium"/>
              <a:ea typeface="Montserrat Medium"/>
              <a:cs typeface="Montserrat Medium"/>
              <a:sym typeface="Montserrat Medium"/>
            </a:endParaRPr>
          </a:p>
          <a:p>
            <a:pPr indent="0" lvl="0" marL="0" marR="0" rtl="0" algn="l">
              <a:spcBef>
                <a:spcPts val="0"/>
              </a:spcBef>
              <a:spcAft>
                <a:spcPts val="0"/>
              </a:spcAft>
              <a:buNone/>
            </a:pPr>
            <a:r>
              <a:t/>
            </a:r>
            <a:endParaRPr sz="1300">
              <a:solidFill>
                <a:schemeClr val="lt1"/>
              </a:solidFill>
              <a:latin typeface="Montserrat Medium"/>
              <a:ea typeface="Montserrat Medium"/>
              <a:cs typeface="Montserrat Medium"/>
              <a:sym typeface="Montserrat Medium"/>
            </a:endParaRPr>
          </a:p>
          <a:p>
            <a:pPr indent="-285750" lvl="0" marL="285750" marR="0" rtl="0" algn="l">
              <a:spcBef>
                <a:spcPts val="0"/>
              </a:spcBef>
              <a:spcAft>
                <a:spcPts val="0"/>
              </a:spcAft>
              <a:buClr>
                <a:schemeClr val="lt1"/>
              </a:buClr>
              <a:buSzPts val="1300"/>
              <a:buFont typeface="Arial"/>
              <a:buChar char="•"/>
            </a:pPr>
            <a:r>
              <a:rPr lang="es-MX" sz="1300">
                <a:solidFill>
                  <a:schemeClr val="lt1"/>
                </a:solidFill>
                <a:latin typeface="Montserrat Medium"/>
                <a:ea typeface="Montserrat Medium"/>
                <a:cs typeface="Montserrat Medium"/>
                <a:sym typeface="Montserrat Medium"/>
              </a:rPr>
              <a:t>Antecedentes familiares</a:t>
            </a:r>
            <a:endParaRPr sz="1300">
              <a:solidFill>
                <a:schemeClr val="lt1"/>
              </a:solidFill>
              <a:latin typeface="Montserrat Medium"/>
              <a:ea typeface="Montserrat Medium"/>
              <a:cs typeface="Montserrat Medium"/>
              <a:sym typeface="Montserrat Medium"/>
            </a:endParaRPr>
          </a:p>
          <a:p>
            <a:pPr indent="-203200" lvl="0" marL="285750" marR="0" rtl="0" algn="l">
              <a:spcBef>
                <a:spcPts val="0"/>
              </a:spcBef>
              <a:spcAft>
                <a:spcPts val="0"/>
              </a:spcAft>
              <a:buClr>
                <a:schemeClr val="dk1"/>
              </a:buClr>
              <a:buSzPts val="1300"/>
              <a:buFont typeface="Arial"/>
              <a:buNone/>
            </a:pPr>
            <a:r>
              <a:t/>
            </a:r>
            <a:endParaRPr sz="1300">
              <a:solidFill>
                <a:schemeClr val="lt1"/>
              </a:solidFill>
              <a:latin typeface="Montserrat Medium"/>
              <a:ea typeface="Montserrat Medium"/>
              <a:cs typeface="Montserrat Medium"/>
              <a:sym typeface="Montserrat Medium"/>
            </a:endParaRPr>
          </a:p>
          <a:p>
            <a:pPr indent="-203200" lvl="0" marL="285750" marR="0" rtl="0" algn="l">
              <a:spcBef>
                <a:spcPts val="0"/>
              </a:spcBef>
              <a:spcAft>
                <a:spcPts val="0"/>
              </a:spcAft>
              <a:buClr>
                <a:schemeClr val="dk1"/>
              </a:buClr>
              <a:buSzPts val="1300"/>
              <a:buFont typeface="Arial"/>
              <a:buNone/>
            </a:pPr>
            <a:r>
              <a:t/>
            </a:r>
            <a:endParaRPr sz="1300">
              <a:solidFill>
                <a:schemeClr val="lt1"/>
              </a:solidFill>
              <a:latin typeface="Montserrat Medium"/>
              <a:ea typeface="Montserrat Medium"/>
              <a:cs typeface="Montserrat Medium"/>
              <a:sym typeface="Montserrat Medium"/>
            </a:endParaRPr>
          </a:p>
          <a:p>
            <a:pPr indent="-203200" lvl="0" marL="285750" marR="0" rtl="0" algn="l">
              <a:spcBef>
                <a:spcPts val="0"/>
              </a:spcBef>
              <a:spcAft>
                <a:spcPts val="0"/>
              </a:spcAft>
              <a:buClr>
                <a:schemeClr val="dk1"/>
              </a:buClr>
              <a:buSzPts val="1300"/>
              <a:buFont typeface="Arial"/>
              <a:buNone/>
            </a:pPr>
            <a:r>
              <a:t/>
            </a:r>
            <a:endParaRPr sz="1300">
              <a:solidFill>
                <a:schemeClr val="lt1"/>
              </a:solidFill>
              <a:latin typeface="Montserrat Medium"/>
              <a:ea typeface="Montserrat Medium"/>
              <a:cs typeface="Montserrat Medium"/>
              <a:sym typeface="Montserrat Medium"/>
            </a:endParaRPr>
          </a:p>
          <a:p>
            <a:pPr indent="0" lvl="0" marL="0" marR="0" rtl="0" algn="l">
              <a:spcBef>
                <a:spcPts val="0"/>
              </a:spcBef>
              <a:spcAft>
                <a:spcPts val="0"/>
              </a:spcAft>
              <a:buNone/>
            </a:pPr>
            <a:r>
              <a:t/>
            </a:r>
            <a:endParaRPr sz="1300">
              <a:solidFill>
                <a:schemeClr val="lt1"/>
              </a:solidFill>
              <a:latin typeface="Montserrat Medium"/>
              <a:ea typeface="Montserrat Medium"/>
              <a:cs typeface="Montserrat Medium"/>
              <a:sym typeface="Montserrat Medium"/>
            </a:endParaRPr>
          </a:p>
          <a:p>
            <a:pPr indent="-203200" lvl="0" marL="285750" marR="0" rtl="0" algn="l">
              <a:spcBef>
                <a:spcPts val="0"/>
              </a:spcBef>
              <a:spcAft>
                <a:spcPts val="0"/>
              </a:spcAft>
              <a:buClr>
                <a:schemeClr val="dk1"/>
              </a:buClr>
              <a:buSzPts val="1300"/>
              <a:buFont typeface="Arial"/>
              <a:buNone/>
            </a:pPr>
            <a:r>
              <a:t/>
            </a:r>
            <a:endParaRPr sz="1300">
              <a:solidFill>
                <a:schemeClr val="lt1"/>
              </a:solidFill>
              <a:latin typeface="Montserrat Medium"/>
              <a:ea typeface="Montserrat Medium"/>
              <a:cs typeface="Montserrat Medium"/>
              <a:sym typeface="Montserrat Medium"/>
            </a:endParaRPr>
          </a:p>
          <a:p>
            <a:pPr indent="-285750" lvl="0" marL="285750" marR="0" rtl="0" algn="l">
              <a:spcBef>
                <a:spcPts val="0"/>
              </a:spcBef>
              <a:spcAft>
                <a:spcPts val="0"/>
              </a:spcAft>
              <a:buClr>
                <a:schemeClr val="lt1"/>
              </a:buClr>
              <a:buSzPts val="1300"/>
              <a:buFont typeface="Arial"/>
              <a:buChar char="•"/>
            </a:pPr>
            <a:r>
              <a:rPr lang="es-MX" sz="1300">
                <a:solidFill>
                  <a:schemeClr val="lt1"/>
                </a:solidFill>
                <a:latin typeface="Montserrat Medium"/>
                <a:ea typeface="Montserrat Medium"/>
                <a:cs typeface="Montserrat Medium"/>
                <a:sym typeface="Montserrat Medium"/>
              </a:rPr>
              <a:t>Raza: Es </a:t>
            </a:r>
            <a:r>
              <a:rPr lang="es-MX" sz="1300">
                <a:solidFill>
                  <a:schemeClr val="lt1"/>
                </a:solidFill>
                <a:latin typeface="Montserrat Medium"/>
                <a:ea typeface="Montserrat Medium"/>
                <a:cs typeface="Montserrat Medium"/>
                <a:sym typeface="Montserrat Medium"/>
              </a:rPr>
              <a:t>más</a:t>
            </a:r>
            <a:r>
              <a:rPr lang="es-MX" sz="1300">
                <a:solidFill>
                  <a:schemeClr val="lt1"/>
                </a:solidFill>
                <a:latin typeface="Montserrat Medium"/>
                <a:ea typeface="Montserrat Medium"/>
                <a:cs typeface="Montserrat Medium"/>
                <a:sym typeface="Montserrat Medium"/>
              </a:rPr>
              <a:t> frecuente en hombres de raza negra que en hombres de raza blanca. Además, la raza negra tiene </a:t>
            </a:r>
            <a:r>
              <a:rPr lang="es-MX" sz="1300">
                <a:solidFill>
                  <a:schemeClr val="lt1"/>
                </a:solidFill>
                <a:latin typeface="Montserrat Medium"/>
                <a:ea typeface="Montserrat Medium"/>
                <a:cs typeface="Montserrat Medium"/>
                <a:sym typeface="Montserrat Medium"/>
              </a:rPr>
              <a:t>más</a:t>
            </a:r>
            <a:r>
              <a:rPr lang="es-MX" sz="1300">
                <a:solidFill>
                  <a:schemeClr val="lt1"/>
                </a:solidFill>
                <a:latin typeface="Montserrat Medium"/>
                <a:ea typeface="Montserrat Medium"/>
                <a:cs typeface="Montserrat Medium"/>
                <a:sym typeface="Montserrat Medium"/>
              </a:rPr>
              <a:t> probabilidades de morir por la enfermedad.</a:t>
            </a:r>
            <a:endParaRPr/>
          </a:p>
          <a:p>
            <a:pPr indent="-203200" lvl="0" marL="285750" marR="0" rtl="0" algn="l">
              <a:spcBef>
                <a:spcPts val="0"/>
              </a:spcBef>
              <a:spcAft>
                <a:spcPts val="0"/>
              </a:spcAft>
              <a:buClr>
                <a:schemeClr val="dk1"/>
              </a:buClr>
              <a:buSzPts val="1300"/>
              <a:buFont typeface="Arial"/>
              <a:buNone/>
            </a:pPr>
            <a:r>
              <a:t/>
            </a:r>
            <a:endParaRPr sz="1300">
              <a:solidFill>
                <a:schemeClr val="lt1"/>
              </a:solidFill>
              <a:latin typeface="Montserrat Medium"/>
              <a:ea typeface="Montserrat Medium"/>
              <a:cs typeface="Montserrat Medium"/>
              <a:sym typeface="Montserrat Medium"/>
            </a:endParaRPr>
          </a:p>
        </p:txBody>
      </p:sp>
      <p:pic>
        <p:nvPicPr>
          <p:cNvPr id="120" name="Google Shape;120;p5"/>
          <p:cNvPicPr preferRelativeResize="0"/>
          <p:nvPr/>
        </p:nvPicPr>
        <p:blipFill>
          <a:blip r:embed="rId4">
            <a:alphaModFix/>
          </a:blip>
          <a:stretch>
            <a:fillRect/>
          </a:stretch>
        </p:blipFill>
        <p:spPr>
          <a:xfrm>
            <a:off x="3782500" y="2356400"/>
            <a:ext cx="1832174" cy="2145200"/>
          </a:xfrm>
          <a:prstGeom prst="rect">
            <a:avLst/>
          </a:prstGeom>
          <a:noFill/>
          <a:ln>
            <a:noFill/>
          </a:ln>
        </p:spPr>
      </p:pic>
      <p:pic>
        <p:nvPicPr>
          <p:cNvPr id="121" name="Google Shape;121;p5"/>
          <p:cNvPicPr preferRelativeResize="0"/>
          <p:nvPr/>
        </p:nvPicPr>
        <p:blipFill>
          <a:blip r:embed="rId5">
            <a:alphaModFix/>
          </a:blip>
          <a:stretch>
            <a:fillRect/>
          </a:stretch>
        </p:blipFill>
        <p:spPr>
          <a:xfrm>
            <a:off x="5614675" y="2356400"/>
            <a:ext cx="1949450" cy="2145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 name="Shape 125"/>
        <p:cNvGrpSpPr/>
        <p:nvPr/>
      </p:nvGrpSpPr>
      <p:grpSpPr>
        <a:xfrm>
          <a:off x="0" y="0"/>
          <a:ext cx="0" cy="0"/>
          <a:chOff x="0" y="0"/>
          <a:chExt cx="0" cy="0"/>
        </a:xfrm>
      </p:grpSpPr>
      <p:pic>
        <p:nvPicPr>
          <p:cNvPr id="126" name="Google Shape;126;p6"/>
          <p:cNvPicPr preferRelativeResize="0"/>
          <p:nvPr/>
        </p:nvPicPr>
        <p:blipFill rotWithShape="1">
          <a:blip r:embed="rId3">
            <a:alphaModFix/>
          </a:blip>
          <a:srcRect b="0" l="0" r="0" t="0"/>
          <a:stretch/>
        </p:blipFill>
        <p:spPr>
          <a:xfrm>
            <a:off x="0" y="-95051"/>
            <a:ext cx="12192000" cy="6858000"/>
          </a:xfrm>
          <a:prstGeom prst="rect">
            <a:avLst/>
          </a:prstGeom>
          <a:noFill/>
          <a:ln>
            <a:noFill/>
          </a:ln>
        </p:spPr>
      </p:pic>
      <p:sp>
        <p:nvSpPr>
          <p:cNvPr id="127" name="Google Shape;127;p6"/>
          <p:cNvSpPr txBox="1"/>
          <p:nvPr/>
        </p:nvSpPr>
        <p:spPr>
          <a:xfrm>
            <a:off x="1289540" y="224177"/>
            <a:ext cx="524214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4000">
                <a:solidFill>
                  <a:srgbClr val="E20E18"/>
                </a:solidFill>
                <a:latin typeface="Montserrat Black"/>
                <a:ea typeface="Montserrat Black"/>
                <a:cs typeface="Montserrat Black"/>
                <a:sym typeface="Montserrat Black"/>
              </a:rPr>
              <a:t>Signos y síntomas</a:t>
            </a:r>
            <a:endParaRPr sz="4000">
              <a:solidFill>
                <a:srgbClr val="E20E18"/>
              </a:solidFill>
              <a:latin typeface="Montserrat Black"/>
              <a:ea typeface="Montserrat Black"/>
              <a:cs typeface="Montserrat Black"/>
              <a:sym typeface="Montserrat Black"/>
            </a:endParaRPr>
          </a:p>
        </p:txBody>
      </p:sp>
      <p:sp>
        <p:nvSpPr>
          <p:cNvPr id="128" name="Google Shape;128;p6"/>
          <p:cNvSpPr txBox="1"/>
          <p:nvPr/>
        </p:nvSpPr>
        <p:spPr>
          <a:xfrm>
            <a:off x="944734" y="3730526"/>
            <a:ext cx="296587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200">
              <a:solidFill>
                <a:srgbClr val="A4A3A2"/>
              </a:solidFill>
              <a:latin typeface="Montserrat Medium"/>
              <a:ea typeface="Montserrat Medium"/>
              <a:cs typeface="Montserrat Medium"/>
              <a:sym typeface="Montserrat Medium"/>
            </a:endParaRPr>
          </a:p>
        </p:txBody>
      </p:sp>
      <p:sp>
        <p:nvSpPr>
          <p:cNvPr id="129" name="Google Shape;129;p6"/>
          <p:cNvSpPr txBox="1"/>
          <p:nvPr/>
        </p:nvSpPr>
        <p:spPr>
          <a:xfrm>
            <a:off x="1920485" y="3152539"/>
            <a:ext cx="3980252" cy="209288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727070"/>
              </a:buClr>
              <a:buSzPts val="1300"/>
              <a:buFont typeface="Arial"/>
              <a:buChar char="•"/>
            </a:pPr>
            <a:r>
              <a:rPr lang="es-MX" sz="1300">
                <a:solidFill>
                  <a:srgbClr val="727070"/>
                </a:solidFill>
                <a:latin typeface="Montserrat Medium"/>
                <a:ea typeface="Montserrat Medium"/>
                <a:cs typeface="Montserrat Medium"/>
                <a:sym typeface="Montserrat Medium"/>
              </a:rPr>
              <a:t>Dificultad para orinar</a:t>
            </a:r>
            <a:endParaRPr/>
          </a:p>
          <a:p>
            <a:pPr indent="-285750" lvl="0" marL="285750" marR="0" rtl="0" algn="l">
              <a:spcBef>
                <a:spcPts val="0"/>
              </a:spcBef>
              <a:spcAft>
                <a:spcPts val="0"/>
              </a:spcAft>
              <a:buClr>
                <a:srgbClr val="727070"/>
              </a:buClr>
              <a:buSzPts val="1300"/>
              <a:buFont typeface="Arial"/>
              <a:buChar char="•"/>
            </a:pPr>
            <a:r>
              <a:rPr lang="es-MX" sz="1300">
                <a:solidFill>
                  <a:srgbClr val="727070"/>
                </a:solidFill>
                <a:latin typeface="Montserrat Medium"/>
                <a:ea typeface="Montserrat Medium"/>
                <a:cs typeface="Montserrat Medium"/>
                <a:sym typeface="Montserrat Medium"/>
              </a:rPr>
              <a:t>Sangre en la orina</a:t>
            </a:r>
            <a:endParaRPr/>
          </a:p>
          <a:p>
            <a:pPr indent="-285750" lvl="0" marL="285750" marR="0" rtl="0" algn="l">
              <a:spcBef>
                <a:spcPts val="0"/>
              </a:spcBef>
              <a:spcAft>
                <a:spcPts val="0"/>
              </a:spcAft>
              <a:buClr>
                <a:srgbClr val="727070"/>
              </a:buClr>
              <a:buSzPts val="1300"/>
              <a:buFont typeface="Arial"/>
              <a:buChar char="•"/>
            </a:pPr>
            <a:r>
              <a:rPr lang="es-MX" sz="1300">
                <a:solidFill>
                  <a:srgbClr val="727070"/>
                </a:solidFill>
                <a:latin typeface="Montserrat Medium"/>
                <a:ea typeface="Montserrat Medium"/>
                <a:cs typeface="Montserrat Medium"/>
                <a:sym typeface="Montserrat Medium"/>
              </a:rPr>
              <a:t>Sangre en el semen</a:t>
            </a:r>
            <a:endParaRPr/>
          </a:p>
          <a:p>
            <a:pPr indent="-285750" lvl="0" marL="285750" marR="0" rtl="0" algn="l">
              <a:spcBef>
                <a:spcPts val="0"/>
              </a:spcBef>
              <a:spcAft>
                <a:spcPts val="0"/>
              </a:spcAft>
              <a:buClr>
                <a:srgbClr val="727070"/>
              </a:buClr>
              <a:buSzPts val="1300"/>
              <a:buFont typeface="Arial"/>
              <a:buChar char="•"/>
            </a:pPr>
            <a:r>
              <a:rPr lang="es-MX" sz="1300">
                <a:solidFill>
                  <a:srgbClr val="727070"/>
                </a:solidFill>
                <a:latin typeface="Montserrat Medium"/>
                <a:ea typeface="Montserrat Medium"/>
                <a:cs typeface="Montserrat Medium"/>
                <a:sym typeface="Montserrat Medium"/>
              </a:rPr>
              <a:t>Dolor al eyacular u orinar</a:t>
            </a:r>
            <a:endParaRPr/>
          </a:p>
          <a:p>
            <a:pPr indent="-285750" lvl="0" marL="285750" marR="0" rtl="0" algn="l">
              <a:spcBef>
                <a:spcPts val="0"/>
              </a:spcBef>
              <a:spcAft>
                <a:spcPts val="0"/>
              </a:spcAft>
              <a:buClr>
                <a:srgbClr val="727070"/>
              </a:buClr>
              <a:buSzPts val="1300"/>
              <a:buFont typeface="Arial"/>
              <a:buChar char="•"/>
            </a:pPr>
            <a:r>
              <a:rPr lang="es-MX" sz="1300">
                <a:solidFill>
                  <a:srgbClr val="727070"/>
                </a:solidFill>
                <a:latin typeface="Montserrat Medium"/>
                <a:ea typeface="Montserrat Medium"/>
                <a:cs typeface="Montserrat Medium"/>
                <a:sym typeface="Montserrat Medium"/>
              </a:rPr>
              <a:t>Micción dolorosa o con ardor</a:t>
            </a:r>
            <a:endParaRPr/>
          </a:p>
          <a:p>
            <a:pPr indent="-285750" lvl="0" marL="285750" marR="0" rtl="0" algn="l">
              <a:spcBef>
                <a:spcPts val="0"/>
              </a:spcBef>
              <a:spcAft>
                <a:spcPts val="0"/>
              </a:spcAft>
              <a:buClr>
                <a:srgbClr val="727070"/>
              </a:buClr>
              <a:buSzPts val="1300"/>
              <a:buFont typeface="Arial"/>
              <a:buChar char="•"/>
            </a:pPr>
            <a:r>
              <a:rPr lang="es-MX" sz="1300">
                <a:solidFill>
                  <a:srgbClr val="727070"/>
                </a:solidFill>
                <a:latin typeface="Montserrat Medium"/>
                <a:ea typeface="Montserrat Medium"/>
                <a:cs typeface="Montserrat Medium"/>
                <a:sym typeface="Montserrat Medium"/>
              </a:rPr>
              <a:t>Incapacidad para orinar</a:t>
            </a:r>
            <a:endParaRPr/>
          </a:p>
          <a:p>
            <a:pPr indent="-285750" lvl="0" marL="285750" marR="0" rtl="0" algn="l">
              <a:spcBef>
                <a:spcPts val="0"/>
              </a:spcBef>
              <a:spcAft>
                <a:spcPts val="0"/>
              </a:spcAft>
              <a:buClr>
                <a:srgbClr val="727070"/>
              </a:buClr>
              <a:buSzPts val="1300"/>
              <a:buFont typeface="Arial"/>
              <a:buChar char="•"/>
            </a:pPr>
            <a:r>
              <a:rPr lang="es-MX" sz="1300">
                <a:solidFill>
                  <a:srgbClr val="727070"/>
                </a:solidFill>
                <a:latin typeface="Montserrat Medium"/>
                <a:ea typeface="Montserrat Medium"/>
                <a:cs typeface="Montserrat Medium"/>
                <a:sym typeface="Montserrat Medium"/>
              </a:rPr>
              <a:t>Orinar poco y frecuentemente</a:t>
            </a:r>
            <a:endParaRPr/>
          </a:p>
          <a:p>
            <a:pPr indent="-285750" lvl="0" marL="285750" marR="0" rtl="0" algn="l">
              <a:spcBef>
                <a:spcPts val="0"/>
              </a:spcBef>
              <a:spcAft>
                <a:spcPts val="0"/>
              </a:spcAft>
              <a:buClr>
                <a:srgbClr val="727070"/>
              </a:buClr>
              <a:buSzPts val="1300"/>
              <a:buFont typeface="Arial"/>
              <a:buChar char="•"/>
            </a:pPr>
            <a:r>
              <a:rPr lang="es-MX" sz="1300">
                <a:solidFill>
                  <a:srgbClr val="727070"/>
                </a:solidFill>
                <a:latin typeface="Montserrat Medium"/>
                <a:ea typeface="Montserrat Medium"/>
                <a:cs typeface="Montserrat Medium"/>
                <a:sym typeface="Montserrat Medium"/>
              </a:rPr>
              <a:t>Dolor continuo en la parte baja de  la espalda, en la pelvis o en la zona superior de los muslos</a:t>
            </a:r>
            <a:endParaRPr sz="1300">
              <a:solidFill>
                <a:srgbClr val="727070"/>
              </a:solidFill>
              <a:latin typeface="Montserrat Medium"/>
              <a:ea typeface="Montserrat Medium"/>
              <a:cs typeface="Montserrat Medium"/>
              <a:sym typeface="Montserrat Medium"/>
            </a:endParaRPr>
          </a:p>
        </p:txBody>
      </p:sp>
      <p:pic>
        <p:nvPicPr>
          <p:cNvPr id="130" name="Google Shape;130;p6"/>
          <p:cNvPicPr preferRelativeResize="0"/>
          <p:nvPr/>
        </p:nvPicPr>
        <p:blipFill rotWithShape="1">
          <a:blip r:embed="rId4">
            <a:alphaModFix/>
          </a:blip>
          <a:srcRect b="0" l="0" r="0" t="0"/>
          <a:stretch/>
        </p:blipFill>
        <p:spPr>
          <a:xfrm>
            <a:off x="2602651" y="2768819"/>
            <a:ext cx="1771481" cy="181129"/>
          </a:xfrm>
          <a:prstGeom prst="rect">
            <a:avLst/>
          </a:prstGeom>
          <a:noFill/>
          <a:ln>
            <a:noFill/>
          </a:ln>
        </p:spPr>
      </p:pic>
      <p:sp>
        <p:nvSpPr>
          <p:cNvPr id="131" name="Google Shape;131;p6"/>
          <p:cNvSpPr txBox="1"/>
          <p:nvPr/>
        </p:nvSpPr>
        <p:spPr>
          <a:xfrm>
            <a:off x="1920485" y="1267056"/>
            <a:ext cx="3707805" cy="8925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1300">
                <a:solidFill>
                  <a:srgbClr val="727070"/>
                </a:solidFill>
                <a:latin typeface="Montserrat Medium"/>
                <a:ea typeface="Montserrat Medium"/>
                <a:cs typeface="Montserrat Medium"/>
                <a:sym typeface="Montserrat Medium"/>
              </a:rPr>
              <a:t>El cáncer de próstata en sus fases iniciales no produce síntomas, estos suelen aparecer cuando se trata de una enfermedad avanzada. </a:t>
            </a:r>
            <a:endParaRPr sz="1300">
              <a:solidFill>
                <a:srgbClr val="727070"/>
              </a:solidFill>
              <a:latin typeface="Montserrat Medium"/>
              <a:ea typeface="Montserrat Medium"/>
              <a:cs typeface="Montserrat Medium"/>
              <a:sym typeface="Montserrat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pic>
        <p:nvPicPr>
          <p:cNvPr id="136" name="Google Shape;136;p7"/>
          <p:cNvPicPr preferRelativeResize="0"/>
          <p:nvPr/>
        </p:nvPicPr>
        <p:blipFill rotWithShape="1">
          <a:blip r:embed="rId3">
            <a:alphaModFix/>
          </a:blip>
          <a:srcRect b="0" l="0" r="0" t="0"/>
          <a:stretch/>
        </p:blipFill>
        <p:spPr>
          <a:xfrm>
            <a:off x="0" y="-95051"/>
            <a:ext cx="12192000" cy="6858000"/>
          </a:xfrm>
          <a:prstGeom prst="rect">
            <a:avLst/>
          </a:prstGeom>
          <a:noFill/>
          <a:ln>
            <a:noFill/>
          </a:ln>
        </p:spPr>
      </p:pic>
      <p:sp>
        <p:nvSpPr>
          <p:cNvPr id="137" name="Google Shape;137;p7"/>
          <p:cNvSpPr txBox="1"/>
          <p:nvPr/>
        </p:nvSpPr>
        <p:spPr>
          <a:xfrm>
            <a:off x="2017201" y="27162"/>
            <a:ext cx="3531736"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4000">
                <a:solidFill>
                  <a:srgbClr val="E20E18"/>
                </a:solidFill>
                <a:latin typeface="Montserrat Black"/>
                <a:ea typeface="Montserrat Black"/>
                <a:cs typeface="Montserrat Black"/>
                <a:sym typeface="Montserrat Black"/>
              </a:rPr>
              <a:t>Diagnóstico</a:t>
            </a:r>
            <a:endParaRPr sz="4000">
              <a:solidFill>
                <a:srgbClr val="E20E18"/>
              </a:solidFill>
              <a:latin typeface="Montserrat Black"/>
              <a:ea typeface="Montserrat Black"/>
              <a:cs typeface="Montserrat Black"/>
              <a:sym typeface="Montserrat Black"/>
            </a:endParaRPr>
          </a:p>
        </p:txBody>
      </p:sp>
      <p:sp>
        <p:nvSpPr>
          <p:cNvPr id="138" name="Google Shape;138;p7"/>
          <p:cNvSpPr txBox="1"/>
          <p:nvPr/>
        </p:nvSpPr>
        <p:spPr>
          <a:xfrm>
            <a:off x="944734" y="3730526"/>
            <a:ext cx="296587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200">
              <a:solidFill>
                <a:srgbClr val="A4A3A2"/>
              </a:solidFill>
              <a:latin typeface="Montserrat Medium"/>
              <a:ea typeface="Montserrat Medium"/>
              <a:cs typeface="Montserrat Medium"/>
              <a:sym typeface="Montserrat Medium"/>
            </a:endParaRPr>
          </a:p>
        </p:txBody>
      </p:sp>
      <p:sp>
        <p:nvSpPr>
          <p:cNvPr id="139" name="Google Shape;139;p7"/>
          <p:cNvSpPr txBox="1"/>
          <p:nvPr/>
        </p:nvSpPr>
        <p:spPr>
          <a:xfrm>
            <a:off x="0" y="1075070"/>
            <a:ext cx="3631200" cy="409440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727070"/>
              </a:buClr>
              <a:buSzPts val="1300"/>
              <a:buFont typeface="Arial"/>
              <a:buChar char="•"/>
            </a:pPr>
            <a:r>
              <a:rPr lang="es-MX" sz="1300">
                <a:solidFill>
                  <a:srgbClr val="727070"/>
                </a:solidFill>
                <a:latin typeface="Montserrat Medium"/>
                <a:ea typeface="Montserrat Medium"/>
                <a:cs typeface="Montserrat Medium"/>
                <a:sym typeface="Montserrat Medium"/>
              </a:rPr>
              <a:t>Tacto rectal: Se realiza en el consultorio </a:t>
            </a:r>
            <a:r>
              <a:rPr lang="es-MX" sz="1300">
                <a:solidFill>
                  <a:srgbClr val="727070"/>
                </a:solidFill>
                <a:latin typeface="Montserrat Medium"/>
                <a:ea typeface="Montserrat Medium"/>
                <a:cs typeface="Montserrat Medium"/>
                <a:sym typeface="Montserrat Medium"/>
              </a:rPr>
              <a:t>médico</a:t>
            </a:r>
            <a:r>
              <a:rPr lang="es-MX" sz="1300">
                <a:solidFill>
                  <a:srgbClr val="727070"/>
                </a:solidFill>
                <a:latin typeface="Montserrat Medium"/>
                <a:ea typeface="Montserrat Medium"/>
                <a:cs typeface="Montserrat Medium"/>
                <a:sym typeface="Montserrat Medium"/>
              </a:rPr>
              <a:t>, no requiere anestesia ni ninguna preparación especial. Este examen pretende evaluar algunas características de su próstata, como el tamaño y la dureza. No es un examen doloroso puede ser ligeramente </a:t>
            </a:r>
            <a:r>
              <a:rPr lang="es-MX" sz="1300">
                <a:solidFill>
                  <a:srgbClr val="727070"/>
                </a:solidFill>
                <a:latin typeface="Montserrat Medium"/>
                <a:ea typeface="Montserrat Medium"/>
                <a:cs typeface="Montserrat Medium"/>
                <a:sym typeface="Montserrat Medium"/>
              </a:rPr>
              <a:t>incómodo</a:t>
            </a:r>
            <a:r>
              <a:rPr lang="es-MX" sz="1300">
                <a:solidFill>
                  <a:srgbClr val="727070"/>
                </a:solidFill>
                <a:latin typeface="Montserrat Medium"/>
                <a:ea typeface="Montserrat Medium"/>
                <a:cs typeface="Montserrat Medium"/>
                <a:sym typeface="Montserrat Medium"/>
              </a:rPr>
              <a:t> y puede ser tolerado por cualquier hombre en edad adulta.</a:t>
            </a:r>
            <a:endParaRPr/>
          </a:p>
          <a:p>
            <a:pPr indent="-203200" lvl="0" marL="285750" marR="0" rtl="0" algn="l">
              <a:spcBef>
                <a:spcPts val="0"/>
              </a:spcBef>
              <a:spcAft>
                <a:spcPts val="0"/>
              </a:spcAft>
              <a:buClr>
                <a:schemeClr val="dk1"/>
              </a:buClr>
              <a:buSzPts val="1300"/>
              <a:buFont typeface="Arial"/>
              <a:buNone/>
            </a:pPr>
            <a:r>
              <a:t/>
            </a:r>
            <a:endParaRPr sz="1300">
              <a:solidFill>
                <a:srgbClr val="727070"/>
              </a:solidFill>
              <a:latin typeface="Montserrat Medium"/>
              <a:ea typeface="Montserrat Medium"/>
              <a:cs typeface="Montserrat Medium"/>
              <a:sym typeface="Montserrat Medium"/>
            </a:endParaRPr>
          </a:p>
          <a:p>
            <a:pPr indent="0" lvl="0" marL="0" marR="0" rtl="0" algn="l">
              <a:spcBef>
                <a:spcPts val="0"/>
              </a:spcBef>
              <a:spcAft>
                <a:spcPts val="0"/>
              </a:spcAft>
              <a:buNone/>
            </a:pPr>
            <a:r>
              <a:t/>
            </a:r>
            <a:endParaRPr sz="1300">
              <a:solidFill>
                <a:srgbClr val="727070"/>
              </a:solidFill>
              <a:latin typeface="Montserrat Medium"/>
              <a:ea typeface="Montserrat Medium"/>
              <a:cs typeface="Montserrat Medium"/>
              <a:sym typeface="Montserrat Medium"/>
            </a:endParaRPr>
          </a:p>
          <a:p>
            <a:pPr indent="0" lvl="0" marL="0" marR="0" rtl="0" algn="l">
              <a:spcBef>
                <a:spcPts val="0"/>
              </a:spcBef>
              <a:spcAft>
                <a:spcPts val="0"/>
              </a:spcAft>
              <a:buNone/>
            </a:pPr>
            <a:r>
              <a:t/>
            </a:r>
            <a:endParaRPr sz="1300">
              <a:solidFill>
                <a:srgbClr val="727070"/>
              </a:solidFill>
              <a:latin typeface="Montserrat Medium"/>
              <a:ea typeface="Montserrat Medium"/>
              <a:cs typeface="Montserrat Medium"/>
              <a:sym typeface="Montserrat Medium"/>
            </a:endParaRPr>
          </a:p>
          <a:p>
            <a:pPr indent="-285750" lvl="0" marL="285750" marR="0" rtl="0" algn="just">
              <a:spcBef>
                <a:spcPts val="0"/>
              </a:spcBef>
              <a:spcAft>
                <a:spcPts val="0"/>
              </a:spcAft>
              <a:buClr>
                <a:srgbClr val="727070"/>
              </a:buClr>
              <a:buSzPts val="1300"/>
              <a:buFont typeface="Arial"/>
              <a:buChar char="•"/>
            </a:pPr>
            <a:r>
              <a:rPr lang="es-MX" sz="1300">
                <a:solidFill>
                  <a:srgbClr val="727070"/>
                </a:solidFill>
                <a:latin typeface="Montserrat Medium"/>
                <a:ea typeface="Montserrat Medium"/>
                <a:cs typeface="Montserrat Medium"/>
                <a:sym typeface="Montserrat Medium"/>
              </a:rPr>
              <a:t>Antígeno prostático específico (PSA): El  PSA es una sustancia (proteína) producida normalmente en la próstata. Los niveles de esta sustancia en la sangre pueden aumentar cuando el cáncer </a:t>
            </a:r>
            <a:r>
              <a:rPr lang="es-MX" sz="1300">
                <a:solidFill>
                  <a:srgbClr val="727070"/>
                </a:solidFill>
                <a:latin typeface="Montserrat Medium"/>
                <a:ea typeface="Montserrat Medium"/>
                <a:cs typeface="Montserrat Medium"/>
                <a:sym typeface="Montserrat Medium"/>
              </a:rPr>
              <a:t>está</a:t>
            </a:r>
            <a:r>
              <a:rPr lang="es-MX" sz="1300">
                <a:solidFill>
                  <a:srgbClr val="727070"/>
                </a:solidFill>
                <a:latin typeface="Montserrat Medium"/>
                <a:ea typeface="Montserrat Medium"/>
                <a:cs typeface="Montserrat Medium"/>
                <a:sym typeface="Montserrat Medium"/>
              </a:rPr>
              <a:t> presente.</a:t>
            </a:r>
            <a:endParaRPr sz="1300">
              <a:solidFill>
                <a:srgbClr val="727070"/>
              </a:solidFill>
              <a:latin typeface="Montserrat Medium"/>
              <a:ea typeface="Montserrat Medium"/>
              <a:cs typeface="Montserrat Medium"/>
              <a:sym typeface="Montserrat Medium"/>
            </a:endParaRPr>
          </a:p>
        </p:txBody>
      </p:sp>
      <p:pic>
        <p:nvPicPr>
          <p:cNvPr id="140" name="Google Shape;140;p7"/>
          <p:cNvPicPr preferRelativeResize="0"/>
          <p:nvPr/>
        </p:nvPicPr>
        <p:blipFill rotWithShape="1">
          <a:blip r:embed="rId4">
            <a:alphaModFix/>
          </a:blip>
          <a:srcRect b="0" l="0" r="0" t="0"/>
          <a:stretch/>
        </p:blipFill>
        <p:spPr>
          <a:xfrm rot="5400000">
            <a:off x="3123898" y="3031220"/>
            <a:ext cx="1771481" cy="181129"/>
          </a:xfrm>
          <a:prstGeom prst="rect">
            <a:avLst/>
          </a:prstGeom>
          <a:noFill/>
          <a:ln>
            <a:noFill/>
          </a:ln>
        </p:spPr>
      </p:pic>
      <p:sp>
        <p:nvSpPr>
          <p:cNvPr id="141" name="Google Shape;141;p7"/>
          <p:cNvSpPr txBox="1"/>
          <p:nvPr/>
        </p:nvSpPr>
        <p:spPr>
          <a:xfrm>
            <a:off x="4108667" y="987152"/>
            <a:ext cx="3470100" cy="469470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727070"/>
              </a:buClr>
              <a:buSzPts val="1300"/>
              <a:buFont typeface="Arial"/>
              <a:buChar char="•"/>
            </a:pPr>
            <a:r>
              <a:rPr lang="es-MX" sz="1300">
                <a:solidFill>
                  <a:srgbClr val="727070"/>
                </a:solidFill>
                <a:latin typeface="Montserrat Medium"/>
                <a:ea typeface="Montserrat Medium"/>
                <a:cs typeface="Montserrat Medium"/>
                <a:sym typeface="Montserrat Medium"/>
              </a:rPr>
              <a:t>Ecografía </a:t>
            </a:r>
            <a:r>
              <a:rPr lang="es-MX" sz="1300">
                <a:solidFill>
                  <a:srgbClr val="727070"/>
                </a:solidFill>
                <a:latin typeface="Montserrat Medium"/>
                <a:ea typeface="Montserrat Medium"/>
                <a:cs typeface="Montserrat Medium"/>
                <a:sym typeface="Montserrat Medium"/>
              </a:rPr>
              <a:t>transrectal</a:t>
            </a:r>
            <a:r>
              <a:rPr lang="es-MX" sz="1300">
                <a:solidFill>
                  <a:srgbClr val="727070"/>
                </a:solidFill>
                <a:latin typeface="Montserrat Medium"/>
                <a:ea typeface="Montserrat Medium"/>
                <a:cs typeface="Montserrat Medium"/>
                <a:sym typeface="Montserrat Medium"/>
              </a:rPr>
              <a:t>:  Es un procedimiento basado en ultrasonidos , que mediante la emisión de ondas sonoras de alta frecuencia , puede precisar las características de un órgano , sus </a:t>
            </a:r>
            <a:r>
              <a:rPr lang="es-MX" sz="1300">
                <a:solidFill>
                  <a:srgbClr val="727070"/>
                </a:solidFill>
                <a:latin typeface="Montserrat Medium"/>
                <a:ea typeface="Montserrat Medium"/>
                <a:cs typeface="Montserrat Medium"/>
                <a:sym typeface="Montserrat Medium"/>
              </a:rPr>
              <a:t>límites</a:t>
            </a:r>
            <a:r>
              <a:rPr lang="es-MX" sz="1300">
                <a:solidFill>
                  <a:srgbClr val="727070"/>
                </a:solidFill>
                <a:latin typeface="Montserrat Medium"/>
                <a:ea typeface="Montserrat Medium"/>
                <a:cs typeface="Montserrat Medium"/>
                <a:sym typeface="Montserrat Medium"/>
              </a:rPr>
              <a:t>, y consistencia (</a:t>
            </a:r>
            <a:r>
              <a:rPr lang="es-MX" sz="1300">
                <a:solidFill>
                  <a:srgbClr val="727070"/>
                </a:solidFill>
                <a:latin typeface="Montserrat Medium"/>
                <a:ea typeface="Montserrat Medium"/>
                <a:cs typeface="Montserrat Medium"/>
                <a:sym typeface="Montserrat Medium"/>
              </a:rPr>
              <a:t>sólida</a:t>
            </a:r>
            <a:r>
              <a:rPr lang="es-MX" sz="1300">
                <a:solidFill>
                  <a:srgbClr val="727070"/>
                </a:solidFill>
                <a:latin typeface="Montserrat Medium"/>
                <a:ea typeface="Montserrat Medium"/>
                <a:cs typeface="Montserrat Medium"/>
                <a:sym typeface="Montserrat Medium"/>
              </a:rPr>
              <a:t> o quística en el caso de la próstata)</a:t>
            </a:r>
            <a:endParaRPr/>
          </a:p>
          <a:p>
            <a:pPr indent="-203200" lvl="0" marL="285750" marR="0" rtl="0" algn="just">
              <a:spcBef>
                <a:spcPts val="0"/>
              </a:spcBef>
              <a:spcAft>
                <a:spcPts val="0"/>
              </a:spcAft>
              <a:buClr>
                <a:schemeClr val="dk1"/>
              </a:buClr>
              <a:buSzPts val="1300"/>
              <a:buFont typeface="Arial"/>
              <a:buNone/>
            </a:pPr>
            <a:r>
              <a:t/>
            </a:r>
            <a:endParaRPr sz="1300">
              <a:solidFill>
                <a:srgbClr val="727070"/>
              </a:solidFill>
              <a:latin typeface="Montserrat Medium"/>
              <a:ea typeface="Montserrat Medium"/>
              <a:cs typeface="Montserrat Medium"/>
              <a:sym typeface="Montserrat Medium"/>
            </a:endParaRPr>
          </a:p>
          <a:p>
            <a:pPr indent="0" lvl="0" marL="0" marR="0" rtl="0" algn="just">
              <a:spcBef>
                <a:spcPts val="0"/>
              </a:spcBef>
              <a:spcAft>
                <a:spcPts val="0"/>
              </a:spcAft>
              <a:buNone/>
            </a:pPr>
            <a:r>
              <a:t/>
            </a:r>
            <a:endParaRPr sz="1300">
              <a:solidFill>
                <a:srgbClr val="727070"/>
              </a:solidFill>
              <a:latin typeface="Montserrat Medium"/>
              <a:ea typeface="Montserrat Medium"/>
              <a:cs typeface="Montserrat Medium"/>
              <a:sym typeface="Montserrat Medium"/>
            </a:endParaRPr>
          </a:p>
          <a:p>
            <a:pPr indent="-203200" lvl="0" marL="285750" marR="0" rtl="0" algn="just">
              <a:spcBef>
                <a:spcPts val="0"/>
              </a:spcBef>
              <a:spcAft>
                <a:spcPts val="0"/>
              </a:spcAft>
              <a:buClr>
                <a:schemeClr val="dk1"/>
              </a:buClr>
              <a:buSzPts val="1300"/>
              <a:buFont typeface="Arial"/>
              <a:buNone/>
            </a:pPr>
            <a:r>
              <a:t/>
            </a:r>
            <a:endParaRPr sz="1300">
              <a:solidFill>
                <a:srgbClr val="727070"/>
              </a:solidFill>
              <a:latin typeface="Montserrat Medium"/>
              <a:ea typeface="Montserrat Medium"/>
              <a:cs typeface="Montserrat Medium"/>
              <a:sym typeface="Montserrat Medium"/>
            </a:endParaRPr>
          </a:p>
          <a:p>
            <a:pPr indent="0" lvl="0" marL="0" marR="0" rtl="0" algn="just">
              <a:spcBef>
                <a:spcPts val="0"/>
              </a:spcBef>
              <a:spcAft>
                <a:spcPts val="0"/>
              </a:spcAft>
              <a:buNone/>
            </a:pPr>
            <a:r>
              <a:t/>
            </a:r>
            <a:endParaRPr sz="1300">
              <a:solidFill>
                <a:srgbClr val="727070"/>
              </a:solidFill>
              <a:latin typeface="Montserrat Medium"/>
              <a:ea typeface="Montserrat Medium"/>
              <a:cs typeface="Montserrat Medium"/>
              <a:sym typeface="Montserrat Medium"/>
            </a:endParaRPr>
          </a:p>
          <a:p>
            <a:pPr indent="-285750" lvl="0" marL="285750" marR="0" rtl="0" algn="just">
              <a:spcBef>
                <a:spcPts val="0"/>
              </a:spcBef>
              <a:spcAft>
                <a:spcPts val="0"/>
              </a:spcAft>
              <a:buClr>
                <a:srgbClr val="727070"/>
              </a:buClr>
              <a:buSzPts val="1300"/>
              <a:buFont typeface="Arial"/>
              <a:buChar char="•"/>
            </a:pPr>
            <a:r>
              <a:rPr lang="es-MX" sz="1300">
                <a:solidFill>
                  <a:srgbClr val="727070"/>
                </a:solidFill>
                <a:latin typeface="Montserrat Medium"/>
                <a:ea typeface="Montserrat Medium"/>
                <a:cs typeface="Montserrat Medium"/>
                <a:sym typeface="Montserrat Medium"/>
              </a:rPr>
              <a:t>Punción/biopsia de próstata: La única manera de determinar si una masa sospechosa en la próstata corresponde a un cáncer es examinar a través de un microscopio una muestra de tejido tomada del área. Esta muestra puede extraerse con una aguja colocada directamente en la próstata a través del recto o del perineo. </a:t>
            </a:r>
            <a:endParaRPr sz="1300">
              <a:solidFill>
                <a:srgbClr val="727070"/>
              </a:solidFill>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5" name="Shape 145"/>
        <p:cNvGrpSpPr/>
        <p:nvPr/>
      </p:nvGrpSpPr>
      <p:grpSpPr>
        <a:xfrm>
          <a:off x="0" y="0"/>
          <a:ext cx="0" cy="0"/>
          <a:chOff x="0" y="0"/>
          <a:chExt cx="0" cy="0"/>
        </a:xfrm>
      </p:grpSpPr>
      <p:pic>
        <p:nvPicPr>
          <p:cNvPr id="146" name="Google Shape;146;p8"/>
          <p:cNvPicPr preferRelativeResize="0"/>
          <p:nvPr/>
        </p:nvPicPr>
        <p:blipFill rotWithShape="1">
          <a:blip r:embed="rId4">
            <a:alphaModFix/>
          </a:blip>
          <a:srcRect b="0" l="0" r="0" t="0"/>
          <a:stretch/>
        </p:blipFill>
        <p:spPr>
          <a:xfrm>
            <a:off x="1" y="1030513"/>
            <a:ext cx="827314" cy="1630175"/>
          </a:xfrm>
          <a:prstGeom prst="rect">
            <a:avLst/>
          </a:prstGeom>
          <a:noFill/>
          <a:ln>
            <a:noFill/>
          </a:ln>
        </p:spPr>
      </p:pic>
      <p:sp>
        <p:nvSpPr>
          <p:cNvPr id="147" name="Google Shape;147;p8"/>
          <p:cNvSpPr txBox="1"/>
          <p:nvPr/>
        </p:nvSpPr>
        <p:spPr>
          <a:xfrm>
            <a:off x="3618511" y="308684"/>
            <a:ext cx="4054315" cy="78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4500">
                <a:solidFill>
                  <a:srgbClr val="E20E18"/>
                </a:solidFill>
                <a:latin typeface="Montserrat Black"/>
                <a:ea typeface="Montserrat Black"/>
                <a:cs typeface="Montserrat Black"/>
                <a:sym typeface="Montserrat Black"/>
              </a:rPr>
              <a:t>Tratamiento</a:t>
            </a:r>
            <a:endParaRPr/>
          </a:p>
        </p:txBody>
      </p:sp>
      <p:sp>
        <p:nvSpPr>
          <p:cNvPr id="148" name="Google Shape;148;p8"/>
          <p:cNvSpPr txBox="1"/>
          <p:nvPr/>
        </p:nvSpPr>
        <p:spPr>
          <a:xfrm>
            <a:off x="764251" y="1397430"/>
            <a:ext cx="3839400" cy="52950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757070"/>
              </a:buClr>
              <a:buSzPts val="1300"/>
              <a:buFont typeface="Arial"/>
              <a:buChar char="•"/>
            </a:pPr>
            <a:r>
              <a:rPr lang="es-MX" sz="1300">
                <a:solidFill>
                  <a:srgbClr val="757070"/>
                </a:solidFill>
                <a:latin typeface="Montserrat Medium"/>
                <a:ea typeface="Montserrat Medium"/>
                <a:cs typeface="Montserrat Medium"/>
                <a:sym typeface="Montserrat Medium"/>
              </a:rPr>
              <a:t>Vigilancia activa: Dadas las características de bajo riesgo de su enfermedad, no es estrictamente necesario tratarlo una vez hecho el </a:t>
            </a:r>
            <a:r>
              <a:rPr lang="es-MX" sz="1300">
                <a:solidFill>
                  <a:srgbClr val="757070"/>
                </a:solidFill>
                <a:latin typeface="Montserrat Medium"/>
                <a:ea typeface="Montserrat Medium"/>
                <a:cs typeface="Montserrat Medium"/>
                <a:sym typeface="Montserrat Medium"/>
              </a:rPr>
              <a:t>diagnóstico</a:t>
            </a:r>
            <a:r>
              <a:rPr lang="es-MX" sz="1300">
                <a:solidFill>
                  <a:srgbClr val="757070"/>
                </a:solidFill>
                <a:latin typeface="Montserrat Medium"/>
                <a:ea typeface="Montserrat Medium"/>
                <a:cs typeface="Montserrat Medium"/>
                <a:sym typeface="Montserrat Medium"/>
              </a:rPr>
              <a:t>. Para ser incluido en un protocolo de vigilancia activa  se debe cumplir de manera estricta un esquema de seguimiento, que incluye la repetición de la biopsia inicial, examen de antígeno prostático inicialmente cada 3 meses, examen físico incluyendo tacto rectal cada 3 meses y biopsia cada año.</a:t>
            </a:r>
            <a:endParaRPr/>
          </a:p>
          <a:p>
            <a:pPr indent="-203200" lvl="0" marL="285750" marR="0" rtl="0" algn="l">
              <a:spcBef>
                <a:spcPts val="0"/>
              </a:spcBef>
              <a:spcAft>
                <a:spcPts val="0"/>
              </a:spcAft>
              <a:buClr>
                <a:schemeClr val="dk1"/>
              </a:buClr>
              <a:buSzPts val="1300"/>
              <a:buFont typeface="Arial"/>
              <a:buNone/>
            </a:pPr>
            <a:r>
              <a:t/>
            </a:r>
            <a:endParaRPr sz="1300">
              <a:solidFill>
                <a:srgbClr val="757070"/>
              </a:solidFill>
              <a:latin typeface="Montserrat Medium"/>
              <a:ea typeface="Montserrat Medium"/>
              <a:cs typeface="Montserrat Medium"/>
              <a:sym typeface="Montserrat Medium"/>
            </a:endParaRPr>
          </a:p>
          <a:p>
            <a:pPr indent="-203200" lvl="0" marL="285750" marR="0" rtl="0" algn="l">
              <a:spcBef>
                <a:spcPts val="0"/>
              </a:spcBef>
              <a:spcAft>
                <a:spcPts val="0"/>
              </a:spcAft>
              <a:buClr>
                <a:schemeClr val="dk1"/>
              </a:buClr>
              <a:buSzPts val="1300"/>
              <a:buFont typeface="Arial"/>
              <a:buNone/>
            </a:pPr>
            <a:r>
              <a:t/>
            </a:r>
            <a:endParaRPr sz="1300">
              <a:solidFill>
                <a:srgbClr val="757070"/>
              </a:solidFill>
              <a:latin typeface="Montserrat Medium"/>
              <a:ea typeface="Montserrat Medium"/>
              <a:cs typeface="Montserrat Medium"/>
              <a:sym typeface="Montserrat Medium"/>
            </a:endParaRPr>
          </a:p>
          <a:p>
            <a:pPr indent="-203200" lvl="0" marL="285750" marR="0" rtl="0" algn="l">
              <a:spcBef>
                <a:spcPts val="0"/>
              </a:spcBef>
              <a:spcAft>
                <a:spcPts val="0"/>
              </a:spcAft>
              <a:buClr>
                <a:schemeClr val="dk1"/>
              </a:buClr>
              <a:buSzPts val="1300"/>
              <a:buFont typeface="Arial"/>
              <a:buNone/>
            </a:pPr>
            <a:r>
              <a:t/>
            </a:r>
            <a:endParaRPr sz="1300">
              <a:solidFill>
                <a:srgbClr val="757070"/>
              </a:solidFill>
              <a:latin typeface="Montserrat Medium"/>
              <a:ea typeface="Montserrat Medium"/>
              <a:cs typeface="Montserrat Medium"/>
              <a:sym typeface="Montserrat Medium"/>
            </a:endParaRPr>
          </a:p>
          <a:p>
            <a:pPr indent="0" lvl="0" marL="0" marR="0" rtl="0" algn="l">
              <a:spcBef>
                <a:spcPts val="0"/>
              </a:spcBef>
              <a:spcAft>
                <a:spcPts val="0"/>
              </a:spcAft>
              <a:buNone/>
            </a:pPr>
            <a:r>
              <a:t/>
            </a:r>
            <a:endParaRPr sz="1300">
              <a:solidFill>
                <a:srgbClr val="757070"/>
              </a:solidFill>
              <a:latin typeface="Montserrat Medium"/>
              <a:ea typeface="Montserrat Medium"/>
              <a:cs typeface="Montserrat Medium"/>
              <a:sym typeface="Montserrat Medium"/>
            </a:endParaRPr>
          </a:p>
          <a:p>
            <a:pPr indent="-203200" lvl="0" marL="285750" marR="0" rtl="0" algn="l">
              <a:spcBef>
                <a:spcPts val="0"/>
              </a:spcBef>
              <a:spcAft>
                <a:spcPts val="0"/>
              </a:spcAft>
              <a:buClr>
                <a:schemeClr val="dk1"/>
              </a:buClr>
              <a:buSzPts val="1300"/>
              <a:buFont typeface="Arial"/>
              <a:buNone/>
            </a:pPr>
            <a:r>
              <a:t/>
            </a:r>
            <a:endParaRPr sz="1300">
              <a:solidFill>
                <a:srgbClr val="757070"/>
              </a:solidFill>
              <a:latin typeface="Montserrat Medium"/>
              <a:ea typeface="Montserrat Medium"/>
              <a:cs typeface="Montserrat Medium"/>
              <a:sym typeface="Montserrat Medium"/>
            </a:endParaRPr>
          </a:p>
          <a:p>
            <a:pPr indent="-285750" lvl="0" marL="285750" marR="0" rtl="0" algn="l">
              <a:spcBef>
                <a:spcPts val="0"/>
              </a:spcBef>
              <a:spcAft>
                <a:spcPts val="0"/>
              </a:spcAft>
              <a:buClr>
                <a:srgbClr val="757070"/>
              </a:buClr>
              <a:buSzPts val="1300"/>
              <a:buFont typeface="Arial"/>
              <a:buChar char="•"/>
            </a:pPr>
            <a:r>
              <a:rPr lang="es-MX" sz="1300">
                <a:solidFill>
                  <a:srgbClr val="757070"/>
                </a:solidFill>
                <a:latin typeface="Montserrat Medium"/>
                <a:ea typeface="Montserrat Medium"/>
                <a:cs typeface="Montserrat Medium"/>
                <a:sym typeface="Montserrat Medium"/>
              </a:rPr>
              <a:t>Prostatectomía</a:t>
            </a:r>
            <a:r>
              <a:rPr lang="es-MX" sz="1300">
                <a:solidFill>
                  <a:srgbClr val="757070"/>
                </a:solidFill>
                <a:latin typeface="Montserrat Medium"/>
                <a:ea typeface="Montserrat Medium"/>
                <a:cs typeface="Montserrat Medium"/>
                <a:sym typeface="Montserrat Medium"/>
              </a:rPr>
              <a:t> radical: Consiste en la remoción o extracción completa de la próstata en conjunto con las vesículas seminales, pequeñas glándulas unidas a la próstata y lugar frecuente de extensión del cáncer de próstata. </a:t>
            </a:r>
            <a:endParaRPr/>
          </a:p>
          <a:p>
            <a:pPr indent="-203200" lvl="0" marL="285750" marR="0" rtl="0" algn="l">
              <a:spcBef>
                <a:spcPts val="0"/>
              </a:spcBef>
              <a:spcAft>
                <a:spcPts val="0"/>
              </a:spcAft>
              <a:buClr>
                <a:schemeClr val="dk1"/>
              </a:buClr>
              <a:buSzPts val="1300"/>
              <a:buFont typeface="Arial"/>
              <a:buNone/>
            </a:pPr>
            <a:r>
              <a:t/>
            </a:r>
            <a:endParaRPr sz="1300">
              <a:solidFill>
                <a:srgbClr val="757070"/>
              </a:solidFill>
              <a:latin typeface="Montserrat Medium"/>
              <a:ea typeface="Montserrat Medium"/>
              <a:cs typeface="Montserrat Medium"/>
              <a:sym typeface="Montserrat Medium"/>
            </a:endParaRPr>
          </a:p>
          <a:p>
            <a:pPr indent="-203200" lvl="0" marL="285750" marR="0" rtl="0" algn="l">
              <a:spcBef>
                <a:spcPts val="0"/>
              </a:spcBef>
              <a:spcAft>
                <a:spcPts val="0"/>
              </a:spcAft>
              <a:buClr>
                <a:schemeClr val="dk1"/>
              </a:buClr>
              <a:buSzPts val="1300"/>
              <a:buFont typeface="Arial"/>
              <a:buNone/>
            </a:pPr>
            <a:r>
              <a:t/>
            </a:r>
            <a:endParaRPr sz="1300">
              <a:solidFill>
                <a:srgbClr val="757070"/>
              </a:solidFill>
              <a:latin typeface="Montserrat Medium"/>
              <a:ea typeface="Montserrat Medium"/>
              <a:cs typeface="Montserrat Medium"/>
              <a:sym typeface="Montserrat Medium"/>
            </a:endParaRPr>
          </a:p>
        </p:txBody>
      </p:sp>
      <p:sp>
        <p:nvSpPr>
          <p:cNvPr id="149" name="Google Shape;149;p8"/>
          <p:cNvSpPr txBox="1"/>
          <p:nvPr/>
        </p:nvSpPr>
        <p:spPr>
          <a:xfrm>
            <a:off x="4660090" y="1397430"/>
            <a:ext cx="3352887" cy="3493264"/>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757070"/>
              </a:buClr>
              <a:buSzPts val="1300"/>
              <a:buFont typeface="Arial"/>
              <a:buChar char="•"/>
            </a:pPr>
            <a:r>
              <a:rPr lang="es-MX" sz="1300">
                <a:solidFill>
                  <a:srgbClr val="757070"/>
                </a:solidFill>
                <a:latin typeface="Montserrat Medium"/>
                <a:ea typeface="Montserrat Medium"/>
                <a:cs typeface="Montserrat Medium"/>
                <a:sym typeface="Montserrat Medium"/>
              </a:rPr>
              <a:t>Radioterapia: Tratamiento que usa rayos de alta energía para matar células cancerosas en su próstata y evitar que se extiendan a otras partes del cuerpo. Esta puede curar, detener o evitar que el cáncer de próstata crezca rápidamente o reducir síntomas, como el dolor. El cáncer de próstata ha demostrado una alta sensibilidad a la radiación, por tanto, se ha convertido en un tratamiento muy utilizado.</a:t>
            </a:r>
            <a:endParaRPr/>
          </a:p>
          <a:p>
            <a:pPr indent="-203200" lvl="0" marL="285750" marR="0" rtl="0" algn="l">
              <a:spcBef>
                <a:spcPts val="0"/>
              </a:spcBef>
              <a:spcAft>
                <a:spcPts val="0"/>
              </a:spcAft>
              <a:buClr>
                <a:schemeClr val="dk1"/>
              </a:buClr>
              <a:buSzPts val="1300"/>
              <a:buFont typeface="Arial"/>
              <a:buNone/>
            </a:pPr>
            <a:r>
              <a:t/>
            </a:r>
            <a:endParaRPr sz="1300">
              <a:solidFill>
                <a:srgbClr val="757070"/>
              </a:solidFill>
              <a:latin typeface="Montserrat Medium"/>
              <a:ea typeface="Montserrat Medium"/>
              <a:cs typeface="Montserrat Medium"/>
              <a:sym typeface="Montserrat Medium"/>
            </a:endParaRPr>
          </a:p>
          <a:p>
            <a:pPr indent="-203200" lvl="0" marL="285750" marR="0" rtl="0" algn="l">
              <a:spcBef>
                <a:spcPts val="0"/>
              </a:spcBef>
              <a:spcAft>
                <a:spcPts val="0"/>
              </a:spcAft>
              <a:buClr>
                <a:schemeClr val="dk1"/>
              </a:buClr>
              <a:buSzPts val="1300"/>
              <a:buFont typeface="Arial"/>
              <a:buNone/>
            </a:pPr>
            <a:r>
              <a:t/>
            </a:r>
            <a:endParaRPr sz="1300">
              <a:solidFill>
                <a:srgbClr val="757070"/>
              </a:solidFill>
              <a:latin typeface="Montserrat Medium"/>
              <a:ea typeface="Montserrat Medium"/>
              <a:cs typeface="Montserrat Medium"/>
              <a:sym typeface="Montserrat Medium"/>
            </a:endParaRPr>
          </a:p>
          <a:p>
            <a:pPr indent="-203200" lvl="0" marL="285750" marR="0" rtl="0" algn="l">
              <a:spcBef>
                <a:spcPts val="0"/>
              </a:spcBef>
              <a:spcAft>
                <a:spcPts val="0"/>
              </a:spcAft>
              <a:buClr>
                <a:schemeClr val="dk1"/>
              </a:buClr>
              <a:buSzPts val="1300"/>
              <a:buFont typeface="Arial"/>
              <a:buNone/>
            </a:pPr>
            <a:r>
              <a:t/>
            </a:r>
            <a:endParaRPr sz="1300">
              <a:solidFill>
                <a:srgbClr val="757070"/>
              </a:solidFill>
              <a:latin typeface="Montserrat Medium"/>
              <a:ea typeface="Montserrat Medium"/>
              <a:cs typeface="Montserrat Medium"/>
              <a:sym typeface="Montserrat Medium"/>
            </a:endParaRPr>
          </a:p>
          <a:p>
            <a:pPr indent="0" lvl="0" marL="0" marR="0" rtl="0" algn="l">
              <a:spcBef>
                <a:spcPts val="0"/>
              </a:spcBef>
              <a:spcAft>
                <a:spcPts val="0"/>
              </a:spcAft>
              <a:buNone/>
            </a:pPr>
            <a:r>
              <a:t/>
            </a:r>
            <a:endParaRPr sz="1300">
              <a:solidFill>
                <a:srgbClr val="757070"/>
              </a:solidFill>
              <a:latin typeface="Montserrat Medium"/>
              <a:ea typeface="Montserrat Medium"/>
              <a:cs typeface="Montserrat Medium"/>
              <a:sym typeface="Montserrat Medium"/>
            </a:endParaRPr>
          </a:p>
        </p:txBody>
      </p:sp>
      <p:sp>
        <p:nvSpPr>
          <p:cNvPr id="150" name="Google Shape;150;p8"/>
          <p:cNvSpPr txBox="1"/>
          <p:nvPr/>
        </p:nvSpPr>
        <p:spPr>
          <a:xfrm>
            <a:off x="8154871" y="925848"/>
            <a:ext cx="3352800" cy="2293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300">
              <a:solidFill>
                <a:srgbClr val="757070"/>
              </a:solidFill>
              <a:latin typeface="Montserrat Medium"/>
              <a:ea typeface="Montserrat Medium"/>
              <a:cs typeface="Montserrat Medium"/>
              <a:sym typeface="Montserrat Medium"/>
            </a:endParaRPr>
          </a:p>
          <a:p>
            <a:pPr indent="-203200" lvl="0" marL="285750" marR="0" rtl="0" algn="l">
              <a:spcBef>
                <a:spcPts val="0"/>
              </a:spcBef>
              <a:spcAft>
                <a:spcPts val="0"/>
              </a:spcAft>
              <a:buClr>
                <a:schemeClr val="dk1"/>
              </a:buClr>
              <a:buSzPts val="1300"/>
              <a:buFont typeface="Arial"/>
              <a:buNone/>
            </a:pPr>
            <a:r>
              <a:t/>
            </a:r>
            <a:endParaRPr sz="1300">
              <a:solidFill>
                <a:srgbClr val="757070"/>
              </a:solidFill>
              <a:latin typeface="Montserrat Medium"/>
              <a:ea typeface="Montserrat Medium"/>
              <a:cs typeface="Montserrat Medium"/>
              <a:sym typeface="Montserrat Medium"/>
            </a:endParaRPr>
          </a:p>
          <a:p>
            <a:pPr indent="-285750" lvl="0" marL="285750" marR="0" rtl="0" algn="l">
              <a:spcBef>
                <a:spcPts val="0"/>
              </a:spcBef>
              <a:spcAft>
                <a:spcPts val="0"/>
              </a:spcAft>
              <a:buClr>
                <a:srgbClr val="757070"/>
              </a:buClr>
              <a:buSzPts val="1300"/>
              <a:buFont typeface="Arial"/>
              <a:buChar char="•"/>
            </a:pPr>
            <a:r>
              <a:rPr lang="es-MX" sz="1300">
                <a:solidFill>
                  <a:srgbClr val="757070"/>
                </a:solidFill>
                <a:latin typeface="Montserrat Medium"/>
                <a:ea typeface="Montserrat Medium"/>
                <a:cs typeface="Montserrat Medium"/>
                <a:sym typeface="Montserrat Medium"/>
              </a:rPr>
              <a:t>Quimioterapia: Consiste en el uso de medicamentos que destruyen el material genético de las células, las proteínas necesarias para su multiplicación o las sustancias para su nutrición, logrando promover la muerte anticipada de los tejidos con </a:t>
            </a:r>
            <a:r>
              <a:rPr lang="es-MX" sz="1300">
                <a:solidFill>
                  <a:srgbClr val="757070"/>
                </a:solidFill>
                <a:latin typeface="Montserrat Medium"/>
                <a:ea typeface="Montserrat Medium"/>
                <a:cs typeface="Montserrat Medium"/>
                <a:sym typeface="Montserrat Medium"/>
              </a:rPr>
              <a:t>células</a:t>
            </a:r>
            <a:r>
              <a:rPr lang="es-MX" sz="1300">
                <a:solidFill>
                  <a:srgbClr val="757070"/>
                </a:solidFill>
                <a:latin typeface="Montserrat Medium"/>
                <a:ea typeface="Montserrat Medium"/>
                <a:cs typeface="Montserrat Medium"/>
                <a:sym typeface="Montserrat Medium"/>
              </a:rPr>
              <a:t> malignas.</a:t>
            </a:r>
            <a:endParaRPr/>
          </a:p>
          <a:p>
            <a:pPr indent="0" lvl="0" marL="0" marR="0" rtl="0" algn="l">
              <a:spcBef>
                <a:spcPts val="0"/>
              </a:spcBef>
              <a:spcAft>
                <a:spcPts val="0"/>
              </a:spcAft>
              <a:buNone/>
            </a:pPr>
            <a:r>
              <a:t/>
            </a:r>
            <a:endParaRPr sz="1300">
              <a:solidFill>
                <a:srgbClr val="757070"/>
              </a:solidFill>
              <a:latin typeface="Montserrat Medium"/>
              <a:ea typeface="Montserrat Medium"/>
              <a:cs typeface="Montserrat Medium"/>
              <a:sym typeface="Montserrat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4" name="Shape 154"/>
        <p:cNvGrpSpPr/>
        <p:nvPr/>
      </p:nvGrpSpPr>
      <p:grpSpPr>
        <a:xfrm>
          <a:off x="0" y="0"/>
          <a:ext cx="0" cy="0"/>
          <a:chOff x="0" y="0"/>
          <a:chExt cx="0" cy="0"/>
        </a:xfrm>
      </p:grpSpPr>
      <p:sp>
        <p:nvSpPr>
          <p:cNvPr id="155" name="Google Shape;155;p9"/>
          <p:cNvSpPr txBox="1"/>
          <p:nvPr/>
        </p:nvSpPr>
        <p:spPr>
          <a:xfrm>
            <a:off x="1842573" y="0"/>
            <a:ext cx="4168129" cy="78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4500">
                <a:solidFill>
                  <a:schemeClr val="lt1"/>
                </a:solidFill>
                <a:latin typeface="Montserrat Black"/>
                <a:ea typeface="Montserrat Black"/>
                <a:cs typeface="Montserrat Black"/>
                <a:sym typeface="Montserrat Black"/>
              </a:rPr>
              <a:t>Seguimiento</a:t>
            </a:r>
            <a:endParaRPr/>
          </a:p>
        </p:txBody>
      </p:sp>
      <p:sp>
        <p:nvSpPr>
          <p:cNvPr id="156" name="Google Shape;156;p9"/>
          <p:cNvSpPr txBox="1"/>
          <p:nvPr/>
        </p:nvSpPr>
        <p:spPr>
          <a:xfrm>
            <a:off x="0" y="914828"/>
            <a:ext cx="3468300" cy="34941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300">
              <a:solidFill>
                <a:schemeClr val="lt1"/>
              </a:solidFill>
              <a:latin typeface="Montserrat Medium"/>
              <a:ea typeface="Montserrat Medium"/>
              <a:cs typeface="Montserrat Medium"/>
              <a:sym typeface="Montserrat Medium"/>
            </a:endParaRPr>
          </a:p>
          <a:p>
            <a:pPr indent="-285750" lvl="0" marL="285750" marR="0" rtl="0" algn="l">
              <a:spcBef>
                <a:spcPts val="0"/>
              </a:spcBef>
              <a:spcAft>
                <a:spcPts val="0"/>
              </a:spcAft>
              <a:buClr>
                <a:schemeClr val="lt1"/>
              </a:buClr>
              <a:buSzPts val="1300"/>
              <a:buFont typeface="Arial"/>
              <a:buChar char="•"/>
            </a:pPr>
            <a:r>
              <a:rPr lang="es-MX" sz="1300">
                <a:solidFill>
                  <a:schemeClr val="lt1"/>
                </a:solidFill>
                <a:latin typeface="Montserrat Medium"/>
                <a:ea typeface="Montserrat Medium"/>
                <a:cs typeface="Montserrat Medium"/>
                <a:sym typeface="Montserrat Medium"/>
              </a:rPr>
              <a:t>Vigilancia activa: Este seguimiento incluye examen de antígeno prostático cada 3 meses, examen físico incluyendo el tacto rectal cada 3 meses y seguramente biopsia prostática cada año. Requiere una alta responsabilidad del paciente para su auto cuidado y una alta accesibilidad al servicio de salud disponible para no alterar el seguimiento. </a:t>
            </a:r>
            <a:endParaRPr/>
          </a:p>
          <a:p>
            <a:pPr indent="-203200" lvl="0" marL="285750" marR="0" rtl="0" algn="l">
              <a:spcBef>
                <a:spcPts val="0"/>
              </a:spcBef>
              <a:spcAft>
                <a:spcPts val="0"/>
              </a:spcAft>
              <a:buClr>
                <a:schemeClr val="dk1"/>
              </a:buClr>
              <a:buSzPts val="1300"/>
              <a:buFont typeface="Arial"/>
              <a:buNone/>
            </a:pPr>
            <a:r>
              <a:t/>
            </a:r>
            <a:endParaRPr sz="1300">
              <a:solidFill>
                <a:schemeClr val="lt1"/>
              </a:solidFill>
              <a:latin typeface="Montserrat Medium"/>
              <a:ea typeface="Montserrat Medium"/>
              <a:cs typeface="Montserrat Medium"/>
              <a:sym typeface="Montserrat Medium"/>
            </a:endParaRPr>
          </a:p>
          <a:p>
            <a:pPr indent="0" lvl="0" marL="0" marR="0" rtl="0" algn="l">
              <a:spcBef>
                <a:spcPts val="0"/>
              </a:spcBef>
              <a:spcAft>
                <a:spcPts val="0"/>
              </a:spcAft>
              <a:buNone/>
            </a:pPr>
            <a:r>
              <a:t/>
            </a:r>
            <a:endParaRPr sz="1300">
              <a:solidFill>
                <a:schemeClr val="lt1"/>
              </a:solidFill>
              <a:latin typeface="Montserrat Medium"/>
              <a:ea typeface="Montserrat Medium"/>
              <a:cs typeface="Montserrat Medium"/>
              <a:sym typeface="Montserrat Medium"/>
            </a:endParaRPr>
          </a:p>
          <a:p>
            <a:pPr indent="0" lvl="0" marL="0" marR="0" rtl="0" algn="l">
              <a:spcBef>
                <a:spcPts val="0"/>
              </a:spcBef>
              <a:spcAft>
                <a:spcPts val="0"/>
              </a:spcAft>
              <a:buNone/>
            </a:pPr>
            <a:r>
              <a:t/>
            </a:r>
            <a:endParaRPr sz="1300">
              <a:solidFill>
                <a:schemeClr val="lt1"/>
              </a:solidFill>
              <a:latin typeface="Montserrat Medium"/>
              <a:ea typeface="Montserrat Medium"/>
              <a:cs typeface="Montserrat Medium"/>
              <a:sym typeface="Montserrat Medium"/>
            </a:endParaRPr>
          </a:p>
          <a:p>
            <a:pPr indent="0" lvl="0" marL="0" marR="0" rtl="0" algn="l">
              <a:spcBef>
                <a:spcPts val="0"/>
              </a:spcBef>
              <a:spcAft>
                <a:spcPts val="0"/>
              </a:spcAft>
              <a:buNone/>
            </a:pPr>
            <a:r>
              <a:t/>
            </a:r>
            <a:endParaRPr sz="1300">
              <a:solidFill>
                <a:schemeClr val="lt1"/>
              </a:solidFill>
              <a:latin typeface="Montserrat Medium"/>
              <a:ea typeface="Montserrat Medium"/>
              <a:cs typeface="Montserrat Medium"/>
              <a:sym typeface="Montserrat Medium"/>
            </a:endParaRPr>
          </a:p>
          <a:p>
            <a:pPr indent="0" lvl="0" marL="0" marR="0" rtl="0" algn="l">
              <a:spcBef>
                <a:spcPts val="0"/>
              </a:spcBef>
              <a:spcAft>
                <a:spcPts val="0"/>
              </a:spcAft>
              <a:buNone/>
            </a:pPr>
            <a:r>
              <a:t/>
            </a:r>
            <a:endParaRPr sz="1300">
              <a:solidFill>
                <a:schemeClr val="lt1"/>
              </a:solidFill>
              <a:latin typeface="Montserrat Medium"/>
              <a:ea typeface="Montserrat Medium"/>
              <a:cs typeface="Montserrat Medium"/>
              <a:sym typeface="Montserrat Medium"/>
            </a:endParaRPr>
          </a:p>
        </p:txBody>
      </p:sp>
      <p:sp>
        <p:nvSpPr>
          <p:cNvPr id="157" name="Google Shape;157;p9"/>
          <p:cNvSpPr txBox="1"/>
          <p:nvPr/>
        </p:nvSpPr>
        <p:spPr>
          <a:xfrm>
            <a:off x="4063229" y="914828"/>
            <a:ext cx="3352800" cy="5295000"/>
          </a:xfrm>
          <a:prstGeom prst="rect">
            <a:avLst/>
          </a:prstGeom>
          <a:noFill/>
          <a:ln>
            <a:noFill/>
          </a:ln>
        </p:spPr>
        <p:txBody>
          <a:bodyPr anchorCtr="0" anchor="t" bIns="45700" lIns="91425" spcFirstLastPara="1" rIns="91425" wrap="square" tIns="45700">
            <a:spAutoFit/>
          </a:bodyPr>
          <a:lstStyle/>
          <a:p>
            <a:pPr indent="-203200" lvl="0" marL="285750" marR="0" rtl="0" algn="l">
              <a:spcBef>
                <a:spcPts val="0"/>
              </a:spcBef>
              <a:spcAft>
                <a:spcPts val="0"/>
              </a:spcAft>
              <a:buClr>
                <a:schemeClr val="dk1"/>
              </a:buClr>
              <a:buSzPts val="1300"/>
              <a:buFont typeface="Arial"/>
              <a:buNone/>
            </a:pPr>
            <a:r>
              <a:t/>
            </a:r>
            <a:endParaRPr sz="1300">
              <a:solidFill>
                <a:schemeClr val="lt1"/>
              </a:solidFill>
              <a:latin typeface="Montserrat Medium"/>
              <a:ea typeface="Montserrat Medium"/>
              <a:cs typeface="Montserrat Medium"/>
              <a:sym typeface="Montserrat Medium"/>
            </a:endParaRPr>
          </a:p>
          <a:p>
            <a:pPr indent="-285750" lvl="0" marL="285750" marR="0" rtl="0" algn="l">
              <a:spcBef>
                <a:spcPts val="0"/>
              </a:spcBef>
              <a:spcAft>
                <a:spcPts val="0"/>
              </a:spcAft>
              <a:buClr>
                <a:schemeClr val="lt1"/>
              </a:buClr>
              <a:buSzPts val="1300"/>
              <a:buFont typeface="Arial"/>
              <a:buChar char="•"/>
            </a:pPr>
            <a:r>
              <a:rPr lang="es-MX" sz="1300">
                <a:solidFill>
                  <a:schemeClr val="lt1"/>
                </a:solidFill>
                <a:latin typeface="Montserrat Medium"/>
                <a:ea typeface="Montserrat Medium"/>
                <a:cs typeface="Montserrat Medium"/>
                <a:sym typeface="Montserrat Medium"/>
              </a:rPr>
              <a:t>Prostatectomía</a:t>
            </a:r>
            <a:r>
              <a:rPr lang="es-MX" sz="1300">
                <a:solidFill>
                  <a:schemeClr val="lt1"/>
                </a:solidFill>
                <a:latin typeface="Montserrat Medium"/>
                <a:ea typeface="Montserrat Medium"/>
                <a:cs typeface="Montserrat Medium"/>
                <a:sym typeface="Montserrat Medium"/>
              </a:rPr>
              <a:t> radical: El urólogo instaurara un plan de seguimiento que puede variar según los esquemas particulares de cada centro, pero en general </a:t>
            </a:r>
            <a:r>
              <a:rPr lang="es-MX" sz="1300">
                <a:solidFill>
                  <a:schemeClr val="lt1"/>
                </a:solidFill>
                <a:latin typeface="Montserrat Medium"/>
                <a:ea typeface="Montserrat Medium"/>
                <a:cs typeface="Montserrat Medium"/>
                <a:sym typeface="Montserrat Medium"/>
              </a:rPr>
              <a:t>incluye</a:t>
            </a:r>
            <a:r>
              <a:rPr lang="es-MX" sz="1300">
                <a:solidFill>
                  <a:schemeClr val="lt1"/>
                </a:solidFill>
                <a:latin typeface="Montserrat Medium"/>
                <a:ea typeface="Montserrat Medium"/>
                <a:cs typeface="Montserrat Medium"/>
                <a:sym typeface="Montserrat Medium"/>
              </a:rPr>
              <a:t> visitas periódicas el primer año cada 3 meses, el segundo y tercer año cada 6 meses y posteriormente cada año. En estas visitas se le </a:t>
            </a:r>
            <a:r>
              <a:rPr lang="es-MX" sz="1300">
                <a:solidFill>
                  <a:schemeClr val="lt1"/>
                </a:solidFill>
                <a:latin typeface="Montserrat Medium"/>
                <a:ea typeface="Montserrat Medium"/>
                <a:cs typeface="Montserrat Medium"/>
                <a:sym typeface="Montserrat Medium"/>
              </a:rPr>
              <a:t>interrogará</a:t>
            </a:r>
            <a:r>
              <a:rPr lang="es-MX" sz="1300">
                <a:solidFill>
                  <a:schemeClr val="lt1"/>
                </a:solidFill>
                <a:latin typeface="Montserrat Medium"/>
                <a:ea typeface="Montserrat Medium"/>
                <a:cs typeface="Montserrat Medium"/>
                <a:sym typeface="Montserrat Medium"/>
              </a:rPr>
              <a:t> sobre molestias o síntomas relacionados a los tratamientos, se hará examen físico y se pedirán exámenes de laboratorio como el PSA.</a:t>
            </a:r>
            <a:endParaRPr/>
          </a:p>
          <a:p>
            <a:pPr indent="-203200" lvl="0" marL="285750" marR="0" rtl="0" algn="l">
              <a:spcBef>
                <a:spcPts val="0"/>
              </a:spcBef>
              <a:spcAft>
                <a:spcPts val="0"/>
              </a:spcAft>
              <a:buClr>
                <a:schemeClr val="dk1"/>
              </a:buClr>
              <a:buSzPts val="1300"/>
              <a:buFont typeface="Arial"/>
              <a:buNone/>
            </a:pPr>
            <a:r>
              <a:t/>
            </a:r>
            <a:endParaRPr sz="1300">
              <a:solidFill>
                <a:schemeClr val="lt1"/>
              </a:solidFill>
              <a:latin typeface="Montserrat Medium"/>
              <a:ea typeface="Montserrat Medium"/>
              <a:cs typeface="Montserrat Medium"/>
              <a:sym typeface="Montserrat Medium"/>
            </a:endParaRPr>
          </a:p>
          <a:p>
            <a:pPr indent="-203200" lvl="0" marL="285750" marR="0" rtl="0" algn="l">
              <a:spcBef>
                <a:spcPts val="0"/>
              </a:spcBef>
              <a:spcAft>
                <a:spcPts val="0"/>
              </a:spcAft>
              <a:buClr>
                <a:schemeClr val="dk1"/>
              </a:buClr>
              <a:buSzPts val="1300"/>
              <a:buFont typeface="Arial"/>
              <a:buNone/>
            </a:pPr>
            <a:r>
              <a:t/>
            </a:r>
            <a:endParaRPr sz="1300">
              <a:solidFill>
                <a:schemeClr val="lt1"/>
              </a:solidFill>
              <a:latin typeface="Montserrat Medium"/>
              <a:ea typeface="Montserrat Medium"/>
              <a:cs typeface="Montserrat Medium"/>
              <a:sym typeface="Montserrat Medium"/>
            </a:endParaRPr>
          </a:p>
          <a:p>
            <a:pPr indent="-285750" lvl="0" marL="285750" marR="0" rtl="0" algn="l">
              <a:spcBef>
                <a:spcPts val="0"/>
              </a:spcBef>
              <a:spcAft>
                <a:spcPts val="0"/>
              </a:spcAft>
              <a:buClr>
                <a:schemeClr val="lt1"/>
              </a:buClr>
              <a:buSzPts val="1300"/>
              <a:buFont typeface="Arial"/>
              <a:buChar char="•"/>
            </a:pPr>
            <a:r>
              <a:rPr lang="es-MX" sz="1300">
                <a:solidFill>
                  <a:schemeClr val="lt1"/>
                </a:solidFill>
                <a:latin typeface="Montserrat Medium"/>
                <a:ea typeface="Montserrat Medium"/>
                <a:cs typeface="Montserrat Medium"/>
                <a:sym typeface="Montserrat Medium"/>
              </a:rPr>
              <a:t>Luego de la radioterapia, el esquema seguimiento es muy similar al de la </a:t>
            </a:r>
            <a:r>
              <a:rPr lang="es-MX" sz="1300">
                <a:solidFill>
                  <a:schemeClr val="lt1"/>
                </a:solidFill>
                <a:latin typeface="Montserrat Medium"/>
                <a:ea typeface="Montserrat Medium"/>
                <a:cs typeface="Montserrat Medium"/>
                <a:sym typeface="Montserrat Medium"/>
              </a:rPr>
              <a:t>prostatectomía</a:t>
            </a:r>
            <a:r>
              <a:rPr lang="es-MX" sz="1300">
                <a:solidFill>
                  <a:schemeClr val="lt1"/>
                </a:solidFill>
                <a:latin typeface="Montserrat Medium"/>
                <a:ea typeface="Montserrat Medium"/>
                <a:cs typeface="Montserrat Medium"/>
                <a:sym typeface="Montserrat Medium"/>
              </a:rPr>
              <a:t> radical, con la particularidad de que algunos controles los realiza el radioterapeuta y otros el urólogo.</a:t>
            </a:r>
            <a:endParaRPr/>
          </a:p>
          <a:p>
            <a:pPr indent="-203200" lvl="0" marL="285750" marR="0" rtl="0" algn="l">
              <a:spcBef>
                <a:spcPts val="0"/>
              </a:spcBef>
              <a:spcAft>
                <a:spcPts val="0"/>
              </a:spcAft>
              <a:buClr>
                <a:schemeClr val="dk1"/>
              </a:buClr>
              <a:buSzPts val="1300"/>
              <a:buFont typeface="Arial"/>
              <a:buNone/>
            </a:pPr>
            <a:r>
              <a:t/>
            </a:r>
            <a:endParaRPr sz="1300">
              <a:solidFill>
                <a:schemeClr val="lt1"/>
              </a:solidFill>
              <a:latin typeface="Montserrat Medium"/>
              <a:ea typeface="Montserrat Medium"/>
              <a:cs typeface="Montserrat Medium"/>
              <a:sym typeface="Montserrat Medium"/>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2020-08-01T22:10:19Z</dcterms:created>
  <dc:creator>Juan Pablo González Cañas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267737</vt:lpwstr>
  </property>
  <property fmtid="{D5CDD505-2E9C-101B-9397-08002B2CF9AE}" pid="3" name="NXPowerLiteSettings">
    <vt:lpwstr>C7000400038000</vt:lpwstr>
  </property>
  <property fmtid="{D5CDD505-2E9C-101B-9397-08002B2CF9AE}" pid="4" name="NXPowerLiteVersion">
    <vt:lpwstr>S9.0.1</vt:lpwstr>
  </property>
</Properties>
</file>