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7" r:id="rId4"/>
    <p:sldId id="302" r:id="rId5"/>
    <p:sldId id="304" r:id="rId6"/>
    <p:sldId id="300" r:id="rId7"/>
    <p:sldId id="303" r:id="rId8"/>
    <p:sldId id="291" r:id="rId9"/>
    <p:sldId id="289" r:id="rId10"/>
    <p:sldId id="286" r:id="rId11"/>
    <p:sldId id="296" r:id="rId12"/>
    <p:sldId id="297" r:id="rId13"/>
    <p:sldId id="298" r:id="rId14"/>
    <p:sldId id="299" r:id="rId15"/>
    <p:sldId id="292" r:id="rId16"/>
    <p:sldId id="293" r:id="rId17"/>
    <p:sldId id="294" r:id="rId18"/>
    <p:sldId id="295" r:id="rId19"/>
    <p:sldId id="268" r:id="rId20"/>
    <p:sldId id="271" r:id="rId21"/>
    <p:sldId id="306" r:id="rId22"/>
    <p:sldId id="307" r:id="rId23"/>
    <p:sldId id="273" r:id="rId24"/>
    <p:sldId id="308" r:id="rId25"/>
    <p:sldId id="309" r:id="rId26"/>
    <p:sldId id="272"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E18"/>
    <a:srgbClr val="727070"/>
    <a:srgbClr val="A4A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51169-D964-475B-8F03-C0795C85EF6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6514FCB7-7B3F-4B54-9532-36ADA9BAACC1}">
      <dgm:prSet phldrT="[Texto]" custT="1"/>
      <dgm:spPr/>
      <dgm:t>
        <a:bodyPr/>
        <a:lstStyle/>
        <a:p>
          <a:r>
            <a:rPr lang="es-ES" sz="2000" b="1" dirty="0" smtClean="0">
              <a:latin typeface="Arial" panose="020B0604020202020204" pitchFamily="34" charset="0"/>
              <a:cs typeface="Arial" panose="020B0604020202020204" pitchFamily="34" charset="0"/>
            </a:rPr>
            <a:t>Ley estatutaria 1751 de 2015</a:t>
          </a:r>
          <a:endParaRPr lang="es-ES" sz="2000" dirty="0">
            <a:latin typeface="Arial" panose="020B0604020202020204" pitchFamily="34" charset="0"/>
            <a:cs typeface="Arial" panose="020B0604020202020204" pitchFamily="34" charset="0"/>
          </a:endParaRPr>
        </a:p>
      </dgm:t>
    </dgm:pt>
    <dgm:pt modelId="{494B5704-2776-44EA-9518-BAE222533458}" type="parTrans" cxnId="{447B6524-B61C-46D6-92ED-C4F46432BDE0}">
      <dgm:prSet/>
      <dgm:spPr/>
      <dgm:t>
        <a:bodyPr/>
        <a:lstStyle/>
        <a:p>
          <a:endParaRPr lang="es-ES"/>
        </a:p>
      </dgm:t>
    </dgm:pt>
    <dgm:pt modelId="{320086F6-F719-4A98-882D-A6AA22B4D2A6}" type="sibTrans" cxnId="{447B6524-B61C-46D6-92ED-C4F46432BDE0}">
      <dgm:prSet/>
      <dgm:spPr/>
      <dgm:t>
        <a:bodyPr/>
        <a:lstStyle/>
        <a:p>
          <a:endParaRPr lang="es-ES"/>
        </a:p>
      </dgm:t>
    </dgm:pt>
    <dgm:pt modelId="{A8E7A600-8CD2-4140-8572-79B69F6DE97B}">
      <dgm:prSet phldrT="[Texto]" custT="1"/>
      <dgm:spPr/>
      <dgm:t>
        <a:bodyPr/>
        <a:lstStyle/>
        <a:p>
          <a:r>
            <a:rPr lang="es-ES" sz="2000" dirty="0" smtClean="0">
              <a:latin typeface="Arial" panose="020B0604020202020204" pitchFamily="34" charset="0"/>
              <a:cs typeface="Arial" panose="020B0604020202020204" pitchFamily="34" charset="0"/>
            </a:rPr>
            <a:t>Derecho a la salud como derecho fundamental irrenunciable e intransferible</a:t>
          </a:r>
          <a:endParaRPr lang="es-ES" sz="2000" dirty="0">
            <a:latin typeface="Arial" panose="020B0604020202020204" pitchFamily="34" charset="0"/>
            <a:cs typeface="Arial" panose="020B0604020202020204" pitchFamily="34" charset="0"/>
          </a:endParaRPr>
        </a:p>
      </dgm:t>
    </dgm:pt>
    <dgm:pt modelId="{18A193AD-D094-4639-8DF8-F9A6A9C781BF}" type="parTrans" cxnId="{23C7CC33-F8B5-44BD-9DCC-6C5D861CB456}">
      <dgm:prSet/>
      <dgm:spPr/>
      <dgm:t>
        <a:bodyPr/>
        <a:lstStyle/>
        <a:p>
          <a:endParaRPr lang="es-ES"/>
        </a:p>
      </dgm:t>
    </dgm:pt>
    <dgm:pt modelId="{FD775EB7-9949-42F5-80C1-F030D1CD1384}" type="sibTrans" cxnId="{23C7CC33-F8B5-44BD-9DCC-6C5D861CB456}">
      <dgm:prSet/>
      <dgm:spPr/>
      <dgm:t>
        <a:bodyPr/>
        <a:lstStyle/>
        <a:p>
          <a:endParaRPr lang="es-ES"/>
        </a:p>
      </dgm:t>
    </dgm:pt>
    <dgm:pt modelId="{7AC6A17A-B37B-4794-9C64-F212337C3FEA}">
      <dgm:prSet phldrT="[Texto]" custT="1"/>
      <dgm:spPr/>
      <dgm:t>
        <a:bodyPr/>
        <a:lstStyle/>
        <a:p>
          <a:r>
            <a:rPr lang="es-ES" sz="2000" b="1" dirty="0" smtClean="0">
              <a:latin typeface="Arial" panose="020B0604020202020204" pitchFamily="34" charset="0"/>
              <a:cs typeface="Arial" panose="020B0604020202020204" pitchFamily="34" charset="0"/>
            </a:rPr>
            <a:t>Resolución 0429 del 2016</a:t>
          </a:r>
          <a:endParaRPr lang="es-ES" sz="2000" dirty="0">
            <a:latin typeface="Arial" panose="020B0604020202020204" pitchFamily="34" charset="0"/>
            <a:cs typeface="Arial" panose="020B0604020202020204" pitchFamily="34" charset="0"/>
          </a:endParaRPr>
        </a:p>
      </dgm:t>
    </dgm:pt>
    <dgm:pt modelId="{FEE2935C-26AE-4132-A6B2-63513670B134}" type="parTrans" cxnId="{4412E5A8-D1AB-4ED3-8674-698CF3CDD8FB}">
      <dgm:prSet/>
      <dgm:spPr/>
      <dgm:t>
        <a:bodyPr/>
        <a:lstStyle/>
        <a:p>
          <a:endParaRPr lang="es-ES"/>
        </a:p>
      </dgm:t>
    </dgm:pt>
    <dgm:pt modelId="{F1AB59C8-0D5B-4E51-B0D0-2E273E630E0E}" type="sibTrans" cxnId="{4412E5A8-D1AB-4ED3-8674-698CF3CDD8FB}">
      <dgm:prSet/>
      <dgm:spPr/>
      <dgm:t>
        <a:bodyPr/>
        <a:lstStyle/>
        <a:p>
          <a:endParaRPr lang="es-ES"/>
        </a:p>
      </dgm:t>
    </dgm:pt>
    <dgm:pt modelId="{511C22F0-AC7B-49D9-BE4C-37A0551FB8A4}">
      <dgm:prSet custT="1"/>
      <dgm:spPr/>
      <dgm:t>
        <a:bodyPr/>
        <a:lstStyle/>
        <a:p>
          <a:r>
            <a:rPr lang="es-ES" sz="2000" dirty="0" smtClean="0">
              <a:latin typeface="Arial" panose="020B0604020202020204" pitchFamily="34" charset="0"/>
              <a:cs typeface="Arial" panose="020B0604020202020204" pitchFamily="34" charset="0"/>
            </a:rPr>
            <a:t>Concepto del PAIS y concepto del MIAS. Por medio de la cual se adopta la Política de Atención Integral. Marco estratégico Y Marco operacional</a:t>
          </a:r>
          <a:endParaRPr lang="es-ES" sz="2000" dirty="0">
            <a:latin typeface="Arial" panose="020B0604020202020204" pitchFamily="34" charset="0"/>
            <a:cs typeface="Arial" panose="020B0604020202020204" pitchFamily="34" charset="0"/>
          </a:endParaRPr>
        </a:p>
      </dgm:t>
    </dgm:pt>
    <dgm:pt modelId="{7DF3B50F-4209-438B-8455-8FDF70086A19}" type="parTrans" cxnId="{3DE24FF1-E6FA-4124-81AC-F220D3F9215D}">
      <dgm:prSet/>
      <dgm:spPr/>
      <dgm:t>
        <a:bodyPr/>
        <a:lstStyle/>
        <a:p>
          <a:endParaRPr lang="es-ES"/>
        </a:p>
      </dgm:t>
    </dgm:pt>
    <dgm:pt modelId="{79AB1222-181D-4A1F-908A-C8CE36D28B33}" type="sibTrans" cxnId="{3DE24FF1-E6FA-4124-81AC-F220D3F9215D}">
      <dgm:prSet/>
      <dgm:spPr/>
      <dgm:t>
        <a:bodyPr/>
        <a:lstStyle/>
        <a:p>
          <a:endParaRPr lang="es-ES"/>
        </a:p>
      </dgm:t>
    </dgm:pt>
    <dgm:pt modelId="{AF5E4FAF-6D29-40BF-8851-DE4348F2A84D}">
      <dgm:prSet phldrT="[Texto]" custT="1"/>
      <dgm:spPr/>
      <dgm:t>
        <a:bodyPr/>
        <a:lstStyle/>
        <a:p>
          <a:r>
            <a:rPr lang="es-ES" sz="2000" b="1" dirty="0" smtClean="0"/>
            <a:t>Resolución 3202 del 2016</a:t>
          </a:r>
          <a:endParaRPr lang="es-ES" sz="2000" dirty="0">
            <a:latin typeface="Arial" panose="020B0604020202020204" pitchFamily="34" charset="0"/>
            <a:cs typeface="Arial" panose="020B0604020202020204" pitchFamily="34" charset="0"/>
          </a:endParaRPr>
        </a:p>
      </dgm:t>
    </dgm:pt>
    <dgm:pt modelId="{19CB20AE-7758-422F-98BD-D810AF52EF63}" type="sibTrans" cxnId="{EB1E75CC-0000-49EE-90BF-6C665150860D}">
      <dgm:prSet/>
      <dgm:spPr/>
      <dgm:t>
        <a:bodyPr/>
        <a:lstStyle/>
        <a:p>
          <a:endParaRPr lang="es-ES"/>
        </a:p>
      </dgm:t>
    </dgm:pt>
    <dgm:pt modelId="{80B43EFA-A374-4861-ADDE-CAB464D3679D}" type="parTrans" cxnId="{EB1E75CC-0000-49EE-90BF-6C665150860D}">
      <dgm:prSet/>
      <dgm:spPr/>
      <dgm:t>
        <a:bodyPr/>
        <a:lstStyle/>
        <a:p>
          <a:endParaRPr lang="es-ES"/>
        </a:p>
      </dgm:t>
    </dgm:pt>
    <dgm:pt modelId="{841EA860-0197-450C-9DD7-48EDEC9C227E}">
      <dgm:prSet phldrT="[Texto]" custT="1"/>
      <dgm:spPr/>
      <dgm:t>
        <a:bodyPr/>
        <a:lstStyle/>
        <a:p>
          <a:r>
            <a:rPr lang="es-ES" sz="2000" b="1" dirty="0" smtClean="0">
              <a:latin typeface="Arial" panose="020B0604020202020204" pitchFamily="34" charset="0"/>
              <a:cs typeface="Arial" panose="020B0604020202020204" pitchFamily="34" charset="0"/>
            </a:rPr>
            <a:t>Resolución 3280 de 2018</a:t>
          </a:r>
          <a:endParaRPr lang="es-ES" sz="2000" dirty="0">
            <a:latin typeface="Arial" panose="020B0604020202020204" pitchFamily="34" charset="0"/>
            <a:cs typeface="Arial" panose="020B0604020202020204" pitchFamily="34" charset="0"/>
          </a:endParaRPr>
        </a:p>
      </dgm:t>
    </dgm:pt>
    <dgm:pt modelId="{F29B583E-2954-4264-A4CE-D6F6A095C8B5}" type="parTrans" cxnId="{ABBC7C4A-9DAD-48AF-A540-42DBE52DB2AC}">
      <dgm:prSet/>
      <dgm:spPr/>
      <dgm:t>
        <a:bodyPr/>
        <a:lstStyle/>
        <a:p>
          <a:endParaRPr lang="es-ES"/>
        </a:p>
      </dgm:t>
    </dgm:pt>
    <dgm:pt modelId="{4F441796-DA8C-48BD-8C1F-11765647F25E}" type="sibTrans" cxnId="{ABBC7C4A-9DAD-48AF-A540-42DBE52DB2AC}">
      <dgm:prSet/>
      <dgm:spPr/>
      <dgm:t>
        <a:bodyPr/>
        <a:lstStyle/>
        <a:p>
          <a:endParaRPr lang="es-ES"/>
        </a:p>
      </dgm:t>
    </dgm:pt>
    <dgm:pt modelId="{5A92124E-6AB1-4724-8AC9-D28235F8D6AB}">
      <dgm:prSet custT="1"/>
      <dgm:spPr/>
      <dgm:t>
        <a:bodyPr/>
        <a:lstStyle/>
        <a:p>
          <a:pPr algn="ctr"/>
          <a:r>
            <a:rPr lang="es-ES" sz="2000" dirty="0" smtClean="0">
              <a:latin typeface="Arial" panose="020B0604020202020204" pitchFamily="34" charset="0"/>
              <a:cs typeface="Arial" panose="020B0604020202020204" pitchFamily="34" charset="0"/>
            </a:rPr>
            <a:t>Marco metodológico de las RIAS</a:t>
          </a:r>
          <a:endParaRPr lang="es-ES" sz="2000" dirty="0">
            <a:latin typeface="Arial" panose="020B0604020202020204" pitchFamily="34" charset="0"/>
            <a:cs typeface="Arial" panose="020B0604020202020204" pitchFamily="34" charset="0"/>
          </a:endParaRPr>
        </a:p>
      </dgm:t>
    </dgm:pt>
    <dgm:pt modelId="{C61B4687-25B0-44CD-8C42-7B4960E57489}" type="parTrans" cxnId="{0D19F0B4-5E25-4746-BDF5-4DF4CE763A7D}">
      <dgm:prSet/>
      <dgm:spPr/>
      <dgm:t>
        <a:bodyPr/>
        <a:lstStyle/>
        <a:p>
          <a:endParaRPr lang="es-ES"/>
        </a:p>
      </dgm:t>
    </dgm:pt>
    <dgm:pt modelId="{849A031F-EE3B-45C4-AA29-DD3E7BB386A0}" type="sibTrans" cxnId="{0D19F0B4-5E25-4746-BDF5-4DF4CE763A7D}">
      <dgm:prSet/>
      <dgm:spPr/>
      <dgm:t>
        <a:bodyPr/>
        <a:lstStyle/>
        <a:p>
          <a:endParaRPr lang="es-ES"/>
        </a:p>
      </dgm:t>
    </dgm:pt>
    <dgm:pt modelId="{FF4E7473-7A51-44F9-8B2C-99DE307BB067}">
      <dgm:prSet custT="1"/>
      <dgm:spPr/>
      <dgm:t>
        <a:bodyPr/>
        <a:lstStyle/>
        <a:p>
          <a:pPr algn="ctr"/>
          <a:r>
            <a:rPr lang="es-CO" sz="2000" dirty="0" smtClean="0">
              <a:solidFill>
                <a:schemeClr val="tx1"/>
              </a:solidFill>
              <a:latin typeface="Arial" panose="020B0604020202020204" pitchFamily="34" charset="0"/>
              <a:cs typeface="Arial" panose="020B0604020202020204" pitchFamily="34" charset="0"/>
            </a:rPr>
            <a:t>Por medio de la cual se adoptan los lineamientos técnicos y operativos de las RIAS y se establecen las directrices de operación </a:t>
          </a:r>
          <a:endParaRPr lang="es-ES" sz="2000" dirty="0">
            <a:latin typeface="Arial" panose="020B0604020202020204" pitchFamily="34" charset="0"/>
            <a:cs typeface="Arial" panose="020B0604020202020204" pitchFamily="34" charset="0"/>
          </a:endParaRPr>
        </a:p>
      </dgm:t>
    </dgm:pt>
    <dgm:pt modelId="{3572661B-2D1C-44A0-86AE-BEAC7C182CF4}" type="parTrans" cxnId="{868B9060-D9BC-4422-98D1-07530D0E92C1}">
      <dgm:prSet/>
      <dgm:spPr/>
      <dgm:t>
        <a:bodyPr/>
        <a:lstStyle/>
        <a:p>
          <a:endParaRPr lang="es-ES"/>
        </a:p>
      </dgm:t>
    </dgm:pt>
    <dgm:pt modelId="{7AD85D82-ADF8-46EC-BFAF-CEA15833E6FC}" type="sibTrans" cxnId="{868B9060-D9BC-4422-98D1-07530D0E92C1}">
      <dgm:prSet/>
      <dgm:spPr/>
      <dgm:t>
        <a:bodyPr/>
        <a:lstStyle/>
        <a:p>
          <a:endParaRPr lang="es-ES"/>
        </a:p>
      </dgm:t>
    </dgm:pt>
    <dgm:pt modelId="{63D67A10-EAAC-4DA5-8368-517F699F2779}" type="pres">
      <dgm:prSet presAssocID="{3AF51169-D964-475B-8F03-C0795C85EF6F}" presName="Name0" presStyleCnt="0">
        <dgm:presLayoutVars>
          <dgm:dir/>
          <dgm:animLvl val="lvl"/>
          <dgm:resizeHandles/>
        </dgm:presLayoutVars>
      </dgm:prSet>
      <dgm:spPr/>
      <dgm:t>
        <a:bodyPr/>
        <a:lstStyle/>
        <a:p>
          <a:endParaRPr lang="es-ES"/>
        </a:p>
      </dgm:t>
    </dgm:pt>
    <dgm:pt modelId="{80C204B1-115D-4927-A3C3-F6AEF2397340}" type="pres">
      <dgm:prSet presAssocID="{6514FCB7-7B3F-4B54-9532-36ADA9BAACC1}" presName="linNode" presStyleCnt="0"/>
      <dgm:spPr/>
    </dgm:pt>
    <dgm:pt modelId="{1B4A6E10-46EA-41DA-840A-1CB1498EDE78}" type="pres">
      <dgm:prSet presAssocID="{6514FCB7-7B3F-4B54-9532-36ADA9BAACC1}" presName="parentShp" presStyleLbl="node1" presStyleIdx="0" presStyleCnt="4" custScaleX="94827" custScaleY="25102" custLinFactNeighborX="-3109" custLinFactNeighborY="-690">
        <dgm:presLayoutVars>
          <dgm:bulletEnabled val="1"/>
        </dgm:presLayoutVars>
      </dgm:prSet>
      <dgm:spPr/>
      <dgm:t>
        <a:bodyPr/>
        <a:lstStyle/>
        <a:p>
          <a:endParaRPr lang="es-ES"/>
        </a:p>
      </dgm:t>
    </dgm:pt>
    <dgm:pt modelId="{A61B353D-05D4-456B-807C-17ED63859328}" type="pres">
      <dgm:prSet presAssocID="{6514FCB7-7B3F-4B54-9532-36ADA9BAACC1}" presName="childShp" presStyleLbl="bgAccFollowNode1" presStyleIdx="0" presStyleCnt="4" custScaleX="91431" custScaleY="28332" custLinFactNeighborX="3995" custLinFactNeighborY="-12078">
        <dgm:presLayoutVars>
          <dgm:bulletEnabled val="1"/>
        </dgm:presLayoutVars>
      </dgm:prSet>
      <dgm:spPr/>
      <dgm:t>
        <a:bodyPr/>
        <a:lstStyle/>
        <a:p>
          <a:endParaRPr lang="es-ES"/>
        </a:p>
      </dgm:t>
    </dgm:pt>
    <dgm:pt modelId="{C70358AB-46B7-4CD4-9F4C-F5BDAF138E89}" type="pres">
      <dgm:prSet presAssocID="{320086F6-F719-4A98-882D-A6AA22B4D2A6}" presName="spacing" presStyleCnt="0"/>
      <dgm:spPr/>
    </dgm:pt>
    <dgm:pt modelId="{5156D9A1-6CAD-4DB5-8962-3DF3E88DC362}" type="pres">
      <dgm:prSet presAssocID="{7AC6A17A-B37B-4794-9C64-F212337C3FEA}" presName="linNode" presStyleCnt="0"/>
      <dgm:spPr/>
    </dgm:pt>
    <dgm:pt modelId="{6327B4DD-312E-4EE6-9D04-F3861311362D}" type="pres">
      <dgm:prSet presAssocID="{7AC6A17A-B37B-4794-9C64-F212337C3FEA}" presName="parentShp" presStyleLbl="node1" presStyleIdx="1" presStyleCnt="4" custScaleX="96119" custScaleY="25839" custLinFactNeighborX="-3569" custLinFactNeighborY="-2167">
        <dgm:presLayoutVars>
          <dgm:bulletEnabled val="1"/>
        </dgm:presLayoutVars>
      </dgm:prSet>
      <dgm:spPr/>
      <dgm:t>
        <a:bodyPr/>
        <a:lstStyle/>
        <a:p>
          <a:endParaRPr lang="es-ES"/>
        </a:p>
      </dgm:t>
    </dgm:pt>
    <dgm:pt modelId="{3836C4DB-B1E8-4E6B-BD03-527C439F2AF6}" type="pres">
      <dgm:prSet presAssocID="{7AC6A17A-B37B-4794-9C64-F212337C3FEA}" presName="childShp" presStyleLbl="bgAccFollowNode1" presStyleIdx="1" presStyleCnt="4" custScaleX="89651" custScaleY="30697" custLinFactNeighborX="-4" custLinFactNeighborY="-1300">
        <dgm:presLayoutVars>
          <dgm:bulletEnabled val="1"/>
        </dgm:presLayoutVars>
      </dgm:prSet>
      <dgm:spPr/>
      <dgm:t>
        <a:bodyPr/>
        <a:lstStyle/>
        <a:p>
          <a:endParaRPr lang="es-ES"/>
        </a:p>
      </dgm:t>
    </dgm:pt>
    <dgm:pt modelId="{D4D87FDA-E79A-47AD-AC5A-983700A51F23}" type="pres">
      <dgm:prSet presAssocID="{F1AB59C8-0D5B-4E51-B0D0-2E273E630E0E}" presName="spacing" presStyleCnt="0"/>
      <dgm:spPr/>
    </dgm:pt>
    <dgm:pt modelId="{404E5F73-D506-4BF0-A1B2-E6AC0C6CD6F3}" type="pres">
      <dgm:prSet presAssocID="{AF5E4FAF-6D29-40BF-8851-DE4348F2A84D}" presName="linNode" presStyleCnt="0"/>
      <dgm:spPr/>
    </dgm:pt>
    <dgm:pt modelId="{BBE6B738-9C5D-4A64-A2A8-6B07C511C4AD}" type="pres">
      <dgm:prSet presAssocID="{AF5E4FAF-6D29-40BF-8851-DE4348F2A84D}" presName="parentShp" presStyleLbl="node1" presStyleIdx="2" presStyleCnt="4" custScaleX="96119" custScaleY="25839" custLinFactNeighborX="-3736" custLinFactNeighborY="-3096">
        <dgm:presLayoutVars>
          <dgm:bulletEnabled val="1"/>
        </dgm:presLayoutVars>
      </dgm:prSet>
      <dgm:spPr/>
      <dgm:t>
        <a:bodyPr/>
        <a:lstStyle/>
        <a:p>
          <a:endParaRPr lang="es-ES"/>
        </a:p>
      </dgm:t>
    </dgm:pt>
    <dgm:pt modelId="{45B3A1AD-C6A9-4046-AFD9-BD409A98CB73}" type="pres">
      <dgm:prSet presAssocID="{AF5E4FAF-6D29-40BF-8851-DE4348F2A84D}" presName="childShp" presStyleLbl="bgAccFollowNode1" presStyleIdx="2" presStyleCnt="4" custScaleX="89316" custScaleY="22370" custLinFactNeighborY="-8326">
        <dgm:presLayoutVars>
          <dgm:bulletEnabled val="1"/>
        </dgm:presLayoutVars>
      </dgm:prSet>
      <dgm:spPr/>
      <dgm:t>
        <a:bodyPr/>
        <a:lstStyle/>
        <a:p>
          <a:endParaRPr lang="es-ES"/>
        </a:p>
      </dgm:t>
    </dgm:pt>
    <dgm:pt modelId="{76266C2C-225A-440C-B32D-126C5E124A3A}" type="pres">
      <dgm:prSet presAssocID="{19CB20AE-7758-422F-98BD-D810AF52EF63}" presName="spacing" presStyleCnt="0"/>
      <dgm:spPr/>
    </dgm:pt>
    <dgm:pt modelId="{B8032832-1108-424A-B327-2D7DCD98A584}" type="pres">
      <dgm:prSet presAssocID="{841EA860-0197-450C-9DD7-48EDEC9C227E}" presName="linNode" presStyleCnt="0"/>
      <dgm:spPr/>
    </dgm:pt>
    <dgm:pt modelId="{FBD9D560-660E-4C86-91E9-F37C3095E96A}" type="pres">
      <dgm:prSet presAssocID="{841EA860-0197-450C-9DD7-48EDEC9C227E}" presName="parentShp" presStyleLbl="node1" presStyleIdx="3" presStyleCnt="4" custScaleX="96119" custScaleY="25839" custLinFactNeighborX="-3736" custLinFactNeighborY="-3096">
        <dgm:presLayoutVars>
          <dgm:bulletEnabled val="1"/>
        </dgm:presLayoutVars>
      </dgm:prSet>
      <dgm:spPr/>
      <dgm:t>
        <a:bodyPr/>
        <a:lstStyle/>
        <a:p>
          <a:endParaRPr lang="es-ES"/>
        </a:p>
      </dgm:t>
    </dgm:pt>
    <dgm:pt modelId="{0BA4DE92-22EC-487B-AB0B-4DC312B777A2}" type="pres">
      <dgm:prSet presAssocID="{841EA860-0197-450C-9DD7-48EDEC9C227E}" presName="childShp" presStyleLbl="bgAccFollowNode1" presStyleIdx="3" presStyleCnt="4" custScaleX="88669" custScaleY="28252">
        <dgm:presLayoutVars>
          <dgm:bulletEnabled val="1"/>
        </dgm:presLayoutVars>
      </dgm:prSet>
      <dgm:spPr/>
      <dgm:t>
        <a:bodyPr/>
        <a:lstStyle/>
        <a:p>
          <a:endParaRPr lang="es-ES"/>
        </a:p>
      </dgm:t>
    </dgm:pt>
  </dgm:ptLst>
  <dgm:cxnLst>
    <dgm:cxn modelId="{C530FFDE-EBA4-4BF6-B1C3-DB96C687B114}" type="presOf" srcId="{AF5E4FAF-6D29-40BF-8851-DE4348F2A84D}" destId="{BBE6B738-9C5D-4A64-A2A8-6B07C511C4AD}" srcOrd="0" destOrd="0" presId="urn:microsoft.com/office/officeart/2005/8/layout/vList6"/>
    <dgm:cxn modelId="{0F9CA359-F096-4064-8997-4AA1CC461FA4}" type="presOf" srcId="{6514FCB7-7B3F-4B54-9532-36ADA9BAACC1}" destId="{1B4A6E10-46EA-41DA-840A-1CB1498EDE78}" srcOrd="0" destOrd="0" presId="urn:microsoft.com/office/officeart/2005/8/layout/vList6"/>
    <dgm:cxn modelId="{4412E5A8-D1AB-4ED3-8674-698CF3CDD8FB}" srcId="{3AF51169-D964-475B-8F03-C0795C85EF6F}" destId="{7AC6A17A-B37B-4794-9C64-F212337C3FEA}" srcOrd="1" destOrd="0" parTransId="{FEE2935C-26AE-4132-A6B2-63513670B134}" sibTransId="{F1AB59C8-0D5B-4E51-B0D0-2E273E630E0E}"/>
    <dgm:cxn modelId="{EB1E75CC-0000-49EE-90BF-6C665150860D}" srcId="{3AF51169-D964-475B-8F03-C0795C85EF6F}" destId="{AF5E4FAF-6D29-40BF-8851-DE4348F2A84D}" srcOrd="2" destOrd="0" parTransId="{80B43EFA-A374-4861-ADDE-CAB464D3679D}" sibTransId="{19CB20AE-7758-422F-98BD-D810AF52EF63}"/>
    <dgm:cxn modelId="{C1A1E833-FAB6-4BF9-B821-7DC2BAA98A2B}" type="presOf" srcId="{511C22F0-AC7B-49D9-BE4C-37A0551FB8A4}" destId="{3836C4DB-B1E8-4E6B-BD03-527C439F2AF6}" srcOrd="0" destOrd="0" presId="urn:microsoft.com/office/officeart/2005/8/layout/vList6"/>
    <dgm:cxn modelId="{868B9060-D9BC-4422-98D1-07530D0E92C1}" srcId="{841EA860-0197-450C-9DD7-48EDEC9C227E}" destId="{FF4E7473-7A51-44F9-8B2C-99DE307BB067}" srcOrd="0" destOrd="0" parTransId="{3572661B-2D1C-44A0-86AE-BEAC7C182CF4}" sibTransId="{7AD85D82-ADF8-46EC-BFAF-CEA15833E6FC}"/>
    <dgm:cxn modelId="{C9B0A2DB-EA0B-482B-BC19-C587E3FD4B46}" type="presOf" srcId="{FF4E7473-7A51-44F9-8B2C-99DE307BB067}" destId="{0BA4DE92-22EC-487B-AB0B-4DC312B777A2}" srcOrd="0" destOrd="0" presId="urn:microsoft.com/office/officeart/2005/8/layout/vList6"/>
    <dgm:cxn modelId="{3DE24FF1-E6FA-4124-81AC-F220D3F9215D}" srcId="{7AC6A17A-B37B-4794-9C64-F212337C3FEA}" destId="{511C22F0-AC7B-49D9-BE4C-37A0551FB8A4}" srcOrd="0" destOrd="0" parTransId="{7DF3B50F-4209-438B-8455-8FDF70086A19}" sibTransId="{79AB1222-181D-4A1F-908A-C8CE36D28B33}"/>
    <dgm:cxn modelId="{ABBC7C4A-9DAD-48AF-A540-42DBE52DB2AC}" srcId="{3AF51169-D964-475B-8F03-C0795C85EF6F}" destId="{841EA860-0197-450C-9DD7-48EDEC9C227E}" srcOrd="3" destOrd="0" parTransId="{F29B583E-2954-4264-A4CE-D6F6A095C8B5}" sibTransId="{4F441796-DA8C-48BD-8C1F-11765647F25E}"/>
    <dgm:cxn modelId="{23C7CC33-F8B5-44BD-9DCC-6C5D861CB456}" srcId="{6514FCB7-7B3F-4B54-9532-36ADA9BAACC1}" destId="{A8E7A600-8CD2-4140-8572-79B69F6DE97B}" srcOrd="0" destOrd="0" parTransId="{18A193AD-D094-4639-8DF8-F9A6A9C781BF}" sibTransId="{FD775EB7-9949-42F5-80C1-F030D1CD1384}"/>
    <dgm:cxn modelId="{62036B77-CF9F-4D55-8F33-AFE333ACE140}" type="presOf" srcId="{5A92124E-6AB1-4724-8AC9-D28235F8D6AB}" destId="{45B3A1AD-C6A9-4046-AFD9-BD409A98CB73}" srcOrd="0" destOrd="0" presId="urn:microsoft.com/office/officeart/2005/8/layout/vList6"/>
    <dgm:cxn modelId="{8DA03FDC-8CF0-41DE-85E2-165447FA3ACC}" type="presOf" srcId="{7AC6A17A-B37B-4794-9C64-F212337C3FEA}" destId="{6327B4DD-312E-4EE6-9D04-F3861311362D}" srcOrd="0" destOrd="0" presId="urn:microsoft.com/office/officeart/2005/8/layout/vList6"/>
    <dgm:cxn modelId="{BE27B2FC-69BE-43E0-9099-848E5A5020FE}" type="presOf" srcId="{A8E7A600-8CD2-4140-8572-79B69F6DE97B}" destId="{A61B353D-05D4-456B-807C-17ED63859328}" srcOrd="0" destOrd="0" presId="urn:microsoft.com/office/officeart/2005/8/layout/vList6"/>
    <dgm:cxn modelId="{0D19F0B4-5E25-4746-BDF5-4DF4CE763A7D}" srcId="{AF5E4FAF-6D29-40BF-8851-DE4348F2A84D}" destId="{5A92124E-6AB1-4724-8AC9-D28235F8D6AB}" srcOrd="0" destOrd="0" parTransId="{C61B4687-25B0-44CD-8C42-7B4960E57489}" sibTransId="{849A031F-EE3B-45C4-AA29-DD3E7BB386A0}"/>
    <dgm:cxn modelId="{447B6524-B61C-46D6-92ED-C4F46432BDE0}" srcId="{3AF51169-D964-475B-8F03-C0795C85EF6F}" destId="{6514FCB7-7B3F-4B54-9532-36ADA9BAACC1}" srcOrd="0" destOrd="0" parTransId="{494B5704-2776-44EA-9518-BAE222533458}" sibTransId="{320086F6-F719-4A98-882D-A6AA22B4D2A6}"/>
    <dgm:cxn modelId="{34AFD993-4260-4AD0-83D8-A5CBA43A1DEE}" type="presOf" srcId="{841EA860-0197-450C-9DD7-48EDEC9C227E}" destId="{FBD9D560-660E-4C86-91E9-F37C3095E96A}" srcOrd="0" destOrd="0" presId="urn:microsoft.com/office/officeart/2005/8/layout/vList6"/>
    <dgm:cxn modelId="{C9293F6B-DB13-414C-AC64-80CEECABE5F1}" type="presOf" srcId="{3AF51169-D964-475B-8F03-C0795C85EF6F}" destId="{63D67A10-EAAC-4DA5-8368-517F699F2779}" srcOrd="0" destOrd="0" presId="urn:microsoft.com/office/officeart/2005/8/layout/vList6"/>
    <dgm:cxn modelId="{0953788E-7201-45CA-9A9F-70E2E9D0A94E}" type="presParOf" srcId="{63D67A10-EAAC-4DA5-8368-517F699F2779}" destId="{80C204B1-115D-4927-A3C3-F6AEF2397340}" srcOrd="0" destOrd="0" presId="urn:microsoft.com/office/officeart/2005/8/layout/vList6"/>
    <dgm:cxn modelId="{23A52DDD-7C3D-431F-8BED-4493276ABAF9}" type="presParOf" srcId="{80C204B1-115D-4927-A3C3-F6AEF2397340}" destId="{1B4A6E10-46EA-41DA-840A-1CB1498EDE78}" srcOrd="0" destOrd="0" presId="urn:microsoft.com/office/officeart/2005/8/layout/vList6"/>
    <dgm:cxn modelId="{0AB035B8-9390-4FCF-A123-20030B5DE1F3}" type="presParOf" srcId="{80C204B1-115D-4927-A3C3-F6AEF2397340}" destId="{A61B353D-05D4-456B-807C-17ED63859328}" srcOrd="1" destOrd="0" presId="urn:microsoft.com/office/officeart/2005/8/layout/vList6"/>
    <dgm:cxn modelId="{32BE7E5F-F433-428C-99D7-7E30D81FDF09}" type="presParOf" srcId="{63D67A10-EAAC-4DA5-8368-517F699F2779}" destId="{C70358AB-46B7-4CD4-9F4C-F5BDAF138E89}" srcOrd="1" destOrd="0" presId="urn:microsoft.com/office/officeart/2005/8/layout/vList6"/>
    <dgm:cxn modelId="{43D10613-514C-44F0-B982-15E7E9824D0A}" type="presParOf" srcId="{63D67A10-EAAC-4DA5-8368-517F699F2779}" destId="{5156D9A1-6CAD-4DB5-8962-3DF3E88DC362}" srcOrd="2" destOrd="0" presId="urn:microsoft.com/office/officeart/2005/8/layout/vList6"/>
    <dgm:cxn modelId="{B83BED07-6775-43E3-BFFF-9BE0008F89DF}" type="presParOf" srcId="{5156D9A1-6CAD-4DB5-8962-3DF3E88DC362}" destId="{6327B4DD-312E-4EE6-9D04-F3861311362D}" srcOrd="0" destOrd="0" presId="urn:microsoft.com/office/officeart/2005/8/layout/vList6"/>
    <dgm:cxn modelId="{E96649F9-6FBC-4B9D-B7DD-769A4EA3E896}" type="presParOf" srcId="{5156D9A1-6CAD-4DB5-8962-3DF3E88DC362}" destId="{3836C4DB-B1E8-4E6B-BD03-527C439F2AF6}" srcOrd="1" destOrd="0" presId="urn:microsoft.com/office/officeart/2005/8/layout/vList6"/>
    <dgm:cxn modelId="{08AD87DD-D18B-40BD-B411-0D9CC99F897D}" type="presParOf" srcId="{63D67A10-EAAC-4DA5-8368-517F699F2779}" destId="{D4D87FDA-E79A-47AD-AC5A-983700A51F23}" srcOrd="3" destOrd="0" presId="urn:microsoft.com/office/officeart/2005/8/layout/vList6"/>
    <dgm:cxn modelId="{AFBA986D-D1FE-4929-87F8-C7276FB0883E}" type="presParOf" srcId="{63D67A10-EAAC-4DA5-8368-517F699F2779}" destId="{404E5F73-D506-4BF0-A1B2-E6AC0C6CD6F3}" srcOrd="4" destOrd="0" presId="urn:microsoft.com/office/officeart/2005/8/layout/vList6"/>
    <dgm:cxn modelId="{0528FB1F-5A94-4E90-8B01-9B879232D10E}" type="presParOf" srcId="{404E5F73-D506-4BF0-A1B2-E6AC0C6CD6F3}" destId="{BBE6B738-9C5D-4A64-A2A8-6B07C511C4AD}" srcOrd="0" destOrd="0" presId="urn:microsoft.com/office/officeart/2005/8/layout/vList6"/>
    <dgm:cxn modelId="{57B341F9-823E-45E2-86F9-44477312BA51}" type="presParOf" srcId="{404E5F73-D506-4BF0-A1B2-E6AC0C6CD6F3}" destId="{45B3A1AD-C6A9-4046-AFD9-BD409A98CB73}" srcOrd="1" destOrd="0" presId="urn:microsoft.com/office/officeart/2005/8/layout/vList6"/>
    <dgm:cxn modelId="{2C383218-2F3C-4F1A-AF1B-0AB7322A2383}" type="presParOf" srcId="{63D67A10-EAAC-4DA5-8368-517F699F2779}" destId="{76266C2C-225A-440C-B32D-126C5E124A3A}" srcOrd="5" destOrd="0" presId="urn:microsoft.com/office/officeart/2005/8/layout/vList6"/>
    <dgm:cxn modelId="{B7685984-72BC-4926-8670-AADC1C8505E0}" type="presParOf" srcId="{63D67A10-EAAC-4DA5-8368-517F699F2779}" destId="{B8032832-1108-424A-B327-2D7DCD98A584}" srcOrd="6" destOrd="0" presId="urn:microsoft.com/office/officeart/2005/8/layout/vList6"/>
    <dgm:cxn modelId="{29D35F20-0C4D-4ED0-8BCC-6401BA63137E}" type="presParOf" srcId="{B8032832-1108-424A-B327-2D7DCD98A584}" destId="{FBD9D560-660E-4C86-91E9-F37C3095E96A}" srcOrd="0" destOrd="0" presId="urn:microsoft.com/office/officeart/2005/8/layout/vList6"/>
    <dgm:cxn modelId="{59D80034-D9B7-497B-82CC-CB2EF5BF61FF}" type="presParOf" srcId="{B8032832-1108-424A-B327-2D7DCD98A584}" destId="{0BA4DE92-22EC-487B-AB0B-4DC312B777A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B353D-05D4-456B-807C-17ED63859328}">
      <dsp:nvSpPr>
        <dsp:cNvPr id="0" name=""/>
        <dsp:cNvSpPr/>
      </dsp:nvSpPr>
      <dsp:spPr>
        <a:xfrm>
          <a:off x="5103533" y="0"/>
          <a:ext cx="6490750" cy="118860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latin typeface="Arial" panose="020B0604020202020204" pitchFamily="34" charset="0"/>
              <a:cs typeface="Arial" panose="020B0604020202020204" pitchFamily="34" charset="0"/>
            </a:rPr>
            <a:t>Derecho a la salud como derecho fundamental irrenunciable e intransferible</a:t>
          </a:r>
          <a:endParaRPr lang="es-ES" sz="2000" kern="1200" dirty="0">
            <a:latin typeface="Arial" panose="020B0604020202020204" pitchFamily="34" charset="0"/>
            <a:cs typeface="Arial" panose="020B0604020202020204" pitchFamily="34" charset="0"/>
          </a:endParaRPr>
        </a:p>
      </dsp:txBody>
      <dsp:txXfrm>
        <a:off x="5103533" y="148575"/>
        <a:ext cx="6045025" cy="891450"/>
      </dsp:txXfrm>
    </dsp:sp>
    <dsp:sp modelId="{1B4A6E10-46EA-41DA-840A-1CB1498EDE78}">
      <dsp:nvSpPr>
        <dsp:cNvPr id="0" name=""/>
        <dsp:cNvSpPr/>
      </dsp:nvSpPr>
      <dsp:spPr>
        <a:xfrm>
          <a:off x="205861" y="40836"/>
          <a:ext cx="4487889" cy="10530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Ley estatutaria 1751 de 2015</a:t>
          </a:r>
          <a:endParaRPr lang="es-ES" sz="2000" kern="1200" dirty="0">
            <a:latin typeface="Arial" panose="020B0604020202020204" pitchFamily="34" charset="0"/>
            <a:cs typeface="Arial" panose="020B0604020202020204" pitchFamily="34" charset="0"/>
          </a:endParaRPr>
        </a:p>
      </dsp:txBody>
      <dsp:txXfrm>
        <a:off x="257269" y="92244"/>
        <a:ext cx="4385073" cy="950278"/>
      </dsp:txXfrm>
    </dsp:sp>
    <dsp:sp modelId="{3836C4DB-B1E8-4E6B-BD03-527C439F2AF6}">
      <dsp:nvSpPr>
        <dsp:cNvPr id="0" name=""/>
        <dsp:cNvSpPr/>
      </dsp:nvSpPr>
      <dsp:spPr>
        <a:xfrm>
          <a:off x="5008026" y="1555618"/>
          <a:ext cx="6364387" cy="128781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latin typeface="Arial" panose="020B0604020202020204" pitchFamily="34" charset="0"/>
              <a:cs typeface="Arial" panose="020B0604020202020204" pitchFamily="34" charset="0"/>
            </a:rPr>
            <a:t>Concepto del PAIS y concepto del MIAS. Por medio de la cual se adopta la Política de Atención Integral. Marco estratégico Y Marco operacional</a:t>
          </a:r>
          <a:endParaRPr lang="es-ES" sz="2000" kern="1200" dirty="0">
            <a:latin typeface="Arial" panose="020B0604020202020204" pitchFamily="34" charset="0"/>
            <a:cs typeface="Arial" panose="020B0604020202020204" pitchFamily="34" charset="0"/>
          </a:endParaRPr>
        </a:p>
      </dsp:txBody>
      <dsp:txXfrm>
        <a:off x="5008026" y="1716595"/>
        <a:ext cx="5881455" cy="965864"/>
      </dsp:txXfrm>
    </dsp:sp>
    <dsp:sp modelId="{6327B4DD-312E-4EE6-9D04-F3861311362D}">
      <dsp:nvSpPr>
        <dsp:cNvPr id="0" name=""/>
        <dsp:cNvSpPr/>
      </dsp:nvSpPr>
      <dsp:spPr>
        <a:xfrm>
          <a:off x="205813" y="1621148"/>
          <a:ext cx="4549036" cy="1084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Resolución 0429 del 2016</a:t>
          </a:r>
          <a:endParaRPr lang="es-ES" sz="2000" kern="1200" dirty="0">
            <a:latin typeface="Arial" panose="020B0604020202020204" pitchFamily="34" charset="0"/>
            <a:cs typeface="Arial" panose="020B0604020202020204" pitchFamily="34" charset="0"/>
          </a:endParaRPr>
        </a:p>
      </dsp:txBody>
      <dsp:txXfrm>
        <a:off x="258730" y="1674065"/>
        <a:ext cx="4443202" cy="978179"/>
      </dsp:txXfrm>
    </dsp:sp>
    <dsp:sp modelId="{45B3A1AD-C6A9-4046-AFD9-BD409A98CB73}">
      <dsp:nvSpPr>
        <dsp:cNvPr id="0" name=""/>
        <dsp:cNvSpPr/>
      </dsp:nvSpPr>
      <dsp:spPr>
        <a:xfrm>
          <a:off x="5020107" y="3040971"/>
          <a:ext cx="6340605" cy="93847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90000"/>
            </a:lnSpc>
            <a:spcBef>
              <a:spcPct val="0"/>
            </a:spcBef>
            <a:spcAft>
              <a:spcPct val="15000"/>
            </a:spcAft>
            <a:buChar char="••"/>
          </a:pPr>
          <a:r>
            <a:rPr lang="es-ES" sz="2000" kern="1200" dirty="0" smtClean="0">
              <a:latin typeface="Arial" panose="020B0604020202020204" pitchFamily="34" charset="0"/>
              <a:cs typeface="Arial" panose="020B0604020202020204" pitchFamily="34" charset="0"/>
            </a:rPr>
            <a:t>Marco metodológico de las RIAS</a:t>
          </a:r>
          <a:endParaRPr lang="es-ES" sz="2000" kern="1200" dirty="0">
            <a:latin typeface="Arial" panose="020B0604020202020204" pitchFamily="34" charset="0"/>
            <a:cs typeface="Arial" panose="020B0604020202020204" pitchFamily="34" charset="0"/>
          </a:endParaRPr>
        </a:p>
      </dsp:txBody>
      <dsp:txXfrm>
        <a:off x="5020107" y="3158281"/>
        <a:ext cx="5988675" cy="703859"/>
      </dsp:txXfrm>
    </dsp:sp>
    <dsp:sp modelId="{BBE6B738-9C5D-4A64-A2A8-6B07C511C4AD}">
      <dsp:nvSpPr>
        <dsp:cNvPr id="0" name=""/>
        <dsp:cNvSpPr/>
      </dsp:nvSpPr>
      <dsp:spPr>
        <a:xfrm>
          <a:off x="205849" y="3187616"/>
          <a:ext cx="4549036" cy="1084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t>Resolución 3202 del 2016</a:t>
          </a:r>
          <a:endParaRPr lang="es-ES" sz="2000" kern="1200" dirty="0">
            <a:latin typeface="Arial" panose="020B0604020202020204" pitchFamily="34" charset="0"/>
            <a:cs typeface="Arial" panose="020B0604020202020204" pitchFamily="34" charset="0"/>
          </a:endParaRPr>
        </a:p>
      </dsp:txBody>
      <dsp:txXfrm>
        <a:off x="258766" y="3240533"/>
        <a:ext cx="4443202" cy="978179"/>
      </dsp:txXfrm>
    </dsp:sp>
    <dsp:sp modelId="{0BA4DE92-22EC-487B-AB0B-4DC312B777A2}">
      <dsp:nvSpPr>
        <dsp:cNvPr id="0" name=""/>
        <dsp:cNvSpPr/>
      </dsp:nvSpPr>
      <dsp:spPr>
        <a:xfrm>
          <a:off x="5043072" y="4821041"/>
          <a:ext cx="6294674" cy="11852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90000"/>
            </a:lnSpc>
            <a:spcBef>
              <a:spcPct val="0"/>
            </a:spcBef>
            <a:spcAft>
              <a:spcPct val="15000"/>
            </a:spcAft>
            <a:buChar char="••"/>
          </a:pPr>
          <a:r>
            <a:rPr lang="es-CO" sz="2000" kern="1200" dirty="0" smtClean="0">
              <a:solidFill>
                <a:schemeClr val="tx1"/>
              </a:solidFill>
              <a:latin typeface="Arial" panose="020B0604020202020204" pitchFamily="34" charset="0"/>
              <a:cs typeface="Arial" panose="020B0604020202020204" pitchFamily="34" charset="0"/>
            </a:rPr>
            <a:t>Por medio de la cual se adoptan los lineamientos técnicos y operativos de las RIAS y se establecen las directrices de operación </a:t>
          </a:r>
          <a:endParaRPr lang="es-ES" sz="2000" kern="1200" dirty="0">
            <a:latin typeface="Arial" panose="020B0604020202020204" pitchFamily="34" charset="0"/>
            <a:cs typeface="Arial" panose="020B0604020202020204" pitchFamily="34" charset="0"/>
          </a:endParaRPr>
        </a:p>
      </dsp:txBody>
      <dsp:txXfrm>
        <a:off x="5043072" y="4969197"/>
        <a:ext cx="5850208" cy="888933"/>
      </dsp:txXfrm>
    </dsp:sp>
    <dsp:sp modelId="{FBD9D560-660E-4C86-91E9-F37C3095E96A}">
      <dsp:nvSpPr>
        <dsp:cNvPr id="0" name=""/>
        <dsp:cNvSpPr/>
      </dsp:nvSpPr>
      <dsp:spPr>
        <a:xfrm>
          <a:off x="228814" y="4741771"/>
          <a:ext cx="4549036" cy="1084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Resolución 3280 de 2018</a:t>
          </a:r>
          <a:endParaRPr lang="es-ES" sz="2000" kern="1200" dirty="0">
            <a:latin typeface="Arial" panose="020B0604020202020204" pitchFamily="34" charset="0"/>
            <a:cs typeface="Arial" panose="020B0604020202020204" pitchFamily="34" charset="0"/>
          </a:endParaRPr>
        </a:p>
      </dsp:txBody>
      <dsp:txXfrm>
        <a:off x="281731" y="4794688"/>
        <a:ext cx="4443202" cy="97817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25F8F-66FF-44B0-AC86-09DD31AD29D3}" type="datetimeFigureOut">
              <a:rPr lang="en-US" smtClean="0"/>
              <a:t>5/11/2021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B26A8-A01A-441F-BC00-1D8277621C86}" type="slidenum">
              <a:rPr lang="en-US" smtClean="0"/>
              <a:t>‹Nº›</a:t>
            </a:fld>
            <a:endParaRPr lang="en-US"/>
          </a:p>
        </p:txBody>
      </p:sp>
    </p:spTree>
    <p:extLst>
      <p:ext uri="{BB962C8B-B14F-4D97-AF65-F5344CB8AC3E}">
        <p14:creationId xmlns:p14="http://schemas.microsoft.com/office/powerpoint/2010/main" val="14285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O" sz="1100" dirty="0">
                <a:latin typeface="Arial Narrow" panose="020B0606020202030204" pitchFamily="34" charset="0"/>
              </a:rPr>
              <a:t>Es necesario organizar las poblaciones según el curso de vida, el ciclo de vida  y los grupos de riesgo</a:t>
            </a:r>
          </a:p>
          <a:p>
            <a:pPr marL="171450" indent="-171450">
              <a:buFont typeface="Arial" panose="020B0604020202020204" pitchFamily="34" charset="0"/>
              <a:buChar char="•"/>
            </a:pPr>
            <a:r>
              <a:rPr lang="es-CO" sz="1100" dirty="0">
                <a:latin typeface="Arial Narrow" panose="020B0606020202030204" pitchFamily="34" charset="0"/>
              </a:rPr>
              <a:t>Las</a:t>
            </a:r>
            <a:r>
              <a:rPr lang="es-CO" sz="1100" baseline="0" dirty="0">
                <a:latin typeface="Arial Narrow" panose="020B0606020202030204" pitchFamily="34" charset="0"/>
              </a:rPr>
              <a:t> ET deben partir del ASIS,</a:t>
            </a:r>
            <a:r>
              <a:rPr lang="es-ES" sz="1100" b="0" i="0" kern="1200" dirty="0">
                <a:solidFill>
                  <a:schemeClr val="tx1"/>
                </a:solidFill>
                <a:effectLst/>
                <a:latin typeface="Arial Narrow" panose="020B0606020202030204" pitchFamily="34" charset="0"/>
                <a:ea typeface="+mn-ea"/>
                <a:cs typeface="+mn-cs"/>
              </a:rPr>
              <a:t>  identificar, conocer y priorizar las necesidades poblacionales; los aseguradores, por su parte, mediante la caracterización poblacional de EAPB y de la información para la gestión del riesgo en salud de los afiliados o declaratoria del estado de salud, deben priorizar las necesidades y problemas en su población afiliada, contrastándolas con las prioridades establecidas por la entidad territorial en el ASIS, orientando así los grupos objetivo que debe gestionar,</a:t>
            </a:r>
            <a:r>
              <a:rPr lang="es-ES" sz="1100" b="0" i="0" kern="1200" baseline="0" dirty="0">
                <a:solidFill>
                  <a:schemeClr val="tx1"/>
                </a:solidFill>
                <a:effectLst/>
                <a:latin typeface="Arial Narrow" panose="020B0606020202030204" pitchFamily="34" charset="0"/>
                <a:ea typeface="+mn-ea"/>
                <a:cs typeface="+mn-cs"/>
              </a:rPr>
              <a:t> las IPS. Todos los actores  deben contar con la información que le permita  responder a las necesidades de los usuarios.</a:t>
            </a:r>
            <a:endParaRPr lang="es-ES" sz="1100" b="0" i="0" kern="1200" dirty="0">
              <a:solidFill>
                <a:schemeClr val="tx1"/>
              </a:solidFill>
              <a:effectLst/>
              <a:latin typeface="Arial Narrow" panose="020B0606020202030204" pitchFamily="34" charset="0"/>
              <a:ea typeface="+mn-ea"/>
              <a:cs typeface="+mn-cs"/>
            </a:endParaRPr>
          </a:p>
          <a:p>
            <a:pPr marL="171450" indent="-171450">
              <a:buFont typeface="Arial" panose="020B0604020202020204" pitchFamily="34" charset="0"/>
              <a:buChar char="•"/>
            </a:pPr>
            <a:r>
              <a:rPr lang="es-ES" sz="1100" b="0" i="0" kern="1200" dirty="0">
                <a:solidFill>
                  <a:schemeClr val="tx1"/>
                </a:solidFill>
                <a:effectLst/>
                <a:latin typeface="Arial Narrow" panose="020B0606020202030204" pitchFamily="34" charset="0"/>
                <a:ea typeface="+mn-ea"/>
                <a:cs typeface="+mn-cs"/>
              </a:rPr>
              <a:t>Con estos insumos las entidades territoriales formulan el Plan Territorial de Salud (PTS), acorde al Plan de desarrollo territorial. Una vez establecidas las prioridades deben ajustar y ejecutar el Plan de Intervenciones Colectivas; así mismo liderar los procesos de gestión de la salud pública. Además de la agrupación de las poblaciones, desde sus competencias los agentes del Sistema deben conformar grupos de riesgo</a:t>
            </a:r>
            <a:r>
              <a:rPr lang="es-ES" sz="1100" b="0" i="1" kern="1200" dirty="0">
                <a:solidFill>
                  <a:schemeClr val="tx1"/>
                </a:solidFill>
                <a:effectLst/>
                <a:latin typeface="Arial Narrow" panose="020B0606020202030204" pitchFamily="34" charset="0"/>
                <a:ea typeface="+mn-ea"/>
                <a:cs typeface="+mn-cs"/>
              </a:rPr>
              <a:t> </a:t>
            </a:r>
            <a:r>
              <a:rPr lang="es-ES" sz="1100" b="0" i="0" kern="1200" dirty="0">
                <a:solidFill>
                  <a:schemeClr val="tx1"/>
                </a:solidFill>
                <a:effectLst/>
                <a:latin typeface="Arial Narrow" panose="020B0606020202030204" pitchFamily="34" charset="0"/>
                <a:ea typeface="+mn-ea"/>
                <a:cs typeface="+mn-cs"/>
              </a:rPr>
              <a:t>teniendo en cuenta aquellas condiciones (enfermedades y lesiones) que se consideren prioritarias para el Sistema. </a:t>
            </a:r>
          </a:p>
          <a:p>
            <a:pPr marL="171450" indent="-171450">
              <a:buFont typeface="Arial" panose="020B0604020202020204" pitchFamily="34" charset="0"/>
              <a:buChar char="•"/>
            </a:pPr>
            <a:r>
              <a:rPr lang="es-ES" sz="1100" b="0" i="0" kern="1200" dirty="0">
                <a:solidFill>
                  <a:schemeClr val="tx1"/>
                </a:solidFill>
                <a:effectLst/>
                <a:latin typeface="Arial Narrow" panose="020B0606020202030204" pitchFamily="34" charset="0"/>
                <a:ea typeface="+mn-ea"/>
                <a:cs typeface="+mn-cs"/>
              </a:rPr>
              <a:t>Las EAPB con la caracterización debe organizarse de acuerdo con los grupos de riesgo definidos dentro del MIAS y debe hacerse para todos los ámbitos territoriales </a:t>
            </a:r>
          </a:p>
          <a:p>
            <a:pPr marL="171450" indent="-171450">
              <a:buFont typeface="Arial" panose="020B0604020202020204" pitchFamily="34" charset="0"/>
              <a:buChar char="•"/>
            </a:pPr>
            <a:r>
              <a:rPr lang="es-ES" sz="1100" b="0" i="0" kern="1200" dirty="0">
                <a:solidFill>
                  <a:schemeClr val="tx1"/>
                </a:solidFill>
                <a:effectLst/>
                <a:latin typeface="Arial Narrow" panose="020B0606020202030204" pitchFamily="34" charset="0"/>
                <a:ea typeface="+mn-ea"/>
                <a:cs typeface="+mn-cs"/>
              </a:rPr>
              <a:t>La interacción entre la entidad</a:t>
            </a:r>
            <a:r>
              <a:rPr lang="es-ES" sz="1100" b="1" i="0" kern="1200" dirty="0">
                <a:solidFill>
                  <a:schemeClr val="tx1"/>
                </a:solidFill>
                <a:effectLst/>
                <a:latin typeface="Arial Narrow" panose="020B0606020202030204" pitchFamily="34" charset="0"/>
                <a:ea typeface="+mn-ea"/>
                <a:cs typeface="+mn-cs"/>
              </a:rPr>
              <a:t> </a:t>
            </a:r>
            <a:r>
              <a:rPr lang="es-ES" sz="1100" b="0" i="0" kern="1200" dirty="0">
                <a:solidFill>
                  <a:schemeClr val="tx1"/>
                </a:solidFill>
                <a:effectLst/>
                <a:latin typeface="Arial Narrow" panose="020B0606020202030204" pitchFamily="34" charset="0"/>
                <a:ea typeface="+mn-ea"/>
                <a:cs typeface="+mn-cs"/>
              </a:rPr>
              <a:t>territorial y EAPB debe ser requerimiento en el cumplimiento de los estándares de habilitación de la EAPB.</a:t>
            </a:r>
          </a:p>
          <a:p>
            <a:pPr marL="171450" indent="-171450">
              <a:buFont typeface="Arial" panose="020B0604020202020204" pitchFamily="34" charset="0"/>
              <a:buChar char="•"/>
            </a:pPr>
            <a:r>
              <a:rPr lang="es-ES" sz="1100" b="0" i="0" kern="1200" dirty="0">
                <a:solidFill>
                  <a:schemeClr val="tx1"/>
                </a:solidFill>
                <a:effectLst/>
                <a:latin typeface="Arial Narrow" panose="020B0606020202030204" pitchFamily="34" charset="0"/>
                <a:ea typeface="+mn-ea"/>
                <a:cs typeface="+mn-cs"/>
              </a:rPr>
              <a:t>Todos los actores deben concurrir en la formulación del plan territorial de salud.</a:t>
            </a:r>
            <a:endParaRPr lang="es-CO" sz="1100" b="0" i="0" kern="1200" dirty="0">
              <a:solidFill>
                <a:schemeClr val="tx1"/>
              </a:solidFill>
              <a:effectLst/>
              <a:latin typeface="Arial Narrow" panose="020B0606020202030204" pitchFamily="34" charset="0"/>
              <a:ea typeface="+mn-ea"/>
              <a:cs typeface="+mn-cs"/>
            </a:endParaRPr>
          </a:p>
          <a:p>
            <a:r>
              <a:rPr lang="es-ES" sz="1100" b="0" i="0" kern="1200" dirty="0">
                <a:solidFill>
                  <a:schemeClr val="tx1"/>
                </a:solidFill>
                <a:effectLst/>
                <a:latin typeface="Arial Narrow" panose="020B0606020202030204" pitchFamily="34" charset="0"/>
                <a:ea typeface="+mn-ea"/>
                <a:cs typeface="+mn-cs"/>
              </a:rPr>
              <a:t> </a:t>
            </a:r>
            <a:endParaRPr lang="es-CO" sz="1100" b="0" i="0" kern="1200" dirty="0">
              <a:solidFill>
                <a:schemeClr val="tx1"/>
              </a:solidFill>
              <a:effectLst/>
              <a:latin typeface="Arial Narrow" panose="020B0606020202030204" pitchFamily="34" charset="0"/>
              <a:ea typeface="+mn-ea"/>
              <a:cs typeface="+mn-cs"/>
            </a:endParaRPr>
          </a:p>
        </p:txBody>
      </p:sp>
      <p:sp>
        <p:nvSpPr>
          <p:cNvPr id="4" name="Marcador de número de diapositiva 3"/>
          <p:cNvSpPr>
            <a:spLocks noGrp="1"/>
          </p:cNvSpPr>
          <p:nvPr>
            <p:ph type="sldNum" sz="quarter" idx="10"/>
          </p:nvPr>
        </p:nvSpPr>
        <p:spPr/>
        <p:txBody>
          <a:bodyPr/>
          <a:lstStyle/>
          <a:p>
            <a:fld id="{62F0376E-5213-4F28-82D8-561E09F0FF1B}" type="slidenum">
              <a:rPr lang="es-CO" smtClean="0"/>
              <a:pPr/>
              <a:t>6</a:t>
            </a:fld>
            <a:endParaRPr lang="es-CO" dirty="0"/>
          </a:p>
        </p:txBody>
      </p:sp>
    </p:spTree>
    <p:extLst>
      <p:ext uri="{BB962C8B-B14F-4D97-AF65-F5344CB8AC3E}">
        <p14:creationId xmlns:p14="http://schemas.microsoft.com/office/powerpoint/2010/main" val="314148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11/05/2021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11/05/2021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11/05/2021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11/05/2021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11/05/2021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11/05/2021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11/05/2021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11/05/2021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p:nvPr/>
        </p:nvPicPr>
        <p:blipFill rotWithShape="1">
          <a:blip r:embed="rId2"/>
          <a:srcRect l="2715" t="12050" r="87441" b="20739"/>
          <a:stretch/>
        </p:blipFill>
        <p:spPr bwMode="auto">
          <a:xfrm>
            <a:off x="1038136" y="1084940"/>
            <a:ext cx="819150" cy="796925"/>
          </a:xfrm>
          <a:prstGeom prst="rect">
            <a:avLst/>
          </a:prstGeom>
          <a:ln>
            <a:noFill/>
          </a:ln>
          <a:extLst>
            <a:ext uri="{53640926-AAD7-44D8-BBD7-CCE9431645EC}">
              <a14:shadowObscured xmlns:a14="http://schemas.microsoft.com/office/drawing/2010/main"/>
            </a:ext>
          </a:extLst>
        </p:spPr>
      </p:pic>
      <p:pic>
        <p:nvPicPr>
          <p:cNvPr id="11" name="Imagen 10"/>
          <p:cNvPicPr/>
          <p:nvPr/>
        </p:nvPicPr>
        <p:blipFill rotWithShape="1">
          <a:blip r:embed="rId2"/>
          <a:srcRect l="83333" t="8836" r="2070" b="20739"/>
          <a:stretch/>
        </p:blipFill>
        <p:spPr bwMode="auto">
          <a:xfrm>
            <a:off x="1022976" y="5515523"/>
            <a:ext cx="819150" cy="835025"/>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2"/>
          <a:srcRect l="19080" t="15237" r="70638" b="20739"/>
          <a:stretch/>
        </p:blipFill>
        <p:spPr bwMode="auto">
          <a:xfrm>
            <a:off x="1015708" y="1934252"/>
            <a:ext cx="819149" cy="759126"/>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2"/>
          <a:srcRect l="34114" t="7229" r="53666" b="20739"/>
          <a:stretch/>
        </p:blipFill>
        <p:spPr bwMode="auto">
          <a:xfrm>
            <a:off x="1015708" y="2750759"/>
            <a:ext cx="819150" cy="854075"/>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2"/>
          <a:srcRect l="51594" t="7229" r="36864" b="20739"/>
          <a:stretch/>
        </p:blipFill>
        <p:spPr bwMode="auto">
          <a:xfrm>
            <a:off x="1015708" y="3660086"/>
            <a:ext cx="819150" cy="854075"/>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2"/>
          <a:srcRect l="68058" r="19212" b="20739"/>
          <a:stretch/>
        </p:blipFill>
        <p:spPr bwMode="auto">
          <a:xfrm>
            <a:off x="1015708" y="4544942"/>
            <a:ext cx="819150" cy="939800"/>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3"/>
          <a:srcRect l="37629" t="72095" r="50831" b="18165"/>
          <a:stretch/>
        </p:blipFill>
        <p:spPr bwMode="auto">
          <a:xfrm>
            <a:off x="740864" y="161767"/>
            <a:ext cx="2997843" cy="896979"/>
          </a:xfrm>
          <a:prstGeom prst="rect">
            <a:avLst/>
          </a:prstGeom>
          <a:ln>
            <a:noFill/>
          </a:ln>
          <a:extLst>
            <a:ext uri="{53640926-AAD7-44D8-BBD7-CCE9431645EC}">
              <a14:shadowObscured xmlns:a14="http://schemas.microsoft.com/office/drawing/2010/main"/>
            </a:ext>
          </a:extLst>
        </p:spPr>
      </p:pic>
      <p:cxnSp>
        <p:nvCxnSpPr>
          <p:cNvPr id="9" name="Conector recto 8"/>
          <p:cNvCxnSpPr/>
          <p:nvPr/>
        </p:nvCxnSpPr>
        <p:spPr>
          <a:xfrm>
            <a:off x="554178" y="622746"/>
            <a:ext cx="1407" cy="550026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2" name="Conector recto de flecha 21"/>
          <p:cNvCxnSpPr/>
          <p:nvPr/>
        </p:nvCxnSpPr>
        <p:spPr>
          <a:xfrm>
            <a:off x="555585" y="1701478"/>
            <a:ext cx="289368"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8" name="Conector recto de flecha 27"/>
          <p:cNvCxnSpPr/>
          <p:nvPr/>
        </p:nvCxnSpPr>
        <p:spPr>
          <a:xfrm>
            <a:off x="571054" y="2520230"/>
            <a:ext cx="289368"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9" name="Conector recto de flecha 28"/>
          <p:cNvCxnSpPr/>
          <p:nvPr/>
        </p:nvCxnSpPr>
        <p:spPr>
          <a:xfrm>
            <a:off x="555585" y="3465636"/>
            <a:ext cx="289368"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0" name="Conector recto de flecha 29"/>
          <p:cNvCxnSpPr/>
          <p:nvPr/>
        </p:nvCxnSpPr>
        <p:spPr>
          <a:xfrm>
            <a:off x="555585" y="4300845"/>
            <a:ext cx="289368"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1" name="Conector recto de flecha 30"/>
          <p:cNvCxnSpPr/>
          <p:nvPr/>
        </p:nvCxnSpPr>
        <p:spPr>
          <a:xfrm>
            <a:off x="571054" y="5291493"/>
            <a:ext cx="289368"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2" name="Conector recto de flecha 31"/>
          <p:cNvCxnSpPr/>
          <p:nvPr/>
        </p:nvCxnSpPr>
        <p:spPr>
          <a:xfrm>
            <a:off x="555585" y="6123007"/>
            <a:ext cx="289368"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9" name="Conector recto 38"/>
          <p:cNvCxnSpPr/>
          <p:nvPr/>
        </p:nvCxnSpPr>
        <p:spPr>
          <a:xfrm>
            <a:off x="554178" y="622746"/>
            <a:ext cx="258016"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 name="Rectángulo 6"/>
          <p:cNvSpPr/>
          <p:nvPr/>
        </p:nvSpPr>
        <p:spPr>
          <a:xfrm>
            <a:off x="1928452" y="1132451"/>
            <a:ext cx="1787669"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400" b="1" dirty="0">
                <a:solidFill>
                  <a:schemeClr val="accent1">
                    <a:lumMod val="75000"/>
                  </a:schemeClr>
                </a:solidFill>
                <a:latin typeface="Verdana" panose="020B0604030504040204" pitchFamily="34" charset="0"/>
              </a:rPr>
              <a:t>Primer infancia </a:t>
            </a:r>
            <a:endParaRPr lang="en-US" sz="1400" dirty="0">
              <a:solidFill>
                <a:schemeClr val="accent1">
                  <a:lumMod val="75000"/>
                </a:schemeClr>
              </a:solidFill>
            </a:endParaRPr>
          </a:p>
        </p:txBody>
      </p:sp>
      <p:sp>
        <p:nvSpPr>
          <p:cNvPr id="8" name="Rectángulo 7"/>
          <p:cNvSpPr/>
          <p:nvPr/>
        </p:nvSpPr>
        <p:spPr>
          <a:xfrm>
            <a:off x="1930417" y="1904441"/>
            <a:ext cx="1082348"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400" b="1" dirty="0">
                <a:solidFill>
                  <a:schemeClr val="accent1">
                    <a:lumMod val="75000"/>
                  </a:schemeClr>
                </a:solidFill>
                <a:latin typeface="Verdana" panose="020B0604030504040204" pitchFamily="34" charset="0"/>
              </a:rPr>
              <a:t>Infancia </a:t>
            </a:r>
            <a:endParaRPr lang="en-US" sz="1400" dirty="0">
              <a:solidFill>
                <a:schemeClr val="accent1">
                  <a:lumMod val="75000"/>
                </a:schemeClr>
              </a:solidFill>
            </a:endParaRPr>
          </a:p>
        </p:txBody>
      </p:sp>
      <p:sp>
        <p:nvSpPr>
          <p:cNvPr id="24" name="Rectángulo 23"/>
          <p:cNvSpPr/>
          <p:nvPr/>
        </p:nvSpPr>
        <p:spPr>
          <a:xfrm>
            <a:off x="1909946" y="2785295"/>
            <a:ext cx="1558440"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400" b="1" dirty="0">
                <a:solidFill>
                  <a:schemeClr val="accent1">
                    <a:lumMod val="75000"/>
                  </a:schemeClr>
                </a:solidFill>
                <a:latin typeface="Verdana" panose="020B0604030504040204" pitchFamily="34" charset="0"/>
              </a:rPr>
              <a:t>Adolescencia </a:t>
            </a:r>
            <a:endParaRPr lang="en-US" sz="1400" dirty="0">
              <a:solidFill>
                <a:schemeClr val="accent1">
                  <a:lumMod val="75000"/>
                </a:schemeClr>
              </a:solidFill>
            </a:endParaRPr>
          </a:p>
        </p:txBody>
      </p:sp>
      <p:sp>
        <p:nvSpPr>
          <p:cNvPr id="40" name="Rectángulo 39"/>
          <p:cNvSpPr/>
          <p:nvPr/>
        </p:nvSpPr>
        <p:spPr>
          <a:xfrm>
            <a:off x="1907611" y="3717791"/>
            <a:ext cx="1172116"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400" b="1" dirty="0">
                <a:solidFill>
                  <a:schemeClr val="accent1">
                    <a:lumMod val="75000"/>
                  </a:schemeClr>
                </a:solidFill>
                <a:latin typeface="Verdana" panose="020B0604030504040204" pitchFamily="34" charset="0"/>
              </a:rPr>
              <a:t>Juventud </a:t>
            </a:r>
            <a:endParaRPr lang="en-US" sz="1400" dirty="0">
              <a:solidFill>
                <a:schemeClr val="accent1">
                  <a:lumMod val="75000"/>
                </a:schemeClr>
              </a:solidFill>
            </a:endParaRPr>
          </a:p>
        </p:txBody>
      </p:sp>
      <p:sp>
        <p:nvSpPr>
          <p:cNvPr id="42" name="Rectángulo 41"/>
          <p:cNvSpPr/>
          <p:nvPr/>
        </p:nvSpPr>
        <p:spPr>
          <a:xfrm>
            <a:off x="1924143" y="4645510"/>
            <a:ext cx="102463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400" b="1" dirty="0">
                <a:solidFill>
                  <a:schemeClr val="accent1">
                    <a:lumMod val="75000"/>
                  </a:schemeClr>
                </a:solidFill>
                <a:latin typeface="Verdana" panose="020B0604030504040204" pitchFamily="34" charset="0"/>
              </a:rPr>
              <a:t>Adultez</a:t>
            </a:r>
            <a:r>
              <a:rPr lang="en-US" b="1" dirty="0">
                <a:solidFill>
                  <a:srgbClr val="000000"/>
                </a:solidFill>
                <a:latin typeface="Verdana" panose="020B0604030504040204" pitchFamily="34" charset="0"/>
              </a:rPr>
              <a:t> </a:t>
            </a:r>
            <a:endParaRPr lang="en-US" dirty="0"/>
          </a:p>
        </p:txBody>
      </p:sp>
      <p:sp>
        <p:nvSpPr>
          <p:cNvPr id="44" name="Rectángulo 43"/>
          <p:cNvSpPr/>
          <p:nvPr/>
        </p:nvSpPr>
        <p:spPr>
          <a:xfrm>
            <a:off x="1935824" y="5515523"/>
            <a:ext cx="800219"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400" b="1" dirty="0">
                <a:solidFill>
                  <a:schemeClr val="accent1">
                    <a:lumMod val="75000"/>
                  </a:schemeClr>
                </a:solidFill>
                <a:latin typeface="Verdana" panose="020B0604030504040204" pitchFamily="34" charset="0"/>
              </a:rPr>
              <a:t>Vejez </a:t>
            </a:r>
            <a:endParaRPr lang="en-US" sz="1400" dirty="0">
              <a:solidFill>
                <a:schemeClr val="accent1">
                  <a:lumMod val="75000"/>
                </a:schemeClr>
              </a:solidFill>
            </a:endParaRPr>
          </a:p>
        </p:txBody>
      </p:sp>
      <p:sp>
        <p:nvSpPr>
          <p:cNvPr id="5" name="Rectángulo 4"/>
          <p:cNvSpPr/>
          <p:nvPr/>
        </p:nvSpPr>
        <p:spPr>
          <a:xfrm>
            <a:off x="5090953" y="267101"/>
            <a:ext cx="6096000" cy="4093428"/>
          </a:xfrm>
          <a:prstGeom prst="rect">
            <a:avLst/>
          </a:prstGeom>
        </p:spPr>
        <p:txBody>
          <a:bodyPr>
            <a:spAutoFit/>
          </a:bodyPr>
          <a:lstStyle/>
          <a:p>
            <a:pPr algn="just">
              <a:defRPr/>
            </a:pPr>
            <a:r>
              <a:rPr lang="es-CO" sz="2000" b="1" dirty="0">
                <a:latin typeface="Arial" panose="020B0604020202020204" pitchFamily="34" charset="0"/>
                <a:cs typeface="Arial" panose="020B0604020202020204" pitchFamily="34" charset="0"/>
              </a:rPr>
              <a:t>Momentos del Curso de Vida</a:t>
            </a:r>
          </a:p>
          <a:p>
            <a:pPr algn="just">
              <a:defRPr/>
            </a:pPr>
            <a:r>
              <a:rPr lang="es-CO" sz="2000" b="1" dirty="0" smtClean="0">
                <a:latin typeface="Arial" panose="020B0604020202020204" pitchFamily="34" charset="0"/>
                <a:cs typeface="Arial" panose="020B0604020202020204" pitchFamily="34" charset="0"/>
              </a:rPr>
              <a:t>1- Primera infancia: </a:t>
            </a:r>
            <a:r>
              <a:rPr lang="es-CO" sz="2000" dirty="0">
                <a:latin typeface="Arial" panose="020B0604020202020204" pitchFamily="34" charset="0"/>
                <a:cs typeface="Arial" panose="020B0604020202020204" pitchFamily="34" charset="0"/>
              </a:rPr>
              <a:t>Desde su gestación hasta los 5 años de vida </a:t>
            </a:r>
            <a:endParaRPr lang="es-CO" sz="2000" dirty="0" smtClean="0">
              <a:latin typeface="Arial" panose="020B0604020202020204" pitchFamily="34" charset="0"/>
              <a:cs typeface="Arial" panose="020B0604020202020204" pitchFamily="34" charset="0"/>
            </a:endParaRPr>
          </a:p>
          <a:p>
            <a:pPr algn="just">
              <a:defRPr/>
            </a:pPr>
            <a:r>
              <a:rPr lang="es-CO" sz="2000" b="1" dirty="0" smtClean="0">
                <a:latin typeface="Arial" panose="020B0604020202020204" pitchFamily="34" charset="0"/>
                <a:cs typeface="Arial" panose="020B0604020202020204" pitchFamily="34" charset="0"/>
              </a:rPr>
              <a:t>2- Infancia: </a:t>
            </a:r>
            <a:r>
              <a:rPr lang="es-CO" sz="2000" dirty="0" smtClean="0">
                <a:latin typeface="Arial" panose="020B0604020202020204" pitchFamily="34" charset="0"/>
                <a:cs typeface="Arial" panose="020B0604020202020204" pitchFamily="34" charset="0"/>
              </a:rPr>
              <a:t>Periodo que cursa entre los 6 y los 11 años de edad </a:t>
            </a:r>
          </a:p>
          <a:p>
            <a:pPr algn="just">
              <a:defRPr/>
            </a:pPr>
            <a:r>
              <a:rPr lang="es-CO" sz="2000" b="1" dirty="0" smtClean="0">
                <a:latin typeface="Arial" panose="020B0604020202020204" pitchFamily="34" charset="0"/>
                <a:cs typeface="Arial" panose="020B0604020202020204" pitchFamily="34" charset="0"/>
              </a:rPr>
              <a:t>3- Adolescencia: </a:t>
            </a:r>
            <a:r>
              <a:rPr lang="es-CO" sz="2000" dirty="0" smtClean="0">
                <a:latin typeface="Arial" panose="020B0604020202020204" pitchFamily="34" charset="0"/>
                <a:cs typeface="Arial" panose="020B0604020202020204" pitchFamily="34" charset="0"/>
              </a:rPr>
              <a:t>Se refiere a hombres y mujeres entre los 12 y 17 años. </a:t>
            </a:r>
          </a:p>
          <a:p>
            <a:pPr algn="just">
              <a:defRPr/>
            </a:pPr>
            <a:r>
              <a:rPr lang="es-CO" sz="2000" b="1" dirty="0" smtClean="0">
                <a:latin typeface="Arial" panose="020B0604020202020204" pitchFamily="34" charset="0"/>
                <a:cs typeface="Arial" panose="020B0604020202020204" pitchFamily="34" charset="0"/>
              </a:rPr>
              <a:t>4- Juventud: </a:t>
            </a:r>
            <a:r>
              <a:rPr lang="es-CO" sz="2000" dirty="0">
                <a:latin typeface="Arial" panose="020B0604020202020204" pitchFamily="34" charset="0"/>
                <a:cs typeface="Arial" panose="020B0604020202020204" pitchFamily="34" charset="0"/>
              </a:rPr>
              <a:t>Hombres y mujeres entre los 18 y 28 años </a:t>
            </a:r>
            <a:endParaRPr lang="es-CO" sz="2000" dirty="0" smtClean="0">
              <a:latin typeface="Arial" panose="020B0604020202020204" pitchFamily="34" charset="0"/>
              <a:cs typeface="Arial" panose="020B0604020202020204" pitchFamily="34" charset="0"/>
            </a:endParaRPr>
          </a:p>
          <a:p>
            <a:pPr algn="just">
              <a:defRPr/>
            </a:pPr>
            <a:r>
              <a:rPr lang="es-CO" sz="2000" b="1" dirty="0" smtClean="0">
                <a:latin typeface="Arial" panose="020B0604020202020204" pitchFamily="34" charset="0"/>
                <a:cs typeface="Arial" panose="020B0604020202020204" pitchFamily="34" charset="0"/>
              </a:rPr>
              <a:t>5- Adultez: </a:t>
            </a:r>
            <a:r>
              <a:rPr lang="es-CO" sz="2000" dirty="0" smtClean="0">
                <a:latin typeface="Arial" panose="020B0604020202020204" pitchFamily="34" charset="0"/>
                <a:cs typeface="Arial" panose="020B0604020202020204" pitchFamily="34" charset="0"/>
              </a:rPr>
              <a:t>Hombres y mujeres entre 29 y 59 años de edad. </a:t>
            </a:r>
          </a:p>
          <a:p>
            <a:pPr algn="just">
              <a:defRPr/>
            </a:pPr>
            <a:r>
              <a:rPr lang="es-CO" sz="2000" b="1" dirty="0" smtClean="0">
                <a:latin typeface="Arial" panose="020B0604020202020204" pitchFamily="34" charset="0"/>
                <a:cs typeface="Arial" panose="020B0604020202020204" pitchFamily="34" charset="0"/>
              </a:rPr>
              <a:t>6- Vejez: </a:t>
            </a:r>
            <a:r>
              <a:rPr lang="es-CO" sz="2000" dirty="0" smtClean="0">
                <a:latin typeface="Arial" panose="020B0604020202020204" pitchFamily="34" charset="0"/>
                <a:cs typeface="Arial" panose="020B0604020202020204" pitchFamily="34" charset="0"/>
              </a:rPr>
              <a:t>Hace referencia a hombres y mujeres de sesenta (60) y más años de edad.</a:t>
            </a:r>
            <a:endParaRPr lang="es-CO" sz="2000" dirty="0">
              <a:latin typeface="Arial" panose="020B0604020202020204" pitchFamily="34" charset="0"/>
              <a:cs typeface="Arial" panose="020B0604020202020204" pitchFamily="34" charset="0"/>
            </a:endParaRPr>
          </a:p>
        </p:txBody>
      </p:sp>
      <p:pic>
        <p:nvPicPr>
          <p:cNvPr id="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529" y="4410887"/>
            <a:ext cx="31257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9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26330" y="694215"/>
            <a:ext cx="8574303"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a:t>INTERVENCIONES PARA LA PROMOCIÓN Y MANTENIMIENTO DE LA </a:t>
            </a:r>
            <a:r>
              <a:rPr lang="es-CO" sz="1600" b="1" dirty="0"/>
              <a:t>SALUD</a:t>
            </a:r>
            <a:r>
              <a:rPr lang="es-CO" b="1" dirty="0"/>
              <a:t> PARA LAS PERSONAS, FAMILIAS Y COMUNIDADES</a:t>
            </a:r>
          </a:p>
        </p:txBody>
      </p:sp>
      <p:sp>
        <p:nvSpPr>
          <p:cNvPr id="3" name="Rectángulo 2"/>
          <p:cNvSpPr/>
          <p:nvPr/>
        </p:nvSpPr>
        <p:spPr>
          <a:xfrm>
            <a:off x="1189846" y="1701233"/>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INTERVENCIONES POBLACIONALES</a:t>
            </a:r>
          </a:p>
        </p:txBody>
      </p:sp>
      <p:sp>
        <p:nvSpPr>
          <p:cNvPr id="11" name="Rectángulo 10"/>
          <p:cNvSpPr/>
          <p:nvPr/>
        </p:nvSpPr>
        <p:spPr>
          <a:xfrm>
            <a:off x="5096838" y="1627872"/>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INTERVENCIONES DEL PIC</a:t>
            </a:r>
          </a:p>
        </p:txBody>
      </p:sp>
      <p:sp>
        <p:nvSpPr>
          <p:cNvPr id="12" name="Rectángulo 11"/>
          <p:cNvSpPr/>
          <p:nvPr/>
        </p:nvSpPr>
        <p:spPr>
          <a:xfrm>
            <a:off x="8715173" y="1611143"/>
            <a:ext cx="1813347"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INTERVENCIONES INDIVIDUALES</a:t>
            </a:r>
          </a:p>
        </p:txBody>
      </p:sp>
      <p:sp>
        <p:nvSpPr>
          <p:cNvPr id="13" name="Rectángulo 12"/>
          <p:cNvSpPr/>
          <p:nvPr/>
        </p:nvSpPr>
        <p:spPr>
          <a:xfrm>
            <a:off x="1157498" y="2945693"/>
            <a:ext cx="1656184" cy="118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dirty="0"/>
              <a:t>Van </a:t>
            </a:r>
            <a:r>
              <a:rPr lang="es-CO" sz="1400" dirty="0"/>
              <a:t>dirigidas</a:t>
            </a:r>
            <a:r>
              <a:rPr lang="es-CO" sz="1600" dirty="0"/>
              <a:t> a toda la población</a:t>
            </a:r>
          </a:p>
        </p:txBody>
      </p:sp>
      <p:sp>
        <p:nvSpPr>
          <p:cNvPr id="14" name="Rectángulo 13"/>
          <p:cNvSpPr/>
          <p:nvPr/>
        </p:nvSpPr>
        <p:spPr>
          <a:xfrm>
            <a:off x="5011583" y="2694869"/>
            <a:ext cx="2060822" cy="1392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dirty="0"/>
              <a:t>Son colectivas para:</a:t>
            </a:r>
          </a:p>
          <a:p>
            <a:pPr marL="285750" indent="-285750" algn="just">
              <a:buFont typeface="Arial" panose="020B0604020202020204" pitchFamily="34" charset="0"/>
              <a:buChar char="•"/>
            </a:pPr>
            <a:r>
              <a:rPr lang="es-CO" sz="1400" dirty="0"/>
              <a:t>Familias</a:t>
            </a:r>
          </a:p>
          <a:p>
            <a:pPr marL="285750" indent="-285750" algn="just">
              <a:buFont typeface="Arial" panose="020B0604020202020204" pitchFamily="34" charset="0"/>
              <a:buChar char="•"/>
            </a:pPr>
            <a:r>
              <a:rPr lang="es-CO" sz="1600" dirty="0"/>
              <a:t>Grupos de población</a:t>
            </a:r>
          </a:p>
          <a:p>
            <a:pPr marL="285750" indent="-285750" algn="just">
              <a:buFont typeface="Arial" panose="020B0604020202020204" pitchFamily="34" charset="0"/>
              <a:buChar char="•"/>
            </a:pPr>
            <a:r>
              <a:rPr lang="es-CO" sz="1600" dirty="0"/>
              <a:t>comunidades</a:t>
            </a:r>
          </a:p>
        </p:txBody>
      </p:sp>
      <p:sp>
        <p:nvSpPr>
          <p:cNvPr id="15" name="Rectángulo 14"/>
          <p:cNvSpPr/>
          <p:nvPr/>
        </p:nvSpPr>
        <p:spPr>
          <a:xfrm>
            <a:off x="8640994" y="2672565"/>
            <a:ext cx="2064902" cy="1509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dirty="0"/>
              <a:t>Van dirigidas a las personas en los diferentes momentos del curdo de vida y a la familia</a:t>
            </a:r>
          </a:p>
        </p:txBody>
      </p:sp>
      <p:sp>
        <p:nvSpPr>
          <p:cNvPr id="19" name="Rectángulo 18"/>
          <p:cNvSpPr/>
          <p:nvPr/>
        </p:nvSpPr>
        <p:spPr>
          <a:xfrm>
            <a:off x="4979876" y="4624574"/>
            <a:ext cx="2124236" cy="208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dirty="0"/>
              <a:t>Son aplicables en todos los entornos, con énfasis en el entorno hogar</a:t>
            </a:r>
          </a:p>
        </p:txBody>
      </p:sp>
      <p:sp>
        <p:nvSpPr>
          <p:cNvPr id="20" name="Rectángulo 19"/>
          <p:cNvSpPr/>
          <p:nvPr/>
        </p:nvSpPr>
        <p:spPr>
          <a:xfrm>
            <a:off x="8589243" y="4637296"/>
            <a:ext cx="2064902" cy="2068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dirty="0"/>
              <a:t>Valoración integral de cada uno de los integrantes de la familia como sujeto de atención en salud</a:t>
            </a:r>
          </a:p>
        </p:txBody>
      </p:sp>
      <p:sp>
        <p:nvSpPr>
          <p:cNvPr id="21" name="Rectángulo 20"/>
          <p:cNvSpPr/>
          <p:nvPr/>
        </p:nvSpPr>
        <p:spPr>
          <a:xfrm>
            <a:off x="974023" y="4624574"/>
            <a:ext cx="2087831" cy="208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dirty="0"/>
              <a:t>Comprenden la acción orientada a la población en general con el fin de lograr promoción y </a:t>
            </a:r>
            <a:r>
              <a:rPr lang="es-CO" sz="1600" dirty="0" err="1"/>
              <a:t>mnatenimiento</a:t>
            </a:r>
            <a:r>
              <a:rPr lang="es-CO" sz="1600" dirty="0"/>
              <a:t> de la salud</a:t>
            </a:r>
          </a:p>
        </p:txBody>
      </p:sp>
      <p:sp>
        <p:nvSpPr>
          <p:cNvPr id="26" name="Flecha abajo 25"/>
          <p:cNvSpPr/>
          <p:nvPr/>
        </p:nvSpPr>
        <p:spPr>
          <a:xfrm>
            <a:off x="1727179" y="4211972"/>
            <a:ext cx="360040" cy="373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Flecha abajo 26"/>
          <p:cNvSpPr/>
          <p:nvPr/>
        </p:nvSpPr>
        <p:spPr>
          <a:xfrm>
            <a:off x="1708596" y="2529960"/>
            <a:ext cx="360040" cy="373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Flecha abajo 28"/>
          <p:cNvSpPr/>
          <p:nvPr/>
        </p:nvSpPr>
        <p:spPr>
          <a:xfrm>
            <a:off x="5733462" y="2239786"/>
            <a:ext cx="360040" cy="373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Flecha abajo 29"/>
          <p:cNvSpPr/>
          <p:nvPr/>
        </p:nvSpPr>
        <p:spPr>
          <a:xfrm>
            <a:off x="5744910" y="4169491"/>
            <a:ext cx="360040" cy="373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Flecha abajo 30"/>
          <p:cNvSpPr/>
          <p:nvPr/>
        </p:nvSpPr>
        <p:spPr>
          <a:xfrm>
            <a:off x="9402601" y="4209158"/>
            <a:ext cx="360040" cy="373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Flecha abajo 31"/>
          <p:cNvSpPr/>
          <p:nvPr/>
        </p:nvSpPr>
        <p:spPr>
          <a:xfrm>
            <a:off x="9398288" y="2239785"/>
            <a:ext cx="360040" cy="373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5" name="Conector recto de flecha 24"/>
          <p:cNvCxnSpPr/>
          <p:nvPr/>
        </p:nvCxnSpPr>
        <p:spPr>
          <a:xfrm>
            <a:off x="7379829" y="1427315"/>
            <a:ext cx="1296144" cy="373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0" name="Conector recto de flecha 2049"/>
          <p:cNvCxnSpPr/>
          <p:nvPr/>
        </p:nvCxnSpPr>
        <p:spPr>
          <a:xfrm flipH="1">
            <a:off x="2846030" y="1424457"/>
            <a:ext cx="792869" cy="373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964C30F1-0DB7-4527-86A6-FBB54A92B444}"/>
              </a:ext>
            </a:extLst>
          </p:cNvPr>
          <p:cNvSpPr txBox="1"/>
          <p:nvPr/>
        </p:nvSpPr>
        <p:spPr>
          <a:xfrm>
            <a:off x="618733" y="119036"/>
            <a:ext cx="10972433" cy="553998"/>
          </a:xfrm>
          <a:prstGeom prst="rect">
            <a:avLst/>
          </a:prstGeom>
          <a:noFill/>
        </p:spPr>
        <p:txBody>
          <a:bodyPr wrap="square" rtlCol="0">
            <a:spAutoFit/>
          </a:bodyPr>
          <a:lstStyle/>
          <a:p>
            <a:pPr algn="ctr"/>
            <a:r>
              <a:rPr lang="es-CO" sz="3000" u="sng" dirty="0"/>
              <a:t>Implementación de RIA </a:t>
            </a:r>
            <a:r>
              <a:rPr lang="es-CO" sz="3000" u="sng" dirty="0" smtClean="0"/>
              <a:t> de PMS</a:t>
            </a:r>
            <a:endParaRPr lang="es-CO" sz="3000" u="sng" dirty="0"/>
          </a:p>
        </p:txBody>
      </p:sp>
    </p:spTree>
    <p:extLst>
      <p:ext uri="{BB962C8B-B14F-4D97-AF65-F5344CB8AC3E}">
        <p14:creationId xmlns:p14="http://schemas.microsoft.com/office/powerpoint/2010/main" val="1334960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67609" y="169684"/>
            <a:ext cx="6669707"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a:t>INTERVENCIONES PARA LA PROMOCIÓN Y MANTENIMIENTO DE LA SALUD PARA LAS PERSONAS, FAMILIAS Y COMUNIDADES</a:t>
            </a:r>
          </a:p>
        </p:txBody>
      </p:sp>
      <p:sp>
        <p:nvSpPr>
          <p:cNvPr id="2" name="Rectángulo 1"/>
          <p:cNvSpPr/>
          <p:nvPr/>
        </p:nvSpPr>
        <p:spPr>
          <a:xfrm>
            <a:off x="1149927" y="2013827"/>
            <a:ext cx="2528106" cy="67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INTERVENCIONES COLECTIVAS</a:t>
            </a:r>
          </a:p>
        </p:txBody>
      </p:sp>
      <p:sp>
        <p:nvSpPr>
          <p:cNvPr id="7" name="Rectángulo 6"/>
          <p:cNvSpPr/>
          <p:nvPr/>
        </p:nvSpPr>
        <p:spPr>
          <a:xfrm>
            <a:off x="1149927" y="1090358"/>
            <a:ext cx="2492805" cy="677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INTERVENCIONES POBLACIONALES</a:t>
            </a:r>
          </a:p>
        </p:txBody>
      </p:sp>
      <p:sp>
        <p:nvSpPr>
          <p:cNvPr id="9" name="Rectángulo 8"/>
          <p:cNvSpPr/>
          <p:nvPr/>
        </p:nvSpPr>
        <p:spPr>
          <a:xfrm>
            <a:off x="1149927" y="2858750"/>
            <a:ext cx="2484253" cy="656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INTERVENCIONES INDIVIDUALES</a:t>
            </a:r>
          </a:p>
        </p:txBody>
      </p:sp>
      <p:sp>
        <p:nvSpPr>
          <p:cNvPr id="10" name="Rectángulo 9"/>
          <p:cNvSpPr/>
          <p:nvPr/>
        </p:nvSpPr>
        <p:spPr>
          <a:xfrm>
            <a:off x="1149927" y="3681138"/>
            <a:ext cx="2492805" cy="655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INTERVENCIONES PARA LA FAMILIA COMO SUJETO DE ATENCIÓN</a:t>
            </a:r>
          </a:p>
        </p:txBody>
      </p:sp>
      <p:sp>
        <p:nvSpPr>
          <p:cNvPr id="11" name="Rectángulo 10"/>
          <p:cNvSpPr/>
          <p:nvPr/>
        </p:nvSpPr>
        <p:spPr>
          <a:xfrm>
            <a:off x="1136019" y="4432045"/>
            <a:ext cx="2641817" cy="720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t>PARAMETROS GENERALES DE CONTRATACION PARA LA RPMS</a:t>
            </a:r>
          </a:p>
        </p:txBody>
      </p:sp>
      <p:sp>
        <p:nvSpPr>
          <p:cNvPr id="12" name="Rectángulo 11"/>
          <p:cNvSpPr/>
          <p:nvPr/>
        </p:nvSpPr>
        <p:spPr>
          <a:xfrm>
            <a:off x="1149927" y="5222584"/>
            <a:ext cx="2528106" cy="67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MONITOREO Y EVALUACIÓN</a:t>
            </a:r>
          </a:p>
        </p:txBody>
      </p:sp>
      <p:sp>
        <p:nvSpPr>
          <p:cNvPr id="13" name="Rectángulo 12"/>
          <p:cNvSpPr/>
          <p:nvPr/>
        </p:nvSpPr>
        <p:spPr>
          <a:xfrm>
            <a:off x="1136019" y="6070103"/>
            <a:ext cx="2542014" cy="649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INDICADORES DE RESULTADOS DE LAS RIAS</a:t>
            </a:r>
          </a:p>
        </p:txBody>
      </p:sp>
      <p:sp>
        <p:nvSpPr>
          <p:cNvPr id="14" name="Rectángulo 13"/>
          <p:cNvSpPr/>
          <p:nvPr/>
        </p:nvSpPr>
        <p:spPr>
          <a:xfrm>
            <a:off x="4528034" y="1063891"/>
            <a:ext cx="3978657" cy="756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latin typeface="Arial" panose="020B0604020202020204" pitchFamily="34" charset="0"/>
                <a:cs typeface="Arial" panose="020B0604020202020204" pitchFamily="34" charset="0"/>
              </a:rPr>
              <a:t>Son de carácter estructural y deben estar incluidas en los planes de desarrollo territorial</a:t>
            </a:r>
          </a:p>
        </p:txBody>
      </p:sp>
      <p:sp>
        <p:nvSpPr>
          <p:cNvPr id="15" name="Rectángulo 14"/>
          <p:cNvSpPr/>
          <p:nvPr/>
        </p:nvSpPr>
        <p:spPr>
          <a:xfrm>
            <a:off x="4555891" y="1965219"/>
            <a:ext cx="3950800" cy="703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300" dirty="0">
                <a:latin typeface="Arial" panose="020B0604020202020204" pitchFamily="34" charset="0"/>
                <a:cs typeface="Arial" panose="020B0604020202020204" pitchFamily="34" charset="0"/>
              </a:rPr>
              <a:t>se definen como: un conjunto de intervenciones, procedimientos o actividades para la promoción de la salud y la gestión del riesgo </a:t>
            </a:r>
            <a:endParaRPr lang="es-CO" sz="1300" dirty="0">
              <a:latin typeface="Arial" panose="020B0604020202020204" pitchFamily="34" charset="0"/>
              <a:cs typeface="Arial" panose="020B0604020202020204" pitchFamily="34" charset="0"/>
            </a:endParaRPr>
          </a:p>
        </p:txBody>
      </p:sp>
      <p:sp>
        <p:nvSpPr>
          <p:cNvPr id="16" name="Rectángulo 15"/>
          <p:cNvSpPr/>
          <p:nvPr/>
        </p:nvSpPr>
        <p:spPr>
          <a:xfrm>
            <a:off x="4573146" y="2814237"/>
            <a:ext cx="3933545" cy="81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300" dirty="0">
                <a:latin typeface="Arial" panose="020B0604020202020204" pitchFamily="34" charset="0"/>
                <a:cs typeface="Arial" panose="020B0604020202020204" pitchFamily="34" charset="0"/>
              </a:rPr>
              <a:t>conjunto de intervenciones en salud dirigidas a las personas en sus diferentes momentos de curso de vida y a la familia como sujeto de atención </a:t>
            </a:r>
            <a:endParaRPr lang="es-CO" sz="1300" dirty="0">
              <a:latin typeface="Arial" panose="020B0604020202020204" pitchFamily="34" charset="0"/>
              <a:cs typeface="Arial" panose="020B0604020202020204" pitchFamily="34" charset="0"/>
            </a:endParaRPr>
          </a:p>
        </p:txBody>
      </p:sp>
      <p:sp>
        <p:nvSpPr>
          <p:cNvPr id="17" name="Rectángulo 16"/>
          <p:cNvSpPr/>
          <p:nvPr/>
        </p:nvSpPr>
        <p:spPr>
          <a:xfrm>
            <a:off x="4573147" y="3725052"/>
            <a:ext cx="3933544" cy="66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300" dirty="0">
                <a:latin typeface="Arial" panose="020B0604020202020204" pitchFamily="34" charset="0"/>
                <a:cs typeface="Arial" panose="020B0604020202020204" pitchFamily="34" charset="0"/>
              </a:rPr>
              <a:t>estructura social que se constituye a partir de un proceso que genera vínculos de consanguinidad o afinidad entre sus miembros</a:t>
            </a:r>
            <a:r>
              <a:rPr lang="es-ES" sz="1300" i="1" dirty="0">
                <a:latin typeface="Arial" panose="020B0604020202020204" pitchFamily="34" charset="0"/>
                <a:cs typeface="Arial" panose="020B0604020202020204" pitchFamily="34" charset="0"/>
              </a:rPr>
              <a:t>. </a:t>
            </a:r>
            <a:endParaRPr lang="es-CO" sz="1300" dirty="0">
              <a:latin typeface="Arial" panose="020B0604020202020204" pitchFamily="34" charset="0"/>
              <a:cs typeface="Arial" panose="020B0604020202020204" pitchFamily="34" charset="0"/>
            </a:endParaRPr>
          </a:p>
        </p:txBody>
      </p:sp>
      <p:sp>
        <p:nvSpPr>
          <p:cNvPr id="18" name="Rectángulo 17"/>
          <p:cNvSpPr/>
          <p:nvPr/>
        </p:nvSpPr>
        <p:spPr>
          <a:xfrm>
            <a:off x="4573146" y="4504115"/>
            <a:ext cx="393354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300" dirty="0">
                <a:latin typeface="Arial" panose="020B0604020202020204" pitchFamily="34" charset="0"/>
                <a:cs typeface="Arial" panose="020B0604020202020204" pitchFamily="34" charset="0"/>
              </a:rPr>
              <a:t>debe orientarse al logro de los resultados en salud y realizarse conforme a lo descrito en el presente lineamiento </a:t>
            </a:r>
            <a:endParaRPr lang="es-CO" sz="1300" dirty="0">
              <a:latin typeface="Arial" panose="020B0604020202020204" pitchFamily="34" charset="0"/>
              <a:cs typeface="Arial" panose="020B0604020202020204" pitchFamily="34" charset="0"/>
            </a:endParaRPr>
          </a:p>
        </p:txBody>
      </p:sp>
      <p:sp>
        <p:nvSpPr>
          <p:cNvPr id="19" name="Rectángulo 18"/>
          <p:cNvSpPr/>
          <p:nvPr/>
        </p:nvSpPr>
        <p:spPr>
          <a:xfrm>
            <a:off x="4532162" y="5200868"/>
            <a:ext cx="3974529" cy="86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300" dirty="0">
                <a:latin typeface="Arial" panose="020B0604020202020204" pitchFamily="34" charset="0"/>
                <a:cs typeface="Arial" panose="020B0604020202020204" pitchFamily="34" charset="0"/>
              </a:rPr>
              <a:t>tiene como eje los componentes de la atención integral en salud definidos en el Manual Metodológico para la elaboración e implementación de las Rutas Integrales de Atención en Salud </a:t>
            </a:r>
            <a:endParaRPr lang="es-CO" sz="1300" dirty="0">
              <a:latin typeface="Arial" panose="020B0604020202020204" pitchFamily="34" charset="0"/>
              <a:cs typeface="Arial" panose="020B0604020202020204" pitchFamily="34" charset="0"/>
            </a:endParaRPr>
          </a:p>
        </p:txBody>
      </p:sp>
      <p:sp>
        <p:nvSpPr>
          <p:cNvPr id="21" name="Rectángulo 20"/>
          <p:cNvSpPr/>
          <p:nvPr/>
        </p:nvSpPr>
        <p:spPr>
          <a:xfrm>
            <a:off x="9634863" y="1844238"/>
            <a:ext cx="1944216" cy="157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t>Entornos:</a:t>
            </a:r>
          </a:p>
          <a:p>
            <a:pPr marL="285750" indent="-285750" algn="just">
              <a:buFont typeface="Arial" panose="020B0604020202020204" pitchFamily="34" charset="0"/>
              <a:buChar char="•"/>
            </a:pPr>
            <a:r>
              <a:rPr lang="es-CO" sz="1400" dirty="0"/>
              <a:t>Hogar</a:t>
            </a:r>
          </a:p>
          <a:p>
            <a:pPr marL="285750" indent="-285750" algn="just">
              <a:buFont typeface="Arial" panose="020B0604020202020204" pitchFamily="34" charset="0"/>
              <a:buChar char="•"/>
            </a:pPr>
            <a:r>
              <a:rPr lang="es-CO" sz="1400" dirty="0"/>
              <a:t>Educativo</a:t>
            </a:r>
          </a:p>
          <a:p>
            <a:pPr marL="285750" indent="-285750" algn="just">
              <a:buFont typeface="Arial" panose="020B0604020202020204" pitchFamily="34" charset="0"/>
              <a:buChar char="•"/>
            </a:pPr>
            <a:r>
              <a:rPr lang="es-CO" sz="1400" dirty="0"/>
              <a:t>Laboral</a:t>
            </a:r>
          </a:p>
          <a:p>
            <a:pPr marL="285750" indent="-285750" algn="just">
              <a:buFont typeface="Arial" panose="020B0604020202020204" pitchFamily="34" charset="0"/>
              <a:buChar char="•"/>
            </a:pPr>
            <a:r>
              <a:rPr lang="es-CO" sz="1400" dirty="0"/>
              <a:t>Institucional</a:t>
            </a:r>
          </a:p>
          <a:p>
            <a:pPr marL="285750" indent="-285750" algn="just">
              <a:buFont typeface="Arial" panose="020B0604020202020204" pitchFamily="34" charset="0"/>
              <a:buChar char="•"/>
            </a:pPr>
            <a:r>
              <a:rPr lang="es-CO" sz="1400" dirty="0"/>
              <a:t>Poblaciones vulnerables</a:t>
            </a:r>
          </a:p>
        </p:txBody>
      </p:sp>
      <p:sp>
        <p:nvSpPr>
          <p:cNvPr id="3" name="Flecha derecha 2"/>
          <p:cNvSpPr/>
          <p:nvPr/>
        </p:nvSpPr>
        <p:spPr>
          <a:xfrm>
            <a:off x="3740496" y="1245853"/>
            <a:ext cx="689775" cy="18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lecha derecha 22"/>
          <p:cNvSpPr/>
          <p:nvPr/>
        </p:nvSpPr>
        <p:spPr>
          <a:xfrm>
            <a:off x="3776101" y="2237295"/>
            <a:ext cx="689775" cy="18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lecha derecha 23"/>
          <p:cNvSpPr/>
          <p:nvPr/>
        </p:nvSpPr>
        <p:spPr>
          <a:xfrm>
            <a:off x="3758776" y="3109062"/>
            <a:ext cx="689775" cy="18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derecha 24"/>
          <p:cNvSpPr/>
          <p:nvPr/>
        </p:nvSpPr>
        <p:spPr>
          <a:xfrm>
            <a:off x="3791745" y="3890009"/>
            <a:ext cx="689775" cy="18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lecha derecha 25"/>
          <p:cNvSpPr/>
          <p:nvPr/>
        </p:nvSpPr>
        <p:spPr>
          <a:xfrm>
            <a:off x="3817401" y="4670956"/>
            <a:ext cx="689775" cy="18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Flecha derecha 26"/>
          <p:cNvSpPr/>
          <p:nvPr/>
        </p:nvSpPr>
        <p:spPr>
          <a:xfrm>
            <a:off x="3776657" y="5451903"/>
            <a:ext cx="689775" cy="18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Flecha derecha 27"/>
          <p:cNvSpPr/>
          <p:nvPr/>
        </p:nvSpPr>
        <p:spPr>
          <a:xfrm>
            <a:off x="8744030" y="2320398"/>
            <a:ext cx="689775" cy="18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94480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67609" y="169684"/>
            <a:ext cx="8446755"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t>DIRECTRICES DE OBLIGATORIO CUMPLIMIENTO PARA LA OPERACIÓN DE LA RUTA INTEGRAL DE ATENCIÓN PARA LA PROMOCIÓN Y MANTENIMIENTO DE LA SALUD. </a:t>
            </a:r>
            <a:endParaRPr lang="es-CO" b="1" dirty="0"/>
          </a:p>
        </p:txBody>
      </p:sp>
      <p:sp>
        <p:nvSpPr>
          <p:cNvPr id="2" name="Rectángulo 1"/>
          <p:cNvSpPr/>
          <p:nvPr/>
        </p:nvSpPr>
        <p:spPr>
          <a:xfrm>
            <a:off x="845127" y="1288260"/>
            <a:ext cx="4962841"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ATENCIÓN EN SALUD POR PEDIATRÍA, MEDICINA GENERAL O FAMILIAR, Y ENFERMERIA PARA LA PRIMERA INFANCIA </a:t>
            </a:r>
            <a:endParaRPr lang="es-CO" sz="1200" dirty="0"/>
          </a:p>
        </p:txBody>
      </p:sp>
      <p:sp>
        <p:nvSpPr>
          <p:cNvPr id="7" name="Rectángulo 6"/>
          <p:cNvSpPr/>
          <p:nvPr/>
        </p:nvSpPr>
        <p:spPr>
          <a:xfrm>
            <a:off x="845127" y="1883599"/>
            <a:ext cx="4962841"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ATENCIÓN EN SALUD POR MEDICINA GENERAL, PEDIATRÍA O MEDICINA FAMILIAR, Y ENFERMERIA PARA LA INFANCIA </a:t>
            </a:r>
            <a:endParaRPr lang="es-CO" sz="1200" dirty="0"/>
          </a:p>
        </p:txBody>
      </p:sp>
      <p:sp>
        <p:nvSpPr>
          <p:cNvPr id="8" name="Rectángulo 7"/>
          <p:cNvSpPr/>
          <p:nvPr/>
        </p:nvSpPr>
        <p:spPr>
          <a:xfrm>
            <a:off x="845127" y="3210729"/>
            <a:ext cx="4962841"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ATENCIÓN EN SALUD POR MEDICINA GENERAL O FAMILIAR Y ENFERMERIA PARA LA JUVENTUD </a:t>
            </a:r>
            <a:endParaRPr lang="es-CO" sz="1200" dirty="0"/>
          </a:p>
        </p:txBody>
      </p:sp>
      <p:sp>
        <p:nvSpPr>
          <p:cNvPr id="9" name="Rectángulo 8"/>
          <p:cNvSpPr/>
          <p:nvPr/>
        </p:nvSpPr>
        <p:spPr>
          <a:xfrm>
            <a:off x="845127" y="3879360"/>
            <a:ext cx="4962841"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ATENCIÓN EN SALUD POR MEDICINA GENERAL O FAMILIAR PARA LA ADULTEZ </a:t>
            </a:r>
            <a:endParaRPr lang="es-CO" sz="1200" dirty="0"/>
          </a:p>
        </p:txBody>
      </p:sp>
      <p:sp>
        <p:nvSpPr>
          <p:cNvPr id="10" name="Rectángulo 9"/>
          <p:cNvSpPr/>
          <p:nvPr/>
        </p:nvSpPr>
        <p:spPr>
          <a:xfrm>
            <a:off x="845128" y="4574463"/>
            <a:ext cx="49628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ATENCIÓN EN SALUD POR MEDICINA GENERAL O FAMILIAR PARA LA VEJEZ </a:t>
            </a:r>
            <a:endParaRPr lang="es-CO" sz="1200" dirty="0"/>
          </a:p>
        </p:txBody>
      </p:sp>
      <p:sp>
        <p:nvSpPr>
          <p:cNvPr id="11" name="Rectángulo 10"/>
          <p:cNvSpPr/>
          <p:nvPr/>
        </p:nvSpPr>
        <p:spPr>
          <a:xfrm>
            <a:off x="845127" y="2555585"/>
            <a:ext cx="4962841"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ATENCIÓN EN SALUD POR MEDICINA GENERAL O FAMILIAR Y ENFERMERIA PARA LA ADOLESCENCIA </a:t>
            </a:r>
            <a:endParaRPr lang="es-CO" sz="1200" dirty="0"/>
          </a:p>
        </p:txBody>
      </p:sp>
      <p:sp>
        <p:nvSpPr>
          <p:cNvPr id="12" name="Rectángulo 11"/>
          <p:cNvSpPr/>
          <p:nvPr/>
        </p:nvSpPr>
        <p:spPr>
          <a:xfrm>
            <a:off x="845127" y="5243094"/>
            <a:ext cx="496283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200" b="1" dirty="0"/>
              <a:t>ATENCIÓN EN SALUD BUCAL </a:t>
            </a:r>
            <a:endParaRPr lang="es-CO" sz="1200" dirty="0"/>
          </a:p>
        </p:txBody>
      </p:sp>
      <p:sp>
        <p:nvSpPr>
          <p:cNvPr id="13" name="Rectángulo 12"/>
          <p:cNvSpPr/>
          <p:nvPr/>
        </p:nvSpPr>
        <p:spPr>
          <a:xfrm>
            <a:off x="845127" y="5911725"/>
            <a:ext cx="503484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ATENCIÓN EN SALUD PARA LA VALORACIÓN, PROMOCIÓN Y APOYO DE LA LACTANCIA MATERNA </a:t>
            </a:r>
            <a:endParaRPr lang="es-CO" sz="1200" dirty="0"/>
          </a:p>
        </p:txBody>
      </p:sp>
      <p:sp>
        <p:nvSpPr>
          <p:cNvPr id="14" name="Rectángulo 13"/>
          <p:cNvSpPr/>
          <p:nvPr/>
        </p:nvSpPr>
        <p:spPr>
          <a:xfrm>
            <a:off x="6358575" y="1484785"/>
            <a:ext cx="4147848" cy="210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TODAS INCLUYEN</a:t>
            </a:r>
          </a:p>
          <a:p>
            <a:pPr algn="ctr"/>
            <a:endParaRPr lang="es-CO" sz="14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Objetivos</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Población sujeto</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Atenciones Incluidas</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Talento Humano</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Descripción del </a:t>
            </a:r>
            <a:r>
              <a:rPr lang="es-CO" sz="1400" dirty="0" err="1">
                <a:latin typeface="Arial" panose="020B0604020202020204" pitchFamily="34" charset="0"/>
                <a:cs typeface="Arial" panose="020B0604020202020204" pitchFamily="34" charset="0"/>
              </a:rPr>
              <a:t>rocedimiento</a:t>
            </a:r>
            <a:endParaRPr lang="es-CO" sz="14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Instrumentos, insumos y dispositivos</a:t>
            </a:r>
          </a:p>
          <a:p>
            <a:pPr algn="just"/>
            <a:endParaRPr lang="es-CO" sz="1200" dirty="0"/>
          </a:p>
        </p:txBody>
      </p:sp>
      <p:sp>
        <p:nvSpPr>
          <p:cNvPr id="15" name="Rectángulo 14"/>
          <p:cNvSpPr/>
          <p:nvPr/>
        </p:nvSpPr>
        <p:spPr>
          <a:xfrm>
            <a:off x="7399676" y="4184812"/>
            <a:ext cx="2824979" cy="196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DESCRIPCIÓN DEL PROCEDIMIENTO</a:t>
            </a:r>
          </a:p>
          <a:p>
            <a:pPr algn="ctr"/>
            <a:r>
              <a:rPr lang="es-CO" sz="1400" dirty="0">
                <a:latin typeface="Arial" panose="020B0604020202020204" pitchFamily="34" charset="0"/>
                <a:cs typeface="Arial" panose="020B0604020202020204" pitchFamily="34" charset="0"/>
              </a:rPr>
              <a:t>(HC)</a:t>
            </a:r>
          </a:p>
          <a:p>
            <a:pPr algn="ctr"/>
            <a:endParaRPr lang="es-CO" sz="14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Anamnesis</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Examen físico</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Información en salud</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Plan de cuidado</a:t>
            </a:r>
          </a:p>
          <a:p>
            <a:pPr algn="just"/>
            <a:endParaRPr lang="es-CO" sz="1200" dirty="0"/>
          </a:p>
        </p:txBody>
      </p:sp>
      <p:cxnSp>
        <p:nvCxnSpPr>
          <p:cNvPr id="6" name="Conector recto de flecha 5"/>
          <p:cNvCxnSpPr/>
          <p:nvPr/>
        </p:nvCxnSpPr>
        <p:spPr>
          <a:xfrm>
            <a:off x="5807967" y="1484784"/>
            <a:ext cx="502937" cy="235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7" idx="3"/>
          </p:cNvCxnSpPr>
          <p:nvPr/>
        </p:nvCxnSpPr>
        <p:spPr>
          <a:xfrm>
            <a:off x="5807968" y="2099624"/>
            <a:ext cx="502934" cy="16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11" idx="3"/>
          </p:cNvCxnSpPr>
          <p:nvPr/>
        </p:nvCxnSpPr>
        <p:spPr>
          <a:xfrm flipV="1">
            <a:off x="5807969" y="2605285"/>
            <a:ext cx="502935" cy="166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8" idx="3"/>
          </p:cNvCxnSpPr>
          <p:nvPr/>
        </p:nvCxnSpPr>
        <p:spPr>
          <a:xfrm flipV="1">
            <a:off x="5807968" y="2987633"/>
            <a:ext cx="502934" cy="439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5881098" y="3260430"/>
            <a:ext cx="646950" cy="796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V="1">
            <a:off x="5879976" y="3315205"/>
            <a:ext cx="1008112" cy="1475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V="1">
            <a:off x="5974471" y="3315206"/>
            <a:ext cx="1258700" cy="2831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V="1">
            <a:off x="5902461" y="3353532"/>
            <a:ext cx="1152132" cy="2028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echa abajo 29"/>
          <p:cNvSpPr/>
          <p:nvPr/>
        </p:nvSpPr>
        <p:spPr>
          <a:xfrm>
            <a:off x="8261753" y="3622839"/>
            <a:ext cx="360040" cy="365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84776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67609" y="169684"/>
            <a:ext cx="8391336"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t>DIRECTRICES DE OBLIGATORIO CUMPLIMIENTO PARA LA OPERACIÓN DE LA RUTA INTEGRAL DE ATENCIÓN PARA LA PROMOCIÓN Y MANTENIMIENTO DE LA SALUD. </a:t>
            </a:r>
            <a:endParaRPr lang="es-CO" b="1" dirty="0"/>
          </a:p>
        </p:txBody>
      </p:sp>
      <p:sp>
        <p:nvSpPr>
          <p:cNvPr id="2" name="Rectángulo 1"/>
          <p:cNvSpPr/>
          <p:nvPr/>
        </p:nvSpPr>
        <p:spPr>
          <a:xfrm>
            <a:off x="1066800" y="1288260"/>
            <a:ext cx="47411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DETECCIÓN TEMPRANA DE CÁNCER DE CUELLO UTERINO </a:t>
            </a:r>
            <a:endParaRPr lang="es-CO" sz="1200" dirty="0"/>
          </a:p>
        </p:txBody>
      </p:sp>
      <p:sp>
        <p:nvSpPr>
          <p:cNvPr id="7" name="Rectángulo 6"/>
          <p:cNvSpPr/>
          <p:nvPr/>
        </p:nvSpPr>
        <p:spPr>
          <a:xfrm>
            <a:off x="1066800" y="1883599"/>
            <a:ext cx="47411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a:t>DETECCIÓN TEMPRANA DE CÁNCER DE MAMA </a:t>
            </a:r>
            <a:endParaRPr lang="es-CO" sz="1200" dirty="0"/>
          </a:p>
        </p:txBody>
      </p:sp>
      <p:sp>
        <p:nvSpPr>
          <p:cNvPr id="8" name="Rectángulo 7"/>
          <p:cNvSpPr/>
          <p:nvPr/>
        </p:nvSpPr>
        <p:spPr>
          <a:xfrm>
            <a:off x="1066800" y="3210729"/>
            <a:ext cx="47411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DETECCIÓN TEMPRANA DE CÁNCER DE COLON Y RECTO </a:t>
            </a:r>
            <a:endParaRPr lang="es-CO" sz="1200" dirty="0"/>
          </a:p>
        </p:txBody>
      </p:sp>
      <p:sp>
        <p:nvSpPr>
          <p:cNvPr id="9" name="Rectángulo 8"/>
          <p:cNvSpPr/>
          <p:nvPr/>
        </p:nvSpPr>
        <p:spPr>
          <a:xfrm>
            <a:off x="1066801" y="3879360"/>
            <a:ext cx="47411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ATENCIÓN PARA LA PLANIFICACIÓN FAMILIAR Y LA ANTICONCEPCIÓN </a:t>
            </a:r>
            <a:endParaRPr lang="es-CO" sz="1200" dirty="0"/>
          </a:p>
        </p:txBody>
      </p:sp>
      <p:sp>
        <p:nvSpPr>
          <p:cNvPr id="10" name="Rectángulo 9"/>
          <p:cNvSpPr/>
          <p:nvPr/>
        </p:nvSpPr>
        <p:spPr>
          <a:xfrm>
            <a:off x="1066800" y="4574463"/>
            <a:ext cx="474116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FORTIFICACIÓN CON MICRONUTRIENTES EN POLVO </a:t>
            </a:r>
            <a:endParaRPr lang="es-CO" sz="1200" dirty="0"/>
          </a:p>
        </p:txBody>
      </p:sp>
      <p:sp>
        <p:nvSpPr>
          <p:cNvPr id="11" name="Rectángulo 10"/>
          <p:cNvSpPr/>
          <p:nvPr/>
        </p:nvSpPr>
        <p:spPr>
          <a:xfrm>
            <a:off x="1066800" y="2555585"/>
            <a:ext cx="47411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DETECCIÓN TEMPRANA DE CÁNCER DE PRÓSTATA </a:t>
            </a:r>
            <a:endParaRPr lang="es-CO" sz="1200" dirty="0"/>
          </a:p>
        </p:txBody>
      </p:sp>
      <p:sp>
        <p:nvSpPr>
          <p:cNvPr id="12" name="Rectángulo 11"/>
          <p:cNvSpPr/>
          <p:nvPr/>
        </p:nvSpPr>
        <p:spPr>
          <a:xfrm>
            <a:off x="1066800" y="5243094"/>
            <a:ext cx="474116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200" b="1" dirty="0"/>
              <a:t>ATENCIÓN A LA FAMILIA </a:t>
            </a:r>
            <a:endParaRPr lang="es-CO" sz="1200" dirty="0"/>
          </a:p>
        </p:txBody>
      </p:sp>
      <p:sp>
        <p:nvSpPr>
          <p:cNvPr id="13" name="Rectángulo 12"/>
          <p:cNvSpPr/>
          <p:nvPr/>
        </p:nvSpPr>
        <p:spPr>
          <a:xfrm>
            <a:off x="1066800" y="5911725"/>
            <a:ext cx="4813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t>EDUCACIÓN Y COMUNICACIÓN PARA LA SALUD </a:t>
            </a:r>
            <a:endParaRPr lang="es-CO" sz="1200" dirty="0"/>
          </a:p>
        </p:txBody>
      </p:sp>
      <p:sp>
        <p:nvSpPr>
          <p:cNvPr id="14" name="Rectángulo 13"/>
          <p:cNvSpPr/>
          <p:nvPr/>
        </p:nvSpPr>
        <p:spPr>
          <a:xfrm>
            <a:off x="6549411" y="1484785"/>
            <a:ext cx="4147848" cy="2157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TODAS INCLUYEN</a:t>
            </a:r>
          </a:p>
          <a:p>
            <a:pPr algn="ctr"/>
            <a:endParaRPr lang="es-CO" sz="14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Objetivos</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Población sujeto</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Atenciones Incluidas</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Talento Humano</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Descripción del </a:t>
            </a:r>
            <a:r>
              <a:rPr lang="es-CO" sz="1400" dirty="0" smtClean="0">
                <a:latin typeface="Arial" panose="020B0604020202020204" pitchFamily="34" charset="0"/>
                <a:cs typeface="Arial" panose="020B0604020202020204" pitchFamily="34" charset="0"/>
              </a:rPr>
              <a:t>Procedimiento</a:t>
            </a:r>
            <a:endParaRPr lang="es-CO" sz="14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Instrumentos, insumos y dispositivos</a:t>
            </a:r>
          </a:p>
          <a:p>
            <a:pPr algn="just"/>
            <a:endParaRPr lang="es-CO" sz="1200" dirty="0"/>
          </a:p>
        </p:txBody>
      </p:sp>
      <p:sp>
        <p:nvSpPr>
          <p:cNvPr id="15" name="Rectángulo 14"/>
          <p:cNvSpPr/>
          <p:nvPr/>
        </p:nvSpPr>
        <p:spPr>
          <a:xfrm>
            <a:off x="7344944" y="4185780"/>
            <a:ext cx="2879711" cy="1960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DESCRIPCIÓN DEL PROCEDIMIENTO</a:t>
            </a:r>
          </a:p>
          <a:p>
            <a:pPr algn="ctr"/>
            <a:r>
              <a:rPr lang="es-CO" sz="1400" dirty="0">
                <a:latin typeface="Arial" panose="020B0604020202020204" pitchFamily="34" charset="0"/>
                <a:cs typeface="Arial" panose="020B0604020202020204" pitchFamily="34" charset="0"/>
              </a:rPr>
              <a:t>(HC)</a:t>
            </a:r>
          </a:p>
          <a:p>
            <a:pPr algn="ctr"/>
            <a:endParaRPr lang="es-CO" sz="14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Anamnesis</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Examen físico</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Información en salud</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Plan de cuidado</a:t>
            </a:r>
          </a:p>
          <a:p>
            <a:pPr algn="just"/>
            <a:endParaRPr lang="es-CO" sz="1200" dirty="0"/>
          </a:p>
        </p:txBody>
      </p:sp>
      <p:cxnSp>
        <p:nvCxnSpPr>
          <p:cNvPr id="6" name="Conector recto de flecha 5"/>
          <p:cNvCxnSpPr/>
          <p:nvPr/>
        </p:nvCxnSpPr>
        <p:spPr>
          <a:xfrm>
            <a:off x="5807967" y="1484784"/>
            <a:ext cx="502937" cy="235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7" idx="3"/>
          </p:cNvCxnSpPr>
          <p:nvPr/>
        </p:nvCxnSpPr>
        <p:spPr>
          <a:xfrm>
            <a:off x="5807968" y="2099624"/>
            <a:ext cx="502934" cy="16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11" idx="3"/>
          </p:cNvCxnSpPr>
          <p:nvPr/>
        </p:nvCxnSpPr>
        <p:spPr>
          <a:xfrm flipV="1">
            <a:off x="5807969" y="2605285"/>
            <a:ext cx="502935" cy="166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8" idx="3"/>
          </p:cNvCxnSpPr>
          <p:nvPr/>
        </p:nvCxnSpPr>
        <p:spPr>
          <a:xfrm flipV="1">
            <a:off x="5807968" y="2987633"/>
            <a:ext cx="502934" cy="439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5881098" y="3260430"/>
            <a:ext cx="646950" cy="796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V="1">
            <a:off x="5879976" y="3315205"/>
            <a:ext cx="1008112" cy="1475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V="1">
            <a:off x="5974471" y="3315206"/>
            <a:ext cx="1258700" cy="2831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V="1">
            <a:off x="5902461" y="3353532"/>
            <a:ext cx="1152132" cy="2028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echa abajo 29"/>
          <p:cNvSpPr/>
          <p:nvPr/>
        </p:nvSpPr>
        <p:spPr>
          <a:xfrm>
            <a:off x="8252479" y="3642777"/>
            <a:ext cx="360040" cy="365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08680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493841167"/>
              </p:ext>
            </p:extLst>
          </p:nvPr>
        </p:nvGraphicFramePr>
        <p:xfrm>
          <a:off x="512618" y="836613"/>
          <a:ext cx="4935682" cy="2160310"/>
        </p:xfrm>
        <a:graphic>
          <a:graphicData uri="http://schemas.openxmlformats.org/drawingml/2006/table">
            <a:tbl>
              <a:tblPr/>
              <a:tblGrid>
                <a:gridCol w="4935682">
                  <a:extLst>
                    <a:ext uri="{9D8B030D-6E8A-4147-A177-3AD203B41FA5}">
                      <a16:colId xmlns:a16="http://schemas.microsoft.com/office/drawing/2014/main" val="20000"/>
                    </a:ext>
                  </a:extLst>
                </a:gridCol>
              </a:tblGrid>
              <a:tr h="281850">
                <a:tc>
                  <a:txBody>
                    <a:bodyPr/>
                    <a:lstStyle/>
                    <a:p>
                      <a:pPr algn="ctr" fontAlgn="ctr"/>
                      <a:r>
                        <a:rPr lang="es-CO" sz="1400" b="1" i="0" u="none" strike="noStrike" dirty="0">
                          <a:solidFill>
                            <a:schemeClr val="tx1"/>
                          </a:solidFill>
                          <a:effectLst/>
                          <a:latin typeface="Calibri"/>
                        </a:rPr>
                        <a:t>CONSULTA DE MEDICINA O ENFERMERÍA</a:t>
                      </a:r>
                    </a:p>
                  </a:txBody>
                  <a:tcPr marL="9527" marR="9527" marT="9529" marB="0" anchor="ctr">
                    <a:lnL w="12700" cap="flat" cmpd="sng" algn="ctr">
                      <a:solidFill>
                        <a:srgbClr val="1F497D"/>
                      </a:solidFill>
                      <a:prstDash val="solid"/>
                      <a:round/>
                      <a:headEnd type="none" w="med" len="med"/>
                      <a:tailEnd type="none" w="med" len="med"/>
                    </a:lnL>
                    <a:lnR>
                      <a:noFill/>
                    </a:lnR>
                    <a:lnT>
                      <a:noFill/>
                    </a:lnT>
                    <a:lnB>
                      <a:noFill/>
                    </a:lnB>
                    <a:solidFill>
                      <a:srgbClr val="538DD5"/>
                    </a:solidFill>
                  </a:tcPr>
                </a:tc>
                <a:extLst>
                  <a:ext uri="{0D108BD9-81ED-4DB2-BD59-A6C34878D82A}">
                    <a16:rowId xmlns:a16="http://schemas.microsoft.com/office/drawing/2014/main" val="10000"/>
                  </a:ext>
                </a:extLst>
              </a:tr>
              <a:tr h="213286">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Valoración </a:t>
                      </a:r>
                      <a:r>
                        <a:rPr lang="es-CO" sz="1400" b="0" i="0" u="none" strike="noStrike" dirty="0">
                          <a:solidFill>
                            <a:srgbClr val="000000"/>
                          </a:solidFill>
                          <a:effectLst/>
                          <a:latin typeface="Arial" panose="020B0604020202020204" pitchFamily="34" charset="0"/>
                          <a:cs typeface="Arial" panose="020B0604020202020204" pitchFamily="34" charset="0"/>
                        </a:rPr>
                        <a:t>integral </a:t>
                      </a:r>
                    </a:p>
                  </a:txBody>
                  <a:tcPr marL="9527" marR="9527"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1"/>
                  </a:ext>
                </a:extLst>
              </a:tr>
              <a:tr h="313836">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CO" sz="1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Valoración Estado Nutricional </a:t>
                      </a:r>
                      <a:endParaRPr kumimoji="0" lang="es-CO"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9527" marR="9527"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2"/>
                  </a:ext>
                </a:extLst>
              </a:tr>
              <a:tr h="346770">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CO" sz="1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Identificación de   alteraciones nutricionales  ( Obesidad- Sobrepeso)</a:t>
                      </a:r>
                    </a:p>
                  </a:txBody>
                  <a:tcPr marL="9527" marR="9527"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3"/>
                  </a:ext>
                </a:extLst>
              </a:tr>
              <a:tr h="277438">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Valoración salud auditiva</a:t>
                      </a:r>
                      <a:r>
                        <a:rPr lang="es-CO" sz="1400" b="0" i="0" u="none" strike="noStrike" baseline="0" dirty="0" smtClean="0">
                          <a:solidFill>
                            <a:srgbClr val="000000"/>
                          </a:solidFill>
                          <a:effectLst/>
                          <a:latin typeface="Arial" panose="020B0604020202020204" pitchFamily="34" charset="0"/>
                          <a:cs typeface="Arial" panose="020B0604020202020204" pitchFamily="34" charset="0"/>
                        </a:rPr>
                        <a:t> y comunicativa</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7" marR="9527"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4"/>
                  </a:ext>
                </a:extLst>
              </a:tr>
              <a:tr h="177785">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Salud Visual</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7" marR="9527"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5"/>
                  </a:ext>
                </a:extLst>
              </a:tr>
              <a:tr h="405159">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Salud Sexual y Reproductiva</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7" marR="9527"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6"/>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8296481"/>
              </p:ext>
            </p:extLst>
          </p:nvPr>
        </p:nvGraphicFramePr>
        <p:xfrm>
          <a:off x="512618" y="4005263"/>
          <a:ext cx="4935682" cy="576262"/>
        </p:xfrm>
        <a:graphic>
          <a:graphicData uri="http://schemas.openxmlformats.org/drawingml/2006/table">
            <a:tbl>
              <a:tblPr/>
              <a:tblGrid>
                <a:gridCol w="4935682">
                  <a:extLst>
                    <a:ext uri="{9D8B030D-6E8A-4147-A177-3AD203B41FA5}">
                      <a16:colId xmlns:a16="http://schemas.microsoft.com/office/drawing/2014/main" val="20000"/>
                    </a:ext>
                  </a:extLst>
                </a:gridCol>
              </a:tblGrid>
              <a:tr h="250033">
                <a:tc>
                  <a:txBody>
                    <a:bodyPr/>
                    <a:lstStyle/>
                    <a:p>
                      <a:pPr algn="ctr" fontAlgn="ctr"/>
                      <a:r>
                        <a:rPr lang="es-CO" sz="1200" b="1" i="0" u="none" strike="noStrike" dirty="0">
                          <a:solidFill>
                            <a:srgbClr val="FFFFFF"/>
                          </a:solidFill>
                          <a:effectLst/>
                          <a:latin typeface="Arial" panose="020B0604020202020204" pitchFamily="34" charset="0"/>
                          <a:cs typeface="Arial" panose="020B0604020202020204" pitchFamily="34" charset="0"/>
                        </a:rPr>
                        <a:t>CONSULTA POR ODONTOLOGÍA</a:t>
                      </a:r>
                    </a:p>
                  </a:txBody>
                  <a:tcPr marL="9527" marR="9527" marT="9528" marB="0" anchor="ctr">
                    <a:lnL>
                      <a:noFill/>
                    </a:lnL>
                    <a:lnR w="12700" cap="flat" cmpd="sng" algn="ctr">
                      <a:solidFill>
                        <a:srgbClr val="1F497D"/>
                      </a:solidFill>
                      <a:prstDash val="solid"/>
                      <a:round/>
                      <a:headEnd type="none" w="med" len="med"/>
                      <a:tailEnd type="none" w="med" len="med"/>
                    </a:lnR>
                    <a:lnT>
                      <a:noFill/>
                    </a:lnT>
                    <a:lnB>
                      <a:noFill/>
                    </a:lnB>
                    <a:solidFill>
                      <a:srgbClr val="538DD5"/>
                    </a:solidFill>
                  </a:tcPr>
                </a:tc>
                <a:extLst>
                  <a:ext uri="{0D108BD9-81ED-4DB2-BD59-A6C34878D82A}">
                    <a16:rowId xmlns:a16="http://schemas.microsoft.com/office/drawing/2014/main" val="10000"/>
                  </a:ext>
                </a:extLst>
              </a:tr>
              <a:tr h="326229">
                <a:tc>
                  <a:txBody>
                    <a:bodyPr/>
                    <a:lstStyle/>
                    <a:p>
                      <a:pPr algn="l" fontAlgn="b"/>
                      <a:r>
                        <a:rPr lang="es-CO" sz="1200" b="0" i="0" u="none" strike="noStrike" dirty="0">
                          <a:solidFill>
                            <a:srgbClr val="000000"/>
                          </a:solidFill>
                          <a:effectLst/>
                          <a:latin typeface="Arial" panose="020B0604020202020204" pitchFamily="34" charset="0"/>
                          <a:cs typeface="Arial" panose="020B0604020202020204" pitchFamily="34" charset="0"/>
                        </a:rPr>
                        <a:t>Valorar estructuras </a:t>
                      </a:r>
                      <a:r>
                        <a:rPr lang="es-CO" sz="1200" b="0" i="0" u="none" strike="noStrike" dirty="0" err="1">
                          <a:solidFill>
                            <a:srgbClr val="000000"/>
                          </a:solidFill>
                          <a:effectLst/>
                          <a:latin typeface="Arial" panose="020B0604020202020204" pitchFamily="34" charset="0"/>
                          <a:cs typeface="Arial" panose="020B0604020202020204" pitchFamily="34" charset="0"/>
                        </a:rPr>
                        <a:t>dento</a:t>
                      </a:r>
                      <a:r>
                        <a:rPr lang="es-CO" sz="1200" b="0" i="0" u="none" strike="noStrike" dirty="0">
                          <a:solidFill>
                            <a:srgbClr val="000000"/>
                          </a:solidFill>
                          <a:effectLst/>
                          <a:latin typeface="Arial" panose="020B0604020202020204" pitchFamily="34" charset="0"/>
                          <a:cs typeface="Arial" panose="020B0604020202020204" pitchFamily="34" charset="0"/>
                        </a:rPr>
                        <a:t>-maxilares</a:t>
                      </a:r>
                    </a:p>
                  </a:txBody>
                  <a:tcPr marL="9527" marR="9527" marT="9528"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1"/>
                  </a:ext>
                </a:extLst>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55827702"/>
              </p:ext>
            </p:extLst>
          </p:nvPr>
        </p:nvGraphicFramePr>
        <p:xfrm>
          <a:off x="512618" y="3068639"/>
          <a:ext cx="4935682" cy="827087"/>
        </p:xfrm>
        <a:graphic>
          <a:graphicData uri="http://schemas.openxmlformats.org/drawingml/2006/table">
            <a:tbl>
              <a:tblPr/>
              <a:tblGrid>
                <a:gridCol w="4935682">
                  <a:extLst>
                    <a:ext uri="{9D8B030D-6E8A-4147-A177-3AD203B41FA5}">
                      <a16:colId xmlns:a16="http://schemas.microsoft.com/office/drawing/2014/main" val="20000"/>
                    </a:ext>
                  </a:extLst>
                </a:gridCol>
              </a:tblGrid>
              <a:tr h="268509">
                <a:tc>
                  <a:txBody>
                    <a:bodyPr/>
                    <a:lstStyle/>
                    <a:p>
                      <a:pPr algn="ctr" fontAlgn="ctr"/>
                      <a:r>
                        <a:rPr lang="es-CO" sz="1200" b="1" i="0" u="none" strike="noStrike" dirty="0">
                          <a:solidFill>
                            <a:srgbClr val="FFFFFF"/>
                          </a:solidFill>
                          <a:effectLst/>
                          <a:latin typeface="Arial" panose="020B0604020202020204" pitchFamily="34" charset="0"/>
                          <a:cs typeface="Arial" panose="020B0604020202020204" pitchFamily="34" charset="0"/>
                        </a:rPr>
                        <a:t>VACUNACIÓN</a:t>
                      </a:r>
                    </a:p>
                  </a:txBody>
                  <a:tcPr marL="9522" marR="9522" marT="9532" marB="0" anchor="ctr">
                    <a:lnL>
                      <a:noFill/>
                    </a:lnL>
                    <a:lnR>
                      <a:noFill/>
                    </a:lnR>
                    <a:lnT>
                      <a:noFill/>
                    </a:lnT>
                    <a:lnB>
                      <a:noFill/>
                    </a:lnB>
                    <a:solidFill>
                      <a:srgbClr val="538DD5"/>
                    </a:solidFill>
                  </a:tcPr>
                </a:tc>
                <a:extLst>
                  <a:ext uri="{0D108BD9-81ED-4DB2-BD59-A6C34878D82A}">
                    <a16:rowId xmlns:a16="http://schemas.microsoft.com/office/drawing/2014/main" val="10000"/>
                  </a:ext>
                </a:extLst>
              </a:tr>
              <a:tr h="558578">
                <a:tc>
                  <a:txBody>
                    <a:bodyPr/>
                    <a:lstStyle/>
                    <a:p>
                      <a:pPr marL="171450" indent="-171450" algn="l" fontAlgn="b">
                        <a:buFont typeface="Arial" panose="020B0604020202020204" pitchFamily="34" charset="0"/>
                        <a:buChar char="•"/>
                      </a:pPr>
                      <a:r>
                        <a:rPr lang="es-CO" sz="1200" b="0" i="0" u="none" strike="noStrike" dirty="0" smtClean="0">
                          <a:solidFill>
                            <a:srgbClr val="000000"/>
                          </a:solidFill>
                          <a:effectLst/>
                          <a:latin typeface="Arial" panose="020B0604020202020204" pitchFamily="34" charset="0"/>
                          <a:cs typeface="Arial" panose="020B0604020202020204" pitchFamily="34" charset="0"/>
                        </a:rPr>
                        <a:t>Realizar la aplicación de biológicos a todas las mujeres</a:t>
                      </a:r>
                    </a:p>
                    <a:p>
                      <a:pPr marL="171450" indent="-171450" algn="l" fontAlgn="b">
                        <a:buFont typeface="Arial" panose="020B0604020202020204" pitchFamily="34" charset="0"/>
                        <a:buChar char="•"/>
                      </a:pPr>
                      <a:endParaRPr lang="es-CO" sz="1200" b="0" i="0" u="none" strike="noStrike" dirty="0" smtClean="0">
                        <a:solidFill>
                          <a:srgbClr val="000000"/>
                        </a:solidFill>
                        <a:effectLst/>
                        <a:latin typeface="Arial" panose="020B0604020202020204" pitchFamily="34" charset="0"/>
                        <a:cs typeface="Arial" panose="020B0604020202020204" pitchFamily="34" charset="0"/>
                      </a:endParaRPr>
                    </a:p>
                    <a:p>
                      <a:pPr marL="171450" indent="-171450" algn="l" fontAlgn="b">
                        <a:buFont typeface="Arial" panose="020B0604020202020204" pitchFamily="34" charset="0"/>
                        <a:buChar char="•"/>
                      </a:pPr>
                      <a:r>
                        <a:rPr lang="es-CO" sz="1200" b="0" i="0" u="none" strike="noStrike" dirty="0" smtClean="0">
                          <a:solidFill>
                            <a:srgbClr val="000000"/>
                          </a:solidFill>
                          <a:effectLst/>
                          <a:latin typeface="Arial" panose="020B0604020202020204" pitchFamily="34" charset="0"/>
                          <a:cs typeface="Arial" panose="020B0604020202020204" pitchFamily="34" charset="0"/>
                        </a:rPr>
                        <a:t>Tecnología: vacuna antitetánica (</a:t>
                      </a:r>
                      <a:r>
                        <a:rPr lang="es-CO" sz="1200" b="0" i="0" u="none" strike="noStrike" dirty="0" err="1" smtClean="0">
                          <a:solidFill>
                            <a:srgbClr val="000000"/>
                          </a:solidFill>
                          <a:effectLst/>
                          <a:latin typeface="Arial" panose="020B0604020202020204" pitchFamily="34" charset="0"/>
                          <a:cs typeface="Arial" panose="020B0604020202020204" pitchFamily="34" charset="0"/>
                        </a:rPr>
                        <a:t>td</a:t>
                      </a:r>
                      <a:r>
                        <a:rPr lang="es-CO" sz="1200" b="0" i="0" u="none" strike="noStrike" dirty="0" smtClean="0">
                          <a:solidFill>
                            <a:srgbClr val="000000"/>
                          </a:solidFill>
                          <a:effectLst/>
                          <a:latin typeface="Arial" panose="020B0604020202020204" pitchFamily="34" charset="0"/>
                          <a:cs typeface="Arial" panose="020B0604020202020204" pitchFamily="34" charset="0"/>
                        </a:rPr>
                        <a: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9522" marR="9522" marT="9532" marB="0" anchor="b">
                    <a:lnL>
                      <a:noFill/>
                    </a:lnL>
                    <a:lnR>
                      <a:noFill/>
                    </a:lnR>
                    <a:lnT>
                      <a:noFill/>
                    </a:lnT>
                    <a:lnB>
                      <a:noFill/>
                    </a:lnB>
                    <a:solidFill>
                      <a:srgbClr val="DAEEF3"/>
                    </a:solidFill>
                  </a:tcPr>
                </a:tc>
                <a:extLst>
                  <a:ext uri="{0D108BD9-81ED-4DB2-BD59-A6C34878D82A}">
                    <a16:rowId xmlns:a16="http://schemas.microsoft.com/office/drawing/2014/main" val="10001"/>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999763736"/>
              </p:ext>
            </p:extLst>
          </p:nvPr>
        </p:nvGraphicFramePr>
        <p:xfrm>
          <a:off x="1316182" y="188913"/>
          <a:ext cx="8883506" cy="506578"/>
        </p:xfrm>
        <a:graphic>
          <a:graphicData uri="http://schemas.openxmlformats.org/drawingml/2006/table">
            <a:tbl>
              <a:tblPr/>
              <a:tblGrid>
                <a:gridCol w="8883506">
                  <a:extLst>
                    <a:ext uri="{9D8B030D-6E8A-4147-A177-3AD203B41FA5}">
                      <a16:colId xmlns:a16="http://schemas.microsoft.com/office/drawing/2014/main" val="20000"/>
                    </a:ext>
                  </a:extLst>
                </a:gridCol>
              </a:tblGrid>
              <a:tr h="253206">
                <a:tc>
                  <a:txBody>
                    <a:bodyPr/>
                    <a:lstStyle/>
                    <a:p>
                      <a:pPr algn="ctr" fontAlgn="b"/>
                      <a:r>
                        <a:rPr lang="es-CO" sz="1600" b="0" i="0" u="none" strike="noStrike" dirty="0">
                          <a:solidFill>
                            <a:schemeClr val="tx1"/>
                          </a:solidFill>
                          <a:effectLst/>
                          <a:latin typeface="Arial Black"/>
                        </a:rPr>
                        <a:t>Ruta Integral de promoción y mantenimiento - </a:t>
                      </a:r>
                      <a:r>
                        <a:rPr lang="es-CO" sz="1600" b="0" i="0" u="none" strike="noStrike" dirty="0" smtClean="0">
                          <a:solidFill>
                            <a:schemeClr val="tx1"/>
                          </a:solidFill>
                          <a:effectLst/>
                          <a:latin typeface="Arial Black"/>
                        </a:rPr>
                        <a:t>Adultez</a:t>
                      </a:r>
                      <a:endParaRPr lang="es-CO" sz="1600" b="0" i="0" u="none" strike="noStrike" dirty="0">
                        <a:solidFill>
                          <a:schemeClr val="tx1"/>
                        </a:solidFill>
                        <a:effectLst/>
                        <a:latin typeface="Arial Black"/>
                      </a:endParaRPr>
                    </a:p>
                  </a:txBody>
                  <a:tcPr marL="9524" marR="9524" marT="9449" marB="0" anchor="b">
                    <a:lnL>
                      <a:noFill/>
                    </a:lnL>
                    <a:lnR>
                      <a:noFill/>
                    </a:lnR>
                    <a:lnT>
                      <a:noFill/>
                    </a:lnT>
                    <a:lnB>
                      <a:noFill/>
                    </a:lnB>
                  </a:tcPr>
                </a:tc>
                <a:extLst>
                  <a:ext uri="{0D108BD9-81ED-4DB2-BD59-A6C34878D82A}">
                    <a16:rowId xmlns:a16="http://schemas.microsoft.com/office/drawing/2014/main" val="10000"/>
                  </a:ext>
                </a:extLst>
              </a:tr>
              <a:tr h="253206">
                <a:tc>
                  <a:txBody>
                    <a:bodyPr/>
                    <a:lstStyle/>
                    <a:p>
                      <a:pPr algn="ctr" fontAlgn="b"/>
                      <a:r>
                        <a:rPr lang="es-CO" sz="1600" b="0" i="0" u="none" strike="noStrike" baseline="0" dirty="0" smtClean="0">
                          <a:solidFill>
                            <a:schemeClr val="tx1"/>
                          </a:solidFill>
                          <a:effectLst/>
                          <a:latin typeface="Arial Black"/>
                        </a:rPr>
                        <a:t>29</a:t>
                      </a:r>
                      <a:r>
                        <a:rPr lang="es-CO" sz="1600" b="0" i="0" u="none" strike="noStrike" dirty="0" smtClean="0">
                          <a:solidFill>
                            <a:schemeClr val="tx1"/>
                          </a:solidFill>
                          <a:effectLst/>
                          <a:latin typeface="Arial Black"/>
                        </a:rPr>
                        <a:t> -59 años  INTERVENCIONES</a:t>
                      </a:r>
                      <a:r>
                        <a:rPr lang="es-CO" sz="1600" b="0" i="0" u="none" strike="noStrike" baseline="0" dirty="0" smtClean="0">
                          <a:solidFill>
                            <a:schemeClr val="tx1"/>
                          </a:solidFill>
                          <a:effectLst/>
                          <a:latin typeface="Arial Black"/>
                        </a:rPr>
                        <a:t> INDIVIDUALES</a:t>
                      </a:r>
                      <a:endParaRPr lang="es-CO" sz="1600" b="0" i="0" u="none" strike="noStrike" dirty="0">
                        <a:solidFill>
                          <a:schemeClr val="tx1"/>
                        </a:solidFill>
                        <a:effectLst/>
                        <a:latin typeface="Arial Black"/>
                      </a:endParaRPr>
                    </a:p>
                  </a:txBody>
                  <a:tcPr marL="9524" marR="9524" marT="9449"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376618805"/>
              </p:ext>
            </p:extLst>
          </p:nvPr>
        </p:nvGraphicFramePr>
        <p:xfrm>
          <a:off x="512618" y="4603389"/>
          <a:ext cx="4935682" cy="592138"/>
        </p:xfrm>
        <a:graphic>
          <a:graphicData uri="http://schemas.openxmlformats.org/drawingml/2006/table">
            <a:tbl>
              <a:tblPr/>
              <a:tblGrid>
                <a:gridCol w="4935682">
                  <a:extLst>
                    <a:ext uri="{9D8B030D-6E8A-4147-A177-3AD203B41FA5}">
                      <a16:colId xmlns:a16="http://schemas.microsoft.com/office/drawing/2014/main" val="20000"/>
                    </a:ext>
                  </a:extLst>
                </a:gridCol>
              </a:tblGrid>
              <a:tr h="375313">
                <a:tc>
                  <a:txBody>
                    <a:bodyPr/>
                    <a:lstStyle/>
                    <a:p>
                      <a:pPr algn="l" fontAlgn="b"/>
                      <a:r>
                        <a:rPr lang="es-CO" sz="1200" b="0" i="0" u="none" strike="noStrike" dirty="0">
                          <a:solidFill>
                            <a:srgbClr val="000000"/>
                          </a:solidFill>
                          <a:effectLst/>
                          <a:latin typeface="Arial" panose="020B0604020202020204" pitchFamily="34" charset="0"/>
                          <a:cs typeface="Arial" panose="020B0604020202020204" pitchFamily="34" charset="0"/>
                        </a:rPr>
                        <a:t>Realizar profilaxis y remoción de placa bacteriana</a:t>
                      </a:r>
                    </a:p>
                  </a:txBody>
                  <a:tcPr marL="9527" marR="9527" marT="9526" marB="0" anchor="b">
                    <a:lnL>
                      <a:noFill/>
                    </a:lnL>
                    <a:lnR>
                      <a:noFill/>
                    </a:lnR>
                    <a:lnT>
                      <a:noFill/>
                    </a:lnT>
                    <a:lnB>
                      <a:noFill/>
                    </a:lnB>
                    <a:solidFill>
                      <a:srgbClr val="DAEEF3"/>
                    </a:solidFill>
                  </a:tcPr>
                </a:tc>
                <a:extLst>
                  <a:ext uri="{0D108BD9-81ED-4DB2-BD59-A6C34878D82A}">
                    <a16:rowId xmlns:a16="http://schemas.microsoft.com/office/drawing/2014/main" val="10000"/>
                  </a:ext>
                </a:extLst>
              </a:tr>
              <a:tr h="216825">
                <a:tc>
                  <a:txBody>
                    <a:bodyPr/>
                    <a:lstStyle/>
                    <a:p>
                      <a:pPr algn="l" fontAlgn="b"/>
                      <a:r>
                        <a:rPr lang="es-CO" sz="1200" b="0" i="0" u="none" strike="noStrike" dirty="0">
                          <a:solidFill>
                            <a:srgbClr val="000000"/>
                          </a:solidFill>
                          <a:effectLst/>
                          <a:latin typeface="Arial" panose="020B0604020202020204" pitchFamily="34" charset="0"/>
                          <a:cs typeface="Arial" panose="020B0604020202020204" pitchFamily="34" charset="0"/>
                        </a:rPr>
                        <a:t>Realizar </a:t>
                      </a:r>
                      <a:r>
                        <a:rPr lang="es-CO" sz="1200" b="0" i="0" u="none" strike="noStrike" dirty="0" err="1">
                          <a:solidFill>
                            <a:srgbClr val="000000"/>
                          </a:solidFill>
                          <a:effectLst/>
                          <a:latin typeface="Arial" panose="020B0604020202020204" pitchFamily="34" charset="0"/>
                          <a:cs typeface="Arial" panose="020B0604020202020204" pitchFamily="34" charset="0"/>
                        </a:rPr>
                        <a:t>detrartaje</a:t>
                      </a:r>
                      <a:r>
                        <a:rPr lang="es-CO" sz="1200" b="0" i="0" u="none" strike="noStrike" dirty="0">
                          <a:solidFill>
                            <a:srgbClr val="000000"/>
                          </a:solidFill>
                          <a:effectLst/>
                          <a:latin typeface="Arial" panose="020B0604020202020204" pitchFamily="34" charset="0"/>
                          <a:cs typeface="Arial" panose="020B0604020202020204" pitchFamily="34" charset="0"/>
                        </a:rPr>
                        <a:t> </a:t>
                      </a:r>
                      <a:r>
                        <a:rPr lang="es-CO" sz="1200" b="0" i="0" u="none" strike="noStrike" dirty="0" err="1">
                          <a:solidFill>
                            <a:srgbClr val="000000"/>
                          </a:solidFill>
                          <a:effectLst/>
                          <a:latin typeface="Arial" panose="020B0604020202020204" pitchFamily="34" charset="0"/>
                          <a:cs typeface="Arial" panose="020B0604020202020204" pitchFamily="34" charset="0"/>
                        </a:rPr>
                        <a:t>supragingival</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9527" marR="9527" marT="9526" marB="0" anchor="b">
                    <a:lnL>
                      <a:noFill/>
                    </a:lnL>
                    <a:lnR>
                      <a:noFill/>
                    </a:lnR>
                    <a:lnT>
                      <a:noFill/>
                    </a:lnT>
                    <a:lnB>
                      <a:noFill/>
                    </a:lnB>
                    <a:solidFill>
                      <a:srgbClr val="DAEEF3"/>
                    </a:solidFill>
                  </a:tcPr>
                </a:tc>
                <a:extLst>
                  <a:ext uri="{0D108BD9-81ED-4DB2-BD59-A6C34878D82A}">
                    <a16:rowId xmlns:a16="http://schemas.microsoft.com/office/drawing/2014/main" val="10001"/>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2095317487"/>
              </p:ext>
            </p:extLst>
          </p:nvPr>
        </p:nvGraphicFramePr>
        <p:xfrm>
          <a:off x="512618" y="5530851"/>
          <a:ext cx="4935682" cy="971550"/>
        </p:xfrm>
        <a:graphic>
          <a:graphicData uri="http://schemas.openxmlformats.org/drawingml/2006/table">
            <a:tbl>
              <a:tblPr/>
              <a:tblGrid>
                <a:gridCol w="4935682">
                  <a:extLst>
                    <a:ext uri="{9D8B030D-6E8A-4147-A177-3AD203B41FA5}">
                      <a16:colId xmlns:a16="http://schemas.microsoft.com/office/drawing/2014/main" val="20000"/>
                    </a:ext>
                  </a:extLst>
                </a:gridCol>
              </a:tblGrid>
              <a:tr h="323852">
                <a:tc>
                  <a:txBody>
                    <a:bodyPr/>
                    <a:lstStyle/>
                    <a:p>
                      <a:pPr algn="l" fontAlgn="ctr"/>
                      <a:r>
                        <a:rPr lang="es-CO" sz="1200" b="0" i="0" u="none" strike="noStrike" dirty="0">
                          <a:solidFill>
                            <a:srgbClr val="000000"/>
                          </a:solidFill>
                          <a:effectLst/>
                          <a:latin typeface="Arial" panose="020B0604020202020204" pitchFamily="34" charset="0"/>
                          <a:cs typeface="Arial" panose="020B0604020202020204" pitchFamily="34" charset="0"/>
                        </a:rPr>
                        <a:t>Valorar los hábitos y prácticas de cuidado bucal.</a:t>
                      </a:r>
                    </a:p>
                  </a:txBody>
                  <a:tcPr marL="0" marR="0" marT="0" marB="0" anchor="ctr">
                    <a:lnL w="12700" cap="flat" cmpd="sng" algn="ctr">
                      <a:solidFill>
                        <a:srgbClr val="31909B"/>
                      </a:solidFill>
                      <a:prstDash val="solid"/>
                      <a:round/>
                      <a:headEnd type="none" w="med" len="med"/>
                      <a:tailEnd type="none" w="med" len="med"/>
                    </a:lnL>
                    <a:lnR w="12700" cap="flat" cmpd="sng" algn="ctr">
                      <a:solidFill>
                        <a:srgbClr val="31909B"/>
                      </a:solidFill>
                      <a:prstDash val="solid"/>
                      <a:round/>
                      <a:headEnd type="none" w="med" len="med"/>
                      <a:tailEnd type="none" w="med" len="med"/>
                    </a:lnR>
                    <a:lnT w="12700" cap="flat" cmpd="sng" algn="ctr">
                      <a:solidFill>
                        <a:srgbClr val="31909B"/>
                      </a:solidFill>
                      <a:prstDash val="solid"/>
                      <a:round/>
                      <a:headEnd type="none" w="med" len="med"/>
                      <a:tailEnd type="none" w="med" len="med"/>
                    </a:lnT>
                    <a:lnB w="12700" cap="flat" cmpd="sng" algn="ctr">
                      <a:solidFill>
                        <a:srgbClr val="31909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23849">
                <a:tc>
                  <a:txBody>
                    <a:bodyPr/>
                    <a:lstStyle/>
                    <a:p>
                      <a:pPr algn="l" fontAlgn="ctr"/>
                      <a:r>
                        <a:rPr lang="es-CO" sz="1200" b="0" i="0" u="none" strike="noStrike" dirty="0">
                          <a:solidFill>
                            <a:srgbClr val="000000"/>
                          </a:solidFill>
                          <a:effectLst/>
                          <a:latin typeface="Arial" panose="020B0604020202020204" pitchFamily="34" charset="0"/>
                          <a:cs typeface="Arial" panose="020B0604020202020204" pitchFamily="34" charset="0"/>
                        </a:rPr>
                        <a:t>Aplicar flúor de forma tópica</a:t>
                      </a:r>
                    </a:p>
                  </a:txBody>
                  <a:tcPr marL="0" marR="0" marT="0" marB="0" anchor="ctr">
                    <a:lnL w="12700" cap="flat" cmpd="sng" algn="ctr">
                      <a:solidFill>
                        <a:srgbClr val="31909B"/>
                      </a:solidFill>
                      <a:prstDash val="solid"/>
                      <a:round/>
                      <a:headEnd type="none" w="med" len="med"/>
                      <a:tailEnd type="none" w="med" len="med"/>
                    </a:lnL>
                    <a:lnR w="12700" cap="flat" cmpd="sng" algn="ctr">
                      <a:solidFill>
                        <a:srgbClr val="31909B"/>
                      </a:solidFill>
                      <a:prstDash val="solid"/>
                      <a:round/>
                      <a:headEnd type="none" w="med" len="med"/>
                      <a:tailEnd type="none" w="med" len="med"/>
                    </a:lnR>
                    <a:lnT w="12700" cap="flat" cmpd="sng" algn="ctr">
                      <a:solidFill>
                        <a:srgbClr val="31909B"/>
                      </a:solidFill>
                      <a:prstDash val="solid"/>
                      <a:round/>
                      <a:headEnd type="none" w="med" len="med"/>
                      <a:tailEnd type="none" w="med" len="med"/>
                    </a:lnT>
                    <a:lnB w="12700" cap="flat" cmpd="sng" algn="ctr">
                      <a:solidFill>
                        <a:srgbClr val="31909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23849">
                <a:tc>
                  <a:txBody>
                    <a:bodyPr/>
                    <a:lstStyle/>
                    <a:p>
                      <a:pPr algn="l" fontAlgn="ctr"/>
                      <a:r>
                        <a:rPr lang="es-CO" sz="1200" b="0" i="0" u="none" strike="noStrike" dirty="0">
                          <a:solidFill>
                            <a:srgbClr val="000000"/>
                          </a:solidFill>
                          <a:effectLst/>
                          <a:latin typeface="Arial" panose="020B0604020202020204" pitchFamily="34" charset="0"/>
                          <a:cs typeface="Arial" panose="020B0604020202020204" pitchFamily="34" charset="0"/>
                        </a:rPr>
                        <a:t>Aplicar sellantes</a:t>
                      </a:r>
                    </a:p>
                  </a:txBody>
                  <a:tcPr marL="0" marR="0" marT="0" marB="0" anchor="ctr">
                    <a:lnL w="12700" cap="flat" cmpd="sng" algn="ctr">
                      <a:solidFill>
                        <a:srgbClr val="31909B"/>
                      </a:solidFill>
                      <a:prstDash val="solid"/>
                      <a:round/>
                      <a:headEnd type="none" w="med" len="med"/>
                      <a:tailEnd type="none" w="med" len="med"/>
                    </a:lnL>
                    <a:lnR w="12700" cap="flat" cmpd="sng" algn="ctr">
                      <a:solidFill>
                        <a:srgbClr val="31909B"/>
                      </a:solidFill>
                      <a:prstDash val="solid"/>
                      <a:round/>
                      <a:headEnd type="none" w="med" len="med"/>
                      <a:tailEnd type="none" w="med" len="med"/>
                    </a:lnR>
                    <a:lnT w="12700" cap="flat" cmpd="sng" algn="ctr">
                      <a:solidFill>
                        <a:srgbClr val="31909B"/>
                      </a:solidFill>
                      <a:prstDash val="solid"/>
                      <a:round/>
                      <a:headEnd type="none" w="med" len="med"/>
                      <a:tailEnd type="none" w="med" len="med"/>
                    </a:lnT>
                    <a:lnB w="12700" cap="flat" cmpd="sng" algn="ctr">
                      <a:solidFill>
                        <a:srgbClr val="31909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pic>
        <p:nvPicPr>
          <p:cNvPr id="109602" name="Picture 4"/>
          <p:cNvPicPr>
            <a:picLocks noChangeAspect="1" noChangeArrowheads="1"/>
          </p:cNvPicPr>
          <p:nvPr/>
        </p:nvPicPr>
        <p:blipFill>
          <a:blip r:embed="rId2">
            <a:extLst>
              <a:ext uri="{28A0092B-C50C-407E-A947-70E740481C1C}">
                <a14:useLocalDpi xmlns:a14="http://schemas.microsoft.com/office/drawing/2010/main" val="0"/>
              </a:ext>
            </a:extLst>
          </a:blip>
          <a:srcRect l="55330" t="13193" r="845" b="13162"/>
          <a:stretch>
            <a:fillRect/>
          </a:stretch>
        </p:blipFill>
        <p:spPr bwMode="auto">
          <a:xfrm>
            <a:off x="5951539" y="765176"/>
            <a:ext cx="5506170"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058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p:cNvGraphicFramePr>
            <a:graphicFrameLocks noGrp="1"/>
          </p:cNvGraphicFramePr>
          <p:nvPr>
            <p:extLst>
              <p:ext uri="{D42A27DB-BD31-4B8C-83A1-F6EECF244321}">
                <p14:modId xmlns:p14="http://schemas.microsoft.com/office/powerpoint/2010/main" val="2089513010"/>
              </p:ext>
            </p:extLst>
          </p:nvPr>
        </p:nvGraphicFramePr>
        <p:xfrm>
          <a:off x="762000" y="955964"/>
          <a:ext cx="5189538" cy="5739572"/>
        </p:xfrm>
        <a:graphic>
          <a:graphicData uri="http://schemas.openxmlformats.org/drawingml/2006/table">
            <a:tbl>
              <a:tblPr/>
              <a:tblGrid>
                <a:gridCol w="5189538">
                  <a:extLst>
                    <a:ext uri="{9D8B030D-6E8A-4147-A177-3AD203B41FA5}">
                      <a16:colId xmlns:a16="http://schemas.microsoft.com/office/drawing/2014/main" val="20000"/>
                    </a:ext>
                  </a:extLst>
                </a:gridCol>
              </a:tblGrid>
              <a:tr h="276449">
                <a:tc>
                  <a:txBody>
                    <a:bodyPr/>
                    <a:lstStyle/>
                    <a:p>
                      <a:pPr algn="ctr" fontAlgn="ctr"/>
                      <a:r>
                        <a:rPr lang="es-CO" sz="1400" b="1" i="0" u="none" strike="noStrike" dirty="0">
                          <a:solidFill>
                            <a:srgbClr val="FFFFFF"/>
                          </a:solidFill>
                          <a:effectLst/>
                          <a:latin typeface="Arial" panose="020B0604020202020204" pitchFamily="34" charset="0"/>
                          <a:cs typeface="Arial" panose="020B0604020202020204" pitchFamily="34" charset="0"/>
                        </a:rPr>
                        <a:t>EDUCACIÓN PARA LA SALUD</a:t>
                      </a: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538DD5"/>
                    </a:solidFill>
                  </a:tcPr>
                </a:tc>
                <a:extLst>
                  <a:ext uri="{0D108BD9-81ED-4DB2-BD59-A6C34878D82A}">
                    <a16:rowId xmlns:a16="http://schemas.microsoft.com/office/drawing/2014/main" val="10000"/>
                  </a:ext>
                </a:extLst>
              </a:tr>
              <a:tr h="392560">
                <a:tc>
                  <a:txBody>
                    <a:bodyPr/>
                    <a:lstStyle/>
                    <a:p>
                      <a:pPr marL="171450" indent="-171450" algn="l" fontAlgn="ctr">
                        <a:buFont typeface="Arial" panose="020B0604020202020204" pitchFamily="34" charset="0"/>
                        <a:buChar char="•"/>
                      </a:pPr>
                      <a:r>
                        <a:rPr lang="es-CO" sz="1400" b="0" i="0" u="none" strike="noStrike" dirty="0">
                          <a:solidFill>
                            <a:srgbClr val="000000"/>
                          </a:solidFill>
                          <a:effectLst/>
                          <a:latin typeface="Arial" panose="020B0604020202020204" pitchFamily="34" charset="0"/>
                          <a:cs typeface="Arial" panose="020B0604020202020204" pitchFamily="34" charset="0"/>
                        </a:rPr>
                        <a:t>Educación para la salud  de </a:t>
                      </a:r>
                      <a:r>
                        <a:rPr lang="es-CO" sz="1400" b="0" i="0" u="none" strike="noStrike" baseline="0" dirty="0" smtClean="0">
                          <a:solidFill>
                            <a:srgbClr val="000000"/>
                          </a:solidFill>
                          <a:effectLst/>
                          <a:latin typeface="Arial" panose="020B0604020202020204" pitchFamily="34" charset="0"/>
                          <a:cs typeface="Arial" panose="020B0604020202020204" pitchFamily="34" charset="0"/>
                        </a:rPr>
                        <a:t> adolescentes ,s</a:t>
                      </a:r>
                      <a:r>
                        <a:rPr lang="es-CO" sz="1400" b="0" i="0" u="none" strike="noStrike" dirty="0" smtClean="0">
                          <a:solidFill>
                            <a:srgbClr val="000000"/>
                          </a:solidFill>
                          <a:effectLst/>
                          <a:latin typeface="Arial" panose="020B0604020202020204" pitchFamily="34" charset="0"/>
                          <a:cs typeface="Arial" panose="020B0604020202020204" pitchFamily="34" charset="0"/>
                        </a:rPr>
                        <a:t>us </a:t>
                      </a:r>
                      <a:r>
                        <a:rPr lang="es-CO" sz="1400" b="0" i="0" u="none" strike="noStrike" dirty="0">
                          <a:solidFill>
                            <a:srgbClr val="000000"/>
                          </a:solidFill>
                          <a:effectLst/>
                          <a:latin typeface="Arial" panose="020B0604020202020204" pitchFamily="34" charset="0"/>
                          <a:cs typeface="Arial" panose="020B0604020202020204" pitchFamily="34" charset="0"/>
                        </a:rPr>
                        <a:t>familias y cuidadores</a:t>
                      </a: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1"/>
                  </a:ext>
                </a:extLst>
              </a:tr>
              <a:tr h="511432">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Educar para la promoción de la cultura del envejecimiento activo y saludable.</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2"/>
                  </a:ext>
                </a:extLst>
              </a:tr>
              <a:tr h="583858">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Educar para la protección de los efectos nocivos del cambio climático (Protección solar, consumo de líquidos, disminución de exposición a rayos UV)</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3"/>
                  </a:ext>
                </a:extLst>
              </a:tr>
              <a:tr h="437504">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Asesorar en </a:t>
                      </a:r>
                      <a:r>
                        <a:rPr lang="es-CO" sz="1400" b="0" i="0" u="none" strike="noStrike" dirty="0" err="1" smtClean="0">
                          <a:solidFill>
                            <a:srgbClr val="000000"/>
                          </a:solidFill>
                          <a:effectLst/>
                          <a:latin typeface="Arial" panose="020B0604020202020204" pitchFamily="34" charset="0"/>
                          <a:cs typeface="Arial" panose="020B0604020202020204" pitchFamily="34" charset="0"/>
                        </a:rPr>
                        <a:t>autoexámen</a:t>
                      </a:r>
                      <a:r>
                        <a:rPr lang="es-CO" sz="1400" b="0" i="0" u="none" strike="noStrike" dirty="0" smtClean="0">
                          <a:solidFill>
                            <a:srgbClr val="000000"/>
                          </a:solidFill>
                          <a:effectLst/>
                          <a:latin typeface="Arial" panose="020B0604020202020204" pitchFamily="34" charset="0"/>
                          <a:cs typeface="Arial" panose="020B0604020202020204" pitchFamily="34" charset="0"/>
                        </a:rPr>
                        <a:t> de mama en hombres y mujeres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4"/>
                  </a:ext>
                </a:extLst>
              </a:tr>
              <a:tr h="323131">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Asesorar en autoexamen de testículo</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5"/>
                  </a:ext>
                </a:extLst>
              </a:tr>
              <a:tr h="344099">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Educar para el manejo seguro de medicamentos.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6"/>
                  </a:ext>
                </a:extLst>
              </a:tr>
              <a:tr h="511432">
                <a:tc>
                  <a:txBody>
                    <a:bodyPr/>
                    <a:lstStyle/>
                    <a:p>
                      <a:pPr marL="171450" indent="-171450" algn="l" fontAlgn="ctr">
                        <a:buFont typeface="Arial" panose="020B0604020202020204" pitchFamily="34" charset="0"/>
                        <a:buChar char="•"/>
                      </a:pPr>
                      <a:r>
                        <a:rPr lang="es-CO" sz="1400" b="0" i="0" u="none" strike="noStrike" dirty="0" smtClean="0">
                          <a:solidFill>
                            <a:srgbClr val="FF0000"/>
                          </a:solidFill>
                          <a:effectLst/>
                          <a:latin typeface="Arial" panose="020B0604020202020204" pitchFamily="34" charset="0"/>
                          <a:cs typeface="Arial" panose="020B0604020202020204" pitchFamily="34" charset="0"/>
                        </a:rPr>
                        <a:t>Promover la actividad física y el deporte, acorde a la condición física, psicológica y social.</a:t>
                      </a:r>
                      <a:endParaRPr lang="es-CO"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7"/>
                  </a:ext>
                </a:extLst>
              </a:tr>
              <a:tr h="583858">
                <a:tc>
                  <a:txBody>
                    <a:bodyPr/>
                    <a:lstStyle/>
                    <a:p>
                      <a:pPr marL="171450" indent="-171450" algn="l" fontAlgn="ctr">
                        <a:buFont typeface="Arial" panose="020B0604020202020204" pitchFamily="34" charset="0"/>
                        <a:buChar char="•"/>
                      </a:pPr>
                      <a:r>
                        <a:rPr lang="es-CO" sz="1400" b="0" i="0" u="none" strike="noStrike" dirty="0" smtClean="0">
                          <a:solidFill>
                            <a:srgbClr val="FF0000"/>
                          </a:solidFill>
                          <a:effectLst/>
                          <a:latin typeface="Arial" panose="020B0604020202020204" pitchFamily="34" charset="0"/>
                          <a:cs typeface="Arial" panose="020B0604020202020204" pitchFamily="34" charset="0"/>
                        </a:rPr>
                        <a:t>Promover la alimentación saludable de acuerdo al contexto geográfico, social, cultural, económico y a las necesidades nutricionales.</a:t>
                      </a:r>
                      <a:endParaRPr lang="es-CO"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8"/>
                  </a:ext>
                </a:extLst>
              </a:tr>
              <a:tr h="775157">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400" b="0" i="0" u="none" strike="noStrike" dirty="0" smtClean="0">
                          <a:solidFill>
                            <a:srgbClr val="000000"/>
                          </a:solidFill>
                          <a:effectLst/>
                          <a:latin typeface="Arial" panose="020B0604020202020204" pitchFamily="34" charset="0"/>
                          <a:cs typeface="Arial" panose="020B0604020202020204" pitchFamily="34" charset="0"/>
                        </a:rPr>
                        <a:t>Educación en estrategias para mejoramiento de condiciones de calidad de aire al interior de los espacios cerrados donde habitan las personas. </a:t>
                      </a:r>
                    </a:p>
                    <a:p>
                      <a:pPr marL="171450" indent="-171450" algn="l" fontAlgn="ctr">
                        <a:buFont typeface="Arial" panose="020B0604020202020204" pitchFamily="34" charset="0"/>
                        <a:buChar char="•"/>
                      </a:pP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9"/>
                  </a:ext>
                </a:extLst>
              </a:tr>
              <a:tr h="737109">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Promover</a:t>
                      </a:r>
                      <a:r>
                        <a:rPr lang="es-CO" sz="1400" b="0" i="0" u="none" strike="noStrike" baseline="0" dirty="0" smtClean="0">
                          <a:solidFill>
                            <a:srgbClr val="000000"/>
                          </a:solidFill>
                          <a:effectLst/>
                          <a:latin typeface="Arial" panose="020B0604020202020204" pitchFamily="34" charset="0"/>
                          <a:cs typeface="Arial" panose="020B0604020202020204" pitchFamily="34" charset="0"/>
                        </a:rPr>
                        <a:t> el cuidado a cuidadores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10"/>
                  </a:ext>
                </a:extLst>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655836490"/>
              </p:ext>
            </p:extLst>
          </p:nvPr>
        </p:nvGraphicFramePr>
        <p:xfrm>
          <a:off x="6311901" y="955965"/>
          <a:ext cx="5201226" cy="5622636"/>
        </p:xfrm>
        <a:graphic>
          <a:graphicData uri="http://schemas.openxmlformats.org/drawingml/2006/table">
            <a:tbl>
              <a:tblPr/>
              <a:tblGrid>
                <a:gridCol w="5201226">
                  <a:extLst>
                    <a:ext uri="{9D8B030D-6E8A-4147-A177-3AD203B41FA5}">
                      <a16:colId xmlns:a16="http://schemas.microsoft.com/office/drawing/2014/main" val="20000"/>
                    </a:ext>
                  </a:extLst>
                </a:gridCol>
              </a:tblGrid>
              <a:tr h="232905">
                <a:tc>
                  <a:txBody>
                    <a:bodyPr/>
                    <a:lstStyle/>
                    <a:p>
                      <a:pPr algn="ctr" fontAlgn="ctr"/>
                      <a:r>
                        <a:rPr lang="es-CO" sz="1400" b="1" i="0" u="none" strike="noStrike" dirty="0">
                          <a:solidFill>
                            <a:srgbClr val="FFFFFF"/>
                          </a:solidFill>
                          <a:effectLst/>
                          <a:latin typeface="Arial" panose="020B0604020202020204" pitchFamily="34" charset="0"/>
                          <a:cs typeface="Arial" panose="020B0604020202020204" pitchFamily="34" charset="0"/>
                        </a:rPr>
                        <a:t>TAMIZACIÓN</a:t>
                      </a:r>
                    </a:p>
                  </a:txBody>
                  <a:tcPr marL="9528" marR="9528" marT="9527" marB="0" anchor="ctr">
                    <a:lnL>
                      <a:noFill/>
                    </a:lnL>
                    <a:lnR w="12700" cap="flat" cmpd="sng" algn="ctr">
                      <a:solidFill>
                        <a:srgbClr val="1F497D"/>
                      </a:solidFill>
                      <a:prstDash val="solid"/>
                      <a:round/>
                      <a:headEnd type="none" w="med" len="med"/>
                      <a:tailEnd type="none" w="med" len="med"/>
                    </a:lnR>
                    <a:lnT>
                      <a:noFill/>
                    </a:lnT>
                    <a:lnB>
                      <a:noFill/>
                    </a:lnB>
                    <a:solidFill>
                      <a:srgbClr val="538DD5"/>
                    </a:solidFill>
                  </a:tcPr>
                </a:tc>
                <a:extLst>
                  <a:ext uri="{0D108BD9-81ED-4DB2-BD59-A6C34878D82A}">
                    <a16:rowId xmlns:a16="http://schemas.microsoft.com/office/drawing/2014/main" val="10000"/>
                  </a:ext>
                </a:extLst>
              </a:tr>
              <a:tr h="1798718">
                <a:tc>
                  <a:txBody>
                    <a:bodyPr/>
                    <a:lstStyle/>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Valorar e identificar la exposición a factores de riesgo cardiovascular  y metabólico . Detección temprana de alteraciones en el adulto de 29 a 59 años  :</a:t>
                      </a:r>
                    </a:p>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Glicemia basal </a:t>
                      </a:r>
                    </a:p>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Perfil lipídico (Colesterol de Alta densidad HDL  colesterol de baja densidad LDL, colesterol total triglicéridos) </a:t>
                      </a:r>
                    </a:p>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Creatinina </a:t>
                      </a:r>
                    </a:p>
                    <a:p>
                      <a:pPr marL="171450" indent="-171450" algn="l" fontAlgn="b">
                        <a:buFont typeface="Arial" panose="020B0604020202020204" pitchFamily="34" charset="0"/>
                        <a:buChar char="•"/>
                      </a:pPr>
                      <a:r>
                        <a:rPr lang="es-CO" sz="1400" b="0" i="0" u="none" strike="noStrike" dirty="0" err="1" smtClean="0">
                          <a:solidFill>
                            <a:srgbClr val="000000"/>
                          </a:solidFill>
                          <a:effectLst/>
                          <a:latin typeface="Arial" panose="020B0604020202020204" pitchFamily="34" charset="0"/>
                          <a:cs typeface="Arial" panose="020B0604020202020204" pitchFamily="34" charset="0"/>
                        </a:rPr>
                        <a:t>Uroanálisis</a:t>
                      </a:r>
                      <a:r>
                        <a:rPr lang="es-CO" sz="1400" b="0" i="0" u="none" strike="noStrike" dirty="0" smtClean="0">
                          <a:solidFill>
                            <a:srgbClr val="000000"/>
                          </a:solidFill>
                          <a:effectLst/>
                          <a:latin typeface="Arial" panose="020B0604020202020204" pitchFamily="34" charset="0"/>
                          <a:cs typeface="Arial" panose="020B0604020202020204" pitchFamily="34" charset="0"/>
                        </a:rPr>
                        <a:t> con sedimento y densidad urinaria</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8" marR="9528" marT="9527"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1"/>
                  </a:ext>
                </a:extLst>
              </a:tr>
              <a:tr h="677208">
                <a:tc>
                  <a:txBody>
                    <a:bodyPr/>
                    <a:lstStyle/>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Identificación de factores de riesgo relacionados con enfermedades respiratorias crónicas o sintomáticos respiratorios.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8" marR="9528" marT="9527"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2"/>
                  </a:ext>
                </a:extLst>
              </a:tr>
              <a:tr h="439223">
                <a:tc>
                  <a:txBody>
                    <a:bodyPr/>
                    <a:lstStyle/>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Realizar detección </a:t>
                      </a:r>
                      <a:r>
                        <a:rPr lang="es-CO" sz="1400" b="0" i="0" u="none" strike="noStrike" dirty="0" err="1" smtClean="0">
                          <a:solidFill>
                            <a:srgbClr val="000000"/>
                          </a:solidFill>
                          <a:effectLst/>
                          <a:latin typeface="Arial" panose="020B0604020202020204" pitchFamily="34" charset="0"/>
                          <a:cs typeface="Arial" panose="020B0604020202020204" pitchFamily="34" charset="0"/>
                        </a:rPr>
                        <a:t>temparana</a:t>
                      </a:r>
                      <a:r>
                        <a:rPr lang="es-CO" sz="1400" b="0" i="0" u="none" strike="noStrike" dirty="0" smtClean="0">
                          <a:solidFill>
                            <a:srgbClr val="000000"/>
                          </a:solidFill>
                          <a:effectLst/>
                          <a:latin typeface="Arial" panose="020B0604020202020204" pitchFamily="34" charset="0"/>
                          <a:cs typeface="Arial" panose="020B0604020202020204" pitchFamily="34" charset="0"/>
                        </a:rPr>
                        <a:t> de cáncer mama en población de riesgo o sintomática</a:t>
                      </a:r>
                    </a:p>
                  </a:txBody>
                  <a:tcPr marL="9528" marR="9528" marT="9527"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3"/>
                  </a:ext>
                </a:extLst>
              </a:tr>
              <a:tr h="439223">
                <a:tc>
                  <a:txBody>
                    <a:bodyPr/>
                    <a:lstStyle/>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Valorar e identificar la exposición a factores de riesgo para cáncer de cuello uterino</a:t>
                      </a:r>
                    </a:p>
                  </a:txBody>
                  <a:tcPr marL="9528" marR="9528" marT="9527"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4"/>
                  </a:ext>
                </a:extLst>
              </a:tr>
              <a:tr h="430813">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Realizar detección temprana de cáncer de próstata</a:t>
                      </a:r>
                    </a:p>
                  </a:txBody>
                  <a:tcPr marL="9528" marR="9528" marT="9527"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5"/>
                  </a:ext>
                </a:extLst>
              </a:tr>
              <a:tr h="300981">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Realizar detección temprana de cáncer de colon y recto</a:t>
                      </a:r>
                    </a:p>
                  </a:txBody>
                  <a:tcPr marL="9528" marR="9528" marT="9527"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6"/>
                  </a:ext>
                </a:extLst>
              </a:tr>
              <a:tr h="583259">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CO"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¿Se identifican factores de riesgo o alteraciones neoplásicas?</a:t>
                      </a:r>
                    </a:p>
                  </a:txBody>
                  <a:tcPr marL="9528" marR="9528" marT="9527"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7"/>
                  </a:ext>
                </a:extLst>
              </a:tr>
              <a:tr h="360153">
                <a:tc>
                  <a:txBody>
                    <a:bodyPr/>
                    <a:lstStyle/>
                    <a:p>
                      <a:pPr marL="171450" indent="-171450" algn="l" fontAlgn="b">
                        <a:buFont typeface="Arial" panose="020B0604020202020204" pitchFamily="34" charset="0"/>
                        <a:buChar char="•"/>
                      </a:pPr>
                      <a:r>
                        <a:rPr lang="es-CO" sz="1400" b="0" i="0" u="none" strike="noStrike" dirty="0">
                          <a:solidFill>
                            <a:srgbClr val="000000"/>
                          </a:solidFill>
                          <a:effectLst/>
                          <a:latin typeface="Arial" panose="020B0604020202020204" pitchFamily="34" charset="0"/>
                          <a:cs typeface="Arial" panose="020B0604020202020204" pitchFamily="34" charset="0"/>
                        </a:rPr>
                        <a:t>Tamizaje auditivo</a:t>
                      </a:r>
                    </a:p>
                  </a:txBody>
                  <a:tcPr marL="9528" marR="9528" marT="9527"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8"/>
                  </a:ext>
                </a:extLst>
              </a:tr>
              <a:tr h="360153">
                <a:tc>
                  <a:txBody>
                    <a:bodyPr/>
                    <a:lstStyle/>
                    <a:p>
                      <a:pPr marL="171450" indent="-171450" algn="l" fontAlgn="b">
                        <a:buFont typeface="Arial" panose="020B0604020202020204" pitchFamily="34" charset="0"/>
                        <a:buChar char="•"/>
                      </a:pPr>
                      <a:r>
                        <a:rPr lang="es-CO" sz="1400" b="0" i="0" u="none" strike="noStrike" dirty="0">
                          <a:solidFill>
                            <a:srgbClr val="000000"/>
                          </a:solidFill>
                          <a:effectLst/>
                          <a:latin typeface="Arial" panose="020B0604020202020204" pitchFamily="34" charset="0"/>
                          <a:cs typeface="Arial" panose="020B0604020202020204" pitchFamily="34" charset="0"/>
                        </a:rPr>
                        <a:t>Valoración Salud visual</a:t>
                      </a:r>
                    </a:p>
                  </a:txBody>
                  <a:tcPr marL="9528" marR="9528" marT="9527"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9"/>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032950729"/>
              </p:ext>
            </p:extLst>
          </p:nvPr>
        </p:nvGraphicFramePr>
        <p:xfrm>
          <a:off x="1302328" y="260350"/>
          <a:ext cx="9531928" cy="506578"/>
        </p:xfrm>
        <a:graphic>
          <a:graphicData uri="http://schemas.openxmlformats.org/drawingml/2006/table">
            <a:tbl>
              <a:tblPr/>
              <a:tblGrid>
                <a:gridCol w="9531928">
                  <a:extLst>
                    <a:ext uri="{9D8B030D-6E8A-4147-A177-3AD203B41FA5}">
                      <a16:colId xmlns:a16="http://schemas.microsoft.com/office/drawing/2014/main" val="20000"/>
                    </a:ext>
                  </a:extLst>
                </a:gridCol>
              </a:tblGrid>
              <a:tr h="253207">
                <a:tc>
                  <a:txBody>
                    <a:bodyPr/>
                    <a:lstStyle/>
                    <a:p>
                      <a:pPr algn="ctr" fontAlgn="b"/>
                      <a:r>
                        <a:rPr lang="es-CO" sz="1600" b="0" i="0" u="none" strike="noStrike" dirty="0">
                          <a:solidFill>
                            <a:schemeClr val="tx1"/>
                          </a:solidFill>
                          <a:effectLst/>
                          <a:latin typeface="Arial Black"/>
                        </a:rPr>
                        <a:t>Ruta Integral de promoción y mantenimiento </a:t>
                      </a:r>
                      <a:r>
                        <a:rPr lang="es-CO" sz="1600" b="0" i="0" u="none" strike="noStrike" dirty="0" smtClean="0">
                          <a:solidFill>
                            <a:schemeClr val="tx1"/>
                          </a:solidFill>
                          <a:effectLst/>
                          <a:latin typeface="Arial Black"/>
                        </a:rPr>
                        <a:t>-</a:t>
                      </a:r>
                      <a:r>
                        <a:rPr lang="es-CO" sz="1600" b="0" i="0" u="none" strike="noStrike" baseline="0" dirty="0" smtClean="0">
                          <a:solidFill>
                            <a:schemeClr val="tx1"/>
                          </a:solidFill>
                          <a:effectLst/>
                          <a:latin typeface="Arial Black"/>
                        </a:rPr>
                        <a:t> Adultez</a:t>
                      </a:r>
                      <a:endParaRPr lang="es-CO" sz="1600" b="0" i="0" u="none" strike="noStrike" dirty="0">
                        <a:solidFill>
                          <a:schemeClr val="tx1"/>
                        </a:solidFill>
                        <a:effectLst/>
                        <a:latin typeface="Arial Black"/>
                      </a:endParaRPr>
                    </a:p>
                  </a:txBody>
                  <a:tcPr marL="9524" marR="9524" marT="9449" marB="0" anchor="b">
                    <a:lnL>
                      <a:noFill/>
                    </a:lnL>
                    <a:lnR>
                      <a:noFill/>
                    </a:lnR>
                    <a:lnT>
                      <a:noFill/>
                    </a:lnT>
                    <a:lnB>
                      <a:noFill/>
                    </a:lnB>
                  </a:tcPr>
                </a:tc>
                <a:extLst>
                  <a:ext uri="{0D108BD9-81ED-4DB2-BD59-A6C34878D82A}">
                    <a16:rowId xmlns:a16="http://schemas.microsoft.com/office/drawing/2014/main" val="10000"/>
                  </a:ext>
                </a:extLst>
              </a:tr>
              <a:tr h="253207">
                <a:tc>
                  <a:txBody>
                    <a:bodyPr/>
                    <a:lstStyle/>
                    <a:p>
                      <a:pPr algn="ctr" fontAlgn="b"/>
                      <a:r>
                        <a:rPr lang="es-CO" sz="1600" b="0" i="0" u="none" strike="noStrike" dirty="0" smtClean="0">
                          <a:solidFill>
                            <a:schemeClr val="tx1"/>
                          </a:solidFill>
                          <a:effectLst/>
                          <a:latin typeface="Arial Black"/>
                        </a:rPr>
                        <a:t>29-59 años  INTERVENCIONES</a:t>
                      </a:r>
                      <a:r>
                        <a:rPr lang="es-CO" sz="1600" b="0" i="0" u="none" strike="noStrike" baseline="0" dirty="0" smtClean="0">
                          <a:solidFill>
                            <a:schemeClr val="tx1"/>
                          </a:solidFill>
                          <a:effectLst/>
                          <a:latin typeface="Arial Black"/>
                        </a:rPr>
                        <a:t> INDIVIDUALES</a:t>
                      </a:r>
                      <a:endParaRPr lang="es-CO" sz="1600" b="0" i="0" u="none" strike="noStrike" dirty="0">
                        <a:solidFill>
                          <a:schemeClr val="tx1"/>
                        </a:solidFill>
                        <a:effectLst/>
                        <a:latin typeface="Arial Black"/>
                      </a:endParaRPr>
                    </a:p>
                  </a:txBody>
                  <a:tcPr marL="9524" marR="9524" marT="9449" marB="0" anchor="b">
                    <a:lnL>
                      <a:noFill/>
                    </a:lnL>
                    <a:lnR>
                      <a:noFill/>
                    </a:lnR>
                    <a:lnT>
                      <a:noFill/>
                    </a:lnT>
                    <a:lnB>
                      <a:no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8073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1858091262"/>
              </p:ext>
            </p:extLst>
          </p:nvPr>
        </p:nvGraphicFramePr>
        <p:xfrm>
          <a:off x="678873" y="908051"/>
          <a:ext cx="4985327" cy="2274025"/>
        </p:xfrm>
        <a:graphic>
          <a:graphicData uri="http://schemas.openxmlformats.org/drawingml/2006/table">
            <a:tbl>
              <a:tblPr/>
              <a:tblGrid>
                <a:gridCol w="4985327">
                  <a:extLst>
                    <a:ext uri="{9D8B030D-6E8A-4147-A177-3AD203B41FA5}">
                      <a16:colId xmlns:a16="http://schemas.microsoft.com/office/drawing/2014/main" val="20000"/>
                    </a:ext>
                  </a:extLst>
                </a:gridCol>
              </a:tblGrid>
              <a:tr h="305152">
                <a:tc>
                  <a:txBody>
                    <a:bodyPr/>
                    <a:lstStyle/>
                    <a:p>
                      <a:pPr algn="ctr" fontAlgn="ctr"/>
                      <a:r>
                        <a:rPr lang="es-CO" sz="1400" b="1" i="0" u="none" strike="noStrike" dirty="0">
                          <a:solidFill>
                            <a:srgbClr val="FFFFFF"/>
                          </a:solidFill>
                          <a:effectLst/>
                          <a:latin typeface="Arial" panose="020B0604020202020204" pitchFamily="34" charset="0"/>
                          <a:cs typeface="Arial" panose="020B0604020202020204" pitchFamily="34" charset="0"/>
                        </a:rPr>
                        <a:t>CONSULTA DE MEDICINA O ENFERMERÍA</a:t>
                      </a:r>
                    </a:p>
                  </a:txBody>
                  <a:tcPr marL="9526" marR="9526" marT="9529" marB="0" anchor="ctr">
                    <a:lnL w="12700" cap="flat" cmpd="sng" algn="ctr">
                      <a:solidFill>
                        <a:srgbClr val="1F497D"/>
                      </a:solidFill>
                      <a:prstDash val="solid"/>
                      <a:round/>
                      <a:headEnd type="none" w="med" len="med"/>
                      <a:tailEnd type="none" w="med" len="med"/>
                    </a:lnL>
                    <a:lnR>
                      <a:noFill/>
                    </a:lnR>
                    <a:lnT>
                      <a:noFill/>
                    </a:lnT>
                    <a:lnB>
                      <a:noFill/>
                    </a:lnB>
                    <a:solidFill>
                      <a:srgbClr val="538DD5"/>
                    </a:solidFill>
                  </a:tcPr>
                </a:tc>
                <a:extLst>
                  <a:ext uri="{0D108BD9-81ED-4DB2-BD59-A6C34878D82A}">
                    <a16:rowId xmlns:a16="http://schemas.microsoft.com/office/drawing/2014/main" val="10000"/>
                  </a:ext>
                </a:extLst>
              </a:tr>
              <a:tr h="230920">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Valoración </a:t>
                      </a:r>
                      <a:r>
                        <a:rPr lang="es-CO" sz="1400" b="0" i="0" u="none" strike="noStrike" dirty="0">
                          <a:solidFill>
                            <a:srgbClr val="000000"/>
                          </a:solidFill>
                          <a:effectLst/>
                          <a:latin typeface="Arial" panose="020B0604020202020204" pitchFamily="34" charset="0"/>
                          <a:cs typeface="Arial" panose="020B0604020202020204" pitchFamily="34" charset="0"/>
                        </a:rPr>
                        <a:t>integral </a:t>
                      </a:r>
                      <a:r>
                        <a:rPr lang="es-CO" sz="1400" b="0" i="0" u="none" strike="noStrike" dirty="0" smtClean="0">
                          <a:solidFill>
                            <a:srgbClr val="000000"/>
                          </a:solidFill>
                          <a:effectLst/>
                          <a:latin typeface="Arial" panose="020B0604020202020204" pitchFamily="34" charset="0"/>
                          <a:cs typeface="Arial" panose="020B0604020202020204" pitchFamily="34" charset="0"/>
                        </a:rPr>
                        <a:t> - Valoración física completa</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1"/>
                  </a:ext>
                </a:extLst>
              </a:tr>
              <a:tr h="339783">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Valoración Estado Nutricional </a:t>
                      </a:r>
                      <a:endParaRPr kumimoji="0" lang="es-CO"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9526" marR="9526"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2"/>
                  </a:ext>
                </a:extLst>
              </a:tr>
              <a:tr h="375440">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Identificación de   alteraciones nutricionales  ( Obesidad- Sobrepeso)</a:t>
                      </a:r>
                    </a:p>
                  </a:txBody>
                  <a:tcPr marL="9526" marR="9526"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3"/>
                  </a:ext>
                </a:extLst>
              </a:tr>
              <a:tr h="300376">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Valoración salud auditiva</a:t>
                      </a:r>
                      <a:r>
                        <a:rPr lang="es-CO" sz="1400" b="0" i="0" u="none" strike="noStrike" baseline="0" dirty="0" smtClean="0">
                          <a:solidFill>
                            <a:srgbClr val="000000"/>
                          </a:solidFill>
                          <a:effectLst/>
                          <a:latin typeface="Arial" panose="020B0604020202020204" pitchFamily="34" charset="0"/>
                          <a:cs typeface="Arial" panose="020B0604020202020204" pitchFamily="34" charset="0"/>
                        </a:rPr>
                        <a:t> y comunicativa</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4"/>
                  </a:ext>
                </a:extLst>
              </a:tr>
              <a:tr h="192484">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Salud Visual</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5"/>
                  </a:ext>
                </a:extLst>
              </a:tr>
              <a:tr h="438656">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Salud Sexual y Reproductiva</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9"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6"/>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958382885"/>
              </p:ext>
            </p:extLst>
          </p:nvPr>
        </p:nvGraphicFramePr>
        <p:xfrm>
          <a:off x="678874" y="3933826"/>
          <a:ext cx="4985328" cy="574675"/>
        </p:xfrm>
        <a:graphic>
          <a:graphicData uri="http://schemas.openxmlformats.org/drawingml/2006/table">
            <a:tbl>
              <a:tblPr/>
              <a:tblGrid>
                <a:gridCol w="4985328">
                  <a:extLst>
                    <a:ext uri="{9D8B030D-6E8A-4147-A177-3AD203B41FA5}">
                      <a16:colId xmlns:a16="http://schemas.microsoft.com/office/drawing/2014/main" val="20000"/>
                    </a:ext>
                  </a:extLst>
                </a:gridCol>
              </a:tblGrid>
              <a:tr h="249344">
                <a:tc>
                  <a:txBody>
                    <a:bodyPr/>
                    <a:lstStyle/>
                    <a:p>
                      <a:pPr algn="ctr" fontAlgn="ctr"/>
                      <a:r>
                        <a:rPr lang="es-CO" sz="1400" b="1" i="0" u="none" strike="noStrike" dirty="0">
                          <a:solidFill>
                            <a:srgbClr val="FFFFFF"/>
                          </a:solidFill>
                          <a:effectLst/>
                          <a:latin typeface="Arial" panose="020B0604020202020204" pitchFamily="34" charset="0"/>
                          <a:cs typeface="Arial" panose="020B0604020202020204" pitchFamily="34" charset="0"/>
                        </a:rPr>
                        <a:t>CONSULTA POR ODONTOLOGÍA</a:t>
                      </a:r>
                    </a:p>
                  </a:txBody>
                  <a:tcPr marL="9524" marR="9524" marT="9505" marB="0" anchor="ctr">
                    <a:lnL>
                      <a:noFill/>
                    </a:lnL>
                    <a:lnR w="12700" cap="flat" cmpd="sng" algn="ctr">
                      <a:solidFill>
                        <a:srgbClr val="1F497D"/>
                      </a:solidFill>
                      <a:prstDash val="solid"/>
                      <a:round/>
                      <a:headEnd type="none" w="med" len="med"/>
                      <a:tailEnd type="none" w="med" len="med"/>
                    </a:lnR>
                    <a:lnT>
                      <a:noFill/>
                    </a:lnT>
                    <a:lnB>
                      <a:noFill/>
                    </a:lnB>
                    <a:solidFill>
                      <a:srgbClr val="538DD5"/>
                    </a:solidFill>
                  </a:tcPr>
                </a:tc>
                <a:extLst>
                  <a:ext uri="{0D108BD9-81ED-4DB2-BD59-A6C34878D82A}">
                    <a16:rowId xmlns:a16="http://schemas.microsoft.com/office/drawing/2014/main" val="10000"/>
                  </a:ext>
                </a:extLst>
              </a:tr>
              <a:tr h="325331">
                <a:tc>
                  <a:txBody>
                    <a:bodyPr/>
                    <a:lstStyle/>
                    <a:p>
                      <a:pPr algn="l" fontAlgn="b"/>
                      <a:r>
                        <a:rPr lang="es-CO" sz="1400" b="0" i="0" u="none" strike="noStrike" dirty="0">
                          <a:solidFill>
                            <a:srgbClr val="000000"/>
                          </a:solidFill>
                          <a:effectLst/>
                          <a:latin typeface="Arial" panose="020B0604020202020204" pitchFamily="34" charset="0"/>
                          <a:cs typeface="Arial" panose="020B0604020202020204" pitchFamily="34" charset="0"/>
                        </a:rPr>
                        <a:t>Valorar estructuras </a:t>
                      </a:r>
                      <a:r>
                        <a:rPr lang="es-CO" sz="1400" b="0" i="0" u="none" strike="noStrike" dirty="0" err="1">
                          <a:solidFill>
                            <a:srgbClr val="000000"/>
                          </a:solidFill>
                          <a:effectLst/>
                          <a:latin typeface="Arial" panose="020B0604020202020204" pitchFamily="34" charset="0"/>
                          <a:cs typeface="Arial" panose="020B0604020202020204" pitchFamily="34" charset="0"/>
                        </a:rPr>
                        <a:t>dento</a:t>
                      </a:r>
                      <a:r>
                        <a:rPr lang="es-CO" sz="1400" b="0" i="0" u="none" strike="noStrike" dirty="0">
                          <a:solidFill>
                            <a:srgbClr val="000000"/>
                          </a:solidFill>
                          <a:effectLst/>
                          <a:latin typeface="Arial" panose="020B0604020202020204" pitchFamily="34" charset="0"/>
                          <a:cs typeface="Arial" panose="020B0604020202020204" pitchFamily="34" charset="0"/>
                        </a:rPr>
                        <a:t>-maxilares</a:t>
                      </a:r>
                    </a:p>
                  </a:txBody>
                  <a:tcPr marL="9524" marR="9524" marT="9505"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1"/>
                  </a:ext>
                </a:extLst>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3800582679"/>
              </p:ext>
            </p:extLst>
          </p:nvPr>
        </p:nvGraphicFramePr>
        <p:xfrm>
          <a:off x="678874" y="3284538"/>
          <a:ext cx="4985328" cy="539750"/>
        </p:xfrm>
        <a:graphic>
          <a:graphicData uri="http://schemas.openxmlformats.org/drawingml/2006/table">
            <a:tbl>
              <a:tblPr/>
              <a:tblGrid>
                <a:gridCol w="4985328">
                  <a:extLst>
                    <a:ext uri="{9D8B030D-6E8A-4147-A177-3AD203B41FA5}">
                      <a16:colId xmlns:a16="http://schemas.microsoft.com/office/drawing/2014/main" val="20000"/>
                    </a:ext>
                  </a:extLst>
                </a:gridCol>
              </a:tblGrid>
              <a:tr h="223137">
                <a:tc>
                  <a:txBody>
                    <a:bodyPr/>
                    <a:lstStyle/>
                    <a:p>
                      <a:pPr algn="ctr" fontAlgn="ctr"/>
                      <a:r>
                        <a:rPr lang="es-CO" sz="1400" b="1" i="0" u="none" strike="noStrike" dirty="0">
                          <a:solidFill>
                            <a:srgbClr val="FFFFFF"/>
                          </a:solidFill>
                          <a:effectLst/>
                          <a:latin typeface="Arial" panose="020B0604020202020204" pitchFamily="34" charset="0"/>
                          <a:cs typeface="Arial" panose="020B0604020202020204" pitchFamily="34" charset="0"/>
                        </a:rPr>
                        <a:t>VACUNACIÓN</a:t>
                      </a:r>
                    </a:p>
                  </a:txBody>
                  <a:tcPr marL="9521" marR="9521" marT="9524" marB="0" anchor="ctr">
                    <a:lnL>
                      <a:noFill/>
                    </a:lnL>
                    <a:lnR>
                      <a:noFill/>
                    </a:lnR>
                    <a:lnT>
                      <a:noFill/>
                    </a:lnT>
                    <a:lnB>
                      <a:noFill/>
                    </a:lnB>
                    <a:solidFill>
                      <a:srgbClr val="538DD5"/>
                    </a:solidFill>
                  </a:tcPr>
                </a:tc>
                <a:extLst>
                  <a:ext uri="{0D108BD9-81ED-4DB2-BD59-A6C34878D82A}">
                    <a16:rowId xmlns:a16="http://schemas.microsoft.com/office/drawing/2014/main" val="10000"/>
                  </a:ext>
                </a:extLst>
              </a:tr>
              <a:tr h="316613">
                <a:tc>
                  <a:txBody>
                    <a:bodyPr/>
                    <a:lstStyle/>
                    <a:p>
                      <a:pPr algn="ctr" fontAlgn="b"/>
                      <a:r>
                        <a:rPr lang="es-CO" sz="1400" b="0" i="0" u="none" strike="noStrike" dirty="0" smtClean="0">
                          <a:solidFill>
                            <a:srgbClr val="000000"/>
                          </a:solidFill>
                          <a:effectLst/>
                          <a:latin typeface="Arial" panose="020B0604020202020204" pitchFamily="34" charset="0"/>
                          <a:cs typeface="Arial" panose="020B0604020202020204" pitchFamily="34" charset="0"/>
                        </a:rPr>
                        <a:t>Influenza</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1" marR="9521" marT="9524" marB="0" anchor="b">
                    <a:lnL>
                      <a:noFill/>
                    </a:lnL>
                    <a:lnR>
                      <a:noFill/>
                    </a:lnR>
                    <a:lnT>
                      <a:noFill/>
                    </a:lnT>
                    <a:lnB>
                      <a:noFill/>
                    </a:lnB>
                    <a:solidFill>
                      <a:srgbClr val="DAEEF3"/>
                    </a:solidFill>
                  </a:tcPr>
                </a:tc>
                <a:extLst>
                  <a:ext uri="{0D108BD9-81ED-4DB2-BD59-A6C34878D82A}">
                    <a16:rowId xmlns:a16="http://schemas.microsoft.com/office/drawing/2014/main" val="10001"/>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297755699"/>
              </p:ext>
            </p:extLst>
          </p:nvPr>
        </p:nvGraphicFramePr>
        <p:xfrm>
          <a:off x="1607127" y="188913"/>
          <a:ext cx="8881486" cy="506578"/>
        </p:xfrm>
        <a:graphic>
          <a:graphicData uri="http://schemas.openxmlformats.org/drawingml/2006/table">
            <a:tbl>
              <a:tblPr/>
              <a:tblGrid>
                <a:gridCol w="8881486">
                  <a:extLst>
                    <a:ext uri="{9D8B030D-6E8A-4147-A177-3AD203B41FA5}">
                      <a16:colId xmlns:a16="http://schemas.microsoft.com/office/drawing/2014/main" val="20000"/>
                    </a:ext>
                  </a:extLst>
                </a:gridCol>
              </a:tblGrid>
              <a:tr h="253206">
                <a:tc>
                  <a:txBody>
                    <a:bodyPr/>
                    <a:lstStyle/>
                    <a:p>
                      <a:pPr algn="ctr" fontAlgn="b"/>
                      <a:r>
                        <a:rPr lang="es-CO" sz="1600" b="0" i="0" u="none" strike="noStrike" dirty="0">
                          <a:solidFill>
                            <a:schemeClr val="tx1"/>
                          </a:solidFill>
                          <a:effectLst/>
                          <a:latin typeface="Arial Black"/>
                        </a:rPr>
                        <a:t>Ruta Integral de promoción y mantenimiento </a:t>
                      </a:r>
                      <a:r>
                        <a:rPr lang="es-CO" sz="1600" b="0" i="0" u="none" strike="noStrike" dirty="0" smtClean="0">
                          <a:solidFill>
                            <a:schemeClr val="tx1"/>
                          </a:solidFill>
                          <a:effectLst/>
                          <a:latin typeface="Arial Black"/>
                        </a:rPr>
                        <a:t>-Vejez</a:t>
                      </a:r>
                      <a:endParaRPr lang="es-CO" sz="1600" b="0" i="0" u="none" strike="noStrike" dirty="0">
                        <a:solidFill>
                          <a:schemeClr val="tx1"/>
                        </a:solidFill>
                        <a:effectLst/>
                        <a:latin typeface="Arial Black"/>
                      </a:endParaRPr>
                    </a:p>
                  </a:txBody>
                  <a:tcPr marL="9524" marR="9524" marT="9449" marB="0" anchor="b">
                    <a:lnL>
                      <a:noFill/>
                    </a:lnL>
                    <a:lnR>
                      <a:noFill/>
                    </a:lnR>
                    <a:lnT>
                      <a:noFill/>
                    </a:lnT>
                    <a:lnB>
                      <a:noFill/>
                    </a:lnB>
                  </a:tcPr>
                </a:tc>
                <a:extLst>
                  <a:ext uri="{0D108BD9-81ED-4DB2-BD59-A6C34878D82A}">
                    <a16:rowId xmlns:a16="http://schemas.microsoft.com/office/drawing/2014/main" val="10000"/>
                  </a:ext>
                </a:extLst>
              </a:tr>
              <a:tr h="253206">
                <a:tc>
                  <a:txBody>
                    <a:bodyPr/>
                    <a:lstStyle/>
                    <a:p>
                      <a:pPr algn="ctr" fontAlgn="b"/>
                      <a:r>
                        <a:rPr lang="es-CO" sz="1600" b="0" i="0" u="none" strike="noStrike" baseline="0" dirty="0" smtClean="0">
                          <a:solidFill>
                            <a:schemeClr val="tx1"/>
                          </a:solidFill>
                          <a:effectLst/>
                          <a:latin typeface="Arial Black"/>
                        </a:rPr>
                        <a:t>&gt; 60</a:t>
                      </a:r>
                      <a:r>
                        <a:rPr lang="es-CO" sz="1600" b="0" i="0" u="none" strike="noStrike" dirty="0" smtClean="0">
                          <a:solidFill>
                            <a:schemeClr val="tx1"/>
                          </a:solidFill>
                          <a:effectLst/>
                          <a:latin typeface="Arial Black"/>
                        </a:rPr>
                        <a:t> años  INTERVENCIONES</a:t>
                      </a:r>
                      <a:r>
                        <a:rPr lang="es-CO" sz="1600" b="0" i="0" u="none" strike="noStrike" baseline="0" dirty="0" smtClean="0">
                          <a:solidFill>
                            <a:schemeClr val="tx1"/>
                          </a:solidFill>
                          <a:effectLst/>
                          <a:latin typeface="Arial Black"/>
                        </a:rPr>
                        <a:t> INDIVIDUALES</a:t>
                      </a:r>
                      <a:endParaRPr lang="es-CO" sz="1600" b="0" i="0" u="none" strike="noStrike" dirty="0">
                        <a:solidFill>
                          <a:schemeClr val="tx1"/>
                        </a:solidFill>
                        <a:effectLst/>
                        <a:latin typeface="Arial Black"/>
                      </a:endParaRPr>
                    </a:p>
                  </a:txBody>
                  <a:tcPr marL="9524" marR="9524" marT="9449"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657129314"/>
              </p:ext>
            </p:extLst>
          </p:nvPr>
        </p:nvGraphicFramePr>
        <p:xfrm>
          <a:off x="678874" y="4581525"/>
          <a:ext cx="4985328" cy="598199"/>
        </p:xfrm>
        <a:graphic>
          <a:graphicData uri="http://schemas.openxmlformats.org/drawingml/2006/table">
            <a:tbl>
              <a:tblPr/>
              <a:tblGrid>
                <a:gridCol w="4985328">
                  <a:extLst>
                    <a:ext uri="{9D8B030D-6E8A-4147-A177-3AD203B41FA5}">
                      <a16:colId xmlns:a16="http://schemas.microsoft.com/office/drawing/2014/main" val="20000"/>
                    </a:ext>
                  </a:extLst>
                </a:gridCol>
              </a:tblGrid>
              <a:tr h="375313">
                <a:tc>
                  <a:txBody>
                    <a:bodyPr/>
                    <a:lstStyle/>
                    <a:p>
                      <a:pPr algn="l" fontAlgn="b"/>
                      <a:r>
                        <a:rPr lang="es-CO" sz="1400" b="0" i="0" u="none" strike="noStrike" dirty="0">
                          <a:solidFill>
                            <a:srgbClr val="000000"/>
                          </a:solidFill>
                          <a:effectLst/>
                          <a:latin typeface="Arial" panose="020B0604020202020204" pitchFamily="34" charset="0"/>
                          <a:cs typeface="Arial" panose="020B0604020202020204" pitchFamily="34" charset="0"/>
                        </a:rPr>
                        <a:t>Realizar profilaxis y remoción de placa bacteriana</a:t>
                      </a:r>
                    </a:p>
                  </a:txBody>
                  <a:tcPr marL="9524" marR="9524" marT="9526" marB="0" anchor="b">
                    <a:lnL>
                      <a:noFill/>
                    </a:lnL>
                    <a:lnR>
                      <a:noFill/>
                    </a:lnR>
                    <a:lnT>
                      <a:noFill/>
                    </a:lnT>
                    <a:lnB>
                      <a:noFill/>
                    </a:lnB>
                    <a:solidFill>
                      <a:srgbClr val="DAEEF3"/>
                    </a:solidFill>
                  </a:tcPr>
                </a:tc>
                <a:extLst>
                  <a:ext uri="{0D108BD9-81ED-4DB2-BD59-A6C34878D82A}">
                    <a16:rowId xmlns:a16="http://schemas.microsoft.com/office/drawing/2014/main" val="10000"/>
                  </a:ext>
                </a:extLst>
              </a:tr>
              <a:tr h="216825">
                <a:tc>
                  <a:txBody>
                    <a:bodyPr/>
                    <a:lstStyle/>
                    <a:p>
                      <a:pPr algn="l" fontAlgn="b"/>
                      <a:r>
                        <a:rPr lang="es-CO" sz="1400" b="0" i="0" u="none" strike="noStrike" dirty="0">
                          <a:solidFill>
                            <a:srgbClr val="000000"/>
                          </a:solidFill>
                          <a:effectLst/>
                          <a:latin typeface="Arial" panose="020B0604020202020204" pitchFamily="34" charset="0"/>
                          <a:cs typeface="Arial" panose="020B0604020202020204" pitchFamily="34" charset="0"/>
                        </a:rPr>
                        <a:t>Realizar </a:t>
                      </a:r>
                      <a:r>
                        <a:rPr lang="es-CO" sz="1400" b="0" i="0" u="none" strike="noStrike" dirty="0" err="1">
                          <a:solidFill>
                            <a:srgbClr val="000000"/>
                          </a:solidFill>
                          <a:effectLst/>
                          <a:latin typeface="Arial" panose="020B0604020202020204" pitchFamily="34" charset="0"/>
                          <a:cs typeface="Arial" panose="020B0604020202020204" pitchFamily="34" charset="0"/>
                        </a:rPr>
                        <a:t>detrartaje</a:t>
                      </a:r>
                      <a:r>
                        <a:rPr lang="es-CO" sz="1400" b="0" i="0" u="none" strike="noStrike" dirty="0">
                          <a:solidFill>
                            <a:srgbClr val="000000"/>
                          </a:solidFill>
                          <a:effectLst/>
                          <a:latin typeface="Arial" panose="020B0604020202020204" pitchFamily="34" charset="0"/>
                          <a:cs typeface="Arial" panose="020B0604020202020204" pitchFamily="34" charset="0"/>
                        </a:rPr>
                        <a:t> </a:t>
                      </a:r>
                      <a:r>
                        <a:rPr lang="es-CO" sz="1400" b="0" i="0" u="none" strike="noStrike" dirty="0" err="1">
                          <a:solidFill>
                            <a:srgbClr val="000000"/>
                          </a:solidFill>
                          <a:effectLst/>
                          <a:latin typeface="Arial" panose="020B0604020202020204" pitchFamily="34" charset="0"/>
                          <a:cs typeface="Arial" panose="020B0604020202020204" pitchFamily="34" charset="0"/>
                        </a:rPr>
                        <a:t>supragingival</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b">
                    <a:lnL>
                      <a:noFill/>
                    </a:lnL>
                    <a:lnR>
                      <a:noFill/>
                    </a:lnR>
                    <a:lnT>
                      <a:noFill/>
                    </a:lnT>
                    <a:lnB>
                      <a:noFill/>
                    </a:lnB>
                    <a:solidFill>
                      <a:srgbClr val="DAEEF3"/>
                    </a:solidFill>
                  </a:tcPr>
                </a:tc>
                <a:extLst>
                  <a:ext uri="{0D108BD9-81ED-4DB2-BD59-A6C34878D82A}">
                    <a16:rowId xmlns:a16="http://schemas.microsoft.com/office/drawing/2014/main" val="10001"/>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686550720"/>
              </p:ext>
            </p:extLst>
          </p:nvPr>
        </p:nvGraphicFramePr>
        <p:xfrm>
          <a:off x="678874" y="5229225"/>
          <a:ext cx="4985328" cy="971550"/>
        </p:xfrm>
        <a:graphic>
          <a:graphicData uri="http://schemas.openxmlformats.org/drawingml/2006/table">
            <a:tbl>
              <a:tblPr/>
              <a:tblGrid>
                <a:gridCol w="4985328">
                  <a:extLst>
                    <a:ext uri="{9D8B030D-6E8A-4147-A177-3AD203B41FA5}">
                      <a16:colId xmlns:a16="http://schemas.microsoft.com/office/drawing/2014/main" val="20000"/>
                    </a:ext>
                  </a:extLst>
                </a:gridCol>
              </a:tblGrid>
              <a:tr h="323852">
                <a:tc>
                  <a:txBody>
                    <a:bodyPr/>
                    <a:lstStyle/>
                    <a:p>
                      <a:pPr algn="l" fontAlgn="ctr"/>
                      <a:r>
                        <a:rPr lang="es-CO" sz="1400" b="0" i="0" u="none" strike="noStrike" dirty="0">
                          <a:solidFill>
                            <a:srgbClr val="000000"/>
                          </a:solidFill>
                          <a:effectLst/>
                          <a:latin typeface="Arial" panose="020B0604020202020204" pitchFamily="34" charset="0"/>
                          <a:cs typeface="Arial" panose="020B0604020202020204" pitchFamily="34" charset="0"/>
                        </a:rPr>
                        <a:t>Valorar los hábitos y prácticas de cuidado bucal.</a:t>
                      </a:r>
                    </a:p>
                  </a:txBody>
                  <a:tcPr marL="0" marR="0" marT="0" marB="0" anchor="ctr">
                    <a:lnL w="12700" cap="flat" cmpd="sng" algn="ctr">
                      <a:solidFill>
                        <a:srgbClr val="31909B"/>
                      </a:solidFill>
                      <a:prstDash val="solid"/>
                      <a:round/>
                      <a:headEnd type="none" w="med" len="med"/>
                      <a:tailEnd type="none" w="med" len="med"/>
                    </a:lnL>
                    <a:lnR w="12700" cap="flat" cmpd="sng" algn="ctr">
                      <a:solidFill>
                        <a:srgbClr val="31909B"/>
                      </a:solidFill>
                      <a:prstDash val="solid"/>
                      <a:round/>
                      <a:headEnd type="none" w="med" len="med"/>
                      <a:tailEnd type="none" w="med" len="med"/>
                    </a:lnR>
                    <a:lnT w="12700" cap="flat" cmpd="sng" algn="ctr">
                      <a:solidFill>
                        <a:srgbClr val="31909B"/>
                      </a:solidFill>
                      <a:prstDash val="solid"/>
                      <a:round/>
                      <a:headEnd type="none" w="med" len="med"/>
                      <a:tailEnd type="none" w="med" len="med"/>
                    </a:lnT>
                    <a:lnB w="12700" cap="flat" cmpd="sng" algn="ctr">
                      <a:solidFill>
                        <a:srgbClr val="31909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23849">
                <a:tc>
                  <a:txBody>
                    <a:bodyPr/>
                    <a:lstStyle/>
                    <a:p>
                      <a:pPr algn="l" fontAlgn="ctr"/>
                      <a:r>
                        <a:rPr lang="es-CO" sz="1400" b="0" i="0" u="none" strike="noStrike" dirty="0">
                          <a:solidFill>
                            <a:srgbClr val="000000"/>
                          </a:solidFill>
                          <a:effectLst/>
                          <a:latin typeface="Arial" panose="020B0604020202020204" pitchFamily="34" charset="0"/>
                          <a:cs typeface="Arial" panose="020B0604020202020204" pitchFamily="34" charset="0"/>
                        </a:rPr>
                        <a:t>Aplicar flúor de forma tópica</a:t>
                      </a:r>
                    </a:p>
                  </a:txBody>
                  <a:tcPr marL="0" marR="0" marT="0" marB="0" anchor="ctr">
                    <a:lnL w="12700" cap="flat" cmpd="sng" algn="ctr">
                      <a:solidFill>
                        <a:srgbClr val="31909B"/>
                      </a:solidFill>
                      <a:prstDash val="solid"/>
                      <a:round/>
                      <a:headEnd type="none" w="med" len="med"/>
                      <a:tailEnd type="none" w="med" len="med"/>
                    </a:lnL>
                    <a:lnR w="12700" cap="flat" cmpd="sng" algn="ctr">
                      <a:solidFill>
                        <a:srgbClr val="31909B"/>
                      </a:solidFill>
                      <a:prstDash val="solid"/>
                      <a:round/>
                      <a:headEnd type="none" w="med" len="med"/>
                      <a:tailEnd type="none" w="med" len="med"/>
                    </a:lnR>
                    <a:lnT w="12700" cap="flat" cmpd="sng" algn="ctr">
                      <a:solidFill>
                        <a:srgbClr val="31909B"/>
                      </a:solidFill>
                      <a:prstDash val="solid"/>
                      <a:round/>
                      <a:headEnd type="none" w="med" len="med"/>
                      <a:tailEnd type="none" w="med" len="med"/>
                    </a:lnT>
                    <a:lnB w="12700" cap="flat" cmpd="sng" algn="ctr">
                      <a:solidFill>
                        <a:srgbClr val="31909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23849">
                <a:tc>
                  <a:txBody>
                    <a:bodyPr/>
                    <a:lstStyle/>
                    <a:p>
                      <a:pPr algn="l" fontAlgn="ctr"/>
                      <a:r>
                        <a:rPr lang="es-CO" sz="1400" b="0" i="0" u="none" strike="noStrike" dirty="0">
                          <a:solidFill>
                            <a:srgbClr val="000000"/>
                          </a:solidFill>
                          <a:effectLst/>
                          <a:latin typeface="Arial" panose="020B0604020202020204" pitchFamily="34" charset="0"/>
                          <a:cs typeface="Arial" panose="020B0604020202020204" pitchFamily="34" charset="0"/>
                        </a:rPr>
                        <a:t>Aplicar sellantes</a:t>
                      </a:r>
                    </a:p>
                  </a:txBody>
                  <a:tcPr marL="0" marR="0" marT="0" marB="0" anchor="ctr">
                    <a:lnL w="12700" cap="flat" cmpd="sng" algn="ctr">
                      <a:solidFill>
                        <a:srgbClr val="31909B"/>
                      </a:solidFill>
                      <a:prstDash val="solid"/>
                      <a:round/>
                      <a:headEnd type="none" w="med" len="med"/>
                      <a:tailEnd type="none" w="med" len="med"/>
                    </a:lnL>
                    <a:lnR w="12700" cap="flat" cmpd="sng" algn="ctr">
                      <a:solidFill>
                        <a:srgbClr val="31909B"/>
                      </a:solidFill>
                      <a:prstDash val="solid"/>
                      <a:round/>
                      <a:headEnd type="none" w="med" len="med"/>
                      <a:tailEnd type="none" w="med" len="med"/>
                    </a:lnR>
                    <a:lnT w="12700" cap="flat" cmpd="sng" algn="ctr">
                      <a:solidFill>
                        <a:srgbClr val="31909B"/>
                      </a:solidFill>
                      <a:prstDash val="solid"/>
                      <a:round/>
                      <a:headEnd type="none" w="med" len="med"/>
                      <a:tailEnd type="none" w="med" len="med"/>
                    </a:lnT>
                    <a:lnB w="12700" cap="flat" cmpd="sng" algn="ctr">
                      <a:solidFill>
                        <a:srgbClr val="31909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pic>
        <p:nvPicPr>
          <p:cNvPr id="111650" name="Picture 4"/>
          <p:cNvPicPr>
            <a:picLocks noChangeAspect="1" noChangeArrowheads="1"/>
          </p:cNvPicPr>
          <p:nvPr/>
        </p:nvPicPr>
        <p:blipFill>
          <a:blip r:embed="rId2">
            <a:extLst>
              <a:ext uri="{28A0092B-C50C-407E-A947-70E740481C1C}">
                <a14:useLocalDpi xmlns:a14="http://schemas.microsoft.com/office/drawing/2010/main" val="0"/>
              </a:ext>
            </a:extLst>
          </a:blip>
          <a:srcRect l="55330" t="13193" r="845" b="13162"/>
          <a:stretch>
            <a:fillRect/>
          </a:stretch>
        </p:blipFill>
        <p:spPr bwMode="auto">
          <a:xfrm>
            <a:off x="5951539" y="779031"/>
            <a:ext cx="5007406"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120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p:cNvGraphicFramePr>
            <a:graphicFrameLocks noGrp="1"/>
          </p:cNvGraphicFramePr>
          <p:nvPr>
            <p:extLst>
              <p:ext uri="{D42A27DB-BD31-4B8C-83A1-F6EECF244321}">
                <p14:modId xmlns:p14="http://schemas.microsoft.com/office/powerpoint/2010/main" val="2941103890"/>
              </p:ext>
            </p:extLst>
          </p:nvPr>
        </p:nvGraphicFramePr>
        <p:xfrm>
          <a:off x="831273" y="981075"/>
          <a:ext cx="5048827" cy="5746691"/>
        </p:xfrm>
        <a:graphic>
          <a:graphicData uri="http://schemas.openxmlformats.org/drawingml/2006/table">
            <a:tbl>
              <a:tblPr/>
              <a:tblGrid>
                <a:gridCol w="5048827">
                  <a:extLst>
                    <a:ext uri="{9D8B030D-6E8A-4147-A177-3AD203B41FA5}">
                      <a16:colId xmlns:a16="http://schemas.microsoft.com/office/drawing/2014/main" val="20000"/>
                    </a:ext>
                  </a:extLst>
                </a:gridCol>
              </a:tblGrid>
              <a:tr h="277075">
                <a:tc>
                  <a:txBody>
                    <a:bodyPr/>
                    <a:lstStyle/>
                    <a:p>
                      <a:pPr algn="ctr" fontAlgn="ctr"/>
                      <a:r>
                        <a:rPr lang="es-CO" sz="1400" b="1" i="0" u="none" strike="noStrike" dirty="0">
                          <a:solidFill>
                            <a:srgbClr val="FFFFFF"/>
                          </a:solidFill>
                          <a:effectLst/>
                          <a:latin typeface="Calibri"/>
                        </a:rPr>
                        <a:t>EDUCACIÓN PARA LA SALUD</a:t>
                      </a: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538DD5"/>
                    </a:solidFill>
                  </a:tcPr>
                </a:tc>
                <a:extLst>
                  <a:ext uri="{0D108BD9-81ED-4DB2-BD59-A6C34878D82A}">
                    <a16:rowId xmlns:a16="http://schemas.microsoft.com/office/drawing/2014/main" val="10000"/>
                  </a:ext>
                </a:extLst>
              </a:tr>
              <a:tr h="393449">
                <a:tc>
                  <a:txBody>
                    <a:bodyPr/>
                    <a:lstStyle/>
                    <a:p>
                      <a:pPr marL="171450" indent="-171450" algn="l" fontAlgn="ctr">
                        <a:buFont typeface="Arial" panose="020B0604020202020204" pitchFamily="34" charset="0"/>
                        <a:buChar char="•"/>
                      </a:pPr>
                      <a:r>
                        <a:rPr lang="es-CO" sz="1400" b="0" i="0" u="none" strike="noStrike" dirty="0">
                          <a:solidFill>
                            <a:srgbClr val="000000"/>
                          </a:solidFill>
                          <a:effectLst/>
                          <a:latin typeface="Arial" panose="020B0604020202020204" pitchFamily="34" charset="0"/>
                          <a:cs typeface="Arial" panose="020B0604020202020204" pitchFamily="34" charset="0"/>
                        </a:rPr>
                        <a:t>Educación para la salud  de </a:t>
                      </a:r>
                      <a:r>
                        <a:rPr lang="es-CO" sz="1400" b="0" i="0" u="none" strike="noStrike" baseline="0" dirty="0" smtClean="0">
                          <a:solidFill>
                            <a:srgbClr val="000000"/>
                          </a:solidFill>
                          <a:effectLst/>
                          <a:latin typeface="Arial" panose="020B0604020202020204" pitchFamily="34" charset="0"/>
                          <a:cs typeface="Arial" panose="020B0604020202020204" pitchFamily="34" charset="0"/>
                        </a:rPr>
                        <a:t> adolescentes ,s</a:t>
                      </a:r>
                      <a:r>
                        <a:rPr lang="es-CO" sz="1400" b="0" i="0" u="none" strike="noStrike" dirty="0" smtClean="0">
                          <a:solidFill>
                            <a:srgbClr val="000000"/>
                          </a:solidFill>
                          <a:effectLst/>
                          <a:latin typeface="Arial" panose="020B0604020202020204" pitchFamily="34" charset="0"/>
                          <a:cs typeface="Arial" panose="020B0604020202020204" pitchFamily="34" charset="0"/>
                        </a:rPr>
                        <a:t>us </a:t>
                      </a:r>
                      <a:r>
                        <a:rPr lang="es-CO" sz="1400" b="0" i="0" u="none" strike="noStrike" dirty="0">
                          <a:solidFill>
                            <a:srgbClr val="000000"/>
                          </a:solidFill>
                          <a:effectLst/>
                          <a:latin typeface="Arial" panose="020B0604020202020204" pitchFamily="34" charset="0"/>
                          <a:cs typeface="Arial" panose="020B0604020202020204" pitchFamily="34" charset="0"/>
                        </a:rPr>
                        <a:t>familias y cuidadores</a:t>
                      </a: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1"/>
                  </a:ext>
                </a:extLst>
              </a:tr>
              <a:tr h="512591">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Educar para la promoción de la cultura del envejecimiento activo y saludable.</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2"/>
                  </a:ext>
                </a:extLst>
              </a:tr>
              <a:tr h="585181">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Educar para la protección de los efectos nocivos del cambio climático (Protección solar, consumo de líquidos, disminución de exposición a rayos UV)</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3"/>
                  </a:ext>
                </a:extLst>
              </a:tr>
              <a:tr h="438496">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Asesorar en </a:t>
                      </a:r>
                      <a:r>
                        <a:rPr lang="es-CO" sz="1400" b="0" i="0" u="none" strike="noStrike" dirty="0" err="1" smtClean="0">
                          <a:solidFill>
                            <a:srgbClr val="000000"/>
                          </a:solidFill>
                          <a:effectLst/>
                          <a:latin typeface="Arial" panose="020B0604020202020204" pitchFamily="34" charset="0"/>
                          <a:cs typeface="Arial" panose="020B0604020202020204" pitchFamily="34" charset="0"/>
                        </a:rPr>
                        <a:t>autoexámen</a:t>
                      </a:r>
                      <a:r>
                        <a:rPr lang="es-CO" sz="1400" b="0" i="0" u="none" strike="noStrike" dirty="0" smtClean="0">
                          <a:solidFill>
                            <a:srgbClr val="000000"/>
                          </a:solidFill>
                          <a:effectLst/>
                          <a:latin typeface="Arial" panose="020B0604020202020204" pitchFamily="34" charset="0"/>
                          <a:cs typeface="Arial" panose="020B0604020202020204" pitchFamily="34" charset="0"/>
                        </a:rPr>
                        <a:t> de mama en hombres y mujeres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4"/>
                  </a:ext>
                </a:extLst>
              </a:tr>
              <a:tr h="323863">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Asesorar en autoexamen de testículo</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5"/>
                  </a:ext>
                </a:extLst>
              </a:tr>
              <a:tr h="344879">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Educar para el manejo seguro de medicamentos.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6"/>
                  </a:ext>
                </a:extLst>
              </a:tr>
              <a:tr h="512591">
                <a:tc>
                  <a:txBody>
                    <a:bodyPr/>
                    <a:lstStyle/>
                    <a:p>
                      <a:pPr marL="171450" indent="-171450" algn="l" fontAlgn="ctr">
                        <a:buFont typeface="Arial" panose="020B0604020202020204" pitchFamily="34" charset="0"/>
                        <a:buChar char="•"/>
                      </a:pPr>
                      <a:r>
                        <a:rPr lang="es-CO" sz="1400" b="0" i="0" u="none" strike="noStrike" dirty="0" smtClean="0">
                          <a:solidFill>
                            <a:srgbClr val="FF0000"/>
                          </a:solidFill>
                          <a:effectLst/>
                          <a:latin typeface="Arial" panose="020B0604020202020204" pitchFamily="34" charset="0"/>
                          <a:cs typeface="Arial" panose="020B0604020202020204" pitchFamily="34" charset="0"/>
                        </a:rPr>
                        <a:t>Promover la actividad física y el deporte, acorde a la condición física, psicológica y social.</a:t>
                      </a:r>
                      <a:endParaRPr lang="es-CO"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7"/>
                  </a:ext>
                </a:extLst>
              </a:tr>
              <a:tr h="585181">
                <a:tc>
                  <a:txBody>
                    <a:bodyPr/>
                    <a:lstStyle/>
                    <a:p>
                      <a:pPr marL="171450" indent="-171450" algn="l" fontAlgn="ctr">
                        <a:buFont typeface="Arial" panose="020B0604020202020204" pitchFamily="34" charset="0"/>
                        <a:buChar char="•"/>
                      </a:pPr>
                      <a:r>
                        <a:rPr lang="es-CO" sz="1400" b="0" i="0" u="none" strike="noStrike" dirty="0" smtClean="0">
                          <a:solidFill>
                            <a:srgbClr val="FF0000"/>
                          </a:solidFill>
                          <a:effectLst/>
                          <a:latin typeface="Arial" panose="020B0604020202020204" pitchFamily="34" charset="0"/>
                          <a:cs typeface="Arial" panose="020B0604020202020204" pitchFamily="34" charset="0"/>
                        </a:rPr>
                        <a:t>Promover la alimentación saludable de acuerdo al contexto geográfico, social, cultural, económico y a las necesidades nutricionales.</a:t>
                      </a:r>
                      <a:endParaRPr lang="es-CO"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8"/>
                  </a:ext>
                </a:extLst>
              </a:tr>
              <a:tr h="776913">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400" b="0" i="0" u="none" strike="noStrike" dirty="0" smtClean="0">
                          <a:solidFill>
                            <a:srgbClr val="000000"/>
                          </a:solidFill>
                          <a:effectLst/>
                          <a:latin typeface="Arial" panose="020B0604020202020204" pitchFamily="34" charset="0"/>
                          <a:cs typeface="Arial" panose="020B0604020202020204" pitchFamily="34" charset="0"/>
                        </a:rPr>
                        <a:t>Educación en estrategias para mejoramiento de condiciones de calidad de aire al interior de los espacios cerrados donde habitan las personas. </a:t>
                      </a:r>
                    </a:p>
                    <a:p>
                      <a:pPr marL="171450" indent="-171450" algn="l" fontAlgn="ctr">
                        <a:buFont typeface="Arial" panose="020B0604020202020204" pitchFamily="34" charset="0"/>
                        <a:buChar char="•"/>
                      </a:pP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9"/>
                  </a:ext>
                </a:extLst>
              </a:tr>
              <a:tr h="738780">
                <a:tc>
                  <a:txBody>
                    <a:bodyPr/>
                    <a:lstStyle/>
                    <a:p>
                      <a:pPr marL="171450" indent="-171450" algn="l" fontAlgn="ctr">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Promover</a:t>
                      </a:r>
                      <a:r>
                        <a:rPr lang="es-CO" sz="1400" b="0" i="0" u="none" strike="noStrike" baseline="0" dirty="0" smtClean="0">
                          <a:solidFill>
                            <a:srgbClr val="000000"/>
                          </a:solidFill>
                          <a:effectLst/>
                          <a:latin typeface="Arial" panose="020B0604020202020204" pitchFamily="34" charset="0"/>
                          <a:cs typeface="Arial" panose="020B0604020202020204" pitchFamily="34" charset="0"/>
                        </a:rPr>
                        <a:t> el cuidado a cuidadores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ap="flat" cmpd="sng" algn="ctr">
                      <a:solidFill>
                        <a:srgbClr val="1F497D"/>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10"/>
                  </a:ext>
                </a:extLst>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4168982446"/>
              </p:ext>
            </p:extLst>
          </p:nvPr>
        </p:nvGraphicFramePr>
        <p:xfrm>
          <a:off x="6600825" y="981076"/>
          <a:ext cx="4455102" cy="5855572"/>
        </p:xfrm>
        <a:graphic>
          <a:graphicData uri="http://schemas.openxmlformats.org/drawingml/2006/table">
            <a:tbl>
              <a:tblPr/>
              <a:tblGrid>
                <a:gridCol w="4455102">
                  <a:extLst>
                    <a:ext uri="{9D8B030D-6E8A-4147-A177-3AD203B41FA5}">
                      <a16:colId xmlns:a16="http://schemas.microsoft.com/office/drawing/2014/main" val="20000"/>
                    </a:ext>
                  </a:extLst>
                </a:gridCol>
              </a:tblGrid>
              <a:tr h="257329">
                <a:tc>
                  <a:txBody>
                    <a:bodyPr/>
                    <a:lstStyle/>
                    <a:p>
                      <a:pPr algn="ctr" fontAlgn="ctr"/>
                      <a:r>
                        <a:rPr lang="es-CO" sz="1400" b="1" i="0" u="none" strike="noStrike" dirty="0">
                          <a:solidFill>
                            <a:srgbClr val="FFFFFF"/>
                          </a:solidFill>
                          <a:effectLst/>
                          <a:latin typeface="Calibri"/>
                        </a:rPr>
                        <a:t>TAMIZACIÓN</a:t>
                      </a:r>
                    </a:p>
                  </a:txBody>
                  <a:tcPr marL="9525" marR="9525" marT="9526" marB="0" anchor="ctr">
                    <a:lnL>
                      <a:noFill/>
                    </a:lnL>
                    <a:lnR w="12700" cap="flat" cmpd="sng" algn="ctr">
                      <a:solidFill>
                        <a:srgbClr val="1F497D"/>
                      </a:solidFill>
                      <a:prstDash val="solid"/>
                      <a:round/>
                      <a:headEnd type="none" w="med" len="med"/>
                      <a:tailEnd type="none" w="med" len="med"/>
                    </a:lnR>
                    <a:lnT>
                      <a:noFill/>
                    </a:lnT>
                    <a:lnB>
                      <a:noFill/>
                    </a:lnB>
                    <a:solidFill>
                      <a:srgbClr val="538DD5"/>
                    </a:solidFill>
                  </a:tcPr>
                </a:tc>
                <a:extLst>
                  <a:ext uri="{0D108BD9-81ED-4DB2-BD59-A6C34878D82A}">
                    <a16:rowId xmlns:a16="http://schemas.microsoft.com/office/drawing/2014/main" val="10000"/>
                  </a:ext>
                </a:extLst>
              </a:tr>
              <a:tr h="357865">
                <a:tc>
                  <a:txBody>
                    <a:bodyPr/>
                    <a:lstStyle/>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Realizar prueba tamiz para capacidad funcional</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1"/>
                  </a:ext>
                </a:extLst>
              </a:tr>
              <a:tr h="415680">
                <a:tc>
                  <a:txBody>
                    <a:bodyPr/>
                    <a:lstStyle/>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Realizar prueba tamiz para fragilidad</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2"/>
                  </a:ext>
                </a:extLst>
              </a:tr>
              <a:tr h="748225">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Valorar e identificar la exposición a factores de riesgo cardiovascular  y metabólico</a:t>
                      </a:r>
                      <a:endParaRPr kumimoji="0" lang="es-CO"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6"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3"/>
                  </a:ext>
                </a:extLst>
              </a:tr>
              <a:tr h="748225">
                <a:tc>
                  <a:txBody>
                    <a:bodyPr/>
                    <a:lstStyle/>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Identificación de factores de riesgo relacionados con enfermedades respiratorias crónicas o sintomáticos respiratorios.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4"/>
                  </a:ext>
                </a:extLst>
              </a:tr>
              <a:tr h="485283">
                <a:tc>
                  <a:txBody>
                    <a:bodyPr/>
                    <a:lstStyle/>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Realizar detección temprana de cáncer mama en población de riesgo o sintomática</a:t>
                      </a:r>
                    </a:p>
                  </a:txBody>
                  <a:tcPr marL="9525" marR="9525" marT="9526"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5"/>
                  </a:ext>
                </a:extLst>
              </a:tr>
              <a:tr h="485283">
                <a:tc>
                  <a:txBody>
                    <a:bodyPr/>
                    <a:lstStyle/>
                    <a:p>
                      <a:pPr marL="171450" indent="-171450" algn="l" fontAlgn="b">
                        <a:buFont typeface="Arial" panose="020B0604020202020204" pitchFamily="34" charset="0"/>
                        <a:buChar char="•"/>
                      </a:pPr>
                      <a:r>
                        <a:rPr lang="es-CO" sz="1400" b="0" i="0" u="none" strike="noStrike" dirty="0" smtClean="0">
                          <a:solidFill>
                            <a:srgbClr val="000000"/>
                          </a:solidFill>
                          <a:effectLst/>
                          <a:latin typeface="Arial" panose="020B0604020202020204" pitchFamily="34" charset="0"/>
                          <a:cs typeface="Arial" panose="020B0604020202020204" pitchFamily="34" charset="0"/>
                        </a:rPr>
                        <a:t>Valorar e identificar la exposición a factores de riesgo para cáncer de cuello uterino</a:t>
                      </a:r>
                    </a:p>
                  </a:txBody>
                  <a:tcPr marL="9525" marR="9525" marT="9526"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6"/>
                  </a:ext>
                </a:extLst>
              </a:tr>
              <a:tr h="475990">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Realizar detección temprana de cáncer de próstata</a:t>
                      </a:r>
                    </a:p>
                  </a:txBody>
                  <a:tcPr marL="9525" marR="9525" marT="9526"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7"/>
                  </a:ext>
                </a:extLst>
              </a:tr>
              <a:tr h="332546">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Realizar detección temprana de cáncer de colon y recto</a:t>
                      </a:r>
                    </a:p>
                  </a:txBody>
                  <a:tcPr marL="9525" marR="9525" marT="9526"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8"/>
                  </a:ext>
                </a:extLst>
              </a:tr>
              <a:tr h="644424">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CO"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¿Se identifican factores de riesgo o alteraciones neoplásicas?</a:t>
                      </a:r>
                    </a:p>
                  </a:txBody>
                  <a:tcPr marL="9525" marR="9525" marT="9526"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09"/>
                  </a:ext>
                </a:extLst>
              </a:tr>
              <a:tr h="397920">
                <a:tc>
                  <a:txBody>
                    <a:bodyPr/>
                    <a:lstStyle/>
                    <a:p>
                      <a:pPr marL="171450" indent="-171450" algn="l" fontAlgn="b">
                        <a:buFont typeface="Arial" panose="020B0604020202020204" pitchFamily="34" charset="0"/>
                        <a:buChar char="•"/>
                      </a:pPr>
                      <a:r>
                        <a:rPr lang="es-CO" sz="1400" b="0" i="0" u="none" strike="noStrike" dirty="0">
                          <a:solidFill>
                            <a:srgbClr val="000000"/>
                          </a:solidFill>
                          <a:effectLst/>
                          <a:latin typeface="Arial" panose="020B0604020202020204" pitchFamily="34" charset="0"/>
                          <a:cs typeface="Arial" panose="020B0604020202020204" pitchFamily="34" charset="0"/>
                        </a:rPr>
                        <a:t>Tamizaje auditivo</a:t>
                      </a:r>
                    </a:p>
                  </a:txBody>
                  <a:tcPr marL="9525" marR="9525" marT="9526"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10"/>
                  </a:ext>
                </a:extLst>
              </a:tr>
              <a:tr h="397920">
                <a:tc>
                  <a:txBody>
                    <a:bodyPr/>
                    <a:lstStyle/>
                    <a:p>
                      <a:pPr marL="171450" indent="-171450" algn="l" fontAlgn="b">
                        <a:buFont typeface="Arial" panose="020B0604020202020204" pitchFamily="34" charset="0"/>
                        <a:buChar char="•"/>
                      </a:pPr>
                      <a:r>
                        <a:rPr lang="es-CO" sz="1400" b="0" i="0" u="none" strike="noStrike" dirty="0">
                          <a:solidFill>
                            <a:srgbClr val="000000"/>
                          </a:solidFill>
                          <a:effectLst/>
                          <a:latin typeface="Arial" panose="020B0604020202020204" pitchFamily="34" charset="0"/>
                          <a:cs typeface="Arial" panose="020B0604020202020204" pitchFamily="34" charset="0"/>
                        </a:rPr>
                        <a:t>Valoración Salud visual</a:t>
                      </a:r>
                    </a:p>
                  </a:txBody>
                  <a:tcPr marL="9525" marR="9525" marT="9526" marB="0" anchor="b">
                    <a:lnL>
                      <a:noFill/>
                    </a:lnL>
                    <a:lnR w="12700" cap="flat" cmpd="sng" algn="ctr">
                      <a:solidFill>
                        <a:srgbClr val="1F497D"/>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0011"/>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218676276"/>
              </p:ext>
            </p:extLst>
          </p:nvPr>
        </p:nvGraphicFramePr>
        <p:xfrm>
          <a:off x="2063750" y="188913"/>
          <a:ext cx="8604251" cy="506578"/>
        </p:xfrm>
        <a:graphic>
          <a:graphicData uri="http://schemas.openxmlformats.org/drawingml/2006/table">
            <a:tbl>
              <a:tblPr/>
              <a:tblGrid>
                <a:gridCol w="8604251">
                  <a:extLst>
                    <a:ext uri="{9D8B030D-6E8A-4147-A177-3AD203B41FA5}">
                      <a16:colId xmlns:a16="http://schemas.microsoft.com/office/drawing/2014/main" val="20000"/>
                    </a:ext>
                  </a:extLst>
                </a:gridCol>
              </a:tblGrid>
              <a:tr h="253206">
                <a:tc>
                  <a:txBody>
                    <a:bodyPr/>
                    <a:lstStyle/>
                    <a:p>
                      <a:pPr algn="ctr" fontAlgn="b"/>
                      <a:r>
                        <a:rPr lang="es-CO" sz="1600" b="0" i="0" u="none" strike="noStrike" dirty="0">
                          <a:solidFill>
                            <a:schemeClr val="tx1"/>
                          </a:solidFill>
                          <a:effectLst/>
                          <a:latin typeface="Arial Black"/>
                        </a:rPr>
                        <a:t>Ruta Integral de promoción y mantenimiento </a:t>
                      </a:r>
                      <a:r>
                        <a:rPr lang="es-CO" sz="1600" b="0" i="0" u="none" strike="noStrike" dirty="0" smtClean="0">
                          <a:solidFill>
                            <a:schemeClr val="tx1"/>
                          </a:solidFill>
                          <a:effectLst/>
                          <a:latin typeface="Arial Black"/>
                        </a:rPr>
                        <a:t>-</a:t>
                      </a:r>
                      <a:r>
                        <a:rPr lang="es-CO" sz="1600" b="0" i="0" u="none" strike="noStrike" baseline="0" dirty="0" smtClean="0">
                          <a:solidFill>
                            <a:schemeClr val="tx1"/>
                          </a:solidFill>
                          <a:effectLst/>
                          <a:latin typeface="Arial Black"/>
                        </a:rPr>
                        <a:t> Vejez</a:t>
                      </a:r>
                      <a:endParaRPr lang="es-CO" sz="1600" b="0" i="0" u="none" strike="noStrike" dirty="0">
                        <a:solidFill>
                          <a:schemeClr val="tx1"/>
                        </a:solidFill>
                        <a:effectLst/>
                        <a:latin typeface="Arial Black"/>
                      </a:endParaRPr>
                    </a:p>
                  </a:txBody>
                  <a:tcPr marL="9524" marR="9524" marT="9449" marB="0" anchor="b">
                    <a:lnL>
                      <a:noFill/>
                    </a:lnL>
                    <a:lnR>
                      <a:noFill/>
                    </a:lnR>
                    <a:lnT>
                      <a:noFill/>
                    </a:lnT>
                    <a:lnB>
                      <a:noFill/>
                    </a:lnB>
                  </a:tcPr>
                </a:tc>
                <a:extLst>
                  <a:ext uri="{0D108BD9-81ED-4DB2-BD59-A6C34878D82A}">
                    <a16:rowId xmlns:a16="http://schemas.microsoft.com/office/drawing/2014/main" val="10000"/>
                  </a:ext>
                </a:extLst>
              </a:tr>
              <a:tr h="253206">
                <a:tc>
                  <a:txBody>
                    <a:bodyPr/>
                    <a:lstStyle/>
                    <a:p>
                      <a:pPr algn="ctr" fontAlgn="b"/>
                      <a:r>
                        <a:rPr lang="es-CO" sz="1600" b="0" i="0" u="none" strike="noStrike" dirty="0" smtClean="0">
                          <a:solidFill>
                            <a:schemeClr val="tx1"/>
                          </a:solidFill>
                          <a:effectLst/>
                          <a:latin typeface="Arial Black"/>
                        </a:rPr>
                        <a:t>&gt;</a:t>
                      </a:r>
                      <a:r>
                        <a:rPr lang="es-CO" sz="1600" b="0" i="0" u="none" strike="noStrike" baseline="0" dirty="0" smtClean="0">
                          <a:solidFill>
                            <a:schemeClr val="tx1"/>
                          </a:solidFill>
                          <a:effectLst/>
                          <a:latin typeface="Arial Black"/>
                        </a:rPr>
                        <a:t> 60</a:t>
                      </a:r>
                      <a:r>
                        <a:rPr lang="es-CO" sz="1600" b="0" i="0" u="none" strike="noStrike" dirty="0" smtClean="0">
                          <a:solidFill>
                            <a:schemeClr val="tx1"/>
                          </a:solidFill>
                          <a:effectLst/>
                          <a:latin typeface="Arial Black"/>
                        </a:rPr>
                        <a:t> años  INTERVENCIONES</a:t>
                      </a:r>
                      <a:r>
                        <a:rPr lang="es-CO" sz="1600" b="0" i="0" u="none" strike="noStrike" baseline="0" dirty="0" smtClean="0">
                          <a:solidFill>
                            <a:schemeClr val="tx1"/>
                          </a:solidFill>
                          <a:effectLst/>
                          <a:latin typeface="Arial Black"/>
                        </a:rPr>
                        <a:t> INDIVIDUALES</a:t>
                      </a:r>
                      <a:endParaRPr lang="es-CO" sz="1600" b="0" i="0" u="none" strike="noStrike" dirty="0">
                        <a:solidFill>
                          <a:schemeClr val="tx1"/>
                        </a:solidFill>
                        <a:effectLst/>
                        <a:latin typeface="Arial Black"/>
                      </a:endParaRPr>
                    </a:p>
                  </a:txBody>
                  <a:tcPr marL="9524" marR="9524" marT="9449" marB="0" anchor="b">
                    <a:lnL>
                      <a:noFill/>
                    </a:lnL>
                    <a:lnR>
                      <a:noFill/>
                    </a:lnR>
                    <a:lnT>
                      <a:noFill/>
                    </a:lnT>
                    <a:lnB>
                      <a:no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897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CuadroTexto 1"/>
          <p:cNvSpPr txBox="1"/>
          <p:nvPr/>
        </p:nvSpPr>
        <p:spPr>
          <a:xfrm>
            <a:off x="471055" y="346364"/>
            <a:ext cx="4710545" cy="6463308"/>
          </a:xfrm>
          <a:prstGeom prst="rect">
            <a:avLst/>
          </a:prstGeom>
          <a:noFill/>
        </p:spPr>
        <p:txBody>
          <a:bodyPr wrap="square" rtlCol="0">
            <a:spAutoFit/>
          </a:bodyPr>
          <a:lstStyle/>
          <a:p>
            <a:r>
              <a:rPr lang="es-ES" dirty="0" smtClean="0"/>
              <a:t>ATENCIONES INCLUIDAS ADULTEZ</a:t>
            </a:r>
          </a:p>
          <a:p>
            <a:r>
              <a:rPr lang="es-ES" dirty="0" smtClean="0"/>
              <a:t>29 A 59 AÑOS, 11 MESES Y 29 DÍAS</a:t>
            </a:r>
          </a:p>
          <a:p>
            <a:endParaRPr lang="es-ES" dirty="0"/>
          </a:p>
          <a:p>
            <a:pPr marL="285750" indent="-285750">
              <a:buFont typeface="Arial" panose="020B0604020202020204" pitchFamily="34" charset="0"/>
              <a:buChar char="•"/>
            </a:pPr>
            <a:r>
              <a:rPr lang="es-ES" dirty="0" smtClean="0"/>
              <a:t>Valorar estado nutricional</a:t>
            </a:r>
          </a:p>
          <a:p>
            <a:pPr marL="285750" indent="-285750">
              <a:buFont typeface="Arial" panose="020B0604020202020204" pitchFamily="34" charset="0"/>
              <a:buChar char="•"/>
            </a:pPr>
            <a:r>
              <a:rPr lang="es-ES" dirty="0" smtClean="0"/>
              <a:t>Valorar las Prácticas alimentarias</a:t>
            </a:r>
          </a:p>
          <a:p>
            <a:pPr marL="285750" indent="-285750">
              <a:buFont typeface="Arial" panose="020B0604020202020204" pitchFamily="34" charset="0"/>
              <a:buChar char="•"/>
            </a:pPr>
            <a:r>
              <a:rPr lang="es-ES" dirty="0" smtClean="0"/>
              <a:t>Valorar estado bucal</a:t>
            </a:r>
          </a:p>
          <a:p>
            <a:pPr marL="285750" indent="-285750">
              <a:buFont typeface="Arial" panose="020B0604020202020204" pitchFamily="34" charset="0"/>
              <a:buChar char="•"/>
            </a:pPr>
            <a:r>
              <a:rPr lang="es-ES" dirty="0" smtClean="0"/>
              <a:t>Valorar la salud auditiva y comunicativa</a:t>
            </a:r>
          </a:p>
          <a:p>
            <a:pPr marL="285750" indent="-285750">
              <a:buFont typeface="Arial" panose="020B0604020202020204" pitchFamily="34" charset="0"/>
              <a:buChar char="•"/>
            </a:pPr>
            <a:r>
              <a:rPr lang="es-ES" dirty="0" smtClean="0"/>
              <a:t>Valorar la Salud Visual</a:t>
            </a:r>
          </a:p>
          <a:p>
            <a:pPr marL="285750" indent="-285750">
              <a:buFont typeface="Arial" panose="020B0604020202020204" pitchFamily="34" charset="0"/>
              <a:buChar char="•"/>
            </a:pPr>
            <a:r>
              <a:rPr lang="es-ES" dirty="0" smtClean="0"/>
              <a:t>Valorar la Salud Sexual</a:t>
            </a:r>
          </a:p>
          <a:p>
            <a:pPr marL="285750" indent="-285750">
              <a:buFont typeface="Arial" panose="020B0604020202020204" pitchFamily="34" charset="0"/>
              <a:buChar char="•"/>
            </a:pPr>
            <a:r>
              <a:rPr lang="es-ES" dirty="0" smtClean="0"/>
              <a:t>Valorar la función mental</a:t>
            </a:r>
          </a:p>
          <a:p>
            <a:pPr marL="285750" indent="-285750">
              <a:buFont typeface="Arial" panose="020B0604020202020204" pitchFamily="34" charset="0"/>
              <a:buChar char="•"/>
            </a:pPr>
            <a:r>
              <a:rPr lang="es-ES" dirty="0" smtClean="0"/>
              <a:t>Valorar los sucesos vitales</a:t>
            </a:r>
          </a:p>
          <a:p>
            <a:pPr marL="285750" indent="-285750">
              <a:buFont typeface="Arial" panose="020B0604020202020204" pitchFamily="34" charset="0"/>
              <a:buChar char="•"/>
            </a:pPr>
            <a:r>
              <a:rPr lang="es-ES" dirty="0" smtClean="0"/>
              <a:t>Valorar la dinámica familiar</a:t>
            </a:r>
          </a:p>
          <a:p>
            <a:pPr marL="285750" indent="-285750">
              <a:buFont typeface="Arial" panose="020B0604020202020204" pitchFamily="34" charset="0"/>
              <a:buChar char="•"/>
            </a:pPr>
            <a:r>
              <a:rPr lang="es-ES" dirty="0" smtClean="0"/>
              <a:t>Valorar el contexto social</a:t>
            </a:r>
          </a:p>
          <a:p>
            <a:pPr marL="285750" indent="-285750">
              <a:buFont typeface="Arial" panose="020B0604020202020204" pitchFamily="34" charset="0"/>
              <a:buChar char="•"/>
            </a:pPr>
            <a:r>
              <a:rPr lang="es-ES" dirty="0" smtClean="0"/>
              <a:t>Verificar esquema de vacunación</a:t>
            </a:r>
          </a:p>
          <a:p>
            <a:pPr marL="285750" indent="-285750">
              <a:buFont typeface="Arial" panose="020B0604020202020204" pitchFamily="34" charset="0"/>
              <a:buChar char="•"/>
            </a:pPr>
            <a:r>
              <a:rPr lang="es-ES" b="1" dirty="0" smtClean="0"/>
              <a:t>APLICAR, VERIFICAR U ORDENAR PRUEBAS DE TAMIZ PARA DETECCIÓN TEMPRANA DE ALTERACIONES EN SALUD ( CANCER DE PROSTATA, COLON Y RECTO) (PSA, TACTO RECTAL Y SANGRE OCULTA EN MATERIA FECAL</a:t>
            </a:r>
          </a:p>
          <a:p>
            <a:endParaRPr lang="es-ES" dirty="0" smtClean="0"/>
          </a:p>
          <a:p>
            <a:endParaRPr lang="es-ES" dirty="0"/>
          </a:p>
          <a:p>
            <a:endParaRPr lang="en-US" dirty="0"/>
          </a:p>
        </p:txBody>
      </p:sp>
      <p:sp>
        <p:nvSpPr>
          <p:cNvPr id="4" name="CuadroTexto 3"/>
          <p:cNvSpPr txBox="1"/>
          <p:nvPr/>
        </p:nvSpPr>
        <p:spPr>
          <a:xfrm>
            <a:off x="5874328" y="346364"/>
            <a:ext cx="4710545" cy="6740307"/>
          </a:xfrm>
          <a:prstGeom prst="rect">
            <a:avLst/>
          </a:prstGeom>
          <a:noFill/>
        </p:spPr>
        <p:txBody>
          <a:bodyPr wrap="square" rtlCol="0">
            <a:spAutoFit/>
          </a:bodyPr>
          <a:lstStyle/>
          <a:p>
            <a:r>
              <a:rPr lang="es-ES" dirty="0" smtClean="0"/>
              <a:t>ATENCIONES INCLUIDAS VEJEZ</a:t>
            </a:r>
          </a:p>
          <a:p>
            <a:r>
              <a:rPr lang="es-ES" dirty="0" smtClean="0"/>
              <a:t>60 AÑOS Y MAS</a:t>
            </a:r>
          </a:p>
          <a:p>
            <a:endParaRPr lang="es-ES" dirty="0"/>
          </a:p>
          <a:p>
            <a:pPr marL="285750" indent="-285750">
              <a:buFont typeface="Arial" panose="020B0604020202020204" pitchFamily="34" charset="0"/>
              <a:buChar char="•"/>
            </a:pPr>
            <a:r>
              <a:rPr lang="es-ES" dirty="0" smtClean="0"/>
              <a:t>Valorar capacidad funcional</a:t>
            </a:r>
          </a:p>
          <a:p>
            <a:pPr marL="285750" indent="-285750">
              <a:buFont typeface="Arial" panose="020B0604020202020204" pitchFamily="34" charset="0"/>
              <a:buChar char="•"/>
            </a:pPr>
            <a:r>
              <a:rPr lang="es-ES" dirty="0"/>
              <a:t>Valorar estado nutricional</a:t>
            </a:r>
          </a:p>
          <a:p>
            <a:pPr marL="285750" indent="-285750">
              <a:buFont typeface="Arial" panose="020B0604020202020204" pitchFamily="34" charset="0"/>
              <a:buChar char="•"/>
            </a:pPr>
            <a:r>
              <a:rPr lang="es-ES" dirty="0" smtClean="0"/>
              <a:t>Valorar las Prácticas alimentarias</a:t>
            </a:r>
          </a:p>
          <a:p>
            <a:pPr marL="285750" indent="-285750">
              <a:buFont typeface="Arial" panose="020B0604020202020204" pitchFamily="34" charset="0"/>
              <a:buChar char="•"/>
            </a:pPr>
            <a:r>
              <a:rPr lang="es-ES" dirty="0" smtClean="0"/>
              <a:t>Valorar estado bucal</a:t>
            </a:r>
          </a:p>
          <a:p>
            <a:pPr marL="285750" indent="-285750">
              <a:buFont typeface="Arial" panose="020B0604020202020204" pitchFamily="34" charset="0"/>
              <a:buChar char="•"/>
            </a:pPr>
            <a:r>
              <a:rPr lang="es-ES" dirty="0" smtClean="0"/>
              <a:t>Valorar la salud auditiva y comunicativa</a:t>
            </a:r>
          </a:p>
          <a:p>
            <a:pPr marL="285750" indent="-285750">
              <a:buFont typeface="Arial" panose="020B0604020202020204" pitchFamily="34" charset="0"/>
              <a:buChar char="•"/>
            </a:pPr>
            <a:r>
              <a:rPr lang="es-ES" dirty="0" smtClean="0"/>
              <a:t>Valorar la Salud Visual</a:t>
            </a:r>
          </a:p>
          <a:p>
            <a:pPr marL="285750" indent="-285750">
              <a:buFont typeface="Arial" panose="020B0604020202020204" pitchFamily="34" charset="0"/>
              <a:buChar char="•"/>
            </a:pPr>
            <a:r>
              <a:rPr lang="es-ES" dirty="0" smtClean="0"/>
              <a:t>Valorar la Salud Sexual</a:t>
            </a:r>
          </a:p>
          <a:p>
            <a:pPr marL="285750" indent="-285750">
              <a:buFont typeface="Arial" panose="020B0604020202020204" pitchFamily="34" charset="0"/>
              <a:buChar char="•"/>
            </a:pPr>
            <a:r>
              <a:rPr lang="es-ES" dirty="0" smtClean="0"/>
              <a:t>Valorar la función mental</a:t>
            </a:r>
          </a:p>
          <a:p>
            <a:pPr marL="285750" indent="-285750">
              <a:buFont typeface="Arial" panose="020B0604020202020204" pitchFamily="34" charset="0"/>
              <a:buChar char="•"/>
            </a:pPr>
            <a:r>
              <a:rPr lang="es-ES" dirty="0" smtClean="0"/>
              <a:t>Valorar los sucesos vitales</a:t>
            </a:r>
          </a:p>
          <a:p>
            <a:pPr marL="285750" indent="-285750">
              <a:buFont typeface="Arial" panose="020B0604020202020204" pitchFamily="34" charset="0"/>
              <a:buChar char="•"/>
            </a:pPr>
            <a:r>
              <a:rPr lang="es-ES" dirty="0" smtClean="0"/>
              <a:t>Valorar la dinámica familiar</a:t>
            </a:r>
          </a:p>
          <a:p>
            <a:pPr marL="285750" indent="-285750">
              <a:buFont typeface="Arial" panose="020B0604020202020204" pitchFamily="34" charset="0"/>
              <a:buChar char="•"/>
            </a:pPr>
            <a:r>
              <a:rPr lang="es-ES" dirty="0" smtClean="0"/>
              <a:t>Valorar el contexto social</a:t>
            </a:r>
          </a:p>
          <a:p>
            <a:pPr marL="285750" indent="-285750">
              <a:buFont typeface="Arial" panose="020B0604020202020204" pitchFamily="34" charset="0"/>
              <a:buChar char="•"/>
            </a:pPr>
            <a:r>
              <a:rPr lang="es-ES" dirty="0" smtClean="0"/>
              <a:t>Verificar esquema de vacunación</a:t>
            </a:r>
          </a:p>
          <a:p>
            <a:pPr marL="285750" indent="-285750">
              <a:buFont typeface="Arial" panose="020B0604020202020204" pitchFamily="34" charset="0"/>
              <a:buChar char="•"/>
            </a:pPr>
            <a:r>
              <a:rPr lang="es-ES" b="1" dirty="0" smtClean="0"/>
              <a:t>APLICAR, VERIFICAR U ORDENAR PRUEBAS DE TAMIZ PARA DETECCIÓN TEMPRANA DE ALTERACIONES EN SALUD ( CANCER DE PROSTATA, COLON Y RECTO) (PSA, TACTO RECTAL Y SANGRE OCULTA EN MATERIA FECAL</a:t>
            </a:r>
          </a:p>
          <a:p>
            <a:endParaRPr lang="es-ES" dirty="0" smtClean="0"/>
          </a:p>
          <a:p>
            <a:endParaRPr lang="es-ES" dirty="0"/>
          </a:p>
          <a:p>
            <a:endParaRPr lang="en-US" dirty="0"/>
          </a:p>
        </p:txBody>
      </p:sp>
    </p:spTree>
    <p:extLst>
      <p:ext uri="{BB962C8B-B14F-4D97-AF65-F5344CB8AC3E}">
        <p14:creationId xmlns:p14="http://schemas.microsoft.com/office/powerpoint/2010/main" val="189752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144392" y="300777"/>
            <a:ext cx="7752699" cy="1569660"/>
          </a:xfrm>
          <a:prstGeom prst="rect">
            <a:avLst/>
          </a:prstGeom>
          <a:noFill/>
        </p:spPr>
        <p:txBody>
          <a:bodyPr wrap="square" rtlCol="0">
            <a:spAutoFit/>
          </a:bodyPr>
          <a:lstStyle/>
          <a:p>
            <a:pPr algn="ctr"/>
            <a:r>
              <a:rPr lang="es-CO" sz="3200" b="1" dirty="0" smtClean="0">
                <a:solidFill>
                  <a:schemeClr val="bg1"/>
                </a:solidFill>
                <a:latin typeface="Arial" panose="020B0604020202020204" pitchFamily="34" charset="0"/>
                <a:cs typeface="Arial" panose="020B0604020202020204" pitchFamily="34" charset="0"/>
              </a:rPr>
              <a:t>HITOS CANCER ESTOMAGO, COLORECTAL Y PROSTATA</a:t>
            </a:r>
          </a:p>
          <a:p>
            <a:pPr algn="ctr"/>
            <a:r>
              <a:rPr lang="es-CO" sz="3200" b="1" dirty="0" smtClean="0">
                <a:solidFill>
                  <a:schemeClr val="bg1"/>
                </a:solidFill>
                <a:latin typeface="Arial" panose="020B0604020202020204" pitchFamily="34" charset="0"/>
                <a:cs typeface="Arial" panose="020B0604020202020204" pitchFamily="34" charset="0"/>
              </a:rPr>
              <a:t>RES. 3280 de 2018</a:t>
            </a:r>
          </a:p>
        </p:txBody>
      </p:sp>
      <p:sp>
        <p:nvSpPr>
          <p:cNvPr id="7" name="Rectángulo 6"/>
          <p:cNvSpPr/>
          <p:nvPr/>
        </p:nvSpPr>
        <p:spPr>
          <a:xfrm>
            <a:off x="276436" y="5433399"/>
            <a:ext cx="4683491" cy="830997"/>
          </a:xfrm>
          <a:prstGeom prst="rect">
            <a:avLst/>
          </a:prstGeom>
        </p:spPr>
        <p:txBody>
          <a:bodyPr wrap="square">
            <a:spAutoFit/>
          </a:bodyPr>
          <a:lstStyle/>
          <a:p>
            <a:r>
              <a:rPr lang="es-CO" sz="1600" dirty="0" smtClean="0">
                <a:solidFill>
                  <a:schemeClr val="bg1"/>
                </a:solidFill>
                <a:latin typeface="Arial" panose="020B0604020202020204" pitchFamily="34" charset="0"/>
                <a:cs typeface="Arial" panose="020B0604020202020204" pitchFamily="34" charset="0"/>
              </a:rPr>
              <a:t>JENNIFER ASTRID HENAO MURILLO</a:t>
            </a:r>
            <a:r>
              <a:rPr lang="es-CO" sz="1600" dirty="0">
                <a:solidFill>
                  <a:schemeClr val="bg1"/>
                </a:solidFill>
                <a:latin typeface="Arial" panose="020B0604020202020204" pitchFamily="34" charset="0"/>
                <a:cs typeface="Arial" panose="020B0604020202020204" pitchFamily="34" charset="0"/>
              </a:rPr>
              <a:t/>
            </a:r>
            <a:br>
              <a:rPr lang="es-CO" sz="1600" dirty="0">
                <a:solidFill>
                  <a:schemeClr val="bg1"/>
                </a:solidFill>
                <a:latin typeface="Arial" panose="020B0604020202020204" pitchFamily="34" charset="0"/>
                <a:cs typeface="Arial" panose="020B0604020202020204" pitchFamily="34" charset="0"/>
              </a:rPr>
            </a:br>
            <a:r>
              <a:rPr lang="es-CO" sz="1600" dirty="0" smtClean="0">
                <a:solidFill>
                  <a:schemeClr val="bg1"/>
                </a:solidFill>
                <a:latin typeface="Arial" panose="020B0604020202020204" pitchFamily="34" charset="0"/>
                <a:cs typeface="Arial" panose="020B0604020202020204" pitchFamily="34" charset="0"/>
              </a:rPr>
              <a:t>Enfermera </a:t>
            </a:r>
          </a:p>
          <a:p>
            <a:r>
              <a:rPr lang="es-CO" sz="1600" dirty="0" smtClean="0">
                <a:solidFill>
                  <a:schemeClr val="bg1"/>
                </a:solidFill>
                <a:latin typeface="Arial" panose="020B0604020202020204" pitchFamily="34" charset="0"/>
                <a:cs typeface="Arial" panose="020B0604020202020204" pitchFamily="34" charset="0"/>
              </a:rPr>
              <a:t>Asistencia </a:t>
            </a:r>
            <a:r>
              <a:rPr lang="es-CO" sz="1600" dirty="0">
                <a:solidFill>
                  <a:schemeClr val="bg1"/>
                </a:solidFill>
                <a:latin typeface="Arial" panose="020B0604020202020204" pitchFamily="34" charset="0"/>
                <a:cs typeface="Arial" panose="020B0604020202020204" pitchFamily="34" charset="0"/>
              </a:rPr>
              <a:t>Técnica SSP y SS</a:t>
            </a:r>
          </a:p>
        </p:txBody>
      </p:sp>
      <p:sp>
        <p:nvSpPr>
          <p:cNvPr id="4" name="CuadroTexto 3"/>
          <p:cNvSpPr txBox="1"/>
          <p:nvPr/>
        </p:nvSpPr>
        <p:spPr>
          <a:xfrm>
            <a:off x="684719" y="2519601"/>
            <a:ext cx="7868640" cy="830997"/>
          </a:xfrm>
          <a:prstGeom prst="rect">
            <a:avLst/>
          </a:prstGeom>
          <a:noFill/>
        </p:spPr>
        <p:txBody>
          <a:bodyPr wrap="square" rtlCol="0">
            <a:spAutoFit/>
          </a:bodyPr>
          <a:lstStyle/>
          <a:p>
            <a:pPr algn="ctr"/>
            <a:r>
              <a:rPr lang="es-CO" sz="2400" b="1" dirty="0">
                <a:solidFill>
                  <a:schemeClr val="bg1"/>
                </a:solidFill>
                <a:latin typeface="Montserrat Black" panose="00000A00000000000000" pitchFamily="2" charset="0"/>
              </a:rPr>
              <a:t>DIMENSIÓN DE VIDA SALUDABLE Y CONDICIONES NO TRANSMISIBLES   </a:t>
            </a:r>
          </a:p>
        </p:txBody>
      </p:sp>
      <p:pic>
        <p:nvPicPr>
          <p:cNvPr id="1026" name="Picture 2" descr="Próstata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630" y="624125"/>
            <a:ext cx="19050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finición de estómago - Diccionario de cáncer del NCI - Instituto Nacional  del Cánc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924" y="3597708"/>
            <a:ext cx="2741886" cy="24567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áncer de colon - Síntomas y causas - Mayo Clin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791" y="3350598"/>
            <a:ext cx="2896357" cy="177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9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CuadroTexto 1"/>
          <p:cNvSpPr txBox="1"/>
          <p:nvPr/>
        </p:nvSpPr>
        <p:spPr>
          <a:xfrm>
            <a:off x="471055" y="346364"/>
            <a:ext cx="4904509" cy="5355312"/>
          </a:xfrm>
          <a:prstGeom prst="rect">
            <a:avLst/>
          </a:prstGeom>
          <a:noFill/>
        </p:spPr>
        <p:txBody>
          <a:bodyPr wrap="square" rtlCol="0">
            <a:spAutoFit/>
          </a:bodyPr>
          <a:lstStyle/>
          <a:p>
            <a:r>
              <a:rPr lang="es-ES" sz="2400" b="1" dirty="0" smtClean="0"/>
              <a:t>DETECCION TEMPRANA DE CANCER DE PROSTATA</a:t>
            </a:r>
          </a:p>
          <a:p>
            <a:endParaRPr lang="es-ES" sz="2400" dirty="0"/>
          </a:p>
          <a:p>
            <a:r>
              <a:rPr lang="es-ES" sz="2400" b="1" dirty="0" smtClean="0"/>
              <a:t>Atenciones incluidas</a:t>
            </a:r>
          </a:p>
          <a:p>
            <a:pPr marL="285750" indent="-285750">
              <a:buFont typeface="Arial" panose="020B0604020202020204" pitchFamily="34" charset="0"/>
              <a:buChar char="•"/>
            </a:pPr>
            <a:r>
              <a:rPr lang="es-ES" sz="2400" dirty="0" smtClean="0"/>
              <a:t>Brindar información y educación frente a la toma de las pruebas de tamización y la importancia de reclamar el resultado</a:t>
            </a:r>
          </a:p>
          <a:p>
            <a:pPr marL="285750" indent="-285750">
              <a:buFont typeface="Arial" panose="020B0604020202020204" pitchFamily="34" charset="0"/>
              <a:buChar char="•"/>
            </a:pPr>
            <a:r>
              <a:rPr lang="es-ES" sz="2400" dirty="0" smtClean="0"/>
              <a:t>Realización del tacto rectal</a:t>
            </a:r>
          </a:p>
          <a:p>
            <a:pPr marL="285750" indent="-285750">
              <a:buFont typeface="Arial" panose="020B0604020202020204" pitchFamily="34" charset="0"/>
              <a:buChar char="•"/>
            </a:pPr>
            <a:r>
              <a:rPr lang="es-ES" sz="2400" dirty="0" smtClean="0"/>
              <a:t>Orden de PSA(Cuantitativo)</a:t>
            </a:r>
          </a:p>
          <a:p>
            <a:pPr marL="285750" indent="-285750">
              <a:buFont typeface="Arial" panose="020B0604020202020204" pitchFamily="34" charset="0"/>
              <a:buChar char="•"/>
            </a:pPr>
            <a:r>
              <a:rPr lang="es-ES" sz="2400" dirty="0" smtClean="0"/>
              <a:t>Gestión y entrega de resultados</a:t>
            </a:r>
          </a:p>
          <a:p>
            <a:pPr marL="285750" indent="-285750">
              <a:buFont typeface="Arial" panose="020B0604020202020204" pitchFamily="34" charset="0"/>
              <a:buChar char="•"/>
            </a:pPr>
            <a:r>
              <a:rPr lang="es-ES" sz="2400" dirty="0" smtClean="0"/>
              <a:t>Registro de Información</a:t>
            </a:r>
          </a:p>
          <a:p>
            <a:endParaRPr lang="es-ES" dirty="0" smtClean="0"/>
          </a:p>
          <a:p>
            <a:endParaRPr lang="es-ES" dirty="0"/>
          </a:p>
          <a:p>
            <a:endParaRPr lang="en-US" dirty="0"/>
          </a:p>
        </p:txBody>
      </p:sp>
      <p:sp>
        <p:nvSpPr>
          <p:cNvPr id="4" name="CuadroTexto 3"/>
          <p:cNvSpPr txBox="1"/>
          <p:nvPr/>
        </p:nvSpPr>
        <p:spPr>
          <a:xfrm>
            <a:off x="5874328" y="346364"/>
            <a:ext cx="5306290" cy="6832640"/>
          </a:xfrm>
          <a:prstGeom prst="rect">
            <a:avLst/>
          </a:prstGeom>
          <a:noFill/>
        </p:spPr>
        <p:txBody>
          <a:bodyPr wrap="square" rtlCol="0">
            <a:spAutoFit/>
          </a:bodyPr>
          <a:lstStyle/>
          <a:p>
            <a:r>
              <a:rPr lang="es-ES" sz="2400" b="1" dirty="0" smtClean="0"/>
              <a:t>DETECCIÓN TEMPRANA DE CÁNCER DE COLON Y RECTO</a:t>
            </a:r>
          </a:p>
          <a:p>
            <a:endParaRPr lang="es-ES" sz="2400" dirty="0"/>
          </a:p>
          <a:p>
            <a:r>
              <a:rPr lang="es-ES" sz="2400" b="1" dirty="0"/>
              <a:t>Atenciones incluidas</a:t>
            </a:r>
          </a:p>
          <a:p>
            <a:pPr marL="285750" indent="-285750">
              <a:buFont typeface="Arial" panose="020B0604020202020204" pitchFamily="34" charset="0"/>
              <a:buChar char="•"/>
            </a:pPr>
            <a:r>
              <a:rPr lang="es-ES" sz="2400" dirty="0"/>
              <a:t>Brindar información y educación frente a la toma de las pruebas de tamización y la importancia de reclamar el resultado</a:t>
            </a:r>
          </a:p>
          <a:p>
            <a:pPr marL="285750" indent="-285750">
              <a:buFont typeface="Arial" panose="020B0604020202020204" pitchFamily="34" charset="0"/>
              <a:buChar char="•"/>
            </a:pPr>
            <a:r>
              <a:rPr lang="es-ES" sz="2400" dirty="0" smtClean="0"/>
              <a:t>Ordenes de test de sangre oculta en materia fecal con </a:t>
            </a:r>
            <a:r>
              <a:rPr lang="es-ES" sz="2400" dirty="0" err="1" smtClean="0"/>
              <a:t>inmunoquímica</a:t>
            </a:r>
            <a:r>
              <a:rPr lang="es-ES" sz="2400" dirty="0" smtClean="0"/>
              <a:t> o colonoscopia</a:t>
            </a:r>
            <a:endParaRPr lang="es-ES" sz="2400" dirty="0"/>
          </a:p>
          <a:p>
            <a:pPr marL="285750" indent="-285750">
              <a:buFont typeface="Arial" panose="020B0604020202020204" pitchFamily="34" charset="0"/>
              <a:buChar char="•"/>
            </a:pPr>
            <a:r>
              <a:rPr lang="es-ES" sz="2400" dirty="0" smtClean="0"/>
              <a:t>Gestión </a:t>
            </a:r>
            <a:r>
              <a:rPr lang="es-ES" sz="2400" dirty="0"/>
              <a:t>y entrega de resultados</a:t>
            </a:r>
          </a:p>
          <a:p>
            <a:pPr marL="285750" indent="-285750">
              <a:buFont typeface="Arial" panose="020B0604020202020204" pitchFamily="34" charset="0"/>
              <a:buChar char="•"/>
            </a:pPr>
            <a:r>
              <a:rPr lang="es-ES" sz="2400" dirty="0"/>
              <a:t>Registro de </a:t>
            </a:r>
            <a:r>
              <a:rPr lang="es-ES" sz="2400" dirty="0" smtClean="0"/>
              <a:t>Información</a:t>
            </a:r>
          </a:p>
          <a:p>
            <a:pPr marL="285750" indent="-285750">
              <a:buFont typeface="Arial" panose="020B0604020202020204" pitchFamily="34" charset="0"/>
              <a:buChar char="•"/>
            </a:pPr>
            <a:r>
              <a:rPr lang="es-ES" sz="2400" dirty="0" smtClean="0"/>
              <a:t>Registrar en el sistema: fecha de la consulta, fecha de la orden, fecha de la realización y hallazgos</a:t>
            </a:r>
            <a:endParaRPr lang="es-ES" sz="2400" dirty="0"/>
          </a:p>
          <a:p>
            <a:endParaRPr lang="es-ES" dirty="0" smtClean="0"/>
          </a:p>
          <a:p>
            <a:endParaRPr lang="es-ES" dirty="0"/>
          </a:p>
          <a:p>
            <a:endParaRPr lang="en-US" dirty="0"/>
          </a:p>
        </p:txBody>
      </p:sp>
    </p:spTree>
    <p:extLst>
      <p:ext uri="{BB962C8B-B14F-4D97-AF65-F5344CB8AC3E}">
        <p14:creationId xmlns:p14="http://schemas.microsoft.com/office/powerpoint/2010/main" val="2290283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CDE5EBCA-EE26-4C02-BF58-7B0057E2B38E}"/>
              </a:ext>
            </a:extLst>
          </p:cNvPr>
          <p:cNvSpPr/>
          <p:nvPr/>
        </p:nvSpPr>
        <p:spPr>
          <a:xfrm>
            <a:off x="131980" y="1439849"/>
            <a:ext cx="4818574" cy="590309"/>
          </a:xfrm>
          <a:prstGeom prst="roundRect">
            <a:avLst/>
          </a:prstGeom>
          <a:solidFill>
            <a:srgbClr val="B6F0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Detectar oportunamente las alteraciones en el estado de salud</a:t>
            </a:r>
            <a:endParaRPr lang="es-CO" b="1" dirty="0">
              <a:solidFill>
                <a:schemeClr val="tx1"/>
              </a:solidFill>
            </a:endParaRPr>
          </a:p>
        </p:txBody>
      </p:sp>
      <p:sp>
        <p:nvSpPr>
          <p:cNvPr id="21" name="Rectángulo: esquinas redondeadas 20">
            <a:extLst>
              <a:ext uri="{FF2B5EF4-FFF2-40B4-BE49-F238E27FC236}">
                <a16:creationId xmlns:a16="http://schemas.microsoft.com/office/drawing/2014/main" id="{48B8E32A-6E8C-4DB7-9118-09EAA552E521}"/>
              </a:ext>
            </a:extLst>
          </p:cNvPr>
          <p:cNvSpPr/>
          <p:nvPr/>
        </p:nvSpPr>
        <p:spPr>
          <a:xfrm>
            <a:off x="5460770" y="1439849"/>
            <a:ext cx="6482361" cy="943133"/>
          </a:xfrm>
          <a:prstGeom prst="roundRect">
            <a:avLst/>
          </a:prstGeom>
          <a:solidFill>
            <a:srgbClr val="36E3FA"/>
          </a:solidFill>
          <a:ln>
            <a:solidFill>
              <a:srgbClr val="36E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solidFill>
                  <a:schemeClr val="tx1"/>
                </a:solidFill>
              </a:rPr>
              <a:t>Proporción de hombres mayores de 50 años con tamizaje de oportunidad para cáncer de próstata ( Antígeno sanguíneos prostáticos ( PSA) y tacto rectal combinado)</a:t>
            </a:r>
            <a:endParaRPr lang="es-CO" dirty="0">
              <a:solidFill>
                <a:schemeClr val="tx1"/>
              </a:solidFill>
            </a:endParaRPr>
          </a:p>
        </p:txBody>
      </p:sp>
      <p:sp>
        <p:nvSpPr>
          <p:cNvPr id="23" name="Rectángulo: esquinas redondeadas 22">
            <a:extLst>
              <a:ext uri="{FF2B5EF4-FFF2-40B4-BE49-F238E27FC236}">
                <a16:creationId xmlns:a16="http://schemas.microsoft.com/office/drawing/2014/main" id="{7FD48CE7-DE61-40FC-B833-185F4188FD25}"/>
              </a:ext>
            </a:extLst>
          </p:cNvPr>
          <p:cNvSpPr/>
          <p:nvPr/>
        </p:nvSpPr>
        <p:spPr>
          <a:xfrm>
            <a:off x="776870" y="608801"/>
            <a:ext cx="2224798" cy="39606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HITO </a:t>
            </a:r>
          </a:p>
        </p:txBody>
      </p:sp>
      <p:sp>
        <p:nvSpPr>
          <p:cNvPr id="25" name="Rectángulo: esquinas redondeadas 24">
            <a:extLst>
              <a:ext uri="{FF2B5EF4-FFF2-40B4-BE49-F238E27FC236}">
                <a16:creationId xmlns:a16="http://schemas.microsoft.com/office/drawing/2014/main" id="{F6BB9B74-49F9-44ED-81E2-37592CD888DD}"/>
              </a:ext>
            </a:extLst>
          </p:cNvPr>
          <p:cNvSpPr/>
          <p:nvPr/>
        </p:nvSpPr>
        <p:spPr>
          <a:xfrm>
            <a:off x="8088315" y="545393"/>
            <a:ext cx="2224798" cy="3960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INDICADOR</a:t>
            </a:r>
          </a:p>
        </p:txBody>
      </p:sp>
      <p:sp>
        <p:nvSpPr>
          <p:cNvPr id="20" name="Rectángulo: esquinas redondeadas 19">
            <a:extLst>
              <a:ext uri="{FF2B5EF4-FFF2-40B4-BE49-F238E27FC236}">
                <a16:creationId xmlns:a16="http://schemas.microsoft.com/office/drawing/2014/main" id="{A6FF5F66-D1FA-4753-BFAD-AB9083F787FD}"/>
              </a:ext>
            </a:extLst>
          </p:cNvPr>
          <p:cNvSpPr/>
          <p:nvPr/>
        </p:nvSpPr>
        <p:spPr>
          <a:xfrm>
            <a:off x="5460769" y="2540316"/>
            <a:ext cx="6482361" cy="830619"/>
          </a:xfrm>
          <a:prstGeom prst="roundRect">
            <a:avLst/>
          </a:prstGeom>
          <a:solidFill>
            <a:srgbClr val="36E3FA"/>
          </a:solidFill>
          <a:ln>
            <a:solidFill>
              <a:srgbClr val="36E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solidFill>
                  <a:schemeClr val="tx1"/>
                </a:solidFill>
              </a:rPr>
              <a:t>Proporción de hombres con pruebas de tamizaje anormal a quienes se les realizó biopsia de próstata</a:t>
            </a:r>
            <a:endParaRPr lang="es-CO" dirty="0">
              <a:solidFill>
                <a:schemeClr val="tx1"/>
              </a:solidFill>
            </a:endParaRPr>
          </a:p>
        </p:txBody>
      </p:sp>
      <p:sp>
        <p:nvSpPr>
          <p:cNvPr id="22" name="Rectángulo: esquinas redondeadas 21">
            <a:extLst>
              <a:ext uri="{FF2B5EF4-FFF2-40B4-BE49-F238E27FC236}">
                <a16:creationId xmlns:a16="http://schemas.microsoft.com/office/drawing/2014/main" id="{3DEB23C2-057D-42CD-A153-C82C0FF8A626}"/>
              </a:ext>
            </a:extLst>
          </p:cNvPr>
          <p:cNvSpPr/>
          <p:nvPr/>
        </p:nvSpPr>
        <p:spPr>
          <a:xfrm>
            <a:off x="5460769" y="3802871"/>
            <a:ext cx="6482361" cy="782984"/>
          </a:xfrm>
          <a:prstGeom prst="roundRect">
            <a:avLst/>
          </a:prstGeom>
          <a:solidFill>
            <a:srgbClr val="36E3FA"/>
          </a:solidFill>
          <a:ln>
            <a:solidFill>
              <a:srgbClr val="36E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solidFill>
                  <a:schemeClr val="tx1"/>
                </a:solidFill>
              </a:rPr>
              <a:t>Oportunidad para la confirmación diagnóstica de cáncer de próstata</a:t>
            </a:r>
            <a:endParaRPr lang="es-CO" dirty="0">
              <a:solidFill>
                <a:schemeClr val="tx1"/>
              </a:solidFill>
            </a:endParaRPr>
          </a:p>
        </p:txBody>
      </p:sp>
      <p:sp>
        <p:nvSpPr>
          <p:cNvPr id="28" name="Rectángulo: esquinas redondeadas 20">
            <a:extLst>
              <a:ext uri="{FF2B5EF4-FFF2-40B4-BE49-F238E27FC236}">
                <a16:creationId xmlns:a16="http://schemas.microsoft.com/office/drawing/2014/main" id="{48B8E32A-6E8C-4DB7-9118-09EAA552E521}"/>
              </a:ext>
            </a:extLst>
          </p:cNvPr>
          <p:cNvSpPr/>
          <p:nvPr/>
        </p:nvSpPr>
        <p:spPr>
          <a:xfrm>
            <a:off x="5460769" y="5048873"/>
            <a:ext cx="6482361" cy="736710"/>
          </a:xfrm>
          <a:prstGeom prst="roundRect">
            <a:avLst/>
          </a:prstGeom>
          <a:solidFill>
            <a:srgbClr val="36E3FA"/>
          </a:solidFill>
          <a:ln>
            <a:solidFill>
              <a:srgbClr val="36E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solidFill>
                  <a:schemeClr val="tx1"/>
                </a:solidFill>
              </a:rPr>
              <a:t>Proporción de hombres menores de 50 años, con factores de riesgo que fueron tamizados con tacto rectal y PSA</a:t>
            </a:r>
            <a:endParaRPr lang="es-CO" dirty="0">
              <a:solidFill>
                <a:schemeClr val="tx1"/>
              </a:solidFill>
            </a:endParaRPr>
          </a:p>
        </p:txBody>
      </p:sp>
      <p:sp>
        <p:nvSpPr>
          <p:cNvPr id="5" name="CuadroTexto 4"/>
          <p:cNvSpPr txBox="1"/>
          <p:nvPr/>
        </p:nvSpPr>
        <p:spPr>
          <a:xfrm>
            <a:off x="1440873" y="124691"/>
            <a:ext cx="8534400" cy="369332"/>
          </a:xfrm>
          <a:prstGeom prst="rect">
            <a:avLst/>
          </a:prstGeom>
          <a:noFill/>
        </p:spPr>
        <p:txBody>
          <a:bodyPr wrap="square" rtlCol="0">
            <a:spAutoFit/>
          </a:bodyPr>
          <a:lstStyle/>
          <a:p>
            <a:pPr algn="ctr"/>
            <a:r>
              <a:rPr lang="es-ES" b="1" dirty="0" smtClean="0"/>
              <a:t>HITOS E INDICADORES CANCER DE PROSTATA</a:t>
            </a:r>
            <a:endParaRPr lang="en-US" b="1" dirty="0"/>
          </a:p>
        </p:txBody>
      </p:sp>
      <p:pic>
        <p:nvPicPr>
          <p:cNvPr id="30" name="Picture 2" descr="Próstata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69" y="2955625"/>
            <a:ext cx="3413558" cy="339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4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CDE5EBCA-EE26-4C02-BF58-7B0057E2B38E}"/>
              </a:ext>
            </a:extLst>
          </p:cNvPr>
          <p:cNvSpPr/>
          <p:nvPr/>
        </p:nvSpPr>
        <p:spPr>
          <a:xfrm>
            <a:off x="131980" y="1439849"/>
            <a:ext cx="4818574" cy="590309"/>
          </a:xfrm>
          <a:prstGeom prst="roundRect">
            <a:avLst/>
          </a:prstGeom>
          <a:solidFill>
            <a:srgbClr val="B6F0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Detectar oportunamente las alteraciones en el estado de salud</a:t>
            </a:r>
            <a:endParaRPr lang="es-CO" b="1" dirty="0">
              <a:solidFill>
                <a:schemeClr val="tx1"/>
              </a:solidFill>
            </a:endParaRPr>
          </a:p>
        </p:txBody>
      </p:sp>
      <p:sp>
        <p:nvSpPr>
          <p:cNvPr id="21" name="Rectángulo: esquinas redondeadas 20">
            <a:extLst>
              <a:ext uri="{FF2B5EF4-FFF2-40B4-BE49-F238E27FC236}">
                <a16:creationId xmlns:a16="http://schemas.microsoft.com/office/drawing/2014/main" id="{48B8E32A-6E8C-4DB7-9118-09EAA552E521}"/>
              </a:ext>
            </a:extLst>
          </p:cNvPr>
          <p:cNvSpPr/>
          <p:nvPr/>
        </p:nvSpPr>
        <p:spPr>
          <a:xfrm>
            <a:off x="5460770" y="1439849"/>
            <a:ext cx="6482361" cy="943133"/>
          </a:xfrm>
          <a:prstGeom prst="roundRect">
            <a:avLst/>
          </a:prstGeom>
          <a:solidFill>
            <a:srgbClr val="36E3FA"/>
          </a:solidFill>
          <a:ln>
            <a:solidFill>
              <a:srgbClr val="36E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rPr>
              <a:t>Proporción de personas entre 50 y 75 años tamizados para cáncer de colon y recto (Sangre oculta en materia fecal con </a:t>
            </a:r>
            <a:r>
              <a:rPr lang="es-ES" dirty="0" err="1">
                <a:solidFill>
                  <a:schemeClr val="tx1"/>
                </a:solidFill>
              </a:rPr>
              <a:t>inmunoquímica</a:t>
            </a:r>
            <a:r>
              <a:rPr lang="es-ES" dirty="0">
                <a:solidFill>
                  <a:schemeClr val="tx1"/>
                </a:solidFill>
              </a:rPr>
              <a:t>, según lo definido en el esquema)</a:t>
            </a:r>
            <a:endParaRPr lang="es-CO" dirty="0">
              <a:solidFill>
                <a:schemeClr val="tx1"/>
              </a:solidFill>
            </a:endParaRPr>
          </a:p>
        </p:txBody>
      </p:sp>
      <p:sp>
        <p:nvSpPr>
          <p:cNvPr id="23" name="Rectángulo: esquinas redondeadas 22">
            <a:extLst>
              <a:ext uri="{FF2B5EF4-FFF2-40B4-BE49-F238E27FC236}">
                <a16:creationId xmlns:a16="http://schemas.microsoft.com/office/drawing/2014/main" id="{7FD48CE7-DE61-40FC-B833-185F4188FD25}"/>
              </a:ext>
            </a:extLst>
          </p:cNvPr>
          <p:cNvSpPr/>
          <p:nvPr/>
        </p:nvSpPr>
        <p:spPr>
          <a:xfrm>
            <a:off x="776870" y="608801"/>
            <a:ext cx="2224798" cy="39606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HITO </a:t>
            </a:r>
          </a:p>
        </p:txBody>
      </p:sp>
      <p:sp>
        <p:nvSpPr>
          <p:cNvPr id="25" name="Rectángulo: esquinas redondeadas 24">
            <a:extLst>
              <a:ext uri="{FF2B5EF4-FFF2-40B4-BE49-F238E27FC236}">
                <a16:creationId xmlns:a16="http://schemas.microsoft.com/office/drawing/2014/main" id="{F6BB9B74-49F9-44ED-81E2-37592CD888DD}"/>
              </a:ext>
            </a:extLst>
          </p:cNvPr>
          <p:cNvSpPr/>
          <p:nvPr/>
        </p:nvSpPr>
        <p:spPr>
          <a:xfrm>
            <a:off x="8088315" y="545393"/>
            <a:ext cx="2224798" cy="3960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INDICADOR</a:t>
            </a:r>
          </a:p>
        </p:txBody>
      </p:sp>
      <p:sp>
        <p:nvSpPr>
          <p:cNvPr id="20" name="Rectángulo: esquinas redondeadas 19">
            <a:extLst>
              <a:ext uri="{FF2B5EF4-FFF2-40B4-BE49-F238E27FC236}">
                <a16:creationId xmlns:a16="http://schemas.microsoft.com/office/drawing/2014/main" id="{A6FF5F66-D1FA-4753-BFAD-AB9083F787FD}"/>
              </a:ext>
            </a:extLst>
          </p:cNvPr>
          <p:cNvSpPr/>
          <p:nvPr/>
        </p:nvSpPr>
        <p:spPr>
          <a:xfrm>
            <a:off x="5460769" y="2540316"/>
            <a:ext cx="6482361" cy="830619"/>
          </a:xfrm>
          <a:prstGeom prst="roundRect">
            <a:avLst/>
          </a:prstGeom>
          <a:solidFill>
            <a:srgbClr val="36E3FA"/>
          </a:solidFill>
          <a:ln>
            <a:solidFill>
              <a:srgbClr val="36E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solidFill>
                  <a:schemeClr val="tx1"/>
                </a:solidFill>
              </a:rPr>
              <a:t>Proporción de personas mayores de 50 años con test de sangre oculta en materia fecal positivos a los que se les realizó colonoscopia</a:t>
            </a:r>
            <a:endParaRPr lang="es-CO" dirty="0">
              <a:solidFill>
                <a:schemeClr val="tx1"/>
              </a:solidFill>
            </a:endParaRPr>
          </a:p>
        </p:txBody>
      </p:sp>
      <p:sp>
        <p:nvSpPr>
          <p:cNvPr id="22" name="Rectángulo: esquinas redondeadas 21">
            <a:extLst>
              <a:ext uri="{FF2B5EF4-FFF2-40B4-BE49-F238E27FC236}">
                <a16:creationId xmlns:a16="http://schemas.microsoft.com/office/drawing/2014/main" id="{3DEB23C2-057D-42CD-A153-C82C0FF8A626}"/>
              </a:ext>
            </a:extLst>
          </p:cNvPr>
          <p:cNvSpPr/>
          <p:nvPr/>
        </p:nvSpPr>
        <p:spPr>
          <a:xfrm>
            <a:off x="5460769" y="3802871"/>
            <a:ext cx="6482361" cy="782984"/>
          </a:xfrm>
          <a:prstGeom prst="roundRect">
            <a:avLst/>
          </a:prstGeom>
          <a:solidFill>
            <a:srgbClr val="36E3FA"/>
          </a:solidFill>
          <a:ln>
            <a:solidFill>
              <a:srgbClr val="36E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rPr>
              <a:t>Proporción de personas entre 50 y 75 años  a quienes se realiza colonoscopia de tamización para cáncer de colon y recto en los últimos 10 años</a:t>
            </a:r>
            <a:endParaRPr lang="es-CO" dirty="0">
              <a:solidFill>
                <a:schemeClr val="tx1"/>
              </a:solidFill>
            </a:endParaRPr>
          </a:p>
        </p:txBody>
      </p:sp>
      <p:sp>
        <p:nvSpPr>
          <p:cNvPr id="28" name="Rectángulo: esquinas redondeadas 20">
            <a:extLst>
              <a:ext uri="{FF2B5EF4-FFF2-40B4-BE49-F238E27FC236}">
                <a16:creationId xmlns:a16="http://schemas.microsoft.com/office/drawing/2014/main" id="{48B8E32A-6E8C-4DB7-9118-09EAA552E521}"/>
              </a:ext>
            </a:extLst>
          </p:cNvPr>
          <p:cNvSpPr/>
          <p:nvPr/>
        </p:nvSpPr>
        <p:spPr>
          <a:xfrm>
            <a:off x="5460769" y="5048873"/>
            <a:ext cx="6482361" cy="736710"/>
          </a:xfrm>
          <a:prstGeom prst="roundRect">
            <a:avLst/>
          </a:prstGeom>
          <a:solidFill>
            <a:srgbClr val="36E3FA"/>
          </a:solidFill>
          <a:ln>
            <a:solidFill>
              <a:srgbClr val="36E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solidFill>
                  <a:schemeClr val="tx1"/>
                </a:solidFill>
              </a:rPr>
              <a:t>Oportunidad para la confirmación diagnóstica de cáncer e colon y recto</a:t>
            </a:r>
            <a:endParaRPr lang="es-CO" dirty="0">
              <a:solidFill>
                <a:schemeClr val="tx1"/>
              </a:solidFill>
            </a:endParaRPr>
          </a:p>
        </p:txBody>
      </p:sp>
      <p:sp>
        <p:nvSpPr>
          <p:cNvPr id="5" name="CuadroTexto 4"/>
          <p:cNvSpPr txBox="1"/>
          <p:nvPr/>
        </p:nvSpPr>
        <p:spPr>
          <a:xfrm>
            <a:off x="1440873" y="124691"/>
            <a:ext cx="8534400" cy="369332"/>
          </a:xfrm>
          <a:prstGeom prst="rect">
            <a:avLst/>
          </a:prstGeom>
          <a:noFill/>
        </p:spPr>
        <p:txBody>
          <a:bodyPr wrap="square" rtlCol="0">
            <a:spAutoFit/>
          </a:bodyPr>
          <a:lstStyle/>
          <a:p>
            <a:pPr algn="ctr"/>
            <a:r>
              <a:rPr lang="es-ES" b="1" dirty="0" smtClean="0"/>
              <a:t>HITOS E INDICADORES CANCER COLORECTAL</a:t>
            </a:r>
            <a:endParaRPr lang="en-US" b="1" dirty="0"/>
          </a:p>
        </p:txBody>
      </p:sp>
      <p:pic>
        <p:nvPicPr>
          <p:cNvPr id="11" name="Picture 8" descr="Cáncer de colon - Síntomas y causas - Mayo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70" y="2484154"/>
            <a:ext cx="3878257" cy="348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4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5" name="CuadroTexto 4"/>
          <p:cNvSpPr txBox="1"/>
          <p:nvPr/>
        </p:nvSpPr>
        <p:spPr>
          <a:xfrm>
            <a:off x="1323109" y="222725"/>
            <a:ext cx="9324109" cy="461665"/>
          </a:xfrm>
          <a:prstGeom prst="rect">
            <a:avLst/>
          </a:prstGeom>
          <a:noFill/>
        </p:spPr>
        <p:txBody>
          <a:bodyPr wrap="square" rtlCol="0">
            <a:spAutoFit/>
          </a:bodyPr>
          <a:lstStyle/>
          <a:p>
            <a:pPr algn="ctr"/>
            <a:r>
              <a:rPr lang="es-ES" sz="2400" b="1" dirty="0" smtClean="0"/>
              <a:t>CODIGOS CIE 10 Y CUPS</a:t>
            </a:r>
            <a:endParaRPr lang="en-US" sz="2400" b="1" dirty="0"/>
          </a:p>
        </p:txBody>
      </p:sp>
      <p:graphicFrame>
        <p:nvGraphicFramePr>
          <p:cNvPr id="4" name="Tabla 3"/>
          <p:cNvGraphicFramePr>
            <a:graphicFrameLocks noGrp="1"/>
          </p:cNvGraphicFramePr>
          <p:nvPr>
            <p:extLst>
              <p:ext uri="{D42A27DB-BD31-4B8C-83A1-F6EECF244321}">
                <p14:modId xmlns:p14="http://schemas.microsoft.com/office/powerpoint/2010/main" val="756619826"/>
              </p:ext>
            </p:extLst>
          </p:nvPr>
        </p:nvGraphicFramePr>
        <p:xfrm>
          <a:off x="318654" y="1477879"/>
          <a:ext cx="11333018" cy="4022376"/>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2435073975"/>
                    </a:ext>
                  </a:extLst>
                </a:gridCol>
                <a:gridCol w="858982">
                  <a:extLst>
                    <a:ext uri="{9D8B030D-6E8A-4147-A177-3AD203B41FA5}">
                      <a16:colId xmlns:a16="http://schemas.microsoft.com/office/drawing/2014/main" val="94392881"/>
                    </a:ext>
                  </a:extLst>
                </a:gridCol>
                <a:gridCol w="2017903">
                  <a:extLst>
                    <a:ext uri="{9D8B030D-6E8A-4147-A177-3AD203B41FA5}">
                      <a16:colId xmlns:a16="http://schemas.microsoft.com/office/drawing/2014/main" val="928051360"/>
                    </a:ext>
                  </a:extLst>
                </a:gridCol>
                <a:gridCol w="902131">
                  <a:extLst>
                    <a:ext uri="{9D8B030D-6E8A-4147-A177-3AD203B41FA5}">
                      <a16:colId xmlns:a16="http://schemas.microsoft.com/office/drawing/2014/main" val="643530364"/>
                    </a:ext>
                  </a:extLst>
                </a:gridCol>
                <a:gridCol w="6667311">
                  <a:extLst>
                    <a:ext uri="{9D8B030D-6E8A-4147-A177-3AD203B41FA5}">
                      <a16:colId xmlns:a16="http://schemas.microsoft.com/office/drawing/2014/main" val="2512460934"/>
                    </a:ext>
                  </a:extLst>
                </a:gridCol>
              </a:tblGrid>
              <a:tr h="460906">
                <a:tc gridSpan="5">
                  <a:txBody>
                    <a:bodyPr/>
                    <a:lstStyle/>
                    <a:p>
                      <a:pPr algn="ctr" fontAlgn="b"/>
                      <a:r>
                        <a:rPr lang="en-US" sz="1600" b="1" i="0" u="none" strike="noStrike" dirty="0">
                          <a:solidFill>
                            <a:srgbClr val="000000"/>
                          </a:solidFill>
                          <a:effectLst/>
                          <a:latin typeface="Calibri" panose="020F0502020204030204" pitchFamily="34" charset="0"/>
                        </a:rPr>
                        <a:t>ESTOMAGO</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702901"/>
                  </a:ext>
                </a:extLst>
              </a:tr>
              <a:tr h="460906">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CAPITULO</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CODIGO</a:t>
                      </a:r>
                    </a:p>
                  </a:txBody>
                  <a:tcPr marL="9525" marR="9525" marT="9525" marB="0" anchor="b"/>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TITULOS</a:t>
                      </a:r>
                    </a:p>
                  </a:txBody>
                  <a:tcPr marL="9525" marR="9525" marT="9525" marB="0" anchor="b"/>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CODIGO</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ENFERMEDAD</a:t>
                      </a:r>
                    </a:p>
                  </a:txBody>
                  <a:tcPr marL="9525" marR="9525" marT="9525" marB="0" anchor="b"/>
                </a:tc>
                <a:extLst>
                  <a:ext uri="{0D108BD9-81ED-4DB2-BD59-A6C34878D82A}">
                    <a16:rowId xmlns:a16="http://schemas.microsoft.com/office/drawing/2014/main" val="189035698"/>
                  </a:ext>
                </a:extLst>
              </a:tr>
              <a:tr h="460906">
                <a:tc rowSpan="5">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II</a:t>
                      </a:r>
                    </a:p>
                  </a:txBody>
                  <a:tcPr marL="9525" marR="9525" marT="9525" marB="0" anchor="ctr"/>
                </a:tc>
                <a:tc rowSpan="5">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C00 - D48</a:t>
                      </a:r>
                    </a:p>
                  </a:txBody>
                  <a:tcPr marL="9525" marR="9525" marT="9525" marB="0" anchor="ctr"/>
                </a:tc>
                <a:tc rowSpan="5">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NEOPLASIAS</a:t>
                      </a:r>
                    </a:p>
                  </a:txBody>
                  <a:tcPr marL="9525" marR="9525" marT="9525" marB="0" anchor="ctr"/>
                </a:tc>
                <a:tc>
                  <a:txBody>
                    <a:bodyPr/>
                    <a:lstStyle/>
                    <a:p>
                      <a:pPr algn="just" fontAlgn="ctr"/>
                      <a:r>
                        <a:rPr lang="en-US" sz="1200" b="1" i="0" u="none" strike="noStrike">
                          <a:solidFill>
                            <a:srgbClr val="333333"/>
                          </a:solidFill>
                          <a:effectLst/>
                          <a:latin typeface="Arial" panose="020B0604020202020204" pitchFamily="34" charset="0"/>
                          <a:cs typeface="Arial" panose="020B0604020202020204" pitchFamily="34" charset="0"/>
                        </a:rPr>
                        <a:t>C162 </a:t>
                      </a:r>
                    </a:p>
                  </a:txBody>
                  <a:tcPr marL="9525" marR="9525" marT="9525" marB="0" anchor="ctr"/>
                </a:tc>
                <a:tc>
                  <a:txBody>
                    <a:bodyPr/>
                    <a:lstStyle/>
                    <a:p>
                      <a:pPr algn="l" fontAlgn="b"/>
                      <a:r>
                        <a:rPr lang="es-ES" sz="1200" b="0" i="0" u="none" strike="noStrike" dirty="0">
                          <a:solidFill>
                            <a:srgbClr val="000000"/>
                          </a:solidFill>
                          <a:effectLst/>
                          <a:latin typeface="Arial" panose="020B0604020202020204" pitchFamily="34" charset="0"/>
                          <a:cs typeface="Arial" panose="020B0604020202020204" pitchFamily="34" charset="0"/>
                        </a:rPr>
                        <a:t>TUMOR MALIGNO DEL CUERPO DEL ESTOMAGO</a:t>
                      </a:r>
                    </a:p>
                  </a:txBody>
                  <a:tcPr marL="9525" marR="9525" marT="9525" marB="0" anchor="b"/>
                </a:tc>
                <a:extLst>
                  <a:ext uri="{0D108BD9-81ED-4DB2-BD59-A6C34878D82A}">
                    <a16:rowId xmlns:a16="http://schemas.microsoft.com/office/drawing/2014/main" val="1257004330"/>
                  </a:ext>
                </a:extLst>
              </a:tr>
              <a:tr h="4609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a:solidFill>
                            <a:srgbClr val="333333"/>
                          </a:solidFill>
                          <a:effectLst/>
                          <a:latin typeface="Arial" panose="020B0604020202020204" pitchFamily="34" charset="0"/>
                          <a:cs typeface="Arial" panose="020B0604020202020204" pitchFamily="34" charset="0"/>
                        </a:rPr>
                        <a:t>C165</a:t>
                      </a:r>
                    </a:p>
                  </a:txBody>
                  <a:tcPr marL="9525" marR="9525" marT="9525" marB="0" anchor="ctr"/>
                </a:tc>
                <a:tc>
                  <a:txBody>
                    <a:bodyPr/>
                    <a:lstStyle/>
                    <a:p>
                      <a:pPr algn="l" fontAlgn="b"/>
                      <a:r>
                        <a:rPr lang="es-ES" sz="1200" b="0" i="0" u="none" strike="noStrike" dirty="0">
                          <a:solidFill>
                            <a:srgbClr val="000000"/>
                          </a:solidFill>
                          <a:effectLst/>
                          <a:latin typeface="Arial" panose="020B0604020202020204" pitchFamily="34" charset="0"/>
                          <a:cs typeface="Arial" panose="020B0604020202020204" pitchFamily="34" charset="0"/>
                        </a:rPr>
                        <a:t> TUMOR MALIGNO DE LA CURVATURA MENOR DEL ESTOMAGO, SIN OTRA ESPECIFICACION</a:t>
                      </a:r>
                    </a:p>
                  </a:txBody>
                  <a:tcPr marL="9525" marR="9525" marT="9525" marB="0" anchor="b"/>
                </a:tc>
                <a:extLst>
                  <a:ext uri="{0D108BD9-81ED-4DB2-BD59-A6C34878D82A}">
                    <a16:rowId xmlns:a16="http://schemas.microsoft.com/office/drawing/2014/main" val="2298451697"/>
                  </a:ext>
                </a:extLst>
              </a:tr>
              <a:tr h="4609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a:solidFill>
                            <a:srgbClr val="333333"/>
                          </a:solidFill>
                          <a:effectLst/>
                          <a:latin typeface="Arial" panose="020B0604020202020204" pitchFamily="34" charset="0"/>
                          <a:cs typeface="Arial" panose="020B0604020202020204" pitchFamily="34" charset="0"/>
                        </a:rPr>
                        <a:t>C166 </a:t>
                      </a:r>
                    </a:p>
                  </a:txBody>
                  <a:tcPr marL="9525" marR="9525" marT="9525" marB="0" anchor="ctr"/>
                </a:tc>
                <a:tc>
                  <a:txBody>
                    <a:bodyPr/>
                    <a:lstStyle/>
                    <a:p>
                      <a:pPr algn="l" fontAlgn="b"/>
                      <a:r>
                        <a:rPr lang="es-ES" sz="1200" b="0" i="0" u="none" strike="noStrike">
                          <a:solidFill>
                            <a:srgbClr val="000000"/>
                          </a:solidFill>
                          <a:effectLst/>
                          <a:latin typeface="Arial" panose="020B0604020202020204" pitchFamily="34" charset="0"/>
                          <a:cs typeface="Arial" panose="020B0604020202020204" pitchFamily="34" charset="0"/>
                        </a:rPr>
                        <a:t>TUMOR MALIGNO DE LA CURVATURA MAYOR DEL ESTOMAGO, SIN OTRA ESPECIFICACION</a:t>
                      </a:r>
                    </a:p>
                  </a:txBody>
                  <a:tcPr marL="9525" marR="9525" marT="9525" marB="0" anchor="b"/>
                </a:tc>
                <a:extLst>
                  <a:ext uri="{0D108BD9-81ED-4DB2-BD59-A6C34878D82A}">
                    <a16:rowId xmlns:a16="http://schemas.microsoft.com/office/drawing/2014/main" val="2298459754"/>
                  </a:ext>
                </a:extLst>
              </a:tr>
              <a:tr h="4609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dirty="0">
                          <a:solidFill>
                            <a:srgbClr val="333333"/>
                          </a:solidFill>
                          <a:effectLst/>
                          <a:latin typeface="Arial" panose="020B0604020202020204" pitchFamily="34" charset="0"/>
                          <a:cs typeface="Arial" panose="020B0604020202020204" pitchFamily="34" charset="0"/>
                        </a:rPr>
                        <a:t>C169 </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TUMOR MALIGNO DEL ESTOMAGO, PARTE NO ESPECIFICADA</a:t>
                      </a:r>
                    </a:p>
                  </a:txBody>
                  <a:tcPr marL="9525" marR="9525" marT="9525" marB="0" anchor="b"/>
                </a:tc>
                <a:extLst>
                  <a:ext uri="{0D108BD9-81ED-4DB2-BD59-A6C34878D82A}">
                    <a16:rowId xmlns:a16="http://schemas.microsoft.com/office/drawing/2014/main" val="2737500953"/>
                  </a:ext>
                </a:extLst>
              </a:tr>
              <a:tr h="4609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dirty="0">
                          <a:solidFill>
                            <a:srgbClr val="333333"/>
                          </a:solidFill>
                          <a:effectLst/>
                          <a:latin typeface="Arial" panose="020B0604020202020204" pitchFamily="34" charset="0"/>
                          <a:cs typeface="Arial" panose="020B0604020202020204" pitchFamily="34" charset="0"/>
                        </a:rPr>
                        <a:t>D371 </a:t>
                      </a:r>
                    </a:p>
                  </a:txBody>
                  <a:tcPr marL="9525" marR="9525" marT="9525" marB="0" anchor="ctr"/>
                </a:tc>
                <a:tc>
                  <a:txBody>
                    <a:bodyPr/>
                    <a:lstStyle/>
                    <a:p>
                      <a:pPr algn="l" fontAlgn="b"/>
                      <a:r>
                        <a:rPr lang="es-ES" sz="1200" b="0" i="0" u="none" strike="noStrike" dirty="0">
                          <a:solidFill>
                            <a:srgbClr val="000000"/>
                          </a:solidFill>
                          <a:effectLst/>
                          <a:latin typeface="Arial" panose="020B0604020202020204" pitchFamily="34" charset="0"/>
                          <a:cs typeface="Arial" panose="020B0604020202020204" pitchFamily="34" charset="0"/>
                        </a:rPr>
                        <a:t>TUMOR DE COMPORTAMIENTO INCIERTO O DESCONOCIDO DEL ESTOMAGO</a:t>
                      </a:r>
                    </a:p>
                  </a:txBody>
                  <a:tcPr marL="9525" marR="9525" marT="9525" marB="0" anchor="b"/>
                </a:tc>
                <a:extLst>
                  <a:ext uri="{0D108BD9-81ED-4DB2-BD59-A6C34878D82A}">
                    <a16:rowId xmlns:a16="http://schemas.microsoft.com/office/drawing/2014/main" val="2905071090"/>
                  </a:ext>
                </a:extLst>
              </a:tr>
              <a:tr h="796034">
                <a:tc>
                  <a:txBody>
                    <a:bodyPr/>
                    <a:lstStyle/>
                    <a:p>
                      <a:pPr algn="l" fontAlgn="b"/>
                      <a:r>
                        <a:rPr lang="en-US" sz="1200" b="0" i="0" u="none" strike="noStrike" dirty="0">
                          <a:solidFill>
                            <a:srgbClr val="FF0000"/>
                          </a:solidFill>
                          <a:effectLst/>
                          <a:latin typeface="Arial" panose="020B0604020202020204" pitchFamily="34" charset="0"/>
                          <a:cs typeface="Arial" panose="020B0604020202020204" pitchFamily="34" charset="0"/>
                        </a:rPr>
                        <a:t>XXI</a:t>
                      </a:r>
                    </a:p>
                  </a:txBody>
                  <a:tcPr marL="9525" marR="9525" marT="9525" marB="0" anchor="b"/>
                </a:tc>
                <a:tc>
                  <a:txBody>
                    <a:bodyPr/>
                    <a:lstStyle/>
                    <a:p>
                      <a:pPr algn="l" fontAlgn="b"/>
                      <a:r>
                        <a:rPr lang="en-US" sz="1200" b="0" i="0" u="none" strike="noStrike">
                          <a:solidFill>
                            <a:srgbClr val="FF0000"/>
                          </a:solidFill>
                          <a:effectLst/>
                          <a:latin typeface="Arial" panose="020B0604020202020204" pitchFamily="34" charset="0"/>
                          <a:cs typeface="Arial" panose="020B0604020202020204" pitchFamily="34" charset="0"/>
                        </a:rPr>
                        <a:t>Z00 - Z99</a:t>
                      </a:r>
                    </a:p>
                  </a:txBody>
                  <a:tcPr marL="9525" marR="9525" marT="9525" marB="0" anchor="b"/>
                </a:tc>
                <a:tc>
                  <a:txBody>
                    <a:bodyPr/>
                    <a:lstStyle/>
                    <a:p>
                      <a:pPr algn="l" fontAlgn="b"/>
                      <a:r>
                        <a:rPr lang="es-ES" sz="1200" b="0" i="0" u="none" strike="noStrike" dirty="0">
                          <a:solidFill>
                            <a:srgbClr val="FF0000"/>
                          </a:solidFill>
                          <a:effectLst/>
                          <a:latin typeface="Arial" panose="020B0604020202020204" pitchFamily="34" charset="0"/>
                          <a:cs typeface="Arial" panose="020B0604020202020204" pitchFamily="34" charset="0"/>
                        </a:rPr>
                        <a:t>FACTORES QUE INFLUYEN EN EL ESTADO DE SALUD Y CONTACTO CON LOS SERVICIOS DE SLAUD</a:t>
                      </a:r>
                    </a:p>
                  </a:txBody>
                  <a:tcPr marL="9525" marR="9525" marT="9525" marB="0" anchor="b"/>
                </a:tc>
                <a:tc>
                  <a:txBody>
                    <a:bodyPr/>
                    <a:lstStyle/>
                    <a:p>
                      <a:pPr algn="just" fontAlgn="ctr"/>
                      <a:r>
                        <a:rPr lang="en-US" sz="1200" b="1" i="0" u="none" strike="noStrike" dirty="0">
                          <a:solidFill>
                            <a:srgbClr val="FF0000"/>
                          </a:solidFill>
                          <a:effectLst/>
                          <a:latin typeface="Arial" panose="020B0604020202020204" pitchFamily="34" charset="0"/>
                          <a:cs typeface="Arial" panose="020B0604020202020204" pitchFamily="34" charset="0"/>
                        </a:rPr>
                        <a:t>Z120 </a:t>
                      </a:r>
                    </a:p>
                  </a:txBody>
                  <a:tcPr marL="9525" marR="9525" marT="9525" marB="0" anchor="ctr"/>
                </a:tc>
                <a:tc>
                  <a:txBody>
                    <a:bodyPr/>
                    <a:lstStyle/>
                    <a:p>
                      <a:pPr algn="l" fontAlgn="b"/>
                      <a:r>
                        <a:rPr lang="en-US" sz="1200" b="0" i="0" u="none" strike="noStrike" dirty="0">
                          <a:solidFill>
                            <a:srgbClr val="FF0000"/>
                          </a:solidFill>
                          <a:effectLst/>
                          <a:latin typeface="Arial" panose="020B0604020202020204" pitchFamily="34" charset="0"/>
                          <a:cs typeface="Arial" panose="020B0604020202020204" pitchFamily="34" charset="0"/>
                        </a:rPr>
                        <a:t>EXAMEN DE PESQUISA ESPECIAL PARA TUMOR DE ESTOMAGO</a:t>
                      </a:r>
                    </a:p>
                  </a:txBody>
                  <a:tcPr marL="9525" marR="9525" marT="9525" marB="0" anchor="b"/>
                </a:tc>
                <a:extLst>
                  <a:ext uri="{0D108BD9-81ED-4DB2-BD59-A6C34878D82A}">
                    <a16:rowId xmlns:a16="http://schemas.microsoft.com/office/drawing/2014/main" val="1288104184"/>
                  </a:ext>
                </a:extLst>
              </a:tr>
            </a:tbl>
          </a:graphicData>
        </a:graphic>
      </p:graphicFrame>
    </p:spTree>
    <p:extLst>
      <p:ext uri="{BB962C8B-B14F-4D97-AF65-F5344CB8AC3E}">
        <p14:creationId xmlns:p14="http://schemas.microsoft.com/office/powerpoint/2010/main" val="3020807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5" name="CuadroTexto 4"/>
          <p:cNvSpPr txBox="1"/>
          <p:nvPr/>
        </p:nvSpPr>
        <p:spPr>
          <a:xfrm>
            <a:off x="1323109" y="222725"/>
            <a:ext cx="9324109" cy="461665"/>
          </a:xfrm>
          <a:prstGeom prst="rect">
            <a:avLst/>
          </a:prstGeom>
          <a:noFill/>
        </p:spPr>
        <p:txBody>
          <a:bodyPr wrap="square" rtlCol="0">
            <a:spAutoFit/>
          </a:bodyPr>
          <a:lstStyle/>
          <a:p>
            <a:pPr algn="ctr"/>
            <a:r>
              <a:rPr lang="es-ES" sz="2400" b="1" dirty="0" smtClean="0"/>
              <a:t>CODIGOS CIE 10 Y CUPS</a:t>
            </a:r>
            <a:endParaRPr lang="en-US" sz="2400" b="1" dirty="0"/>
          </a:p>
        </p:txBody>
      </p:sp>
      <p:graphicFrame>
        <p:nvGraphicFramePr>
          <p:cNvPr id="7" name="Tabla 6"/>
          <p:cNvGraphicFramePr>
            <a:graphicFrameLocks noGrp="1"/>
          </p:cNvGraphicFramePr>
          <p:nvPr>
            <p:extLst>
              <p:ext uri="{D42A27DB-BD31-4B8C-83A1-F6EECF244321}">
                <p14:modId xmlns:p14="http://schemas.microsoft.com/office/powerpoint/2010/main" val="2633125855"/>
              </p:ext>
            </p:extLst>
          </p:nvPr>
        </p:nvGraphicFramePr>
        <p:xfrm>
          <a:off x="138545" y="719666"/>
          <a:ext cx="11845635" cy="5191125"/>
        </p:xfrm>
        <a:graphic>
          <a:graphicData uri="http://schemas.openxmlformats.org/drawingml/2006/table">
            <a:tbl>
              <a:tblPr firstRow="1" bandRow="1">
                <a:tableStyleId>{5C22544A-7EE6-4342-B048-85BDC9FD1C3A}</a:tableStyleId>
              </a:tblPr>
              <a:tblGrid>
                <a:gridCol w="748146">
                  <a:extLst>
                    <a:ext uri="{9D8B030D-6E8A-4147-A177-3AD203B41FA5}">
                      <a16:colId xmlns:a16="http://schemas.microsoft.com/office/drawing/2014/main" val="1573844863"/>
                    </a:ext>
                  </a:extLst>
                </a:gridCol>
                <a:gridCol w="858982">
                  <a:extLst>
                    <a:ext uri="{9D8B030D-6E8A-4147-A177-3AD203B41FA5}">
                      <a16:colId xmlns:a16="http://schemas.microsoft.com/office/drawing/2014/main" val="1498158397"/>
                    </a:ext>
                  </a:extLst>
                </a:gridCol>
                <a:gridCol w="2189018">
                  <a:extLst>
                    <a:ext uri="{9D8B030D-6E8A-4147-A177-3AD203B41FA5}">
                      <a16:colId xmlns:a16="http://schemas.microsoft.com/office/drawing/2014/main" val="3678689556"/>
                    </a:ext>
                  </a:extLst>
                </a:gridCol>
                <a:gridCol w="942109">
                  <a:extLst>
                    <a:ext uri="{9D8B030D-6E8A-4147-A177-3AD203B41FA5}">
                      <a16:colId xmlns:a16="http://schemas.microsoft.com/office/drawing/2014/main" val="2428993406"/>
                    </a:ext>
                  </a:extLst>
                </a:gridCol>
                <a:gridCol w="7107380">
                  <a:extLst>
                    <a:ext uri="{9D8B030D-6E8A-4147-A177-3AD203B41FA5}">
                      <a16:colId xmlns:a16="http://schemas.microsoft.com/office/drawing/2014/main" val="382308774"/>
                    </a:ext>
                  </a:extLst>
                </a:gridCol>
              </a:tblGrid>
              <a:tr h="370840">
                <a:tc gridSpan="5">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COLORECTAL</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635481"/>
                  </a:ext>
                </a:extLst>
              </a:tr>
              <a:tr h="370840">
                <a:tc>
                  <a:txBody>
                    <a:bodyPr/>
                    <a:lstStyle/>
                    <a:p>
                      <a:pPr algn="l" fontAlgn="b"/>
                      <a:r>
                        <a:rPr lang="en-US" sz="1100" b="1" i="0" u="none" strike="noStrike">
                          <a:solidFill>
                            <a:srgbClr val="000000"/>
                          </a:solidFill>
                          <a:effectLst/>
                          <a:latin typeface="Calibri" panose="020F0502020204030204" pitchFamily="34" charset="0"/>
                        </a:rPr>
                        <a:t>CAPITULO</a:t>
                      </a:r>
                    </a:p>
                  </a:txBody>
                  <a:tcPr marL="9525" marR="9525" marT="9525" marB="0" anchor="b"/>
                </a:tc>
                <a:tc>
                  <a:txBody>
                    <a:bodyPr/>
                    <a:lstStyle/>
                    <a:p>
                      <a:pPr algn="l" fontAlgn="b"/>
                      <a:r>
                        <a:rPr lang="en-US" sz="1100" b="1" i="0" u="none" strike="noStrike">
                          <a:solidFill>
                            <a:srgbClr val="000000"/>
                          </a:solidFill>
                          <a:effectLst/>
                          <a:latin typeface="Calibri" panose="020F0502020204030204" pitchFamily="34" charset="0"/>
                        </a:rPr>
                        <a:t>CODIGO</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TITULOS</a:t>
                      </a:r>
                    </a:p>
                  </a:txBody>
                  <a:tcPr marL="9525" marR="9525" marT="9525" marB="0" anchor="b"/>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CODIGO</a:t>
                      </a:r>
                    </a:p>
                  </a:txBody>
                  <a:tcPr marL="9525" marR="9525" marT="9525" marB="0" anchor="b"/>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ENFERMEDAD</a:t>
                      </a:r>
                    </a:p>
                  </a:txBody>
                  <a:tcPr marL="9525" marR="9525" marT="9525" marB="0" anchor="b"/>
                </a:tc>
                <a:extLst>
                  <a:ext uri="{0D108BD9-81ED-4DB2-BD59-A6C34878D82A}">
                    <a16:rowId xmlns:a16="http://schemas.microsoft.com/office/drawing/2014/main" val="615465736"/>
                  </a:ext>
                </a:extLst>
              </a:tr>
              <a:tr h="370840">
                <a:tc rowSpan="10">
                  <a:txBody>
                    <a:bodyPr/>
                    <a:lstStyle/>
                    <a:p>
                      <a:pPr algn="ctr" fontAlgn="ctr"/>
                      <a:r>
                        <a:rPr lang="en-US" sz="1100" b="0" i="0" u="none" strike="noStrike" dirty="0">
                          <a:solidFill>
                            <a:srgbClr val="000000"/>
                          </a:solidFill>
                          <a:effectLst/>
                          <a:latin typeface="Calibri" panose="020F0502020204030204" pitchFamily="34" charset="0"/>
                        </a:rPr>
                        <a:t>II</a:t>
                      </a:r>
                    </a:p>
                  </a:txBody>
                  <a:tcPr marL="9525" marR="9525" marT="9525" marB="0" anchor="ctr"/>
                </a:tc>
                <a:tc rowSpan="10">
                  <a:txBody>
                    <a:bodyPr/>
                    <a:lstStyle/>
                    <a:p>
                      <a:pPr algn="ctr" fontAlgn="ctr"/>
                      <a:r>
                        <a:rPr lang="en-US" sz="1100" b="0" i="0" u="none" strike="noStrike" dirty="0">
                          <a:solidFill>
                            <a:srgbClr val="000000"/>
                          </a:solidFill>
                          <a:effectLst/>
                          <a:latin typeface="Calibri" panose="020F0502020204030204" pitchFamily="34" charset="0"/>
                        </a:rPr>
                        <a:t>C00 - D48</a:t>
                      </a:r>
                    </a:p>
                  </a:txBody>
                  <a:tcPr marL="9525" marR="9525" marT="9525" marB="0" anchor="ctr"/>
                </a:tc>
                <a:tc rowSpan="10">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NEOPLASIAS</a:t>
                      </a:r>
                    </a:p>
                  </a:txBody>
                  <a:tcPr marL="9525" marR="9525" marT="9525" marB="0" anchor="ctr"/>
                </a:tc>
                <a:tc>
                  <a:txBody>
                    <a:bodyPr/>
                    <a:lstStyle/>
                    <a:p>
                      <a:pPr algn="just" fontAlgn="ctr"/>
                      <a:r>
                        <a:rPr lang="en-US" sz="1200" b="1" i="0" u="none" strike="noStrike">
                          <a:solidFill>
                            <a:srgbClr val="333333"/>
                          </a:solidFill>
                          <a:effectLst/>
                          <a:latin typeface="Arial" panose="020B0604020202020204" pitchFamily="34" charset="0"/>
                          <a:cs typeface="Arial" panose="020B0604020202020204" pitchFamily="34" charset="0"/>
                        </a:rPr>
                        <a:t>C182 </a:t>
                      </a:r>
                    </a:p>
                  </a:txBody>
                  <a:tcPr marL="9525" marR="9525" marT="9525" marB="0" anchor="ctr"/>
                </a:tc>
                <a:tc>
                  <a:txBody>
                    <a:bodyPr/>
                    <a:lstStyle/>
                    <a:p>
                      <a:pPr algn="l" fontAlgn="b"/>
                      <a:r>
                        <a:rPr lang="it-IT" sz="1200" b="0" i="0" u="none" strike="noStrike">
                          <a:solidFill>
                            <a:srgbClr val="000000"/>
                          </a:solidFill>
                          <a:effectLst/>
                          <a:latin typeface="Arial" panose="020B0604020202020204" pitchFamily="34" charset="0"/>
                          <a:cs typeface="Arial" panose="020B0604020202020204" pitchFamily="34" charset="0"/>
                        </a:rPr>
                        <a:t>TUMOR MALIGNO DEL COLON ASCENDENTE</a:t>
                      </a:r>
                    </a:p>
                  </a:txBody>
                  <a:tcPr marL="9525" marR="9525" marT="9525" marB="0" anchor="b"/>
                </a:tc>
                <a:extLst>
                  <a:ext uri="{0D108BD9-81ED-4DB2-BD59-A6C34878D82A}">
                    <a16:rowId xmlns:a16="http://schemas.microsoft.com/office/drawing/2014/main" val="3089512661"/>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a:solidFill>
                            <a:srgbClr val="333333"/>
                          </a:solidFill>
                          <a:effectLst/>
                          <a:latin typeface="Arial" panose="020B0604020202020204" pitchFamily="34" charset="0"/>
                          <a:cs typeface="Arial" panose="020B0604020202020204" pitchFamily="34" charset="0"/>
                        </a:rPr>
                        <a:t>C184 </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TUMOR MALIGNO DEL COLON TRANSVERSO</a:t>
                      </a:r>
                    </a:p>
                  </a:txBody>
                  <a:tcPr marL="9525" marR="9525" marT="9525" marB="0" anchor="b"/>
                </a:tc>
                <a:extLst>
                  <a:ext uri="{0D108BD9-81ED-4DB2-BD59-A6C34878D82A}">
                    <a16:rowId xmlns:a16="http://schemas.microsoft.com/office/drawing/2014/main" val="2873734887"/>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a:solidFill>
                            <a:srgbClr val="333333"/>
                          </a:solidFill>
                          <a:effectLst/>
                          <a:latin typeface="Arial" panose="020B0604020202020204" pitchFamily="34" charset="0"/>
                          <a:cs typeface="Arial" panose="020B0604020202020204" pitchFamily="34" charset="0"/>
                        </a:rPr>
                        <a:t>C186 </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TUMOR MALIGNO DEL COLON DESCENDENTE</a:t>
                      </a:r>
                    </a:p>
                  </a:txBody>
                  <a:tcPr marL="9525" marR="9525" marT="9525" marB="0" anchor="b"/>
                </a:tc>
                <a:extLst>
                  <a:ext uri="{0D108BD9-81ED-4DB2-BD59-A6C34878D82A}">
                    <a16:rowId xmlns:a16="http://schemas.microsoft.com/office/drawing/2014/main" val="2709578393"/>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a:solidFill>
                            <a:srgbClr val="333333"/>
                          </a:solidFill>
                          <a:effectLst/>
                          <a:latin typeface="Arial" panose="020B0604020202020204" pitchFamily="34" charset="0"/>
                          <a:cs typeface="Arial" panose="020B0604020202020204" pitchFamily="34" charset="0"/>
                        </a:rPr>
                        <a:t>C187 </a:t>
                      </a:r>
                    </a:p>
                  </a:txBody>
                  <a:tcPr marL="9525" marR="9525" marT="9525" marB="0" anchor="ctr"/>
                </a:tc>
                <a:tc>
                  <a:txBody>
                    <a:bodyPr/>
                    <a:lstStyle/>
                    <a:p>
                      <a:pPr algn="l" fontAlgn="b"/>
                      <a:r>
                        <a:rPr lang="it-IT" sz="1200" b="0" i="0" u="none" strike="noStrike">
                          <a:solidFill>
                            <a:srgbClr val="000000"/>
                          </a:solidFill>
                          <a:effectLst/>
                          <a:latin typeface="Arial" panose="020B0604020202020204" pitchFamily="34" charset="0"/>
                          <a:cs typeface="Arial" panose="020B0604020202020204" pitchFamily="34" charset="0"/>
                        </a:rPr>
                        <a:t>TUMOR MALIGNO DEL COLON SIGMOIDE</a:t>
                      </a:r>
                    </a:p>
                  </a:txBody>
                  <a:tcPr marL="9525" marR="9525" marT="9525" marB="0" anchor="b"/>
                </a:tc>
                <a:extLst>
                  <a:ext uri="{0D108BD9-81ED-4DB2-BD59-A6C34878D82A}">
                    <a16:rowId xmlns:a16="http://schemas.microsoft.com/office/drawing/2014/main" val="1262172841"/>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dirty="0">
                          <a:solidFill>
                            <a:srgbClr val="333333"/>
                          </a:solidFill>
                          <a:effectLst/>
                          <a:latin typeface="Arial" panose="020B0604020202020204" pitchFamily="34" charset="0"/>
                          <a:cs typeface="Arial" panose="020B0604020202020204" pitchFamily="34" charset="0"/>
                        </a:rPr>
                        <a:t>C189 </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TUMOR MALIGNO DEL COLON, PARTE NO ESPECIFICADA</a:t>
                      </a:r>
                    </a:p>
                  </a:txBody>
                  <a:tcPr marL="9525" marR="9525" marT="9525" marB="0" anchor="b"/>
                </a:tc>
                <a:extLst>
                  <a:ext uri="{0D108BD9-81ED-4DB2-BD59-A6C34878D82A}">
                    <a16:rowId xmlns:a16="http://schemas.microsoft.com/office/drawing/2014/main" val="3525237201"/>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dirty="0">
                          <a:solidFill>
                            <a:srgbClr val="333333"/>
                          </a:solidFill>
                          <a:effectLst/>
                          <a:latin typeface="Arial" panose="020B0604020202020204" pitchFamily="34" charset="0"/>
                          <a:cs typeface="Arial" panose="020B0604020202020204" pitchFamily="34" charset="0"/>
                        </a:rPr>
                        <a:t>C19X </a:t>
                      </a:r>
                    </a:p>
                  </a:txBody>
                  <a:tcPr marL="9525" marR="9525" marT="9525" marB="0" anchor="ctr"/>
                </a:tc>
                <a:tc>
                  <a:txBody>
                    <a:bodyPr/>
                    <a:lstStyle/>
                    <a:p>
                      <a:pPr algn="l" fontAlgn="b"/>
                      <a:r>
                        <a:rPr lang="es-ES" sz="1200" b="0" i="0" u="none" strike="noStrike">
                          <a:solidFill>
                            <a:srgbClr val="000000"/>
                          </a:solidFill>
                          <a:effectLst/>
                          <a:latin typeface="Arial" panose="020B0604020202020204" pitchFamily="34" charset="0"/>
                          <a:cs typeface="Arial" panose="020B0604020202020204" pitchFamily="34" charset="0"/>
                        </a:rPr>
                        <a:t>TUMOR MALIGNO DE LA UNION RECTOSIGMOIDEA</a:t>
                      </a:r>
                    </a:p>
                  </a:txBody>
                  <a:tcPr marL="9525" marR="9525" marT="9525" marB="0" anchor="b"/>
                </a:tc>
                <a:extLst>
                  <a:ext uri="{0D108BD9-81ED-4DB2-BD59-A6C34878D82A}">
                    <a16:rowId xmlns:a16="http://schemas.microsoft.com/office/drawing/2014/main" val="3551252210"/>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dirty="0">
                          <a:solidFill>
                            <a:srgbClr val="333333"/>
                          </a:solidFill>
                          <a:effectLst/>
                          <a:latin typeface="Arial" panose="020B0604020202020204" pitchFamily="34" charset="0"/>
                          <a:cs typeface="Arial" panose="020B0604020202020204" pitchFamily="34" charset="0"/>
                        </a:rPr>
                        <a:t>C20X </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TUMOR MALIGNO DEL RECTO</a:t>
                      </a:r>
                    </a:p>
                  </a:txBody>
                  <a:tcPr marL="9525" marR="9525" marT="9525" marB="0" anchor="b"/>
                </a:tc>
                <a:extLst>
                  <a:ext uri="{0D108BD9-81ED-4DB2-BD59-A6C34878D82A}">
                    <a16:rowId xmlns:a16="http://schemas.microsoft.com/office/drawing/2014/main" val="1649026029"/>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dirty="0">
                          <a:solidFill>
                            <a:srgbClr val="333333"/>
                          </a:solidFill>
                          <a:effectLst/>
                          <a:latin typeface="Arial" panose="020B0604020202020204" pitchFamily="34" charset="0"/>
                          <a:cs typeface="Arial" panose="020B0604020202020204" pitchFamily="34" charset="0"/>
                        </a:rPr>
                        <a:t>C785 </a:t>
                      </a:r>
                    </a:p>
                  </a:txBody>
                  <a:tcPr marL="9525" marR="9525" marT="9525" marB="0" anchor="ctr"/>
                </a:tc>
                <a:tc>
                  <a:txBody>
                    <a:bodyPr/>
                    <a:lstStyle/>
                    <a:p>
                      <a:pPr algn="l" fontAlgn="b"/>
                      <a:r>
                        <a:rPr lang="es-ES" sz="1200" b="0" i="0" u="none" strike="noStrike" dirty="0">
                          <a:solidFill>
                            <a:srgbClr val="000000"/>
                          </a:solidFill>
                          <a:effectLst/>
                          <a:latin typeface="Arial" panose="020B0604020202020204" pitchFamily="34" charset="0"/>
                          <a:cs typeface="Arial" panose="020B0604020202020204" pitchFamily="34" charset="0"/>
                        </a:rPr>
                        <a:t>TUMOR MALIGNO SECUNDARIO DEL INTESTINO GRUESO Y DEL RECTO</a:t>
                      </a:r>
                    </a:p>
                  </a:txBody>
                  <a:tcPr marL="9525" marR="9525" marT="9525" marB="0" anchor="b"/>
                </a:tc>
                <a:extLst>
                  <a:ext uri="{0D108BD9-81ED-4DB2-BD59-A6C34878D82A}">
                    <a16:rowId xmlns:a16="http://schemas.microsoft.com/office/drawing/2014/main" val="694175320"/>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dirty="0">
                          <a:solidFill>
                            <a:srgbClr val="333333"/>
                          </a:solidFill>
                          <a:effectLst/>
                          <a:latin typeface="Arial" panose="020B0604020202020204" pitchFamily="34" charset="0"/>
                          <a:cs typeface="Arial" panose="020B0604020202020204" pitchFamily="34" charset="0"/>
                        </a:rPr>
                        <a:t>D374 </a:t>
                      </a:r>
                    </a:p>
                  </a:txBody>
                  <a:tcPr marL="9525" marR="9525" marT="9525" marB="0" anchor="ctr"/>
                </a:tc>
                <a:tc>
                  <a:txBody>
                    <a:bodyPr/>
                    <a:lstStyle/>
                    <a:p>
                      <a:pPr algn="l" fontAlgn="b"/>
                      <a:r>
                        <a:rPr lang="es-ES" sz="1200" b="0" i="0" u="none" strike="noStrike">
                          <a:solidFill>
                            <a:srgbClr val="000000"/>
                          </a:solidFill>
                          <a:effectLst/>
                          <a:latin typeface="Arial" panose="020B0604020202020204" pitchFamily="34" charset="0"/>
                          <a:cs typeface="Arial" panose="020B0604020202020204" pitchFamily="34" charset="0"/>
                        </a:rPr>
                        <a:t>TUMOR DE COMPORTAMIENTO INCIERTO O DESCONOCIDO DEL COLON</a:t>
                      </a:r>
                    </a:p>
                  </a:txBody>
                  <a:tcPr marL="9525" marR="9525" marT="9525" marB="0" anchor="b"/>
                </a:tc>
                <a:extLst>
                  <a:ext uri="{0D108BD9-81ED-4DB2-BD59-A6C34878D82A}">
                    <a16:rowId xmlns:a16="http://schemas.microsoft.com/office/drawing/2014/main" val="3202705756"/>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fontAlgn="ctr"/>
                      <a:r>
                        <a:rPr lang="en-US" sz="1200" b="1" i="0" u="none" strike="noStrike" dirty="0">
                          <a:solidFill>
                            <a:srgbClr val="333333"/>
                          </a:solidFill>
                          <a:effectLst/>
                          <a:latin typeface="Arial" panose="020B0604020202020204" pitchFamily="34" charset="0"/>
                          <a:cs typeface="Arial" panose="020B0604020202020204" pitchFamily="34" charset="0"/>
                        </a:rPr>
                        <a:t>D375 </a:t>
                      </a:r>
                    </a:p>
                  </a:txBody>
                  <a:tcPr marL="9525" marR="9525" marT="9525" marB="0" anchor="ctr"/>
                </a:tc>
                <a:tc>
                  <a:txBody>
                    <a:bodyPr/>
                    <a:lstStyle/>
                    <a:p>
                      <a:pPr algn="l" fontAlgn="b"/>
                      <a:r>
                        <a:rPr lang="es-ES" sz="1200" b="0" i="0" u="none" strike="noStrike" dirty="0">
                          <a:solidFill>
                            <a:srgbClr val="000000"/>
                          </a:solidFill>
                          <a:effectLst/>
                          <a:latin typeface="Arial" panose="020B0604020202020204" pitchFamily="34" charset="0"/>
                          <a:cs typeface="Arial" panose="020B0604020202020204" pitchFamily="34" charset="0"/>
                        </a:rPr>
                        <a:t>TUMOR DE COMPORTAMIENTO INCIERTO O DESCONOCIDO DEL RECTO</a:t>
                      </a:r>
                    </a:p>
                  </a:txBody>
                  <a:tcPr marL="9525" marR="9525" marT="9525" marB="0" anchor="b"/>
                </a:tc>
                <a:extLst>
                  <a:ext uri="{0D108BD9-81ED-4DB2-BD59-A6C34878D82A}">
                    <a16:rowId xmlns:a16="http://schemas.microsoft.com/office/drawing/2014/main" val="933186298"/>
                  </a:ext>
                </a:extLst>
              </a:tr>
              <a:tr h="370840">
                <a:tc>
                  <a:txBody>
                    <a:bodyPr/>
                    <a:lstStyle/>
                    <a:p>
                      <a:pPr algn="l" fontAlgn="b"/>
                      <a:r>
                        <a:rPr lang="en-US" sz="1200" b="0" i="0" u="none" strike="noStrike" dirty="0">
                          <a:solidFill>
                            <a:srgbClr val="FF0000"/>
                          </a:solidFill>
                          <a:effectLst/>
                          <a:latin typeface="Arial" panose="020B0604020202020204" pitchFamily="34" charset="0"/>
                          <a:cs typeface="Arial" panose="020B0604020202020204" pitchFamily="34" charset="0"/>
                        </a:rPr>
                        <a:t>XXI</a:t>
                      </a:r>
                    </a:p>
                  </a:txBody>
                  <a:tcPr marL="9525" marR="9525" marT="9525" marB="0" anchor="b"/>
                </a:tc>
                <a:tc>
                  <a:txBody>
                    <a:bodyPr/>
                    <a:lstStyle/>
                    <a:p>
                      <a:pPr algn="l" fontAlgn="b"/>
                      <a:r>
                        <a:rPr lang="en-US" sz="1200" b="0" i="0" u="none" strike="noStrike">
                          <a:solidFill>
                            <a:srgbClr val="FF0000"/>
                          </a:solidFill>
                          <a:effectLst/>
                          <a:latin typeface="Arial" panose="020B0604020202020204" pitchFamily="34" charset="0"/>
                          <a:cs typeface="Arial" panose="020B0604020202020204" pitchFamily="34" charset="0"/>
                        </a:rPr>
                        <a:t>Z00 - Z99</a:t>
                      </a:r>
                    </a:p>
                  </a:txBody>
                  <a:tcPr marL="9525" marR="9525" marT="9525" marB="0" anchor="b"/>
                </a:tc>
                <a:tc>
                  <a:txBody>
                    <a:bodyPr/>
                    <a:lstStyle/>
                    <a:p>
                      <a:pPr algn="l" fontAlgn="b"/>
                      <a:r>
                        <a:rPr lang="es-ES" sz="1200" b="0" i="0" u="none" strike="noStrike" dirty="0">
                          <a:solidFill>
                            <a:srgbClr val="FF0000"/>
                          </a:solidFill>
                          <a:effectLst/>
                          <a:latin typeface="Arial" panose="020B0604020202020204" pitchFamily="34" charset="0"/>
                          <a:cs typeface="Arial" panose="020B0604020202020204" pitchFamily="34" charset="0"/>
                        </a:rPr>
                        <a:t>FACTORES QUE INFLUYEN EN EL ESTADO DE SALUD Y CONTACTO CON LOS SERVICIOS DE SLAUD</a:t>
                      </a:r>
                    </a:p>
                  </a:txBody>
                  <a:tcPr marL="9525" marR="9525" marT="9525" marB="0" anchor="b"/>
                </a:tc>
                <a:tc>
                  <a:txBody>
                    <a:bodyPr/>
                    <a:lstStyle/>
                    <a:p>
                      <a:pPr algn="just" fontAlgn="ctr"/>
                      <a:r>
                        <a:rPr lang="en-US" sz="1200" b="1" i="0" u="none" strike="noStrike" dirty="0" smtClean="0">
                          <a:solidFill>
                            <a:srgbClr val="FF0000"/>
                          </a:solidFill>
                          <a:effectLst/>
                          <a:latin typeface="Arial" panose="020B0604020202020204" pitchFamily="34" charset="0"/>
                          <a:cs typeface="Arial" panose="020B0604020202020204" pitchFamily="34" charset="0"/>
                        </a:rPr>
                        <a:t>Z121</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n-US" sz="1200" b="0" i="0" u="none" strike="noStrike" dirty="0" smtClean="0">
                          <a:solidFill>
                            <a:srgbClr val="FF0000"/>
                          </a:solidFill>
                          <a:effectLst/>
                          <a:latin typeface="Arial" panose="020B0604020202020204" pitchFamily="34" charset="0"/>
                          <a:cs typeface="Arial" panose="020B0604020202020204" pitchFamily="34" charset="0"/>
                        </a:rPr>
                        <a:t> EXAMEN DE PESQUISA ESPECIAL PARA TUMOR DEL INTESTINO</a:t>
                      </a:r>
                      <a:endParaRPr lang="en-US"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7094225"/>
                  </a:ext>
                </a:extLst>
              </a:tr>
            </a:tbl>
          </a:graphicData>
        </a:graphic>
      </p:graphicFrame>
    </p:spTree>
    <p:extLst>
      <p:ext uri="{BB962C8B-B14F-4D97-AF65-F5344CB8AC3E}">
        <p14:creationId xmlns:p14="http://schemas.microsoft.com/office/powerpoint/2010/main" val="3725159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5" name="CuadroTexto 4"/>
          <p:cNvSpPr txBox="1"/>
          <p:nvPr/>
        </p:nvSpPr>
        <p:spPr>
          <a:xfrm>
            <a:off x="1323109" y="222725"/>
            <a:ext cx="9324109" cy="461665"/>
          </a:xfrm>
          <a:prstGeom prst="rect">
            <a:avLst/>
          </a:prstGeom>
          <a:noFill/>
        </p:spPr>
        <p:txBody>
          <a:bodyPr wrap="square" rtlCol="0">
            <a:spAutoFit/>
          </a:bodyPr>
          <a:lstStyle/>
          <a:p>
            <a:pPr algn="ctr"/>
            <a:r>
              <a:rPr lang="es-ES" sz="2400" b="1" dirty="0" smtClean="0"/>
              <a:t>CODIGOS CIE 10 Y CUPS</a:t>
            </a:r>
            <a:endParaRPr lang="en-US" sz="2400" b="1" dirty="0"/>
          </a:p>
        </p:txBody>
      </p:sp>
      <p:graphicFrame>
        <p:nvGraphicFramePr>
          <p:cNvPr id="2" name="Tabla 1"/>
          <p:cNvGraphicFramePr>
            <a:graphicFrameLocks noGrp="1"/>
          </p:cNvGraphicFramePr>
          <p:nvPr>
            <p:extLst>
              <p:ext uri="{D42A27DB-BD31-4B8C-83A1-F6EECF244321}">
                <p14:modId xmlns:p14="http://schemas.microsoft.com/office/powerpoint/2010/main" val="1764098875"/>
              </p:ext>
            </p:extLst>
          </p:nvPr>
        </p:nvGraphicFramePr>
        <p:xfrm>
          <a:off x="443345" y="1606357"/>
          <a:ext cx="11083635" cy="2625090"/>
        </p:xfrm>
        <a:graphic>
          <a:graphicData uri="http://schemas.openxmlformats.org/drawingml/2006/table">
            <a:tbl>
              <a:tblPr firstRow="1" bandRow="1">
                <a:tableStyleId>{5C22544A-7EE6-4342-B048-85BDC9FD1C3A}</a:tableStyleId>
              </a:tblPr>
              <a:tblGrid>
                <a:gridCol w="595746">
                  <a:extLst>
                    <a:ext uri="{9D8B030D-6E8A-4147-A177-3AD203B41FA5}">
                      <a16:colId xmlns:a16="http://schemas.microsoft.com/office/drawing/2014/main" val="140407478"/>
                    </a:ext>
                  </a:extLst>
                </a:gridCol>
                <a:gridCol w="1357745">
                  <a:extLst>
                    <a:ext uri="{9D8B030D-6E8A-4147-A177-3AD203B41FA5}">
                      <a16:colId xmlns:a16="http://schemas.microsoft.com/office/drawing/2014/main" val="3126198554"/>
                    </a:ext>
                  </a:extLst>
                </a:gridCol>
                <a:gridCol w="1967346">
                  <a:extLst>
                    <a:ext uri="{9D8B030D-6E8A-4147-A177-3AD203B41FA5}">
                      <a16:colId xmlns:a16="http://schemas.microsoft.com/office/drawing/2014/main" val="2734921549"/>
                    </a:ext>
                  </a:extLst>
                </a:gridCol>
                <a:gridCol w="858982">
                  <a:extLst>
                    <a:ext uri="{9D8B030D-6E8A-4147-A177-3AD203B41FA5}">
                      <a16:colId xmlns:a16="http://schemas.microsoft.com/office/drawing/2014/main" val="2604398093"/>
                    </a:ext>
                  </a:extLst>
                </a:gridCol>
                <a:gridCol w="6303816">
                  <a:extLst>
                    <a:ext uri="{9D8B030D-6E8A-4147-A177-3AD203B41FA5}">
                      <a16:colId xmlns:a16="http://schemas.microsoft.com/office/drawing/2014/main" val="1582934634"/>
                    </a:ext>
                  </a:extLst>
                </a:gridCol>
              </a:tblGrid>
              <a:tr h="370840">
                <a:tc gridSpan="5">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PROSTATA</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2280522"/>
                  </a:ext>
                </a:extLst>
              </a:tr>
              <a:tr h="370840">
                <a:tc>
                  <a:txBody>
                    <a:bodyPr/>
                    <a:lstStyle/>
                    <a:p>
                      <a:r>
                        <a:rPr lang="en-US" dirty="0" smtClean="0"/>
                        <a:t>II</a:t>
                      </a:r>
                      <a:endParaRPr lang="en-US" dirty="0"/>
                    </a:p>
                  </a:txBody>
                  <a:tcPr/>
                </a:tc>
                <a:tc>
                  <a:txBody>
                    <a:bodyPr/>
                    <a:lstStyle/>
                    <a:p>
                      <a:r>
                        <a:rPr lang="en-US" dirty="0" smtClean="0"/>
                        <a:t>C00 - D48</a:t>
                      </a:r>
                      <a:endParaRPr lang="en-US" dirty="0"/>
                    </a:p>
                  </a:txBody>
                  <a:tcPr/>
                </a:tc>
                <a:tc>
                  <a:txBody>
                    <a:bodyPr/>
                    <a:lstStyle/>
                    <a:p>
                      <a:r>
                        <a:rPr lang="en-US" sz="1400" dirty="0" smtClean="0">
                          <a:latin typeface="Arial" panose="020B0604020202020204" pitchFamily="34" charset="0"/>
                          <a:cs typeface="Arial" panose="020B0604020202020204" pitchFamily="34" charset="0"/>
                        </a:rPr>
                        <a:t>NEOPLASIAS</a:t>
                      </a:r>
                      <a:endParaRPr lang="en-US" sz="1400" dirty="0">
                        <a:latin typeface="Arial" panose="020B0604020202020204" pitchFamily="34" charset="0"/>
                        <a:cs typeface="Arial" panose="020B0604020202020204" pitchFamily="34" charset="0"/>
                      </a:endParaRPr>
                    </a:p>
                  </a:txBody>
                  <a:tcPr/>
                </a:tc>
                <a:tc>
                  <a:txBody>
                    <a:bodyPr/>
                    <a:lstStyle/>
                    <a:p>
                      <a:pPr algn="just" fontAlgn="ctr"/>
                      <a:r>
                        <a:rPr lang="en-US" sz="1400" b="1" i="0" u="none" strike="noStrike" dirty="0">
                          <a:solidFill>
                            <a:srgbClr val="333333"/>
                          </a:solidFill>
                          <a:effectLst/>
                          <a:latin typeface="Arial" panose="020B0604020202020204" pitchFamily="34" charset="0"/>
                          <a:cs typeface="Arial" panose="020B0604020202020204" pitchFamily="34" charset="0"/>
                        </a:rPr>
                        <a:t>C61X </a:t>
                      </a:r>
                    </a:p>
                  </a:txBody>
                  <a:tcPr marL="9525" marR="9525" marT="9525" marB="0" anchor="ct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TUMOR MALIGNO DE LA PROSTATA</a:t>
                      </a:r>
                    </a:p>
                  </a:txBody>
                  <a:tcPr marL="9525" marR="9525" marT="9525" marB="0" anchor="b"/>
                </a:tc>
                <a:extLst>
                  <a:ext uri="{0D108BD9-81ED-4DB2-BD59-A6C34878D82A}">
                    <a16:rowId xmlns:a16="http://schemas.microsoft.com/office/drawing/2014/main" val="1288014140"/>
                  </a:ext>
                </a:extLst>
              </a:tr>
              <a:tr h="370840">
                <a:tc>
                  <a:txBody>
                    <a:bodyPr/>
                    <a:lstStyle/>
                    <a:p>
                      <a:endParaRPr lang="en-US" dirty="0"/>
                    </a:p>
                  </a:txBody>
                  <a:tcPr/>
                </a:tc>
                <a:tc>
                  <a:txBody>
                    <a:bodyPr/>
                    <a:lstStyle/>
                    <a:p>
                      <a:endParaRPr lang="en-US"/>
                    </a:p>
                  </a:txBody>
                  <a:tcPr/>
                </a:tc>
                <a:tc>
                  <a:txBody>
                    <a:bodyPr/>
                    <a:lstStyle/>
                    <a:p>
                      <a:endParaRPr lang="en-US" sz="1400">
                        <a:latin typeface="Arial" panose="020B0604020202020204" pitchFamily="34" charset="0"/>
                        <a:cs typeface="Arial" panose="020B0604020202020204" pitchFamily="34" charset="0"/>
                      </a:endParaRPr>
                    </a:p>
                  </a:txBody>
                  <a:tcPr/>
                </a:tc>
                <a:tc>
                  <a:txBody>
                    <a:bodyPr/>
                    <a:lstStyle/>
                    <a:p>
                      <a:pPr algn="just" fontAlgn="ctr"/>
                      <a:r>
                        <a:rPr lang="en-US" sz="1400" b="1" i="0" u="none" strike="noStrike" dirty="0">
                          <a:solidFill>
                            <a:srgbClr val="333333"/>
                          </a:solidFill>
                          <a:effectLst/>
                          <a:latin typeface="Arial" panose="020B0604020202020204" pitchFamily="34" charset="0"/>
                          <a:cs typeface="Arial" panose="020B0604020202020204" pitchFamily="34" charset="0"/>
                        </a:rPr>
                        <a:t>D400 </a:t>
                      </a:r>
                    </a:p>
                  </a:txBody>
                  <a:tcPr marL="9525" marR="9525" marT="9525" marB="0" anchor="ctr"/>
                </a:tc>
                <a:tc>
                  <a:txBody>
                    <a:bodyPr/>
                    <a:lstStyle/>
                    <a:p>
                      <a:pPr algn="l" fontAlgn="b"/>
                      <a:r>
                        <a:rPr lang="es-ES" sz="1400" b="0" i="0" u="none" strike="noStrike" dirty="0">
                          <a:solidFill>
                            <a:srgbClr val="000000"/>
                          </a:solidFill>
                          <a:effectLst/>
                          <a:latin typeface="Arial" panose="020B0604020202020204" pitchFamily="34" charset="0"/>
                          <a:cs typeface="Arial" panose="020B0604020202020204" pitchFamily="34" charset="0"/>
                        </a:rPr>
                        <a:t>TUMOR DE COMPORTAMIENTO INCIERTO O DESCONOCIDO DE LA PROSTATA</a:t>
                      </a:r>
                    </a:p>
                  </a:txBody>
                  <a:tcPr marL="9525" marR="9525" marT="9525" marB="0" anchor="b"/>
                </a:tc>
                <a:extLst>
                  <a:ext uri="{0D108BD9-81ED-4DB2-BD59-A6C34878D82A}">
                    <a16:rowId xmlns:a16="http://schemas.microsoft.com/office/drawing/2014/main" val="672747539"/>
                  </a:ext>
                </a:extLst>
              </a:tr>
              <a:tr h="370840">
                <a:tc>
                  <a:txBody>
                    <a:bodyPr/>
                    <a:lstStyle/>
                    <a:p>
                      <a:pPr algn="ctr" fontAlgn="ctr"/>
                      <a:r>
                        <a:rPr lang="en-US" sz="1400" b="0" i="0" u="none" strike="noStrike" dirty="0">
                          <a:solidFill>
                            <a:srgbClr val="FF0000"/>
                          </a:solidFill>
                          <a:effectLst/>
                          <a:latin typeface="Arial" panose="020B0604020202020204" pitchFamily="34" charset="0"/>
                          <a:cs typeface="Arial" panose="020B0604020202020204" pitchFamily="34" charset="0"/>
                        </a:rPr>
                        <a:t>XXI</a:t>
                      </a:r>
                    </a:p>
                  </a:txBody>
                  <a:tcPr marL="9525" marR="9525" marT="9525" marB="0" anchor="ctr"/>
                </a:tc>
                <a:tc>
                  <a:txBody>
                    <a:bodyPr/>
                    <a:lstStyle/>
                    <a:p>
                      <a:pPr algn="ctr" fontAlgn="ctr"/>
                      <a:r>
                        <a:rPr lang="en-US" sz="1400" b="0" i="0" u="none" strike="noStrike" dirty="0">
                          <a:solidFill>
                            <a:srgbClr val="FF0000"/>
                          </a:solidFill>
                          <a:effectLst/>
                          <a:latin typeface="Arial" panose="020B0604020202020204" pitchFamily="34" charset="0"/>
                          <a:cs typeface="Arial" panose="020B0604020202020204" pitchFamily="34" charset="0"/>
                        </a:rPr>
                        <a:t>Z00 - Z99</a:t>
                      </a:r>
                    </a:p>
                  </a:txBody>
                  <a:tcPr marL="9525" marR="9525" marT="9525" marB="0" anchor="ctr"/>
                </a:tc>
                <a:tc>
                  <a:txBody>
                    <a:bodyPr/>
                    <a:lstStyle/>
                    <a:p>
                      <a:pPr algn="l" fontAlgn="b"/>
                      <a:r>
                        <a:rPr lang="es-ES" sz="1400" b="0" i="0" u="none" strike="noStrike" dirty="0">
                          <a:solidFill>
                            <a:srgbClr val="FF0000"/>
                          </a:solidFill>
                          <a:effectLst/>
                          <a:latin typeface="Arial" panose="020B0604020202020204" pitchFamily="34" charset="0"/>
                          <a:cs typeface="Arial" panose="020B0604020202020204" pitchFamily="34" charset="0"/>
                        </a:rPr>
                        <a:t>FACTORES QUE INFLUYEN EN EL ESTADO DE SALUD Y CONTACTO CON LOS SERVICIOS DE SLAUD</a:t>
                      </a:r>
                    </a:p>
                  </a:txBody>
                  <a:tcPr marL="9525" marR="9525" marT="9525" marB="0" anchor="b"/>
                </a:tc>
                <a:tc>
                  <a:txBody>
                    <a:bodyPr/>
                    <a:lstStyle/>
                    <a:p>
                      <a:pPr algn="just" fontAlgn="ctr"/>
                      <a:r>
                        <a:rPr lang="en-US" sz="1400" b="1" i="0" u="none" strike="noStrike" dirty="0">
                          <a:solidFill>
                            <a:srgbClr val="FF0000"/>
                          </a:solidFill>
                          <a:effectLst/>
                          <a:latin typeface="Arial" panose="020B0604020202020204" pitchFamily="34" charset="0"/>
                          <a:cs typeface="Arial" panose="020B0604020202020204" pitchFamily="34" charset="0"/>
                        </a:rPr>
                        <a:t>Z125 </a:t>
                      </a:r>
                    </a:p>
                  </a:txBody>
                  <a:tcPr marL="9525" marR="9525" marT="9525" marB="0" anchor="ctr"/>
                </a:tc>
                <a:tc>
                  <a:txBody>
                    <a:bodyPr/>
                    <a:lstStyle/>
                    <a:p>
                      <a:pPr algn="ctr" fontAlgn="ctr"/>
                      <a:r>
                        <a:rPr lang="en-US" sz="1400" b="0" i="0" u="none" strike="noStrike" dirty="0">
                          <a:solidFill>
                            <a:srgbClr val="FF0000"/>
                          </a:solidFill>
                          <a:effectLst/>
                          <a:latin typeface="Arial" panose="020B0604020202020204" pitchFamily="34" charset="0"/>
                          <a:cs typeface="Arial" panose="020B0604020202020204" pitchFamily="34" charset="0"/>
                        </a:rPr>
                        <a:t>EXAMEN DE PESQUISA ESPECIAL PARA TUMOR DE LA PROSTATA</a:t>
                      </a:r>
                    </a:p>
                  </a:txBody>
                  <a:tcPr marL="9525" marR="9525" marT="9525" marB="0" anchor="ctr"/>
                </a:tc>
                <a:extLst>
                  <a:ext uri="{0D108BD9-81ED-4DB2-BD59-A6C34878D82A}">
                    <a16:rowId xmlns:a16="http://schemas.microsoft.com/office/drawing/2014/main" val="291994474"/>
                  </a:ext>
                </a:extLst>
              </a:tr>
              <a:tr h="370840">
                <a:tc>
                  <a:txBody>
                    <a:bodyPr/>
                    <a:lstStyle/>
                    <a:p>
                      <a:endParaRPr lang="en-US" dirty="0"/>
                    </a:p>
                  </a:txBody>
                  <a:tcPr/>
                </a:tc>
                <a:tc>
                  <a:txBody>
                    <a:bodyPr/>
                    <a:lstStyle/>
                    <a:p>
                      <a:endParaRPr lang="en-US"/>
                    </a:p>
                  </a:txBody>
                  <a:tcPr/>
                </a:tc>
                <a:tc>
                  <a:txBody>
                    <a:bodyPr/>
                    <a:lstStyle/>
                    <a:p>
                      <a:endParaRPr lang="en-US" sz="1400">
                        <a:latin typeface="Arial" panose="020B0604020202020204" pitchFamily="34" charset="0"/>
                        <a:cs typeface="Arial" panose="020B0604020202020204" pitchFamily="34" charset="0"/>
                      </a:endParaRPr>
                    </a:p>
                  </a:txBody>
                  <a:tcPr/>
                </a:tc>
                <a:tc>
                  <a:txBody>
                    <a:bodyPr/>
                    <a:lstStyle/>
                    <a:p>
                      <a:endParaRPr lang="en-US" sz="140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6686931"/>
                  </a:ext>
                </a:extLst>
              </a:tr>
            </a:tbl>
          </a:graphicData>
        </a:graphic>
      </p:graphicFrame>
    </p:spTree>
    <p:extLst>
      <p:ext uri="{BB962C8B-B14F-4D97-AF65-F5344CB8AC3E}">
        <p14:creationId xmlns:p14="http://schemas.microsoft.com/office/powerpoint/2010/main" val="3515983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894618" y="1160751"/>
            <a:ext cx="3283527" cy="460274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0"/>
            <a:ext cx="12192000" cy="6858000"/>
          </a:xfrm>
          <a:prstGeom prst="rect">
            <a:avLst/>
          </a:prstGeom>
        </p:spPr>
      </p:pic>
      <p:sp>
        <p:nvSpPr>
          <p:cNvPr id="9" name="CuadroTexto 8"/>
          <p:cNvSpPr txBox="1"/>
          <p:nvPr/>
        </p:nvSpPr>
        <p:spPr>
          <a:xfrm>
            <a:off x="2078182" y="2138682"/>
            <a:ext cx="5084618" cy="1323439"/>
          </a:xfrm>
          <a:prstGeom prst="rect">
            <a:avLst/>
          </a:prstGeom>
          <a:noFill/>
        </p:spPr>
        <p:txBody>
          <a:bodyPr wrap="square" rtlCol="0">
            <a:spAutoFit/>
          </a:bodyPr>
          <a:lstStyle/>
          <a:p>
            <a:r>
              <a:rPr lang="es-CO" sz="8000" dirty="0" smtClean="0">
                <a:latin typeface="Arial" panose="020B0604020202020204" pitchFamily="34" charset="0"/>
                <a:cs typeface="Arial" panose="020B0604020202020204" pitchFamily="34" charset="0"/>
              </a:rPr>
              <a:t>GRACIAS.</a:t>
            </a:r>
            <a:endParaRPr lang="es-CO" sz="8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298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12192000" cy="6858000"/>
          </a:xfrm>
          <a:prstGeom prst="rect">
            <a:avLst/>
          </a:prstGeom>
        </p:spPr>
      </p:pic>
      <p:sp>
        <p:nvSpPr>
          <p:cNvPr id="12" name="Título 5"/>
          <p:cNvSpPr txBox="1">
            <a:spLocks/>
          </p:cNvSpPr>
          <p:nvPr/>
        </p:nvSpPr>
        <p:spPr>
          <a:xfrm>
            <a:off x="471053" y="232641"/>
            <a:ext cx="11333020" cy="15130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dirty="0" smtClean="0">
                <a:solidFill>
                  <a:srgbClr val="FF0000"/>
                </a:solidFill>
                <a:latin typeface="Arial" panose="020B0604020202020204" pitchFamily="34" charset="0"/>
                <a:cs typeface="Arial" panose="020B0604020202020204" pitchFamily="34" charset="0"/>
              </a:rPr>
              <a:t>Objetivo </a:t>
            </a:r>
          </a:p>
          <a:p>
            <a:pPr algn="just"/>
            <a:r>
              <a:rPr lang="es-ES" sz="2400" dirty="0"/>
              <a:t>G</a:t>
            </a:r>
            <a:r>
              <a:rPr lang="es-ES" sz="2400" dirty="0" smtClean="0"/>
              <a:t>arantizar </a:t>
            </a:r>
            <a:r>
              <a:rPr lang="es-ES" sz="2400" dirty="0"/>
              <a:t>la atención integral en salud a las personas, familias y comunidades a partir de intervenciones de valoración integral de la salud, detección temprana, protección específica, diagnóstico, tratamiento, rehabilitación, paliación y educación para la salud</a:t>
            </a:r>
            <a:endParaRPr lang="es-CO" sz="2400" dirty="0">
              <a:solidFill>
                <a:srgbClr val="FF0000"/>
              </a:solidFill>
              <a:latin typeface="Arial" panose="020B0604020202020204" pitchFamily="34" charset="0"/>
              <a:cs typeface="Arial" panose="020B0604020202020204" pitchFamily="34" charset="0"/>
            </a:endParaRPr>
          </a:p>
        </p:txBody>
      </p:sp>
      <p:sp>
        <p:nvSpPr>
          <p:cNvPr id="2" name="CuadroTexto 1"/>
          <p:cNvSpPr txBox="1"/>
          <p:nvPr/>
        </p:nvSpPr>
        <p:spPr>
          <a:xfrm>
            <a:off x="263237" y="1981200"/>
            <a:ext cx="6483928" cy="3970318"/>
          </a:xfrm>
          <a:prstGeom prst="rect">
            <a:avLst/>
          </a:prstGeom>
          <a:noFill/>
        </p:spPr>
        <p:txBody>
          <a:bodyPr wrap="square" rtlCol="0">
            <a:spAutoFit/>
          </a:bodyPr>
          <a:lstStyle/>
          <a:p>
            <a:pPr algn="just">
              <a:buNone/>
            </a:pPr>
            <a:r>
              <a:rPr lang="es-CO" b="1" dirty="0" smtClean="0">
                <a:solidFill>
                  <a:srgbClr val="E20E18"/>
                </a:solidFill>
                <a:latin typeface="Arial" pitchFamily="34" charset="0"/>
                <a:cs typeface="Arial" pitchFamily="34" charset="0"/>
              </a:rPr>
              <a:t>DEFINICIONES</a:t>
            </a:r>
          </a:p>
          <a:p>
            <a:pPr algn="just">
              <a:buNone/>
            </a:pPr>
            <a:endParaRPr lang="es-CO" b="1" dirty="0">
              <a:latin typeface="Arial" pitchFamily="34" charset="0"/>
              <a:cs typeface="Arial" pitchFamily="34" charset="0"/>
            </a:endParaRPr>
          </a:p>
          <a:p>
            <a:pPr algn="just">
              <a:buNone/>
            </a:pPr>
            <a:r>
              <a:rPr lang="es-CO" b="1" dirty="0" smtClean="0">
                <a:latin typeface="Arial" pitchFamily="34" charset="0"/>
                <a:cs typeface="Arial" pitchFamily="34" charset="0"/>
              </a:rPr>
              <a:t>HITOS</a:t>
            </a:r>
          </a:p>
          <a:p>
            <a:pPr algn="just">
              <a:buNone/>
            </a:pPr>
            <a:r>
              <a:rPr lang="es-CO" dirty="0" smtClean="0">
                <a:latin typeface="Arial" pitchFamily="34" charset="0"/>
                <a:cs typeface="Arial" pitchFamily="34" charset="0"/>
              </a:rPr>
              <a:t>Corresponde </a:t>
            </a:r>
            <a:r>
              <a:rPr lang="es-CO" dirty="0">
                <a:latin typeface="Arial" pitchFamily="34" charset="0"/>
                <a:cs typeface="Arial" pitchFamily="34" charset="0"/>
              </a:rPr>
              <a:t>a los resultados de la gestión y del proceso de atención que se convierten en trazadores y marcan la diferencia en el logro de resultados en salud en las personas, familias y comunidades. </a:t>
            </a:r>
          </a:p>
          <a:p>
            <a:pPr algn="just">
              <a:buNone/>
            </a:pPr>
            <a:r>
              <a:rPr lang="es-CO" dirty="0">
                <a:latin typeface="Arial" pitchFamily="34" charset="0"/>
                <a:cs typeface="Arial" pitchFamily="34" charset="0"/>
              </a:rPr>
              <a:t>   </a:t>
            </a:r>
            <a:endParaRPr lang="es-CO" dirty="0" smtClean="0">
              <a:latin typeface="Arial" pitchFamily="34" charset="0"/>
              <a:cs typeface="Arial" pitchFamily="34" charset="0"/>
            </a:endParaRPr>
          </a:p>
          <a:p>
            <a:pPr algn="just">
              <a:buNone/>
            </a:pPr>
            <a:r>
              <a:rPr lang="es-CO" dirty="0" smtClean="0">
                <a:latin typeface="Arial" pitchFamily="34" charset="0"/>
                <a:cs typeface="Arial" pitchFamily="34" charset="0"/>
              </a:rPr>
              <a:t>Los hitos pueden recoger una o varias intervenciones en salud y se pueden referir a aspectos como coberturas, accesibilidad, pertinencia técnica y cultural, oportunidad, entre otros. Así mismo, deben estar soportados por la evidencia científica</a:t>
            </a:r>
            <a:r>
              <a:rPr lang="es-CO" dirty="0" smtClean="0"/>
              <a:t>. </a:t>
            </a:r>
            <a:endParaRPr lang="es-CO" b="1" dirty="0" smtClean="0"/>
          </a:p>
          <a:p>
            <a:endParaRPr lang="en-US" dirty="0"/>
          </a:p>
        </p:txBody>
      </p:sp>
    </p:spTree>
    <p:extLst>
      <p:ext uri="{BB962C8B-B14F-4D97-AF65-F5344CB8AC3E}">
        <p14:creationId xmlns:p14="http://schemas.microsoft.com/office/powerpoint/2010/main" val="169262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12192000" cy="6858000"/>
          </a:xfrm>
          <a:prstGeom prst="rect">
            <a:avLst/>
          </a:prstGeom>
        </p:spPr>
      </p:pic>
      <p:sp>
        <p:nvSpPr>
          <p:cNvPr id="2" name="CuadroTexto 1"/>
          <p:cNvSpPr txBox="1"/>
          <p:nvPr/>
        </p:nvSpPr>
        <p:spPr>
          <a:xfrm>
            <a:off x="277091" y="207818"/>
            <a:ext cx="7370618" cy="5909310"/>
          </a:xfrm>
          <a:prstGeom prst="rect">
            <a:avLst/>
          </a:prstGeom>
          <a:noFill/>
        </p:spPr>
        <p:txBody>
          <a:bodyPr wrap="square" rtlCol="0">
            <a:spAutoFit/>
          </a:bodyPr>
          <a:lstStyle/>
          <a:p>
            <a:pPr algn="just">
              <a:buNone/>
            </a:pPr>
            <a:r>
              <a:rPr lang="es-CO" b="1" dirty="0" smtClean="0">
                <a:solidFill>
                  <a:srgbClr val="E20E18"/>
                </a:solidFill>
                <a:latin typeface="Arial" pitchFamily="34" charset="0"/>
                <a:cs typeface="Arial" pitchFamily="34" charset="0"/>
              </a:rPr>
              <a:t>DEFINICIONES</a:t>
            </a:r>
          </a:p>
          <a:p>
            <a:pPr algn="just">
              <a:buNone/>
            </a:pPr>
            <a:endParaRPr lang="es-CO" b="1" dirty="0">
              <a:latin typeface="Arial" pitchFamily="34" charset="0"/>
              <a:cs typeface="Arial" pitchFamily="34" charset="0"/>
            </a:endParaRPr>
          </a:p>
          <a:p>
            <a:pPr algn="just"/>
            <a:r>
              <a:rPr lang="es-ES" b="1" dirty="0" smtClean="0">
                <a:latin typeface="Arial" panose="020B0604020202020204" pitchFamily="34" charset="0"/>
                <a:cs typeface="Arial" panose="020B0604020202020204" pitchFamily="34" charset="0"/>
              </a:rPr>
              <a:t>PESQISA</a:t>
            </a:r>
          </a:p>
          <a:p>
            <a:pPr algn="just"/>
            <a:r>
              <a:rPr lang="es-ES" dirty="0" smtClean="0">
                <a:latin typeface="Arial" panose="020B0604020202020204" pitchFamily="34" charset="0"/>
                <a:cs typeface="Arial" panose="020B0604020202020204" pitchFamily="34" charset="0"/>
              </a:rPr>
              <a:t>No </a:t>
            </a:r>
            <a:r>
              <a:rPr lang="es-ES" dirty="0">
                <a:latin typeface="Arial" panose="020B0604020202020204" pitchFamily="34" charset="0"/>
                <a:cs typeface="Arial" panose="020B0604020202020204" pitchFamily="34" charset="0"/>
              </a:rPr>
              <a:t>es más que una búsqueda profunda y detallada de evidencia o información que pueda servir para aclarar diferentes </a:t>
            </a:r>
            <a:r>
              <a:rPr lang="es-ES" dirty="0" smtClean="0">
                <a:latin typeface="Arial" panose="020B0604020202020204" pitchFamily="34" charset="0"/>
                <a:cs typeface="Arial" panose="020B0604020202020204" pitchFamily="34" charset="0"/>
              </a:rPr>
              <a:t>situaciones. </a:t>
            </a:r>
            <a:endParaRPr lang="en-U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Con dicho término se hace referencia a la búsqueda que se realiza de patologías que no tienen síntomas en el momento de nacer pero que, con el tiempo, traen consigo una serie de consecuencias que sí son detectables mediante análisis médicos de diversa </a:t>
            </a:r>
            <a:r>
              <a:rPr lang="es-ES" dirty="0" smtClean="0">
                <a:latin typeface="Arial" panose="020B0604020202020204" pitchFamily="34" charset="0"/>
                <a:cs typeface="Arial" panose="020B0604020202020204" pitchFamily="34" charset="0"/>
              </a:rPr>
              <a:t>tipología</a:t>
            </a:r>
          </a:p>
          <a:p>
            <a:pPr algn="just"/>
            <a:endParaRPr lang="es-ES" dirty="0">
              <a:latin typeface="Arial" panose="020B0604020202020204" pitchFamily="34" charset="0"/>
              <a:cs typeface="Arial" panose="020B0604020202020204" pitchFamily="34" charset="0"/>
            </a:endParaRPr>
          </a:p>
          <a:p>
            <a:pPr algn="just"/>
            <a:r>
              <a:rPr lang="es-ES" b="1" dirty="0" smtClean="0">
                <a:latin typeface="Arial" panose="020B0604020202020204" pitchFamily="34" charset="0"/>
                <a:cs typeface="Arial" panose="020B0604020202020204" pitchFamily="34" charset="0"/>
              </a:rPr>
              <a:t>TAMIZAJE</a:t>
            </a:r>
          </a:p>
          <a:p>
            <a:pPr algn="just"/>
            <a:r>
              <a:rPr lang="es-ES" dirty="0">
                <a:latin typeface="Arial" panose="020B0604020202020204" pitchFamily="34" charset="0"/>
                <a:cs typeface="Arial" panose="020B0604020202020204" pitchFamily="34" charset="0"/>
              </a:rPr>
              <a:t>la organización mundial de la </a:t>
            </a:r>
            <a:r>
              <a:rPr lang="en-US" b="1" dirty="0">
                <a:latin typeface="Arial" panose="020B0604020202020204" pitchFamily="34" charset="0"/>
                <a:cs typeface="Arial" panose="020B0604020202020204" pitchFamily="34" charset="0"/>
              </a:rPr>
              <a:t>salud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OMS) la define como “el </a:t>
            </a:r>
            <a:r>
              <a:rPr lang="en-US" dirty="0">
                <a:latin typeface="Arial" panose="020B0604020202020204" pitchFamily="34" charset="0"/>
                <a:cs typeface="Arial" panose="020B0604020202020204" pitchFamily="34" charset="0"/>
              </a:rPr>
              <a:t>uso de una prueba sencilla en una población saludable, para identificar a aquellos individuos que tienen alguna patología, pero que todavía no presentan síntomas</a:t>
            </a:r>
          </a:p>
          <a:p>
            <a:pPr algn="just"/>
            <a:r>
              <a:rPr lang="es-ES" dirty="0" smtClean="0">
                <a:latin typeface="Arial" panose="020B0604020202020204" pitchFamily="34" charset="0"/>
                <a:cs typeface="Arial" panose="020B0604020202020204" pitchFamily="34" charset="0"/>
              </a:rPr>
              <a:t>En </a:t>
            </a:r>
            <a:r>
              <a:rPr lang="es-ES" dirty="0">
                <a:latin typeface="Arial" panose="020B0604020202020204" pitchFamily="34" charset="0"/>
                <a:cs typeface="Arial" panose="020B0604020202020204" pitchFamily="34" charset="0"/>
              </a:rPr>
              <a:t>el PIC, como el “Conjunto de métodos o instrumentos de alta sensibilidad, aplicados sobre una población para identificar eventos </a:t>
            </a:r>
            <a:r>
              <a:rPr lang="es-ES" b="1" dirty="0">
                <a:latin typeface="Arial" panose="020B0604020202020204" pitchFamily="34" charset="0"/>
                <a:cs typeface="Arial" panose="020B0604020202020204" pitchFamily="34" charset="0"/>
              </a:rPr>
              <a:t>que</a:t>
            </a:r>
            <a:r>
              <a:rPr lang="es-ES" dirty="0">
                <a:latin typeface="Arial" panose="020B0604020202020204" pitchFamily="34" charset="0"/>
                <a:cs typeface="Arial" panose="020B0604020202020204" pitchFamily="34" charset="0"/>
              </a:rPr>
              <a:t> generan una alta externalidad, dirigidos a poblaciones vulnerables y con difícil acceso</a:t>
            </a:r>
            <a:endParaRPr lang="en-US" dirty="0">
              <a:latin typeface="Arial" panose="020B0604020202020204" pitchFamily="34" charset="0"/>
              <a:cs typeface="Arial" panose="020B0604020202020204" pitchFamily="34" charset="0"/>
            </a:endParaRPr>
          </a:p>
          <a:p>
            <a:pPr algn="just"/>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717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CuadroTexto 1"/>
          <p:cNvSpPr txBox="1"/>
          <p:nvPr/>
        </p:nvSpPr>
        <p:spPr>
          <a:xfrm>
            <a:off x="3699164" y="250193"/>
            <a:ext cx="3893127" cy="523220"/>
          </a:xfrm>
          <a:prstGeom prst="rect">
            <a:avLst/>
          </a:prstGeom>
          <a:noFill/>
        </p:spPr>
        <p:txBody>
          <a:bodyPr wrap="square" rtlCol="0">
            <a:spAutoFit/>
          </a:bodyPr>
          <a:lstStyle/>
          <a:p>
            <a:pPr algn="ctr"/>
            <a:r>
              <a:rPr lang="es-ES" sz="2800" dirty="0" smtClean="0">
                <a:latin typeface="Arial" panose="020B0604020202020204" pitchFamily="34" charset="0"/>
                <a:cs typeface="Arial" panose="020B0604020202020204" pitchFamily="34" charset="0"/>
              </a:rPr>
              <a:t>NORMATIVIDAD</a:t>
            </a:r>
            <a:endParaRPr lang="en-US" sz="2800"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331874058"/>
              </p:ext>
            </p:extLst>
          </p:nvPr>
        </p:nvGraphicFramePr>
        <p:xfrm>
          <a:off x="180109" y="773413"/>
          <a:ext cx="11831783" cy="6008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263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3490" y="1432786"/>
            <a:ext cx="8785023" cy="2932318"/>
          </a:xfrm>
          <a:prstGeom prst="round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Verdana Regular" charset="0"/>
            </a:endParaRPr>
          </a:p>
        </p:txBody>
      </p:sp>
      <p:sp>
        <p:nvSpPr>
          <p:cNvPr id="8" name="Rounded Rectangle 7"/>
          <p:cNvSpPr/>
          <p:nvPr/>
        </p:nvSpPr>
        <p:spPr>
          <a:xfrm>
            <a:off x="1847528" y="2016224"/>
            <a:ext cx="2592288" cy="2091600"/>
          </a:xfrm>
          <a:prstGeom prst="roundRect">
            <a:avLst/>
          </a:prstGeom>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i="1" dirty="0" err="1">
                <a:latin typeface="Verdana Regular" charset="0"/>
              </a:rPr>
              <a:t>Entidad</a:t>
            </a:r>
            <a:r>
              <a:rPr lang="en-US" i="1" dirty="0">
                <a:latin typeface="Verdana Regular" charset="0"/>
              </a:rPr>
              <a:t> territorial</a:t>
            </a:r>
          </a:p>
        </p:txBody>
      </p:sp>
      <p:sp>
        <p:nvSpPr>
          <p:cNvPr id="9" name="Rounded Rectangle 8"/>
          <p:cNvSpPr/>
          <p:nvPr/>
        </p:nvSpPr>
        <p:spPr>
          <a:xfrm>
            <a:off x="4799856" y="2013720"/>
            <a:ext cx="2592288" cy="2090736"/>
          </a:xfrm>
          <a:prstGeom prst="roundRect">
            <a:avLst/>
          </a:prstGeom>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bIns="0" rtlCol="0" anchor="t"/>
          <a:lstStyle/>
          <a:p>
            <a:pPr algn="ctr"/>
            <a:r>
              <a:rPr lang="en-US" i="1" dirty="0" err="1">
                <a:solidFill>
                  <a:schemeClr val="bg1"/>
                </a:solidFill>
                <a:latin typeface="Verdana" charset="0"/>
                <a:ea typeface="Verdana" charset="0"/>
                <a:cs typeface="Verdana" charset="0"/>
              </a:rPr>
              <a:t>Aseguradores</a:t>
            </a:r>
            <a:endParaRPr lang="en-US" i="1" dirty="0">
              <a:solidFill>
                <a:schemeClr val="bg1"/>
              </a:solidFill>
              <a:latin typeface="Verdana" charset="0"/>
              <a:ea typeface="Verdana" charset="0"/>
              <a:cs typeface="Verdana" charset="0"/>
            </a:endParaRPr>
          </a:p>
        </p:txBody>
      </p:sp>
      <p:sp>
        <p:nvSpPr>
          <p:cNvPr id="10" name="Rounded Rectangle 9"/>
          <p:cNvSpPr/>
          <p:nvPr/>
        </p:nvSpPr>
        <p:spPr>
          <a:xfrm>
            <a:off x="2171672" y="2593710"/>
            <a:ext cx="1944000" cy="627353"/>
          </a:xfrm>
          <a:prstGeom prst="roundRect">
            <a:avLst/>
          </a:prstGeom>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solidFill>
                  <a:schemeClr val="tx1"/>
                </a:solidFill>
                <a:latin typeface="Verdana"/>
                <a:cs typeface="Verdana"/>
              </a:rPr>
              <a:t>ASIS</a:t>
            </a:r>
          </a:p>
          <a:p>
            <a:pPr algn="ctr"/>
            <a:endParaRPr lang="en-US" b="1" dirty="0">
              <a:solidFill>
                <a:schemeClr val="tx1"/>
              </a:solidFill>
              <a:latin typeface="Verdana"/>
              <a:cs typeface="Verdana"/>
            </a:endParaRPr>
          </a:p>
        </p:txBody>
      </p:sp>
      <p:sp>
        <p:nvSpPr>
          <p:cNvPr id="11" name="Rounded Rectangle 10"/>
          <p:cNvSpPr/>
          <p:nvPr/>
        </p:nvSpPr>
        <p:spPr>
          <a:xfrm>
            <a:off x="5195877" y="2557034"/>
            <a:ext cx="1944216" cy="63788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tx1"/>
                </a:solidFill>
                <a:latin typeface="Verdana"/>
                <a:cs typeface="Verdana"/>
              </a:rPr>
              <a:t>CPI</a:t>
            </a:r>
          </a:p>
          <a:p>
            <a:pPr algn="ctr"/>
            <a:r>
              <a:rPr lang="en-US" sz="1000" i="1" dirty="0">
                <a:solidFill>
                  <a:schemeClr val="tx1"/>
                </a:solidFill>
                <a:latin typeface="Verdana"/>
                <a:cs typeface="Verdana"/>
              </a:rPr>
              <a:t>Caracterización de Población </a:t>
            </a:r>
            <a:r>
              <a:rPr lang="en-US" sz="1000" i="1" dirty="0" err="1">
                <a:solidFill>
                  <a:schemeClr val="tx1"/>
                </a:solidFill>
                <a:latin typeface="Verdana"/>
                <a:cs typeface="Verdana"/>
              </a:rPr>
              <a:t>Afiliada</a:t>
            </a:r>
            <a:endParaRPr lang="en-US" sz="1000" i="1" dirty="0">
              <a:solidFill>
                <a:schemeClr val="tx1"/>
              </a:solidFill>
              <a:latin typeface="Verdana"/>
              <a:cs typeface="Verdana"/>
            </a:endParaRPr>
          </a:p>
        </p:txBody>
      </p:sp>
      <p:sp>
        <p:nvSpPr>
          <p:cNvPr id="12" name="Rounded Rectangle 11"/>
          <p:cNvSpPr/>
          <p:nvPr/>
        </p:nvSpPr>
        <p:spPr>
          <a:xfrm>
            <a:off x="2066412" y="3573552"/>
            <a:ext cx="2144036" cy="449680"/>
          </a:xfrm>
          <a:prstGeom prst="roundRect">
            <a:avLst/>
          </a:prstGeom>
          <a:solidFill>
            <a:schemeClr val="accent5">
              <a:lumMod val="75000"/>
            </a:schemeClr>
          </a:solidFill>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chemeClr val="bg1"/>
                </a:solidFill>
                <a:latin typeface="Verdana"/>
                <a:cs typeface="Verdana"/>
              </a:rPr>
              <a:t>Población General</a:t>
            </a:r>
          </a:p>
        </p:txBody>
      </p:sp>
      <p:sp>
        <p:nvSpPr>
          <p:cNvPr id="13" name="Rounded Rectangle 12"/>
          <p:cNvSpPr/>
          <p:nvPr/>
        </p:nvSpPr>
        <p:spPr>
          <a:xfrm>
            <a:off x="5088111" y="3600401"/>
            <a:ext cx="2088232" cy="432048"/>
          </a:xfrm>
          <a:prstGeom prst="round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err="1">
                <a:solidFill>
                  <a:schemeClr val="bg1"/>
                </a:solidFill>
                <a:latin typeface="Verdana"/>
                <a:cs typeface="Verdana"/>
              </a:rPr>
              <a:t>Poblacional</a:t>
            </a:r>
            <a:r>
              <a:rPr lang="en-US" sz="1400" dirty="0">
                <a:solidFill>
                  <a:schemeClr val="bg1"/>
                </a:solidFill>
                <a:latin typeface="Verdana"/>
                <a:cs typeface="Verdana"/>
              </a:rPr>
              <a:t> </a:t>
            </a:r>
            <a:r>
              <a:rPr lang="en-US" sz="1400" dirty="0" err="1">
                <a:solidFill>
                  <a:schemeClr val="bg1"/>
                </a:solidFill>
                <a:latin typeface="Verdana"/>
                <a:cs typeface="Verdana"/>
              </a:rPr>
              <a:t>Conglomerado</a:t>
            </a:r>
            <a:endParaRPr lang="en-US" sz="1400" i="1" dirty="0">
              <a:solidFill>
                <a:schemeClr val="bg1"/>
              </a:solidFill>
              <a:latin typeface="Verdana"/>
              <a:cs typeface="Verdana"/>
            </a:endParaRPr>
          </a:p>
        </p:txBody>
      </p:sp>
      <p:sp>
        <p:nvSpPr>
          <p:cNvPr id="15" name="Equal 14"/>
          <p:cNvSpPr/>
          <p:nvPr/>
        </p:nvSpPr>
        <p:spPr>
          <a:xfrm>
            <a:off x="5952207" y="3253291"/>
            <a:ext cx="360040" cy="288032"/>
          </a:xfrm>
          <a:prstGeom prst="mathEqual">
            <a:avLst/>
          </a:prstGeom>
          <a:ln w="9525" cmpd="sng"/>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tx1"/>
              </a:solidFill>
              <a:latin typeface="Verdana Regular" charset="0"/>
            </a:endParaRPr>
          </a:p>
        </p:txBody>
      </p:sp>
      <p:sp>
        <p:nvSpPr>
          <p:cNvPr id="16" name="TextBox 15"/>
          <p:cNvSpPr txBox="1"/>
          <p:nvPr/>
        </p:nvSpPr>
        <p:spPr>
          <a:xfrm>
            <a:off x="4683594" y="1484784"/>
            <a:ext cx="2824812" cy="400110"/>
          </a:xfrm>
          <a:prstGeom prst="rect">
            <a:avLst/>
          </a:prstGeom>
          <a:noFill/>
        </p:spPr>
        <p:txBody>
          <a:bodyPr wrap="none" rtlCol="0">
            <a:spAutoFit/>
          </a:bodyPr>
          <a:lstStyle/>
          <a:p>
            <a:r>
              <a:rPr lang="en-US" sz="2000" b="1" i="1" dirty="0" err="1">
                <a:latin typeface="Verdana" charset="0"/>
                <a:ea typeface="Verdana" charset="0"/>
                <a:cs typeface="Verdana" charset="0"/>
              </a:rPr>
              <a:t>Entidad</a:t>
            </a:r>
            <a:r>
              <a:rPr lang="en-US" sz="2000" b="1" i="1" dirty="0">
                <a:latin typeface="Verdana" charset="0"/>
                <a:ea typeface="Verdana" charset="0"/>
                <a:cs typeface="Verdana" charset="0"/>
              </a:rPr>
              <a:t> Territorial</a:t>
            </a:r>
          </a:p>
        </p:txBody>
      </p:sp>
      <p:sp>
        <p:nvSpPr>
          <p:cNvPr id="17" name="Down Arrow Callout 16"/>
          <p:cNvSpPr/>
          <p:nvPr/>
        </p:nvSpPr>
        <p:spPr>
          <a:xfrm>
            <a:off x="1847528" y="4608513"/>
            <a:ext cx="2592288" cy="728493"/>
          </a:xfrm>
          <a:prstGeom prst="downArrowCallout">
            <a:avLst>
              <a:gd name="adj1" fmla="val 25001"/>
              <a:gd name="adj2" fmla="val 25000"/>
              <a:gd name="adj3" fmla="val 25000"/>
              <a:gd name="adj4" fmla="val 5275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Verdana"/>
                <a:cs typeface="Verdana"/>
              </a:rPr>
              <a:t>Plan Poblacional</a:t>
            </a:r>
          </a:p>
        </p:txBody>
      </p:sp>
      <p:sp>
        <p:nvSpPr>
          <p:cNvPr id="18" name="Down Arrow Callout 17"/>
          <p:cNvSpPr/>
          <p:nvPr/>
        </p:nvSpPr>
        <p:spPr>
          <a:xfrm>
            <a:off x="4861134" y="4608512"/>
            <a:ext cx="2592288" cy="762200"/>
          </a:xfrm>
          <a:prstGeom prst="downArrowCallout">
            <a:avLst>
              <a:gd name="adj1" fmla="val 25001"/>
              <a:gd name="adj2" fmla="val 25000"/>
              <a:gd name="adj3" fmla="val 25000"/>
              <a:gd name="adj4" fmla="val 5275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Verdana"/>
                <a:cs typeface="Verdana"/>
              </a:rPr>
              <a:t>Plan Individual</a:t>
            </a:r>
          </a:p>
        </p:txBody>
      </p:sp>
      <p:sp>
        <p:nvSpPr>
          <p:cNvPr id="19" name="Rectángulo 2"/>
          <p:cNvSpPr/>
          <p:nvPr/>
        </p:nvSpPr>
        <p:spPr>
          <a:xfrm>
            <a:off x="2351631" y="5976665"/>
            <a:ext cx="7488832" cy="57048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bg1"/>
                </a:solidFill>
                <a:latin typeface="Verdana"/>
                <a:cs typeface="Verdana"/>
              </a:rPr>
              <a:t>PLANES COHERENTES CON NECESIDADES Y PROBLEMAS DE SALUD DE LA POBLACIÓN </a:t>
            </a:r>
          </a:p>
        </p:txBody>
      </p:sp>
      <p:sp>
        <p:nvSpPr>
          <p:cNvPr id="38" name="Rectangle 37"/>
          <p:cNvSpPr/>
          <p:nvPr/>
        </p:nvSpPr>
        <p:spPr>
          <a:xfrm rot="5400000">
            <a:off x="5897526" y="1887225"/>
            <a:ext cx="415044" cy="7470830"/>
          </a:xfrm>
          <a:prstGeom prst="rect">
            <a:avLst/>
          </a:prstGeom>
          <a:ln w="38100" cmpd="sng">
            <a:solidFill>
              <a:schemeClr val="bg1">
                <a:lumMod val="50000"/>
              </a:schemeClr>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latin typeface="Verdana Regular" charset="0"/>
            </a:endParaRPr>
          </a:p>
        </p:txBody>
      </p:sp>
      <p:sp>
        <p:nvSpPr>
          <p:cNvPr id="39" name="TextBox 38"/>
          <p:cNvSpPr txBox="1"/>
          <p:nvPr/>
        </p:nvSpPr>
        <p:spPr>
          <a:xfrm>
            <a:off x="3503760" y="5472927"/>
            <a:ext cx="5019323" cy="338554"/>
          </a:xfrm>
          <a:prstGeom prst="rect">
            <a:avLst/>
          </a:prstGeom>
          <a:noFill/>
        </p:spPr>
        <p:txBody>
          <a:bodyPr wrap="none" rtlCol="0">
            <a:spAutoFit/>
          </a:bodyPr>
          <a:lstStyle/>
          <a:p>
            <a:r>
              <a:rPr lang="en-US" sz="1600" dirty="0">
                <a:latin typeface="Verdana"/>
                <a:cs typeface="Verdana"/>
              </a:rPr>
              <a:t>RESPONDER     COMPRENDER     IDENTIFICAR</a:t>
            </a:r>
          </a:p>
        </p:txBody>
      </p:sp>
      <p:cxnSp>
        <p:nvCxnSpPr>
          <p:cNvPr id="41" name="Elbow Connector 40"/>
          <p:cNvCxnSpPr>
            <a:stCxn id="38" idx="0"/>
            <a:endCxn id="19" idx="3"/>
          </p:cNvCxnSpPr>
          <p:nvPr/>
        </p:nvCxnSpPr>
        <p:spPr>
          <a:xfrm>
            <a:off x="9840463" y="5622641"/>
            <a:ext cx="12700" cy="639267"/>
          </a:xfrm>
          <a:prstGeom prst="bentConnector3">
            <a:avLst>
              <a:gd name="adj1" fmla="val 1800000"/>
            </a:avLst>
          </a:prstGeom>
          <a:ln w="28575" cmpd="sng">
            <a:solidFill>
              <a:srgbClr val="2899B8"/>
            </a:solidFill>
            <a:tailEnd type="arrow"/>
          </a:ln>
        </p:spPr>
        <p:style>
          <a:lnRef idx="1">
            <a:schemeClr val="dk1"/>
          </a:lnRef>
          <a:fillRef idx="0">
            <a:schemeClr val="dk1"/>
          </a:fillRef>
          <a:effectRef idx="0">
            <a:schemeClr val="dk1"/>
          </a:effectRef>
          <a:fontRef idx="minor">
            <a:schemeClr val="tx1"/>
          </a:fontRef>
        </p:style>
      </p:cxnSp>
      <p:cxnSp>
        <p:nvCxnSpPr>
          <p:cNvPr id="42" name="Elbow Connector 41"/>
          <p:cNvCxnSpPr>
            <a:stCxn id="38" idx="2"/>
            <a:endCxn id="19" idx="1"/>
          </p:cNvCxnSpPr>
          <p:nvPr/>
        </p:nvCxnSpPr>
        <p:spPr>
          <a:xfrm rot="10800000" flipV="1">
            <a:off x="2351631" y="5622640"/>
            <a:ext cx="18002" cy="639267"/>
          </a:xfrm>
          <a:prstGeom prst="bentConnector3">
            <a:avLst>
              <a:gd name="adj1" fmla="val 1369859"/>
            </a:avLst>
          </a:prstGeom>
          <a:ln w="28575" cmpd="sng">
            <a:solidFill>
              <a:srgbClr val="2899B8"/>
            </a:solidFill>
            <a:tailEnd type="arrow"/>
          </a:ln>
        </p:spPr>
        <p:style>
          <a:lnRef idx="1">
            <a:schemeClr val="dk1"/>
          </a:lnRef>
          <a:fillRef idx="0">
            <a:schemeClr val="dk1"/>
          </a:fillRef>
          <a:effectRef idx="0">
            <a:schemeClr val="dk1"/>
          </a:effectRef>
          <a:fontRef idx="minor">
            <a:schemeClr val="tx1"/>
          </a:fontRef>
        </p:style>
      </p:cxnSp>
      <p:pic>
        <p:nvPicPr>
          <p:cNvPr id="2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048" y="570625"/>
            <a:ext cx="9144000" cy="54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4 CuadroTexto"/>
          <p:cNvSpPr txBox="1">
            <a:spLocks noChangeArrowheads="1"/>
          </p:cNvSpPr>
          <p:nvPr/>
        </p:nvSpPr>
        <p:spPr bwMode="auto">
          <a:xfrm>
            <a:off x="1847528" y="686353"/>
            <a:ext cx="9000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000" b="1" dirty="0" err="1" smtClean="0">
                <a:solidFill>
                  <a:schemeClr val="bg1"/>
                </a:solidFill>
                <a:latin typeface="Verdana" charset="0"/>
                <a:ea typeface="Verdana" charset="0"/>
                <a:cs typeface="Verdana" charset="0"/>
              </a:rPr>
              <a:t>Caracterización</a:t>
            </a:r>
            <a:r>
              <a:rPr lang="en-US" sz="2000" b="1" dirty="0" smtClean="0">
                <a:solidFill>
                  <a:schemeClr val="bg1"/>
                </a:solidFill>
                <a:latin typeface="Verdana" charset="0"/>
                <a:ea typeface="Verdana" charset="0"/>
                <a:cs typeface="Verdana" charset="0"/>
              </a:rPr>
              <a:t> </a:t>
            </a:r>
            <a:r>
              <a:rPr lang="en-US" sz="2000" b="1" dirty="0">
                <a:solidFill>
                  <a:schemeClr val="bg1"/>
                </a:solidFill>
                <a:latin typeface="Verdana" charset="0"/>
                <a:ea typeface="Verdana" charset="0"/>
                <a:cs typeface="Verdana" charset="0"/>
              </a:rPr>
              <a:t>poblacional de acuerdo con PDSP  </a:t>
            </a:r>
          </a:p>
        </p:txBody>
      </p:sp>
      <p:sp>
        <p:nvSpPr>
          <p:cNvPr id="27" name="Rounded Rectangle 8"/>
          <p:cNvSpPr/>
          <p:nvPr/>
        </p:nvSpPr>
        <p:spPr>
          <a:xfrm>
            <a:off x="7752184" y="2013720"/>
            <a:ext cx="2592000" cy="2091600"/>
          </a:xfrm>
          <a:prstGeom prst="roundRect">
            <a:avLst/>
          </a:prstGeom>
          <a:solidFill>
            <a:schemeClr val="accent1">
              <a:lumMod val="60000"/>
              <a:lumOff val="40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bIns="0" rtlCol="0" anchor="t"/>
          <a:lstStyle/>
          <a:p>
            <a:pPr algn="ctr"/>
            <a:r>
              <a:rPr lang="en-US" i="1" dirty="0">
                <a:solidFill>
                  <a:schemeClr val="bg1"/>
                </a:solidFill>
                <a:latin typeface="Verdana" charset="0"/>
                <a:ea typeface="Verdana" charset="0"/>
                <a:cs typeface="Verdana" charset="0"/>
              </a:rPr>
              <a:t>IPS</a:t>
            </a:r>
          </a:p>
        </p:txBody>
      </p:sp>
      <p:sp>
        <p:nvSpPr>
          <p:cNvPr id="28" name="Down Arrow Callout 17"/>
          <p:cNvSpPr/>
          <p:nvPr/>
        </p:nvSpPr>
        <p:spPr>
          <a:xfrm>
            <a:off x="7874742" y="4608512"/>
            <a:ext cx="2346885" cy="693068"/>
          </a:xfrm>
          <a:prstGeom prst="downArrowCallout">
            <a:avLst>
              <a:gd name="adj1" fmla="val 25001"/>
              <a:gd name="adj2" fmla="val 25000"/>
              <a:gd name="adj3" fmla="val 25000"/>
              <a:gd name="adj4" fmla="val 52754"/>
            </a:avLst>
          </a:prstGeom>
          <a:solidFill>
            <a:schemeClr val="accent1">
              <a:lumMod val="75000"/>
            </a:schemeClr>
          </a:solidFill>
          <a:ln>
            <a:solidFill>
              <a:schemeClr val="accent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Verdana"/>
                <a:cs typeface="Verdana"/>
              </a:rPr>
              <a:t>Plan de </a:t>
            </a:r>
            <a:r>
              <a:rPr lang="en-US" dirty="0" err="1">
                <a:latin typeface="Verdana"/>
                <a:cs typeface="Verdana"/>
              </a:rPr>
              <a:t>cuidado</a:t>
            </a:r>
            <a:endParaRPr lang="en-US" dirty="0">
              <a:latin typeface="Verdana"/>
              <a:cs typeface="Verdana"/>
            </a:endParaRPr>
          </a:p>
        </p:txBody>
      </p:sp>
      <p:sp>
        <p:nvSpPr>
          <p:cNvPr id="30" name="Rectángulo 1"/>
          <p:cNvSpPr/>
          <p:nvPr/>
        </p:nvSpPr>
        <p:spPr>
          <a:xfrm>
            <a:off x="2063552" y="2910136"/>
            <a:ext cx="2183904" cy="230832"/>
          </a:xfrm>
          <a:prstGeom prst="rect">
            <a:avLst/>
          </a:prstGeom>
        </p:spPr>
        <p:txBody>
          <a:bodyPr wrap="square">
            <a:spAutoFit/>
          </a:bodyPr>
          <a:lstStyle/>
          <a:p>
            <a:pPr algn="ctr"/>
            <a:r>
              <a:rPr lang="en-US" sz="900" i="1" dirty="0" err="1">
                <a:latin typeface="Verdana"/>
                <a:cs typeface="Verdana"/>
              </a:rPr>
              <a:t>Análisis</a:t>
            </a:r>
            <a:r>
              <a:rPr lang="en-US" sz="900" i="1" dirty="0">
                <a:latin typeface="Verdana"/>
                <a:cs typeface="Verdana"/>
              </a:rPr>
              <a:t> de </a:t>
            </a:r>
            <a:r>
              <a:rPr lang="en-US" sz="900" i="1" dirty="0" err="1">
                <a:latin typeface="Verdana"/>
                <a:cs typeface="Verdana"/>
              </a:rPr>
              <a:t>Situación</a:t>
            </a:r>
            <a:r>
              <a:rPr lang="en-US" sz="900" i="1" dirty="0">
                <a:latin typeface="Verdana"/>
                <a:cs typeface="Verdana"/>
              </a:rPr>
              <a:t> de salud</a:t>
            </a:r>
          </a:p>
        </p:txBody>
      </p:sp>
      <p:sp>
        <p:nvSpPr>
          <p:cNvPr id="31" name="Equal 14"/>
          <p:cNvSpPr/>
          <p:nvPr/>
        </p:nvSpPr>
        <p:spPr>
          <a:xfrm>
            <a:off x="8868164" y="3253291"/>
            <a:ext cx="360040" cy="288032"/>
          </a:xfrm>
          <a:prstGeom prst="mathEqual">
            <a:avLst/>
          </a:prstGeom>
          <a:ln w="9525" cmpd="sng"/>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tx1"/>
              </a:solidFill>
              <a:latin typeface="Verdana Regular" charset="0"/>
            </a:endParaRPr>
          </a:p>
        </p:txBody>
      </p:sp>
      <p:sp>
        <p:nvSpPr>
          <p:cNvPr id="33" name="Rounded Rectangle 32"/>
          <p:cNvSpPr/>
          <p:nvPr/>
        </p:nvSpPr>
        <p:spPr>
          <a:xfrm>
            <a:off x="8076076" y="2556333"/>
            <a:ext cx="1944216" cy="63788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i="1" dirty="0" err="1">
                <a:solidFill>
                  <a:schemeClr val="tx1"/>
                </a:solidFill>
                <a:latin typeface="Verdana"/>
                <a:cs typeface="Verdana"/>
              </a:rPr>
              <a:t>Fichas</a:t>
            </a:r>
            <a:r>
              <a:rPr lang="en-US" sz="1100" i="1" dirty="0">
                <a:solidFill>
                  <a:schemeClr val="tx1"/>
                </a:solidFill>
                <a:latin typeface="Verdana"/>
                <a:cs typeface="Verdana"/>
              </a:rPr>
              <a:t> </a:t>
            </a:r>
            <a:r>
              <a:rPr lang="en-US" sz="1100" i="1" dirty="0" err="1">
                <a:solidFill>
                  <a:schemeClr val="tx1"/>
                </a:solidFill>
                <a:latin typeface="Verdana"/>
                <a:cs typeface="Verdana"/>
              </a:rPr>
              <a:t>familiares</a:t>
            </a:r>
            <a:endParaRPr lang="en-US" sz="1100" i="1" dirty="0">
              <a:solidFill>
                <a:schemeClr val="tx1"/>
              </a:solidFill>
              <a:latin typeface="Verdana"/>
              <a:cs typeface="Verdana"/>
            </a:endParaRPr>
          </a:p>
          <a:p>
            <a:pPr algn="ctr"/>
            <a:r>
              <a:rPr lang="en-US" sz="1100" i="1" dirty="0" err="1">
                <a:solidFill>
                  <a:schemeClr val="tx1"/>
                </a:solidFill>
                <a:latin typeface="Verdana"/>
                <a:cs typeface="Verdana"/>
              </a:rPr>
              <a:t>Usuario</a:t>
            </a:r>
            <a:r>
              <a:rPr lang="en-US" sz="1100" i="1" dirty="0">
                <a:solidFill>
                  <a:schemeClr val="tx1"/>
                </a:solidFill>
                <a:latin typeface="Verdana"/>
                <a:cs typeface="Verdana"/>
              </a:rPr>
              <a:t> y </a:t>
            </a:r>
            <a:r>
              <a:rPr lang="en-US" sz="1100" i="1" dirty="0" err="1">
                <a:solidFill>
                  <a:schemeClr val="tx1"/>
                </a:solidFill>
                <a:latin typeface="Verdana"/>
                <a:cs typeface="Verdana"/>
              </a:rPr>
              <a:t>su</a:t>
            </a:r>
            <a:r>
              <a:rPr lang="en-US" sz="1100" i="1" dirty="0">
                <a:solidFill>
                  <a:schemeClr val="tx1"/>
                </a:solidFill>
                <a:latin typeface="Verdana"/>
                <a:cs typeface="Verdana"/>
              </a:rPr>
              <a:t> </a:t>
            </a:r>
            <a:r>
              <a:rPr lang="en-US" sz="1100" i="1" dirty="0" err="1">
                <a:solidFill>
                  <a:schemeClr val="tx1"/>
                </a:solidFill>
                <a:latin typeface="Verdana"/>
                <a:cs typeface="Verdana"/>
              </a:rPr>
              <a:t>familia</a:t>
            </a:r>
            <a:endParaRPr lang="en-US" sz="1100" i="1" dirty="0">
              <a:solidFill>
                <a:schemeClr val="tx1"/>
              </a:solidFill>
              <a:latin typeface="Verdana"/>
              <a:cs typeface="Verdana"/>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46" y="-42018"/>
            <a:ext cx="4335774" cy="806722"/>
          </a:xfrm>
          <a:prstGeom prst="rect">
            <a:avLst/>
          </a:prstGeom>
        </p:spPr>
      </p:pic>
      <p:sp>
        <p:nvSpPr>
          <p:cNvPr id="34" name="Equal 33"/>
          <p:cNvSpPr/>
          <p:nvPr/>
        </p:nvSpPr>
        <p:spPr>
          <a:xfrm>
            <a:off x="2963652" y="3253291"/>
            <a:ext cx="360040" cy="288032"/>
          </a:xfrm>
          <a:prstGeom prst="mathEqual">
            <a:avLst/>
          </a:prstGeom>
          <a:ln w="9525" cmpd="sng"/>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tx1"/>
              </a:solidFill>
              <a:latin typeface="Verdana Regular" charset="0"/>
            </a:endParaRPr>
          </a:p>
        </p:txBody>
      </p:sp>
      <p:sp>
        <p:nvSpPr>
          <p:cNvPr id="36" name="Rounded Rectangle 35"/>
          <p:cNvSpPr/>
          <p:nvPr/>
        </p:nvSpPr>
        <p:spPr>
          <a:xfrm>
            <a:off x="8004068" y="3600401"/>
            <a:ext cx="2088232" cy="432048"/>
          </a:xfrm>
          <a:prstGeom prst="roundRect">
            <a:avLst/>
          </a:prstGeom>
          <a:solidFill>
            <a:schemeClr val="accent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bg1"/>
                </a:solidFill>
                <a:latin typeface="Verdana"/>
                <a:cs typeface="Verdana"/>
              </a:rPr>
              <a:t>Persona - </a:t>
            </a:r>
            <a:r>
              <a:rPr lang="en-US" sz="1400" dirty="0" err="1">
                <a:solidFill>
                  <a:schemeClr val="bg1"/>
                </a:solidFill>
                <a:latin typeface="Verdana"/>
                <a:cs typeface="Verdana"/>
              </a:rPr>
              <a:t>Familia</a:t>
            </a:r>
            <a:endParaRPr lang="en-US" sz="1400" i="1" dirty="0">
              <a:solidFill>
                <a:schemeClr val="bg1"/>
              </a:solidFill>
              <a:latin typeface="Verdana"/>
              <a:cs typeface="Verdana"/>
            </a:endParaRPr>
          </a:p>
        </p:txBody>
      </p:sp>
    </p:spTree>
    <p:extLst>
      <p:ext uri="{BB962C8B-B14F-4D97-AF65-F5344CB8AC3E}">
        <p14:creationId xmlns:p14="http://schemas.microsoft.com/office/powerpoint/2010/main" val="346807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16" y="420687"/>
            <a:ext cx="10630394" cy="621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340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45" y="803131"/>
            <a:ext cx="10709563"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703387" y="268721"/>
            <a:ext cx="8785225" cy="368300"/>
          </a:xfrm>
          <a:prstGeom prst="rect">
            <a:avLst/>
          </a:prstGeom>
          <a:solidFill>
            <a:schemeClr val="accent1">
              <a:lumMod val="60000"/>
              <a:lumOff val="40000"/>
            </a:schemeClr>
          </a:solidFill>
        </p:spPr>
        <p:txBody>
          <a:bodyPr>
            <a:spAutoFit/>
          </a:bodyPr>
          <a:lstStyle/>
          <a:p>
            <a:pPr>
              <a:defRPr/>
            </a:pPr>
            <a:r>
              <a:rPr lang="es-CO" b="1" dirty="0">
                <a:solidFill>
                  <a:schemeClr val="bg1"/>
                </a:solidFill>
                <a:latin typeface="Verdana" pitchFamily="34" charset="0"/>
                <a:ea typeface="Verdana" pitchFamily="34" charset="0"/>
                <a:cs typeface="Verdana" pitchFamily="34" charset="0"/>
              </a:rPr>
              <a:t>Tipos Rutas Integrales de Atención en Salud- RIAS</a:t>
            </a:r>
          </a:p>
        </p:txBody>
      </p:sp>
    </p:spTree>
    <p:extLst>
      <p:ext uri="{BB962C8B-B14F-4D97-AF65-F5344CB8AC3E}">
        <p14:creationId xmlns:p14="http://schemas.microsoft.com/office/powerpoint/2010/main" val="545705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4" name="Imagen 3"/>
          <p:cNvPicPr>
            <a:picLocks noChangeAspect="1"/>
          </p:cNvPicPr>
          <p:nvPr/>
        </p:nvPicPr>
        <p:blipFill>
          <a:blip r:embed="rId3"/>
          <a:stretch>
            <a:fillRect/>
          </a:stretch>
        </p:blipFill>
        <p:spPr>
          <a:xfrm>
            <a:off x="827315" y="851647"/>
            <a:ext cx="10671959" cy="4552010"/>
          </a:xfrm>
          <a:prstGeom prst="rect">
            <a:avLst/>
          </a:prstGeom>
        </p:spPr>
      </p:pic>
      <p:sp>
        <p:nvSpPr>
          <p:cNvPr id="5" name="73 Rectángulo"/>
          <p:cNvSpPr/>
          <p:nvPr/>
        </p:nvSpPr>
        <p:spPr>
          <a:xfrm>
            <a:off x="1011382" y="328427"/>
            <a:ext cx="4320244" cy="523220"/>
          </a:xfrm>
          <a:prstGeom prst="rect">
            <a:avLst/>
          </a:prstGeom>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16 Grupos de </a:t>
            </a:r>
            <a:r>
              <a:rPr lang="es-CO" sz="2800" b="1" dirty="0">
                <a:solidFill>
                  <a:srgbClr val="FF0000"/>
                </a:solidFill>
                <a:latin typeface="Arial" panose="020B0604020202020204" pitchFamily="34" charset="0"/>
                <a:cs typeface="Arial" panose="020B0604020202020204" pitchFamily="34" charset="0"/>
              </a:rPr>
              <a:t>Riesgo</a:t>
            </a:r>
            <a:endParaRPr kumimoji="0" lang="es-CO"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stretch>
            <a:fillRect/>
          </a:stretch>
        </p:blipFill>
        <p:spPr>
          <a:xfrm>
            <a:off x="1011382" y="5282421"/>
            <a:ext cx="7051963" cy="920576"/>
          </a:xfrm>
          <a:prstGeom prst="rect">
            <a:avLst/>
          </a:prstGeom>
        </p:spPr>
      </p:pic>
    </p:spTree>
    <p:extLst>
      <p:ext uri="{BB962C8B-B14F-4D97-AF65-F5344CB8AC3E}">
        <p14:creationId xmlns:p14="http://schemas.microsoft.com/office/powerpoint/2010/main" val="7922199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TotalTime>
  <Words>2731</Words>
  <Application>Microsoft Office PowerPoint</Application>
  <PresentationFormat>Panorámica</PresentationFormat>
  <Paragraphs>389</Paragraphs>
  <Slides>26</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26</vt:i4>
      </vt:variant>
    </vt:vector>
  </HeadingPairs>
  <TitlesOfParts>
    <vt:vector size="35" baseType="lpstr">
      <vt:lpstr>Arial</vt:lpstr>
      <vt:lpstr>Arial Black</vt:lpstr>
      <vt:lpstr>Arial Narrow</vt:lpstr>
      <vt:lpstr>Calibri</vt:lpstr>
      <vt:lpstr>Calibri Light</vt:lpstr>
      <vt:lpstr>Montserrat Black</vt:lpstr>
      <vt:lpstr>Verdana</vt:lpstr>
      <vt:lpstr>Verdana Regular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jennifer astrid henao murillo</cp:lastModifiedBy>
  <cp:revision>61</cp:revision>
  <dcterms:created xsi:type="dcterms:W3CDTF">2020-08-01T22:10:19Z</dcterms:created>
  <dcterms:modified xsi:type="dcterms:W3CDTF">2021-05-11T13:55:41Z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