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</p:sldIdLst>
  <p:sldSz cx="12192000" cy="6858000"/>
  <p:notesSz cx="6858000" cy="9144000"/>
  <p:defaultTextStyle>
    <a:defPPr lvl="0">
      <a:defRPr lang="es-C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00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4/06/2021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224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4/06/2021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82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4/06/2021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97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4/06/2021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692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4/06/2021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407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4/06/2021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294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4/06/2021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27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4/06/2021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230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4/06/2021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93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4/06/2021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190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4/06/2021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342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D0CE-5128-414C-A023-A39569FB07FF}" type="datetimeFigureOut">
              <a:rPr lang="es-CO" smtClean="0"/>
              <a:t>4/06/2021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594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8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239255" y="132355"/>
            <a:ext cx="2919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4- AUDITORIA</a:t>
            </a:r>
            <a:endParaRPr lang="es-CO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entágono regular 1"/>
          <p:cNvSpPr/>
          <p:nvPr/>
        </p:nvSpPr>
        <p:spPr>
          <a:xfrm>
            <a:off x="413658" y="1008081"/>
            <a:ext cx="1967346" cy="1200069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entágono regular 11"/>
          <p:cNvSpPr/>
          <p:nvPr/>
        </p:nvSpPr>
        <p:spPr>
          <a:xfrm>
            <a:off x="413658" y="3108694"/>
            <a:ext cx="1967346" cy="1200069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3449781" y="3325089"/>
            <a:ext cx="2410691" cy="9005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PLANEACION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3449782" y="4357254"/>
            <a:ext cx="2410690" cy="9005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3449781" y="5437910"/>
            <a:ext cx="2410691" cy="9975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</a:p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6929249" y="3408217"/>
            <a:ext cx="4708569" cy="9005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caracteristicas generales de Ia entidad a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valorar</a:t>
            </a:r>
          </a:p>
          <a:p>
            <a:pPr marL="171450" indent="-171450" algn="just"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 previamente Ia Guia de Auditoria y Ia estructura del Informe de Auditoria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6929249" y="4384962"/>
            <a:ext cx="4805551" cy="10529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indagará y recopilará Ia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pertinente para evidenciar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 </a:t>
            </a:r>
            <a:r>
              <a:rPr lang="es-E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observancia 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criterios definidos en Ia "Gula de Auditoria", procediéndose a registrar </a:t>
            </a:r>
            <a:r>
              <a:rPr lang="es-E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cargar 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soportes que den cuenta de los hechos encontrados, las valoraciones del </a:t>
            </a:r>
            <a:r>
              <a:rPr lang="es-E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auditor 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las evidencias que soportan las observaciones y hallazgos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6929249" y="5534892"/>
            <a:ext cx="4708569" cy="9005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base en los resultados de las </a:t>
            </a: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auditorias realizar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informes remitidos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deterrninará </a:t>
            </a: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actuaciones a que haya lugar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lamada de nube 4"/>
          <p:cNvSpPr/>
          <p:nvPr/>
        </p:nvSpPr>
        <p:spPr>
          <a:xfrm>
            <a:off x="7481642" y="102995"/>
            <a:ext cx="4798086" cy="213834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objetivo, sistemático y </a:t>
            </a:r>
            <a:r>
              <a:rPr lang="es-E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Iógico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 las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evidencias relacionadas con los criterios, a fin de determinar Ia correspondencia de 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hechos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frente a las normas del Sistema General de Seguridad Social en Salud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3338945" y="1030513"/>
            <a:ext cx="3819442" cy="15256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nspección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vigilancia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través de la 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Auditoria y el Informe de Auditoria, focaliza los estándares 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criterios relevantes para evaluar en el ámbito Territorial las funciones asignadas a las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Promotoras de Salud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2381004" y="3789218"/>
            <a:ext cx="957941" cy="436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echa derecha 12"/>
          <p:cNvSpPr/>
          <p:nvPr/>
        </p:nvSpPr>
        <p:spPr>
          <a:xfrm>
            <a:off x="5971308" y="3681845"/>
            <a:ext cx="955964" cy="436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echa derecha 22"/>
          <p:cNvSpPr/>
          <p:nvPr/>
        </p:nvSpPr>
        <p:spPr>
          <a:xfrm>
            <a:off x="5950525" y="4608368"/>
            <a:ext cx="955964" cy="436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echa derecha 23"/>
          <p:cNvSpPr/>
          <p:nvPr/>
        </p:nvSpPr>
        <p:spPr>
          <a:xfrm>
            <a:off x="5916878" y="5718465"/>
            <a:ext cx="955964" cy="436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echa derecha 24"/>
          <p:cNvSpPr/>
          <p:nvPr/>
        </p:nvSpPr>
        <p:spPr>
          <a:xfrm>
            <a:off x="2315690" y="1627391"/>
            <a:ext cx="957941" cy="436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78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802735" y="3653495"/>
            <a:ext cx="4062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5- RESPONSABLES</a:t>
            </a:r>
            <a:endParaRPr lang="es-CO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27861" y="272035"/>
            <a:ext cx="274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6- PLAZOS</a:t>
            </a:r>
            <a:endParaRPr lang="es-CO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4861" t="35322" r="41056" b="30966"/>
          <a:stretch/>
        </p:blipFill>
        <p:spPr>
          <a:xfrm>
            <a:off x="6858000" y="632474"/>
            <a:ext cx="5334000" cy="246611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1028" t="18277" r="36264" b="17898"/>
          <a:stretch/>
        </p:blipFill>
        <p:spPr>
          <a:xfrm>
            <a:off x="0" y="1478599"/>
            <a:ext cx="6858000" cy="46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523488" y="204544"/>
            <a:ext cx="4060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7- INSTRUCCIONES</a:t>
            </a:r>
            <a:endParaRPr lang="es-CO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dondear rectángulo de esquina diagonal 1"/>
          <p:cNvSpPr/>
          <p:nvPr/>
        </p:nvSpPr>
        <p:spPr>
          <a:xfrm>
            <a:off x="360217" y="1066800"/>
            <a:ext cx="2313709" cy="886691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Promotoras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Contributivo y Subsidiado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dondear rectángulo de esquina diagonal 5"/>
          <p:cNvSpPr/>
          <p:nvPr/>
        </p:nvSpPr>
        <p:spPr>
          <a:xfrm>
            <a:off x="3380508" y="1080653"/>
            <a:ext cx="2604656" cy="886691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territoriales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6885709" y="1066799"/>
            <a:ext cx="2133600" cy="886691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dondear rectángulo de esquina diagonal 7"/>
          <p:cNvSpPr/>
          <p:nvPr/>
        </p:nvSpPr>
        <p:spPr>
          <a:xfrm>
            <a:off x="9628909" y="1066799"/>
            <a:ext cx="2105891" cy="886691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60217" y="2410690"/>
            <a:ext cx="2424547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Suministrar 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oportunamente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 totalidad de la información requerida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60217" y="3643749"/>
            <a:ext cx="2424547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Contar con los recursos humanos, técnicos y 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logísticos para la auditoria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885709" y="3643749"/>
            <a:ext cx="2272146" cy="10525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Brindar asistencia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Ia adopciôn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implementación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Ia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885709" y="2347959"/>
            <a:ext cx="21336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descritas en el territorio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3366653" y="5458693"/>
            <a:ext cx="2618510" cy="5545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Recolectar las evidencias que sirven de sustento de los hechos y hallazgos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3394363" y="4710161"/>
            <a:ext cx="2590800" cy="5272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Abstenerse de modificar Ia estructura y contenidos de Ia Guia de Auditoria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3394362" y="3975870"/>
            <a:ext cx="2590801" cy="58227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Remitir el Informe de Auditoria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3366653" y="3158837"/>
            <a:ext cx="2618511" cy="6230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Llevar a cabo Ia 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3380508" y="2299852"/>
            <a:ext cx="2604656" cy="5680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Aplicar Ia Gula de Auditoria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3380508" y="6207225"/>
            <a:ext cx="2604655" cy="5545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Valorar 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evidencias de acuerda can la </a:t>
            </a:r>
            <a:r>
              <a:rPr lang="es-E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normatividad 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vigente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9725891" y="2410690"/>
            <a:ext cx="2008909" cy="11222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descritas en el territorio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6885709" y="4973784"/>
            <a:ext cx="21336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Validar las auditorias realizadas par los 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9628909" y="3865032"/>
            <a:ext cx="2105891" cy="15245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las aclaraciones y correcciones solicitadas por el departamento en el aplicativo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echa abajo 21"/>
          <p:cNvSpPr/>
          <p:nvPr/>
        </p:nvSpPr>
        <p:spPr>
          <a:xfrm>
            <a:off x="1302328" y="1978316"/>
            <a:ext cx="270162" cy="380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echa abajo 22"/>
          <p:cNvSpPr/>
          <p:nvPr/>
        </p:nvSpPr>
        <p:spPr>
          <a:xfrm>
            <a:off x="4440382" y="1953490"/>
            <a:ext cx="270162" cy="380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echa abajo 23"/>
          <p:cNvSpPr/>
          <p:nvPr/>
        </p:nvSpPr>
        <p:spPr>
          <a:xfrm>
            <a:off x="7751620" y="1978316"/>
            <a:ext cx="270162" cy="380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echa abajo 24"/>
          <p:cNvSpPr/>
          <p:nvPr/>
        </p:nvSpPr>
        <p:spPr>
          <a:xfrm>
            <a:off x="10546773" y="1991781"/>
            <a:ext cx="270162" cy="380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94509" y="2385443"/>
            <a:ext cx="86175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GRACIAS</a:t>
            </a:r>
            <a:endParaRPr lang="es-E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3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04408" y="775105"/>
            <a:ext cx="8102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500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CIRCULAR 000001 DEL 09 ENERO DE 2020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66828" y="4193833"/>
            <a:ext cx="5780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JENNIFER ASTRID HENAO MURILLO</a:t>
            </a:r>
          </a:p>
          <a:p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ENFERERA </a:t>
            </a:r>
          </a:p>
          <a:p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ASISTENCIA TECNICA</a:t>
            </a:r>
          </a:p>
          <a:p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CANCER PROSTATA, ESTÓMAGO Y COLORECTAL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1" y="3378200"/>
            <a:ext cx="1771481" cy="1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54181" y="2679399"/>
            <a:ext cx="100029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POR LA CUAL SE IMPARTEN INSTRUCCIONES SOBRE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 EJERCICIO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 LAS FUNCIONES DE INSPECCION, VIGILANCIA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 CONTROL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 NIVEL TERRITORIAL, HACIENDO OBLIGATORIA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ADOPCION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 IMPLEMENTACION DE LA GUIA DE AUDITORA Y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DEL INFORME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 AUDITORIA DENTRO DE LOS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PLAZOS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BLEOCIDOS</a:t>
            </a:r>
            <a:endParaRPr lang="es-CO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86343" y="592470"/>
            <a:ext cx="7938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500" b="1" dirty="0">
                <a:latin typeface="Arial" panose="020B0604020202020204" pitchFamily="34" charset="0"/>
                <a:cs typeface="Arial" panose="020B0604020202020204" pitchFamily="34" charset="0"/>
              </a:rPr>
              <a:t>CIRCULAR 000001 DEL 09 ENERO DE 2020</a:t>
            </a:r>
          </a:p>
        </p:txBody>
      </p:sp>
    </p:spTree>
    <p:extLst>
      <p:ext uri="{BB962C8B-B14F-4D97-AF65-F5344CB8AC3E}">
        <p14:creationId xmlns:p14="http://schemas.microsoft.com/office/powerpoint/2010/main" val="16206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109676" y="317905"/>
            <a:ext cx="9670473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CIRCULAR 000001 DEL 09 DE ENERO DE 2020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dondear rectángulo de esquina diagonal 11"/>
          <p:cNvSpPr/>
          <p:nvPr/>
        </p:nvSpPr>
        <p:spPr>
          <a:xfrm>
            <a:off x="225440" y="1292605"/>
            <a:ext cx="1460342" cy="92411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ANTECEDENTES</a:t>
            </a:r>
            <a:endParaRPr lang="en-US" sz="1600" dirty="0"/>
          </a:p>
        </p:txBody>
      </p:sp>
      <p:sp>
        <p:nvSpPr>
          <p:cNvPr id="13" name="Redondear rectángulo de esquina diagonal 12"/>
          <p:cNvSpPr/>
          <p:nvPr/>
        </p:nvSpPr>
        <p:spPr>
          <a:xfrm>
            <a:off x="1816197" y="1316181"/>
            <a:ext cx="1460342" cy="9005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AMBITO DE APLICACION</a:t>
            </a:r>
            <a:endParaRPr lang="en-US" sz="1600" dirty="0"/>
          </a:p>
        </p:txBody>
      </p:sp>
      <p:sp>
        <p:nvSpPr>
          <p:cNvPr id="14" name="Redondear rectángulo de esquina diagonal 13"/>
          <p:cNvSpPr/>
          <p:nvPr/>
        </p:nvSpPr>
        <p:spPr>
          <a:xfrm>
            <a:off x="3366829" y="1316181"/>
            <a:ext cx="1480353" cy="9005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GENERALIDADES</a:t>
            </a:r>
            <a:endParaRPr lang="en-US" sz="1600" dirty="0"/>
          </a:p>
        </p:txBody>
      </p:sp>
      <p:sp>
        <p:nvSpPr>
          <p:cNvPr id="15" name="Redondear rectángulo de esquina diagonal 14"/>
          <p:cNvSpPr/>
          <p:nvPr/>
        </p:nvSpPr>
        <p:spPr>
          <a:xfrm>
            <a:off x="4960569" y="1289815"/>
            <a:ext cx="1271207" cy="92690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AUDITORIA</a:t>
            </a:r>
            <a:endParaRPr lang="en-US" sz="1600" dirty="0"/>
          </a:p>
        </p:txBody>
      </p:sp>
      <p:sp>
        <p:nvSpPr>
          <p:cNvPr id="16" name="Redondear rectángulo de esquina diagonal 15"/>
          <p:cNvSpPr/>
          <p:nvPr/>
        </p:nvSpPr>
        <p:spPr>
          <a:xfrm>
            <a:off x="6290290" y="1316181"/>
            <a:ext cx="1484775" cy="9005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RESPONSABLE</a:t>
            </a:r>
            <a:endParaRPr lang="en-US" sz="1600" dirty="0"/>
          </a:p>
        </p:txBody>
      </p:sp>
      <p:sp>
        <p:nvSpPr>
          <p:cNvPr id="17" name="Redondear rectángulo de esquina diagonal 16"/>
          <p:cNvSpPr/>
          <p:nvPr/>
        </p:nvSpPr>
        <p:spPr>
          <a:xfrm>
            <a:off x="7863946" y="1289815"/>
            <a:ext cx="1080655" cy="91305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PLAZOS</a:t>
            </a:r>
            <a:endParaRPr lang="en-US" sz="1600" dirty="0"/>
          </a:p>
        </p:txBody>
      </p:sp>
      <p:sp>
        <p:nvSpPr>
          <p:cNvPr id="18" name="Redondear rectángulo de esquina diagonal 17"/>
          <p:cNvSpPr/>
          <p:nvPr/>
        </p:nvSpPr>
        <p:spPr>
          <a:xfrm>
            <a:off x="9029755" y="1316181"/>
            <a:ext cx="1372982" cy="90054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INSTRUCCIONES</a:t>
            </a:r>
            <a:endParaRPr lang="en-US" sz="1600" dirty="0"/>
          </a:p>
        </p:txBody>
      </p:sp>
      <p:sp>
        <p:nvSpPr>
          <p:cNvPr id="19" name="Redondear rectángulo de esquina diagonal 18"/>
          <p:cNvSpPr/>
          <p:nvPr/>
        </p:nvSpPr>
        <p:spPr>
          <a:xfrm>
            <a:off x="10487891" y="1292608"/>
            <a:ext cx="1080655" cy="92411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CONTROL</a:t>
            </a:r>
            <a:endParaRPr lang="en-US" sz="1600" dirty="0"/>
          </a:p>
        </p:txBody>
      </p:sp>
      <p:cxnSp>
        <p:nvCxnSpPr>
          <p:cNvPr id="21" name="Conector recto 20"/>
          <p:cNvCxnSpPr/>
          <p:nvPr/>
        </p:nvCxnSpPr>
        <p:spPr>
          <a:xfrm>
            <a:off x="6290290" y="964236"/>
            <a:ext cx="0" cy="199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dondear rectángulo de esquina diagonal 21"/>
          <p:cNvSpPr/>
          <p:nvPr/>
        </p:nvSpPr>
        <p:spPr>
          <a:xfrm>
            <a:off x="350131" y="5119271"/>
            <a:ext cx="1335651" cy="5334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Ley 1122/2016</a:t>
            </a:r>
            <a:endParaRPr lang="en-US" sz="1600" dirty="0"/>
          </a:p>
        </p:txBody>
      </p:sp>
      <p:sp>
        <p:nvSpPr>
          <p:cNvPr id="23" name="Redondear rectángulo de esquina diagonal 22"/>
          <p:cNvSpPr/>
          <p:nvPr/>
        </p:nvSpPr>
        <p:spPr>
          <a:xfrm>
            <a:off x="322421" y="4322627"/>
            <a:ext cx="1363361" cy="56114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Decreto 780/2016</a:t>
            </a:r>
            <a:endParaRPr lang="en-US" sz="1600" dirty="0"/>
          </a:p>
        </p:txBody>
      </p:sp>
      <p:sp>
        <p:nvSpPr>
          <p:cNvPr id="24" name="Redondear rectángulo de esquina diagonal 23"/>
          <p:cNvSpPr/>
          <p:nvPr/>
        </p:nvSpPr>
        <p:spPr>
          <a:xfrm>
            <a:off x="322421" y="3553697"/>
            <a:ext cx="1363361" cy="56112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Ley 715/2001</a:t>
            </a:r>
            <a:endParaRPr lang="en-US" sz="1600" dirty="0"/>
          </a:p>
        </p:txBody>
      </p:sp>
      <p:sp>
        <p:nvSpPr>
          <p:cNvPr id="25" name="Redondear rectángulo de esquina diagonal 24"/>
          <p:cNvSpPr/>
          <p:nvPr/>
        </p:nvSpPr>
        <p:spPr>
          <a:xfrm>
            <a:off x="350131" y="2770909"/>
            <a:ext cx="1335651" cy="55418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Constitución</a:t>
            </a:r>
            <a:endParaRPr lang="en-US" sz="1600" dirty="0"/>
          </a:p>
        </p:txBody>
      </p:sp>
      <p:sp>
        <p:nvSpPr>
          <p:cNvPr id="26" name="Redondear rectángulo de esquina diagonal 25"/>
          <p:cNvSpPr/>
          <p:nvPr/>
        </p:nvSpPr>
        <p:spPr>
          <a:xfrm>
            <a:off x="5055844" y="3505223"/>
            <a:ext cx="1080655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Etapas</a:t>
            </a:r>
            <a:endParaRPr lang="en-US" dirty="0"/>
          </a:p>
        </p:txBody>
      </p:sp>
      <p:sp>
        <p:nvSpPr>
          <p:cNvPr id="27" name="Redondear rectángulo de esquina diagonal 26"/>
          <p:cNvSpPr/>
          <p:nvPr/>
        </p:nvSpPr>
        <p:spPr>
          <a:xfrm>
            <a:off x="5055844" y="2770910"/>
            <a:ext cx="1080655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Objeto</a:t>
            </a:r>
            <a:endParaRPr lang="en-US" dirty="0"/>
          </a:p>
        </p:txBody>
      </p:sp>
      <p:sp>
        <p:nvSpPr>
          <p:cNvPr id="28" name="Redondear rectángulo de esquina diagonal 27"/>
          <p:cNvSpPr/>
          <p:nvPr/>
        </p:nvSpPr>
        <p:spPr>
          <a:xfrm>
            <a:off x="9175918" y="5195531"/>
            <a:ext cx="1505937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Municipio</a:t>
            </a:r>
            <a:endParaRPr lang="en-US" dirty="0"/>
          </a:p>
        </p:txBody>
      </p:sp>
      <p:sp>
        <p:nvSpPr>
          <p:cNvPr id="29" name="Redondear rectángulo de esquina diagonal 28"/>
          <p:cNvSpPr/>
          <p:nvPr/>
        </p:nvSpPr>
        <p:spPr>
          <a:xfrm>
            <a:off x="9175918" y="4426577"/>
            <a:ext cx="1604231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Departamentos</a:t>
            </a:r>
            <a:endParaRPr lang="en-US" sz="1600" dirty="0"/>
          </a:p>
        </p:txBody>
      </p:sp>
      <p:sp>
        <p:nvSpPr>
          <p:cNvPr id="30" name="Redondear rectángulo de esquina diagonal 29"/>
          <p:cNvSpPr/>
          <p:nvPr/>
        </p:nvSpPr>
        <p:spPr>
          <a:xfrm>
            <a:off x="9175918" y="3657622"/>
            <a:ext cx="1408955" cy="61665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Entidades territoriales</a:t>
            </a:r>
            <a:endParaRPr lang="en-US" sz="1600" dirty="0"/>
          </a:p>
        </p:txBody>
      </p:sp>
      <p:sp>
        <p:nvSpPr>
          <p:cNvPr id="31" name="Redondear rectángulo de esquina diagonal 30"/>
          <p:cNvSpPr/>
          <p:nvPr/>
        </p:nvSpPr>
        <p:spPr>
          <a:xfrm>
            <a:off x="9175918" y="2770909"/>
            <a:ext cx="1311973" cy="68582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EPS</a:t>
            </a:r>
            <a:endParaRPr lang="en-US" dirty="0"/>
          </a:p>
        </p:txBody>
      </p:sp>
      <p:sp>
        <p:nvSpPr>
          <p:cNvPr id="32" name="Redondear rectángulo de esquina diagonal 31"/>
          <p:cNvSpPr/>
          <p:nvPr/>
        </p:nvSpPr>
        <p:spPr>
          <a:xfrm>
            <a:off x="6492349" y="3505223"/>
            <a:ext cx="1172204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Planeación</a:t>
            </a:r>
            <a:endParaRPr lang="en-US" sz="1600" dirty="0"/>
          </a:p>
        </p:txBody>
      </p:sp>
      <p:sp>
        <p:nvSpPr>
          <p:cNvPr id="33" name="Redondear rectángulo de esquina diagonal 32"/>
          <p:cNvSpPr/>
          <p:nvPr/>
        </p:nvSpPr>
        <p:spPr>
          <a:xfrm>
            <a:off x="6514626" y="4274282"/>
            <a:ext cx="1149927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Ejecución</a:t>
            </a:r>
            <a:endParaRPr lang="en-US" dirty="0"/>
          </a:p>
        </p:txBody>
      </p:sp>
      <p:sp>
        <p:nvSpPr>
          <p:cNvPr id="34" name="Redondear rectángulo de esquina diagonal 33"/>
          <p:cNvSpPr/>
          <p:nvPr/>
        </p:nvSpPr>
        <p:spPr>
          <a:xfrm>
            <a:off x="6514626" y="5022321"/>
            <a:ext cx="1191167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Evaluación</a:t>
            </a:r>
            <a:endParaRPr lang="en-US" sz="1600" dirty="0"/>
          </a:p>
        </p:txBody>
      </p:sp>
      <p:cxnSp>
        <p:nvCxnSpPr>
          <p:cNvPr id="36" name="Conector recto 35"/>
          <p:cNvCxnSpPr/>
          <p:nvPr/>
        </p:nvCxnSpPr>
        <p:spPr>
          <a:xfrm>
            <a:off x="775855" y="1163782"/>
            <a:ext cx="102246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37"/>
          <p:cNvCxnSpPr>
            <a:stCxn id="12" idx="1"/>
          </p:cNvCxnSpPr>
          <p:nvPr/>
        </p:nvCxnSpPr>
        <p:spPr>
          <a:xfrm>
            <a:off x="955611" y="2216723"/>
            <a:ext cx="353" cy="5403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5597130" y="2230554"/>
            <a:ext cx="353" cy="5403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9745091" y="2230554"/>
            <a:ext cx="353" cy="5403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recto 41"/>
          <p:cNvCxnSpPr>
            <a:stCxn id="26" idx="0"/>
            <a:endCxn id="32" idx="2"/>
          </p:cNvCxnSpPr>
          <p:nvPr/>
        </p:nvCxnSpPr>
        <p:spPr>
          <a:xfrm>
            <a:off x="6136499" y="3733823"/>
            <a:ext cx="3558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5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819943" y="275503"/>
            <a:ext cx="4442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1- ANTECEDENTES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0836" y="1191491"/>
            <a:ext cx="107372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CONSTITUCION POLITICA DE COLOMBIA</a:t>
            </a:r>
          </a:p>
          <a:p>
            <a:pPr algn="just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stablece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que Ia seguridad social es un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servicio público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carácter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obligatorio que se presta bajo Ia dirección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coordinación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y control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</a:p>
          <a:p>
            <a:pPr algn="just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corresponde al Estado organizar, dirigir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 reglamentar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Ia prestación de servicios de salud,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así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como ejercer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 vigilancia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pPr algn="just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consagra el principio de colaboración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armónica entre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los órganos del Estado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977825" y="107183"/>
            <a:ext cx="61661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LEY 715 DEL 2001</a:t>
            </a:r>
          </a:p>
          <a:p>
            <a:pPr algn="ctr"/>
            <a:r>
              <a:rPr lang="es-ES" dirty="0"/>
              <a:t>Define las competencias en el ámbito territorial del sector salud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dondear rectángulo de esquina diagonal 3"/>
          <p:cNvSpPr/>
          <p:nvPr/>
        </p:nvSpPr>
        <p:spPr>
          <a:xfrm>
            <a:off x="428500" y="985628"/>
            <a:ext cx="2148445" cy="73429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Dirección del sector salud: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dondear rectángulo de esquina diagonal 5"/>
          <p:cNvSpPr/>
          <p:nvPr/>
        </p:nvSpPr>
        <p:spPr>
          <a:xfrm>
            <a:off x="491833" y="2056391"/>
            <a:ext cx="2085112" cy="7356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Prestación de servicios de salud: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540326" y="3145340"/>
            <a:ext cx="2036619" cy="70622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Salud </a:t>
            </a:r>
            <a:r>
              <a:rPr lang="en-US" b="1" dirty="0" err="1">
                <a:solidFill>
                  <a:schemeClr val="tx1"/>
                </a:solidFill>
              </a:rPr>
              <a:t>Publica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dondear rectángulo de esquina diagonal 7"/>
          <p:cNvSpPr/>
          <p:nvPr/>
        </p:nvSpPr>
        <p:spPr>
          <a:xfrm>
            <a:off x="491833" y="4204856"/>
            <a:ext cx="2085112" cy="93517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dondear rectángulo de esquina diagonal 8"/>
          <p:cNvSpPr/>
          <p:nvPr/>
        </p:nvSpPr>
        <p:spPr>
          <a:xfrm>
            <a:off x="588815" y="5493327"/>
            <a:ext cx="1988130" cy="69965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818909" y="888646"/>
            <a:ext cx="4946073" cy="8312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Adoptar, difundir, Implementar,  ejecutar y evaluar en el ámbito departarnental las normas, políticas, estrategias, planes, programas y proyectos del sector salud y del Sistema General de Seguridad Social en Salud.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18909" y="2038212"/>
            <a:ext cx="4946073" cy="8312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Adoptar, difundir, implantar, ejecutar y evaluar Ia Politica de Prestación de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Salud formulada por Ia Nación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818909" y="3148658"/>
            <a:ext cx="4946073" cy="8312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Coordinar, supervisar y controlar las acciones de salud publica que realicen en su jurisdicción las Entidades Promotoras de Salud, las demás entidades que administran el régimen subsidiado y especiales </a:t>
            </a:r>
            <a:endParaRPr lang="es-C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818909" y="4308761"/>
            <a:ext cx="4946073" cy="8312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Ejercer en su jurisdicción Ia vigilancia y control del aseguramiento en el Sistema General de Seguridad Social en Salud y en los regímenes de excepción definidos en Ia Ley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de 1993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818909" y="5361708"/>
            <a:ext cx="4946073" cy="8312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Gestionar y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supervisar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acceso a Ia prestación de los servicios de salud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3262294" y="1019787"/>
            <a:ext cx="1871266" cy="514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echa derecha 16"/>
          <p:cNvSpPr/>
          <p:nvPr/>
        </p:nvSpPr>
        <p:spPr>
          <a:xfrm>
            <a:off x="3295943" y="2166931"/>
            <a:ext cx="1871266" cy="514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echa derecha 17"/>
          <p:cNvSpPr/>
          <p:nvPr/>
        </p:nvSpPr>
        <p:spPr>
          <a:xfrm>
            <a:off x="3286046" y="3196765"/>
            <a:ext cx="1871266" cy="514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echa derecha 18"/>
          <p:cNvSpPr/>
          <p:nvPr/>
        </p:nvSpPr>
        <p:spPr>
          <a:xfrm>
            <a:off x="3286046" y="4467110"/>
            <a:ext cx="1871266" cy="514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echa derecha 19"/>
          <p:cNvSpPr/>
          <p:nvPr/>
        </p:nvSpPr>
        <p:spPr>
          <a:xfrm>
            <a:off x="3286046" y="5520057"/>
            <a:ext cx="1871266" cy="514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"/>
            <a:ext cx="12192000" cy="6858000"/>
          </a:xfrm>
          <a:prstGeom prst="rect">
            <a:avLst/>
          </a:prstGeom>
        </p:spPr>
      </p:pic>
      <p:pic>
        <p:nvPicPr>
          <p:cNvPr id="12" name="Picture 2" descr="Suma y articulación de esfuerzos en favor de la salud | Más Contenido |  Portafo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120" y="4502926"/>
            <a:ext cx="3183370" cy="239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04800" y="290945"/>
            <a:ext cx="109450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DECRETO No. 780 de 2016: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Establece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 relación al régimen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subsidiado</a:t>
            </a:r>
          </a:p>
          <a:p>
            <a:pPr algn="just"/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Las entidades territoriales vigilarán permanentemente que las EPS cumplan con todas las obligaciones frente a los usuarios. 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Promover Ia afiliación de los habitantes de Colombia al Sistema General de Seguridad Social en Salud en su ámbito geográfico de influencia, bien sea a través del régimen contributivo o del régimen subsidiado, garantizando siempre Ia libre escogencia del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usuario</a:t>
            </a:r>
          </a:p>
          <a:p>
            <a:pPr algn="just"/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Administrar el riesgo en salud de sus afiliados, procurando disminuir Ia ocurrencia de eventos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previsibles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enfermedad o de eventos de enfermedad sin atención</a:t>
            </a:r>
          </a:p>
          <a:p>
            <a:pPr algn="just"/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Organizar y garantizar Ia prestación de los servicios de salud previstos en el Plan Obligatorio de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Salud.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38753" y="281497"/>
            <a:ext cx="1180084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1122 de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ES" sz="2000" dirty="0">
              <a:solidFill>
                <a:srgbClr val="E20E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Creó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Sistema de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inspección, Vigilancia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y Control del Sistema General de Seguridad Social en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SGSSS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 conjunto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normas, agentes, y procesos articulados entre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si, 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cual está en cabeza de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Ia Superintendencia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así mismo corresponde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 ésta fijar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 políticas, por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tanto, las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autoridades administrativas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del sector salud en sus diferentes niveles deben conformar un engranaje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sus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funciones y competencias a efectos de dar cumplimiento a los principios de Ia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función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Atendiendo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Ia anterior, corresponde a las entidades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territorials'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del nivel departamental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distrital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y municipal, ejercer funciones de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inspección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, vigilancia y control en su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jurisdicción 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ámbito territorial de competencia, relativas al aseguramiento y Ia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prestación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servicios de salud.</a:t>
            </a:r>
            <a:endParaRPr lang="es-CO" sz="2000" b="1" dirty="0" smtClean="0">
              <a:solidFill>
                <a:srgbClr val="E20E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in en PRESENTA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65" y="4374925"/>
            <a:ext cx="2641569" cy="24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7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22564" y="905232"/>
            <a:ext cx="113468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 AMBITO DE APLICACIÓN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presente Circular Externa está dirigida a las Entidades Promotoras de Salud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Régimen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Contributivo y Subsidiado y las Entidades Territoriales, quienes son sujetos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inspección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vigilancia y control integral de Ia Superintendencia Nacional de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 GENERALIDADES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Superintendencia Nacional de Salud imparte instrucciones a las entidades territoriales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 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las Entidades Promotoras de Salud de los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Regímenes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Contributivo y Subsidiado,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 ejercicio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las funciones de inspección y vigilancia a nivel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territorial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Ia obligatoriedad en Ia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adopción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implementación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 las entidades territoriales departamentales, distritales y municipales de Ia Guia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Auditoria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que orienta el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ejercicio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las competencias de manera estandarizada, uniforme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conjunta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 articulada</a:t>
            </a: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1014</Words>
  <Application>Microsoft Office PowerPoint</Application>
  <PresentationFormat>Panorámica</PresentationFormat>
  <Paragraphs>112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Broadway</vt:lpstr>
      <vt:lpstr>Calibri</vt:lpstr>
      <vt:lpstr>Calibri Light</vt:lpstr>
      <vt:lpstr>Montserrat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jennifer astrid henao murillo</cp:lastModifiedBy>
  <cp:revision>66</cp:revision>
  <dcterms:modified xsi:type="dcterms:W3CDTF">2021-06-05T03:52:15Z</dcterms:modified>
</cp:coreProperties>
</file>