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6" r:id="rId4"/>
    <p:sldId id="271" r:id="rId5"/>
    <p:sldId id="287" r:id="rId6"/>
    <p:sldId id="283" r:id="rId7"/>
    <p:sldId id="284" r:id="rId8"/>
    <p:sldId id="272" r:id="rId9"/>
    <p:sldId id="278" r:id="rId10"/>
    <p:sldId id="289" r:id="rId11"/>
    <p:sldId id="281" r:id="rId12"/>
    <p:sldId id="273" r:id="rId13"/>
    <p:sldId id="275" r:id="rId14"/>
    <p:sldId id="285" r:id="rId15"/>
  </p:sldIdLst>
  <p:sldSz cx="11161713" cy="6121400"/>
  <p:notesSz cx="6858000" cy="9144000"/>
  <p:defaultTextStyle>
    <a:defPPr>
      <a:defRPr lang="es-CO"/>
    </a:defPPr>
    <a:lvl1pPr marL="0" algn="l" defTabSz="8467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3367" algn="l" defTabSz="8467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46734" algn="l" defTabSz="8467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70102" algn="l" defTabSz="8467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93469" algn="l" defTabSz="8467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16836" algn="l" defTabSz="8467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40203" algn="l" defTabSz="8467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63570" algn="l" defTabSz="8467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86938" algn="l" defTabSz="8467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8">
          <p15:clr>
            <a:srgbClr val="A4A3A4"/>
          </p15:clr>
        </p15:guide>
        <p15:guide id="2" pos="35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E18"/>
    <a:srgbClr val="727070"/>
    <a:srgbClr val="A4A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38" autoAdjust="0"/>
    <p:restoredTop sz="94660"/>
  </p:normalViewPr>
  <p:slideViewPr>
    <p:cSldViewPr snapToGrid="0">
      <p:cViewPr varScale="1">
        <p:scale>
          <a:sx n="81" d="100"/>
          <a:sy n="81" d="100"/>
        </p:scale>
        <p:origin x="738" y="84"/>
      </p:cViewPr>
      <p:guideLst>
        <p:guide orient="horz" pos="1928"/>
        <p:guide pos="35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95216" y="1001814"/>
            <a:ext cx="8371285" cy="2131154"/>
          </a:xfrm>
        </p:spPr>
        <p:txBody>
          <a:bodyPr anchor="b"/>
          <a:lstStyle>
            <a:lvl1pPr algn="ctr">
              <a:defRPr sz="56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95216" y="3215152"/>
            <a:ext cx="8371285" cy="1477921"/>
          </a:xfrm>
        </p:spPr>
        <p:txBody>
          <a:bodyPr/>
          <a:lstStyle>
            <a:lvl1pPr marL="0" indent="0" algn="ctr">
              <a:buNone/>
              <a:defRPr sz="2200"/>
            </a:lvl1pPr>
            <a:lvl2pPr marL="423367" indent="0" algn="ctr">
              <a:buNone/>
              <a:defRPr sz="1900"/>
            </a:lvl2pPr>
            <a:lvl3pPr marL="846734" indent="0" algn="ctr">
              <a:buNone/>
              <a:defRPr sz="1700"/>
            </a:lvl3pPr>
            <a:lvl4pPr marL="1270102" indent="0" algn="ctr">
              <a:buNone/>
              <a:defRPr sz="1500"/>
            </a:lvl4pPr>
            <a:lvl5pPr marL="1693469" indent="0" algn="ctr">
              <a:buNone/>
              <a:defRPr sz="1500"/>
            </a:lvl5pPr>
            <a:lvl6pPr marL="2116836" indent="0" algn="ctr">
              <a:buNone/>
              <a:defRPr sz="1500"/>
            </a:lvl6pPr>
            <a:lvl7pPr marL="2540203" indent="0" algn="ctr">
              <a:buNone/>
              <a:defRPr sz="1500"/>
            </a:lvl7pPr>
            <a:lvl8pPr marL="2963570" indent="0" algn="ctr">
              <a:buNone/>
              <a:defRPr sz="1500"/>
            </a:lvl8pPr>
            <a:lvl9pPr marL="3386938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30/11/2021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4224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30/11/2021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2829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987601" y="325909"/>
            <a:ext cx="2406744" cy="51876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767368" y="325909"/>
            <a:ext cx="7080712" cy="518760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30/11/2021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97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30/11/2021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4692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1557" y="1526100"/>
            <a:ext cx="9626977" cy="2546332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61557" y="4096521"/>
            <a:ext cx="9626977" cy="1339056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233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4673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701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6934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168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402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29635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3869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30/11/2021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4407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67368" y="1629539"/>
            <a:ext cx="4743728" cy="38839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650617" y="1629539"/>
            <a:ext cx="4743728" cy="38839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30/11/2021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8294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8824" y="325908"/>
            <a:ext cx="9626977" cy="11831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68823" y="1500593"/>
            <a:ext cx="4721927" cy="73541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3367" indent="0">
              <a:buNone/>
              <a:defRPr sz="1900" b="1"/>
            </a:lvl2pPr>
            <a:lvl3pPr marL="846734" indent="0">
              <a:buNone/>
              <a:defRPr sz="1700" b="1"/>
            </a:lvl3pPr>
            <a:lvl4pPr marL="1270102" indent="0">
              <a:buNone/>
              <a:defRPr sz="1500" b="1"/>
            </a:lvl4pPr>
            <a:lvl5pPr marL="1693469" indent="0">
              <a:buNone/>
              <a:defRPr sz="1500" b="1"/>
            </a:lvl5pPr>
            <a:lvl6pPr marL="2116836" indent="0">
              <a:buNone/>
              <a:defRPr sz="1500" b="1"/>
            </a:lvl6pPr>
            <a:lvl7pPr marL="2540203" indent="0">
              <a:buNone/>
              <a:defRPr sz="1500" b="1"/>
            </a:lvl7pPr>
            <a:lvl8pPr marL="2963570" indent="0">
              <a:buNone/>
              <a:defRPr sz="1500" b="1"/>
            </a:lvl8pPr>
            <a:lvl9pPr marL="3386938" indent="0">
              <a:buNone/>
              <a:defRPr sz="15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68823" y="2236012"/>
            <a:ext cx="4721927" cy="328883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650617" y="1500593"/>
            <a:ext cx="4745182" cy="73541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3367" indent="0">
              <a:buNone/>
              <a:defRPr sz="1900" b="1"/>
            </a:lvl2pPr>
            <a:lvl3pPr marL="846734" indent="0">
              <a:buNone/>
              <a:defRPr sz="1700" b="1"/>
            </a:lvl3pPr>
            <a:lvl4pPr marL="1270102" indent="0">
              <a:buNone/>
              <a:defRPr sz="1500" b="1"/>
            </a:lvl4pPr>
            <a:lvl5pPr marL="1693469" indent="0">
              <a:buNone/>
              <a:defRPr sz="1500" b="1"/>
            </a:lvl5pPr>
            <a:lvl6pPr marL="2116836" indent="0">
              <a:buNone/>
              <a:defRPr sz="1500" b="1"/>
            </a:lvl6pPr>
            <a:lvl7pPr marL="2540203" indent="0">
              <a:buNone/>
              <a:defRPr sz="1500" b="1"/>
            </a:lvl7pPr>
            <a:lvl8pPr marL="2963570" indent="0">
              <a:buNone/>
              <a:defRPr sz="1500" b="1"/>
            </a:lvl8pPr>
            <a:lvl9pPr marL="3386938" indent="0">
              <a:buNone/>
              <a:defRPr sz="15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650617" y="2236012"/>
            <a:ext cx="4745182" cy="328883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30/11/2021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0275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30/11/2021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9230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30/11/2021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093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8824" y="408094"/>
            <a:ext cx="3599943" cy="1428327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45182" y="881370"/>
            <a:ext cx="5650617" cy="43501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68824" y="1836420"/>
            <a:ext cx="3599943" cy="3402195"/>
          </a:xfrm>
        </p:spPr>
        <p:txBody>
          <a:bodyPr/>
          <a:lstStyle>
            <a:lvl1pPr marL="0" indent="0">
              <a:buNone/>
              <a:defRPr sz="1500"/>
            </a:lvl1pPr>
            <a:lvl2pPr marL="423367" indent="0">
              <a:buNone/>
              <a:defRPr sz="1300"/>
            </a:lvl2pPr>
            <a:lvl3pPr marL="846734" indent="0">
              <a:buNone/>
              <a:defRPr sz="1100"/>
            </a:lvl3pPr>
            <a:lvl4pPr marL="1270102" indent="0">
              <a:buNone/>
              <a:defRPr sz="900"/>
            </a:lvl4pPr>
            <a:lvl5pPr marL="1693469" indent="0">
              <a:buNone/>
              <a:defRPr sz="900"/>
            </a:lvl5pPr>
            <a:lvl6pPr marL="2116836" indent="0">
              <a:buNone/>
              <a:defRPr sz="900"/>
            </a:lvl6pPr>
            <a:lvl7pPr marL="2540203" indent="0">
              <a:buNone/>
              <a:defRPr sz="900"/>
            </a:lvl7pPr>
            <a:lvl8pPr marL="2963570" indent="0">
              <a:buNone/>
              <a:defRPr sz="900"/>
            </a:lvl8pPr>
            <a:lvl9pPr marL="338693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30/11/2021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3190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8824" y="408094"/>
            <a:ext cx="3599943" cy="1428327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745182" y="881370"/>
            <a:ext cx="5650617" cy="4350161"/>
          </a:xfrm>
        </p:spPr>
        <p:txBody>
          <a:bodyPr/>
          <a:lstStyle>
            <a:lvl1pPr marL="0" indent="0">
              <a:buNone/>
              <a:defRPr sz="3000"/>
            </a:lvl1pPr>
            <a:lvl2pPr marL="423367" indent="0">
              <a:buNone/>
              <a:defRPr sz="2600"/>
            </a:lvl2pPr>
            <a:lvl3pPr marL="846734" indent="0">
              <a:buNone/>
              <a:defRPr sz="2200"/>
            </a:lvl3pPr>
            <a:lvl4pPr marL="1270102" indent="0">
              <a:buNone/>
              <a:defRPr sz="1900"/>
            </a:lvl4pPr>
            <a:lvl5pPr marL="1693469" indent="0">
              <a:buNone/>
              <a:defRPr sz="1900"/>
            </a:lvl5pPr>
            <a:lvl6pPr marL="2116836" indent="0">
              <a:buNone/>
              <a:defRPr sz="1900"/>
            </a:lvl6pPr>
            <a:lvl7pPr marL="2540203" indent="0">
              <a:buNone/>
              <a:defRPr sz="1900"/>
            </a:lvl7pPr>
            <a:lvl8pPr marL="2963570" indent="0">
              <a:buNone/>
              <a:defRPr sz="1900"/>
            </a:lvl8pPr>
            <a:lvl9pPr marL="3386938" indent="0">
              <a:buNone/>
              <a:defRPr sz="19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68824" y="1836420"/>
            <a:ext cx="3599943" cy="3402195"/>
          </a:xfrm>
        </p:spPr>
        <p:txBody>
          <a:bodyPr/>
          <a:lstStyle>
            <a:lvl1pPr marL="0" indent="0">
              <a:buNone/>
              <a:defRPr sz="1500"/>
            </a:lvl1pPr>
            <a:lvl2pPr marL="423367" indent="0">
              <a:buNone/>
              <a:defRPr sz="1300"/>
            </a:lvl2pPr>
            <a:lvl3pPr marL="846734" indent="0">
              <a:buNone/>
              <a:defRPr sz="1100"/>
            </a:lvl3pPr>
            <a:lvl4pPr marL="1270102" indent="0">
              <a:buNone/>
              <a:defRPr sz="900"/>
            </a:lvl4pPr>
            <a:lvl5pPr marL="1693469" indent="0">
              <a:buNone/>
              <a:defRPr sz="900"/>
            </a:lvl5pPr>
            <a:lvl6pPr marL="2116836" indent="0">
              <a:buNone/>
              <a:defRPr sz="900"/>
            </a:lvl6pPr>
            <a:lvl7pPr marL="2540203" indent="0">
              <a:buNone/>
              <a:defRPr sz="900"/>
            </a:lvl7pPr>
            <a:lvl8pPr marL="2963570" indent="0">
              <a:buNone/>
              <a:defRPr sz="900"/>
            </a:lvl8pPr>
            <a:lvl9pPr marL="338693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30/11/2021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342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767370" y="325908"/>
            <a:ext cx="9626977" cy="1183188"/>
          </a:xfrm>
          <a:prstGeom prst="rect">
            <a:avLst/>
          </a:prstGeom>
        </p:spPr>
        <p:txBody>
          <a:bodyPr vert="horz" lIns="84673" tIns="42337" rIns="84673" bIns="42337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67370" y="1629539"/>
            <a:ext cx="9626977" cy="3883972"/>
          </a:xfrm>
          <a:prstGeom prst="rect">
            <a:avLst/>
          </a:prstGeom>
        </p:spPr>
        <p:txBody>
          <a:bodyPr vert="horz" lIns="84673" tIns="42337" rIns="84673" bIns="42337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7370" y="5673633"/>
            <a:ext cx="2511385" cy="325907"/>
          </a:xfrm>
          <a:prstGeom prst="rect">
            <a:avLst/>
          </a:prstGeom>
        </p:spPr>
        <p:txBody>
          <a:bodyPr vert="horz" lIns="84673" tIns="42337" rIns="84673" bIns="4233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D0CE-5128-414C-A023-A39569FB07FF}" type="datetimeFigureOut">
              <a:rPr lang="es-CO" smtClean="0"/>
              <a:t>30/11/2021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697318" y="5673633"/>
            <a:ext cx="3767078" cy="325907"/>
          </a:xfrm>
          <a:prstGeom prst="rect">
            <a:avLst/>
          </a:prstGeom>
        </p:spPr>
        <p:txBody>
          <a:bodyPr vert="horz" lIns="84673" tIns="42337" rIns="84673" bIns="4233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882962" y="5673633"/>
            <a:ext cx="2511385" cy="325907"/>
          </a:xfrm>
          <a:prstGeom prst="rect">
            <a:avLst/>
          </a:prstGeom>
        </p:spPr>
        <p:txBody>
          <a:bodyPr vert="horz" lIns="84673" tIns="42337" rIns="84673" bIns="4233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6AC8A-B3E1-4F75-8EFF-2AB62962D6C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0594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46734" rtl="0" eaLnBrk="1" latinLnBrk="0" hangingPunct="1">
        <a:lnSpc>
          <a:spcPct val="90000"/>
        </a:lnSpc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684" indent="-211684" algn="l" defTabSz="846734" rtl="0" eaLnBrk="1" latinLnBrk="0" hangingPunct="1">
        <a:lnSpc>
          <a:spcPct val="90000"/>
        </a:lnSpc>
        <a:spcBef>
          <a:spcPts val="926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5051" indent="-211684" algn="l" defTabSz="846734" rtl="0" eaLnBrk="1" latinLnBrk="0" hangingPunct="1">
        <a:lnSpc>
          <a:spcPct val="90000"/>
        </a:lnSpc>
        <a:spcBef>
          <a:spcPts val="463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58418" indent="-211684" algn="l" defTabSz="846734" rtl="0" eaLnBrk="1" latinLnBrk="0" hangingPunct="1">
        <a:lnSpc>
          <a:spcPct val="90000"/>
        </a:lnSpc>
        <a:spcBef>
          <a:spcPts val="46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785" indent="-211684" algn="l" defTabSz="846734" rtl="0" eaLnBrk="1" latinLnBrk="0" hangingPunct="1">
        <a:lnSpc>
          <a:spcPct val="90000"/>
        </a:lnSpc>
        <a:spcBef>
          <a:spcPts val="46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05152" indent="-211684" algn="l" defTabSz="846734" rtl="0" eaLnBrk="1" latinLnBrk="0" hangingPunct="1">
        <a:lnSpc>
          <a:spcPct val="90000"/>
        </a:lnSpc>
        <a:spcBef>
          <a:spcPts val="46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28520" indent="-211684" algn="l" defTabSz="846734" rtl="0" eaLnBrk="1" latinLnBrk="0" hangingPunct="1">
        <a:lnSpc>
          <a:spcPct val="90000"/>
        </a:lnSpc>
        <a:spcBef>
          <a:spcPts val="46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51887" indent="-211684" algn="l" defTabSz="846734" rtl="0" eaLnBrk="1" latinLnBrk="0" hangingPunct="1">
        <a:lnSpc>
          <a:spcPct val="90000"/>
        </a:lnSpc>
        <a:spcBef>
          <a:spcPts val="46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75254" indent="-211684" algn="l" defTabSz="846734" rtl="0" eaLnBrk="1" latinLnBrk="0" hangingPunct="1">
        <a:lnSpc>
          <a:spcPct val="90000"/>
        </a:lnSpc>
        <a:spcBef>
          <a:spcPts val="46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98621" indent="-211684" algn="l" defTabSz="846734" rtl="0" eaLnBrk="1" latinLnBrk="0" hangingPunct="1">
        <a:lnSpc>
          <a:spcPct val="90000"/>
        </a:lnSpc>
        <a:spcBef>
          <a:spcPts val="46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8467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3367" algn="l" defTabSz="8467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6734" algn="l" defTabSz="8467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0102" algn="l" defTabSz="8467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3469" algn="l" defTabSz="8467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6836" algn="l" defTabSz="8467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0203" algn="l" defTabSz="8467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3570" algn="l" defTabSz="8467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86938" algn="l" defTabSz="8467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820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9829"/>
            <a:ext cx="757402" cy="145508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B4EC99F-677D-42EB-9614-5082A20D86F8}"/>
              </a:ext>
            </a:extLst>
          </p:cNvPr>
          <p:cNvSpPr txBox="1"/>
          <p:nvPr/>
        </p:nvSpPr>
        <p:spPr>
          <a:xfrm>
            <a:off x="2543583" y="1169571"/>
            <a:ext cx="6540994" cy="424055"/>
          </a:xfrm>
          <a:prstGeom prst="rect">
            <a:avLst/>
          </a:prstGeom>
          <a:noFill/>
        </p:spPr>
        <p:txBody>
          <a:bodyPr wrap="square" lIns="84673" tIns="42337" rIns="84673" bIns="42337">
            <a:spAutoFit/>
          </a:bodyPr>
          <a:lstStyle/>
          <a:p>
            <a:pPr algn="ctr">
              <a:defRPr/>
            </a:pPr>
            <a:r>
              <a:rPr lang="es-CO" sz="22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PROGRAMA: ADULTO MAYOR 2021</a:t>
            </a:r>
            <a:endParaRPr lang="es-CO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2B1D825C-523D-4992-AD08-503B3D479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477" y="642637"/>
            <a:ext cx="9457605" cy="55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29042" tIns="30861" rIns="-49965" bIns="0" numCol="1" anchor="ctr" anchorCtr="0" compatLnSpc="1">
            <a:prstTxWarp prst="textNoShape">
              <a:avLst/>
            </a:prstTxWarp>
            <a:spAutoFit/>
          </a:bodyPr>
          <a:lstStyle/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CO" b="1" dirty="0">
                <a:latin typeface="Arial" panose="020B0604020202020204" pitchFamily="34" charset="0"/>
                <a:ea typeface="Calibri" panose="020F0502020204030204" pitchFamily="34" charset="0"/>
              </a:rPr>
              <a:t>INFORME DE GESTION  PRIMER SEMESTRE </a:t>
            </a:r>
          </a:p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CO" b="1" dirty="0">
                <a:latin typeface="Arial" panose="020B0604020202020204" pitchFamily="34" charset="0"/>
                <a:ea typeface="Calibri" panose="020F0502020204030204" pitchFamily="34" charset="0"/>
              </a:rPr>
              <a:t>ACTIVIDADES </a:t>
            </a:r>
            <a:r>
              <a:rPr kumimoji="0" lang="es-ES" altLang="es-C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EJECUTADAS   PLAN DE  ACCIÓN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118044" y="3551802"/>
            <a:ext cx="146665" cy="28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673" tIns="42337" rIns="84673" bIns="4233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189395" y="4978241"/>
            <a:ext cx="146665" cy="28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673" tIns="42337" rIns="84673" bIns="4233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57" t="21867" r="26009" b="4791"/>
          <a:stretch/>
        </p:blipFill>
        <p:spPr bwMode="auto">
          <a:xfrm>
            <a:off x="757403" y="1593626"/>
            <a:ext cx="4507306" cy="428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2" t="20144" r="26343" b="7065"/>
          <a:stretch/>
        </p:blipFill>
        <p:spPr bwMode="auto">
          <a:xfrm>
            <a:off x="5472752" y="2374909"/>
            <a:ext cx="4708478" cy="3478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0" t="22424" r="26155" b="61993"/>
          <a:stretch/>
        </p:blipFill>
        <p:spPr bwMode="auto">
          <a:xfrm>
            <a:off x="5472752" y="1593626"/>
            <a:ext cx="4708478" cy="879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280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9829"/>
            <a:ext cx="757402" cy="145508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B4EC99F-677D-42EB-9614-5082A20D86F8}"/>
              </a:ext>
            </a:extLst>
          </p:cNvPr>
          <p:cNvSpPr txBox="1"/>
          <p:nvPr/>
        </p:nvSpPr>
        <p:spPr>
          <a:xfrm>
            <a:off x="2543583" y="1169571"/>
            <a:ext cx="6540994" cy="424055"/>
          </a:xfrm>
          <a:prstGeom prst="rect">
            <a:avLst/>
          </a:prstGeom>
          <a:noFill/>
        </p:spPr>
        <p:txBody>
          <a:bodyPr wrap="square" lIns="84673" tIns="42337" rIns="84673" bIns="42337">
            <a:spAutoFit/>
          </a:bodyPr>
          <a:lstStyle/>
          <a:p>
            <a:pPr algn="ctr">
              <a:defRPr/>
            </a:pPr>
            <a:r>
              <a:rPr lang="es-CO" sz="22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PROGRAMA: ADULTO MAYOR 2021</a:t>
            </a:r>
            <a:endParaRPr lang="es-CO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2B1D825C-523D-4992-AD08-503B3D479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477" y="498184"/>
            <a:ext cx="9457605" cy="81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29042" tIns="30861" rIns="-49965" bIns="0" numCol="1" anchor="ctr" anchorCtr="0" compatLnSpc="1">
            <a:prstTxWarp prst="textNoShape">
              <a:avLst/>
            </a:prstTxWarp>
            <a:spAutoFit/>
          </a:bodyPr>
          <a:lstStyle/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CO" b="1" dirty="0">
                <a:latin typeface="Arial" panose="020B0604020202020204" pitchFamily="34" charset="0"/>
                <a:ea typeface="Calibri" panose="020F0502020204030204" pitchFamily="34" charset="0"/>
              </a:rPr>
              <a:t>INFORME DE GESTION  CUARTO TRIMESTRE </a:t>
            </a:r>
          </a:p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CO" b="1" dirty="0">
                <a:latin typeface="Arial" panose="020B0604020202020204" pitchFamily="34" charset="0"/>
                <a:ea typeface="Calibri" panose="020F0502020204030204" pitchFamily="34" charset="0"/>
              </a:rPr>
              <a:t>ACTIVIDADES  EJECUTADAS  PLAN DE  ACCIÓN </a:t>
            </a:r>
          </a:p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endParaRPr kumimoji="0" lang="es-ES" altLang="es-CO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37524" y="1593626"/>
            <a:ext cx="7681892" cy="31633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4673" tIns="42337" rIns="84673" bIns="42337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15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DIFICULTADES AL NO CUMPLIMIENTO DE LAS ACTIVIDADES CONTRACTUALES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537524" y="1927491"/>
            <a:ext cx="7681891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CO" sz="1600" dirty="0"/>
              <a:t>LOS ADULTOS MAYORES EN CABEZA DE LOS MONITORES TIENE TEMOR DE REUNIRSE POR EL TEMA DEL COVID19. LA MAYORIA DE GRUPOS INICIARAN EL PROXIMO AÑO.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CO" sz="1600" dirty="0"/>
              <a:t>LAS CASETAS COMUNALES NO SON AIREADAS, CON BUENAS VENTANAS Y CON BUENOS ESPACIOS,  LO QUE DIFICULTA  GUARDAR  SU DISTANCIAMIENTO.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CO" sz="1600" dirty="0"/>
              <a:t>MUY POCOS GRUPOS HAN INICIADO SUS ACTIVIDADES.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CO" sz="1600" dirty="0"/>
              <a:t>LOS CEVI NO TIENEN SUS  RESOLUCIONES DE FUNCIONAMIENTO.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CO" sz="1600" dirty="0"/>
              <a:t>LOS SEGUIMIENTOS A PLANES DE MEJORAMIENTO ESTA LENTO YA QUE MUCHOS DE LOS CPSAM SON NUEVOS Y TOCA DARLES 6 MES O MÁS PARA HACERLES SU PRIMERA VISITA DE SEGUIMIENTO.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CO" sz="1600" dirty="0"/>
              <a:t>ALGUNOS CPSAM NO CUENTAN CON POBLACION ADULTA MAYOR. </a:t>
            </a:r>
          </a:p>
        </p:txBody>
      </p:sp>
    </p:spTree>
    <p:extLst>
      <p:ext uri="{BB962C8B-B14F-4D97-AF65-F5344CB8AC3E}">
        <p14:creationId xmlns:p14="http://schemas.microsoft.com/office/powerpoint/2010/main" val="3496380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9829"/>
            <a:ext cx="757402" cy="145508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B4EC99F-677D-42EB-9614-5082A20D86F8}"/>
              </a:ext>
            </a:extLst>
          </p:cNvPr>
          <p:cNvSpPr txBox="1"/>
          <p:nvPr/>
        </p:nvSpPr>
        <p:spPr>
          <a:xfrm>
            <a:off x="2543583" y="946584"/>
            <a:ext cx="6540994" cy="424055"/>
          </a:xfrm>
          <a:prstGeom prst="rect">
            <a:avLst/>
          </a:prstGeom>
          <a:noFill/>
        </p:spPr>
        <p:txBody>
          <a:bodyPr wrap="square" lIns="84673" tIns="42337" rIns="84673" bIns="42337">
            <a:spAutoFit/>
          </a:bodyPr>
          <a:lstStyle/>
          <a:p>
            <a:pPr algn="ctr">
              <a:defRPr/>
            </a:pPr>
            <a:r>
              <a:rPr lang="es-CO" sz="22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PROGRAMA: ADULTO MAYOR 2021</a:t>
            </a:r>
            <a:endParaRPr lang="es-CO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2B1D825C-523D-4992-AD08-503B3D479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98" y="365446"/>
            <a:ext cx="9457605" cy="55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29042" tIns="30861" rIns="-49965" bIns="0" numCol="1" anchor="ctr" anchorCtr="0" compatLnSpc="1">
            <a:prstTxWarp prst="textNoShape">
              <a:avLst/>
            </a:prstTxWarp>
            <a:spAutoFit/>
          </a:bodyPr>
          <a:lstStyle/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CO" b="1" dirty="0">
                <a:latin typeface="Arial" panose="020B0604020202020204" pitchFamily="34" charset="0"/>
                <a:ea typeface="Calibri" panose="020F0502020204030204" pitchFamily="34" charset="0"/>
              </a:rPr>
              <a:t>INFORME DE GESTION  CUARTO TRIMESTRE </a:t>
            </a:r>
          </a:p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CO" b="1" dirty="0">
                <a:latin typeface="Arial" panose="020B0604020202020204" pitchFamily="34" charset="0"/>
                <a:ea typeface="Calibri" panose="020F0502020204030204" pitchFamily="34" charset="0"/>
              </a:rPr>
              <a:t>ACTIVIDADES  EJECUTADAS  PLAN DE  ACCIÓN 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244855"/>
              </p:ext>
            </p:extLst>
          </p:nvPr>
        </p:nvGraphicFramePr>
        <p:xfrm>
          <a:off x="2084585" y="2409394"/>
          <a:ext cx="7458990" cy="21018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57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8077">
                <a:tc gridSpan="3">
                  <a:txBody>
                    <a:bodyPr/>
                    <a:lstStyle/>
                    <a:p>
                      <a:pPr marL="1826895" marR="181610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JHON FREDY VEGA HENAO - 18511525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841">
                <a:tc>
                  <a:txBody>
                    <a:bodyPr/>
                    <a:lstStyle/>
                    <a:p>
                      <a:pPr marL="1648460" marR="1637665" lvl="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Actividad</a:t>
                      </a:r>
                    </a:p>
                    <a:p>
                      <a:pPr marL="1648460" marR="1637665" lvl="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Área o </a:t>
                      </a:r>
                      <a:r>
                        <a:rPr lang="es-ES" sz="1400" b="0" dirty="0" err="1">
                          <a:solidFill>
                            <a:schemeClr val="tx1"/>
                          </a:solidFill>
                          <a:effectLst/>
                        </a:rPr>
                        <a:t>Prog</a:t>
                      </a: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: CRONICAS</a:t>
                      </a:r>
                      <a:endParaRPr lang="es-CO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48460" marR="163766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Total Actividades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Total Beneficiarios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077">
                <a:tc>
                  <a:txBody>
                    <a:bodyPr/>
                    <a:lstStyle/>
                    <a:p>
                      <a:pPr marL="34925"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</a:rPr>
                        <a:t>Jornada Masiva Salud Publica </a:t>
                      </a:r>
                      <a:r>
                        <a:rPr lang="es-CO" sz="1400" b="1" dirty="0" err="1">
                          <a:solidFill>
                            <a:schemeClr val="tx1"/>
                          </a:solidFill>
                        </a:rPr>
                        <a:t>Cronicas</a:t>
                      </a:r>
                      <a:r>
                        <a:rPr lang="es-CO" sz="14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</a:t>
                      </a:r>
                      <a:endParaRPr lang="es-CO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925">
                <a:tc>
                  <a:txBody>
                    <a:bodyPr/>
                    <a:lstStyle/>
                    <a:p>
                      <a:pPr marL="40005" algn="l">
                        <a:lnSpc>
                          <a:spcPts val="1215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Visitas de </a:t>
                      </a:r>
                      <a:r>
                        <a:rPr lang="es-ES" sz="14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Inspección , Vigilancia y Control a Los</a:t>
                      </a:r>
                      <a:r>
                        <a:rPr lang="es-ES" sz="1400" b="1" baseline="0" dirty="0">
                          <a:solidFill>
                            <a:schemeClr val="tx1"/>
                          </a:solidFill>
                          <a:effectLst/>
                        </a:rPr>
                        <a:t> Planes de Mejoramiento 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CPSAM y CEVI.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s-CO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15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CO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925" algn="l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SUBTOTAL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CO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423">
                <a:tc>
                  <a:txBody>
                    <a:bodyPr/>
                    <a:lstStyle/>
                    <a:p>
                      <a:pPr marL="34925" algn="l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TOTAL GENERAL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CO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es-CO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98552" y="1258370"/>
            <a:ext cx="6943699" cy="77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673" tIns="42337" rIns="84673" bIns="4233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5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Reporte de Actividades Grupales - Sistema de Políticas Públicas SPP</a:t>
            </a:r>
            <a:endParaRPr lang="es-CO" sz="15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500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5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Desde 2021-11-01 Hasta 2021-11-30</a:t>
            </a:r>
          </a:p>
        </p:txBody>
      </p:sp>
    </p:spTree>
    <p:extLst>
      <p:ext uri="{BB962C8B-B14F-4D97-AF65-F5344CB8AC3E}">
        <p14:creationId xmlns:p14="http://schemas.microsoft.com/office/powerpoint/2010/main" val="410548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9829"/>
            <a:ext cx="757402" cy="145508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B4EC99F-677D-42EB-9614-5082A20D86F8}"/>
              </a:ext>
            </a:extLst>
          </p:cNvPr>
          <p:cNvSpPr txBox="1"/>
          <p:nvPr/>
        </p:nvSpPr>
        <p:spPr>
          <a:xfrm>
            <a:off x="2543583" y="1550755"/>
            <a:ext cx="6540994" cy="424055"/>
          </a:xfrm>
          <a:prstGeom prst="rect">
            <a:avLst/>
          </a:prstGeom>
          <a:noFill/>
        </p:spPr>
        <p:txBody>
          <a:bodyPr wrap="square" lIns="84673" tIns="42337" rIns="84673" bIns="42337">
            <a:spAutoFit/>
          </a:bodyPr>
          <a:lstStyle/>
          <a:p>
            <a:pPr algn="ctr">
              <a:defRPr/>
            </a:pPr>
            <a:r>
              <a:rPr lang="es-CO" sz="22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PROGRAMA: ADULTO MAYOR 2021</a:t>
            </a:r>
            <a:endParaRPr lang="es-CO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2B1D825C-523D-4992-AD08-503B3D479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04" y="1029135"/>
            <a:ext cx="9457605" cy="55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29042" tIns="30861" rIns="-49965" bIns="0" numCol="1" anchor="ctr" anchorCtr="0" compatLnSpc="1">
            <a:prstTxWarp prst="textNoShape">
              <a:avLst/>
            </a:prstTxWarp>
            <a:spAutoFit/>
          </a:bodyPr>
          <a:lstStyle/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CO" b="1" dirty="0">
                <a:latin typeface="Arial" panose="020B0604020202020204" pitchFamily="34" charset="0"/>
                <a:ea typeface="Calibri" panose="020F0502020204030204" pitchFamily="34" charset="0"/>
              </a:rPr>
              <a:t>INFORME DE GESTION  PRIMER SEMESTRE </a:t>
            </a:r>
          </a:p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CO" b="1" dirty="0">
                <a:latin typeface="Arial" panose="020B0604020202020204" pitchFamily="34" charset="0"/>
                <a:ea typeface="Calibri" panose="020F0502020204030204" pitchFamily="34" charset="0"/>
              </a:rPr>
              <a:t>ACTIVIDADES </a:t>
            </a:r>
            <a:r>
              <a:rPr kumimoji="0" lang="es-ES" altLang="es-C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EJECUTADAS  PLAN DE  ACCIÓN </a:t>
            </a:r>
          </a:p>
        </p:txBody>
      </p:sp>
      <p:sp>
        <p:nvSpPr>
          <p:cNvPr id="12" name="CuadroTexto 12">
            <a:extLst>
              <a:ext uri="{FF2B5EF4-FFF2-40B4-BE49-F238E27FC236}">
                <a16:creationId xmlns:a16="http://schemas.microsoft.com/office/drawing/2014/main" id="{3B4EC99F-677D-42EB-9614-5082A20D86F8}"/>
              </a:ext>
            </a:extLst>
          </p:cNvPr>
          <p:cNvSpPr txBox="1"/>
          <p:nvPr/>
        </p:nvSpPr>
        <p:spPr>
          <a:xfrm>
            <a:off x="852425" y="1974810"/>
            <a:ext cx="4899446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FORMATO DE SEGUIMIENTO A PLANES DE MEJORAMIENTO     </a:t>
            </a:r>
          </a:p>
          <a:p>
            <a:pPr lvl="0" algn="ctr">
              <a:defRPr/>
            </a:pPr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CPSAM  y CEVI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9" t="21478" r="51419" b="2636"/>
          <a:stretch/>
        </p:blipFill>
        <p:spPr bwMode="auto">
          <a:xfrm>
            <a:off x="1231901" y="2850224"/>
            <a:ext cx="4140491" cy="316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uadroTexto 12">
            <a:extLst>
              <a:ext uri="{FF2B5EF4-FFF2-40B4-BE49-F238E27FC236}">
                <a16:creationId xmlns:a16="http://schemas.microsoft.com/office/drawing/2014/main" id="{3B4EC99F-677D-42EB-9614-5082A20D86F8}"/>
              </a:ext>
            </a:extLst>
          </p:cNvPr>
          <p:cNvSpPr txBox="1"/>
          <p:nvPr/>
        </p:nvSpPr>
        <p:spPr>
          <a:xfrm>
            <a:off x="6055639" y="1974810"/>
            <a:ext cx="42272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2000" b="1" dirty="0">
                <a:solidFill>
                  <a:srgbClr val="ED7D31">
                    <a:lumMod val="75000"/>
                  </a:srgbClr>
                </a:solidFill>
              </a:rPr>
              <a:t> LEY 1315 DEL 2009  CPSAM Y </a:t>
            </a:r>
            <a:r>
              <a:rPr lang="es-CO" sz="2000" b="1" dirty="0">
                <a:solidFill>
                  <a:prstClr val="black"/>
                </a:solidFill>
              </a:rPr>
              <a:t> </a:t>
            </a:r>
            <a:r>
              <a:rPr lang="es-CO" sz="2000" b="1" dirty="0">
                <a:solidFill>
                  <a:srgbClr val="ED7D31">
                    <a:lumMod val="75000"/>
                  </a:srgbClr>
                </a:solidFill>
              </a:rPr>
              <a:t>RESOLUCIÓN 055 DEL 2018 CEVI </a:t>
            </a:r>
          </a:p>
          <a:p>
            <a:pPr lvl="0" algn="ctr">
              <a:defRPr/>
            </a:pPr>
            <a:r>
              <a:rPr lang="es-CO" sz="2000" b="1" dirty="0">
                <a:solidFill>
                  <a:srgbClr val="ED7D31">
                    <a:lumMod val="75000"/>
                  </a:srgbClr>
                </a:solidFill>
                <a:latin typeface="Montserrat Black" panose="00000A00000000000000" pitchFamily="2" charset="0"/>
              </a:rPr>
              <a:t>                                                                    </a:t>
            </a:r>
          </a:p>
          <a:p>
            <a:pPr marL="285750" lvl="0" indent="-285750">
              <a:buFont typeface="Wingdings" pitchFamily="2" charset="2"/>
              <a:buChar char="v"/>
              <a:defRPr/>
            </a:pPr>
            <a:r>
              <a:rPr lang="es-CO" sz="2000" b="1" dirty="0">
                <a:latin typeface="Montserrat Black" panose="00000A00000000000000" pitchFamily="2" charset="0"/>
              </a:rPr>
              <a:t>Art. 4 ley 1315 2009.                                                                            </a:t>
            </a:r>
          </a:p>
          <a:p>
            <a:pPr marL="285750" lvl="0" indent="-285750">
              <a:buFont typeface="Wingdings" pitchFamily="2" charset="2"/>
              <a:buChar char="v"/>
              <a:defRPr/>
            </a:pPr>
            <a:r>
              <a:rPr lang="es-CO" sz="2000" b="1" dirty="0">
                <a:latin typeface="Montserrat Black" panose="00000A00000000000000" pitchFamily="2" charset="0"/>
              </a:rPr>
              <a:t>Talento </a:t>
            </a:r>
            <a:r>
              <a:rPr lang="es-CO" sz="2000" b="1" dirty="0"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s-CO" sz="2000" b="1" dirty="0">
                <a:latin typeface="Montserrat Black" panose="00000A00000000000000" pitchFamily="2" charset="0"/>
              </a:rPr>
              <a:t>umano                                                                            </a:t>
            </a:r>
          </a:p>
          <a:p>
            <a:pPr marL="285750" lvl="0" indent="-285750">
              <a:buFont typeface="Wingdings" pitchFamily="2" charset="2"/>
              <a:buChar char="v"/>
              <a:defRPr/>
            </a:pPr>
            <a:r>
              <a:rPr lang="es-CO" sz="2000" b="1" dirty="0">
                <a:latin typeface="Montserrat Black" panose="00000A00000000000000" pitchFamily="2" charset="0"/>
              </a:rPr>
              <a:t>Infraestructura                                                                              </a:t>
            </a:r>
          </a:p>
          <a:p>
            <a:pPr marL="285750" lvl="0" indent="-285750">
              <a:buFont typeface="Wingdings" pitchFamily="2" charset="2"/>
              <a:buChar char="v"/>
              <a:defRPr/>
            </a:pPr>
            <a:r>
              <a:rPr lang="es-CO" sz="2000" b="1" dirty="0">
                <a:latin typeface="Montserrat Black" panose="00000A00000000000000" pitchFamily="2" charset="0"/>
              </a:rPr>
              <a:t>Dotación                                                                             </a:t>
            </a:r>
          </a:p>
          <a:p>
            <a:pPr marL="285750" lvl="0" indent="-285750">
              <a:buFont typeface="Wingdings" pitchFamily="2" charset="2"/>
              <a:buChar char="v"/>
              <a:defRPr/>
            </a:pPr>
            <a:r>
              <a:rPr lang="es-CO" sz="2000" b="1" dirty="0"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s-CO" sz="2000" b="1" dirty="0">
                <a:latin typeface="Montserrat Black" panose="00000A00000000000000" pitchFamily="2" charset="0"/>
              </a:rPr>
              <a:t>estión                                                                             </a:t>
            </a:r>
          </a:p>
          <a:p>
            <a:pPr marL="285750" lvl="0" indent="-285750">
              <a:buFont typeface="Wingdings" pitchFamily="2" charset="2"/>
              <a:buChar char="v"/>
              <a:defRPr/>
            </a:pPr>
            <a:r>
              <a:rPr lang="es-CO" sz="2000" b="1" dirty="0">
                <a:latin typeface="Montserrat Black" panose="00000A00000000000000" pitchFamily="2" charset="0"/>
              </a:rPr>
              <a:t>Atención Integral </a:t>
            </a:r>
            <a:r>
              <a:rPr lang="es-ES" sz="2000" b="1" dirty="0">
                <a:latin typeface="Arial" panose="020B0604020202020204" pitchFamily="34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562448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9829"/>
            <a:ext cx="757402" cy="1455081"/>
          </a:xfrm>
          <a:prstGeom prst="rect">
            <a:avLst/>
          </a:prstGeom>
        </p:spPr>
      </p:pic>
      <p:sp>
        <p:nvSpPr>
          <p:cNvPr id="11" name="CuadroTexto 4">
            <a:extLst>
              <a:ext uri="{FF2B5EF4-FFF2-40B4-BE49-F238E27FC236}">
                <a16:creationId xmlns:a16="http://schemas.microsoft.com/office/drawing/2014/main" id="{4694FC50-0B02-47F7-ADA7-BBA124A99702}"/>
              </a:ext>
            </a:extLst>
          </p:cNvPr>
          <p:cNvSpPr txBox="1"/>
          <p:nvPr/>
        </p:nvSpPr>
        <p:spPr>
          <a:xfrm>
            <a:off x="890954" y="490988"/>
            <a:ext cx="954258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500" i="1" dirty="0">
                <a:solidFill>
                  <a:srgbClr val="E20E18"/>
                </a:solidFill>
                <a:latin typeface="Montserrat Black" panose="00000A00000000000000" pitchFamily="2" charset="0"/>
              </a:rPr>
              <a:t>¡ </a:t>
            </a:r>
            <a:r>
              <a:rPr lang="es-CO" sz="4000" i="1" dirty="0">
                <a:solidFill>
                  <a:srgbClr val="E20E18"/>
                </a:solidFill>
                <a:latin typeface="Montserrat Black" panose="00000A00000000000000" pitchFamily="2" charset="0"/>
              </a:rPr>
              <a:t>MUCHAS GRACIAS !</a:t>
            </a:r>
          </a:p>
          <a:p>
            <a:pPr algn="ctr"/>
            <a:r>
              <a:rPr lang="es-CO" sz="2000" i="1" dirty="0">
                <a:solidFill>
                  <a:srgbClr val="E20E18"/>
                </a:solidFill>
                <a:latin typeface="Montserrat Black" panose="00000A00000000000000" pitchFamily="2" charset="0"/>
              </a:rPr>
              <a:t>Jhon Fredy Vega Henao</a:t>
            </a:r>
          </a:p>
          <a:p>
            <a:pPr algn="ctr"/>
            <a:r>
              <a:rPr lang="es-CO" sz="2000" i="1" dirty="0">
                <a:solidFill>
                  <a:srgbClr val="E20E18"/>
                </a:solidFill>
                <a:latin typeface="Montserrat Black" panose="00000A00000000000000" pitchFamily="2" charset="0"/>
              </a:rPr>
              <a:t>Técnico SSPYSS</a:t>
            </a:r>
          </a:p>
        </p:txBody>
      </p:sp>
      <p:pic>
        <p:nvPicPr>
          <p:cNvPr id="12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70"/>
          <a:stretch/>
        </p:blipFill>
        <p:spPr>
          <a:xfrm>
            <a:off x="2545384" y="2459208"/>
            <a:ext cx="5846141" cy="173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4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92641" y="1968984"/>
            <a:ext cx="6527475" cy="2855490"/>
          </a:xfrm>
          <a:prstGeom prst="rect">
            <a:avLst/>
          </a:prstGeom>
          <a:noFill/>
        </p:spPr>
        <p:txBody>
          <a:bodyPr wrap="square" lIns="84673" tIns="42337" rIns="84673" bIns="42337" rtlCol="0">
            <a:spAutoFit/>
          </a:bodyPr>
          <a:lstStyle/>
          <a:p>
            <a:r>
              <a:rPr lang="es-CO" sz="3600" b="1" dirty="0">
                <a:latin typeface="Montserrat Medium" panose="00000600000000000000" pitchFamily="2" charset="0"/>
              </a:rPr>
              <a:t>SOCIALIZACIÓN DE LAS</a:t>
            </a:r>
          </a:p>
          <a:p>
            <a:r>
              <a:rPr lang="es-CO" sz="3600" b="1" dirty="0">
                <a:latin typeface="Montserrat Medium" panose="00000600000000000000" pitchFamily="2" charset="0"/>
              </a:rPr>
              <a:t> ACCIONES REALIZADAS </a:t>
            </a:r>
            <a:r>
              <a:rPr lang="es-CO" sz="3600" dirty="0"/>
              <a:t>Programa Adulto Mayor Secretaria de Salud Pública y Seguridad Social.</a:t>
            </a:r>
            <a:endParaRPr lang="es-CO" sz="3600" b="1" dirty="0"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69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63971" y="1368909"/>
            <a:ext cx="6941729" cy="4148152"/>
          </a:xfrm>
          <a:prstGeom prst="rect">
            <a:avLst/>
          </a:prstGeom>
          <a:noFill/>
        </p:spPr>
        <p:txBody>
          <a:bodyPr wrap="square" lIns="84673" tIns="42337" rIns="84673" bIns="42337" rtlCol="0">
            <a:spAutoFit/>
          </a:bodyPr>
          <a:lstStyle/>
          <a:p>
            <a:r>
              <a:rPr lang="es-CO" sz="4400" b="1" dirty="0"/>
              <a:t>DIMENSION: </a:t>
            </a:r>
            <a:r>
              <a:rPr lang="es-CO" sz="4400" dirty="0"/>
              <a:t>Vida saludable y condiciones crónicas no transmisibles</a:t>
            </a:r>
            <a:r>
              <a:rPr lang="es-CO" sz="4400" b="1" dirty="0"/>
              <a:t> </a:t>
            </a:r>
            <a:r>
              <a:rPr lang="es-CO" sz="4400" dirty="0"/>
              <a:t>Programa Adulto Mayor Secretaria de Salud Pública y Seguridad Social.</a:t>
            </a:r>
            <a:endParaRPr lang="es-CO" sz="4200" b="1" dirty="0">
              <a:solidFill>
                <a:schemeClr val="bg1"/>
              </a:solidFill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07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9829"/>
            <a:ext cx="757402" cy="145508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B4EC99F-677D-42EB-9614-5082A20D86F8}"/>
              </a:ext>
            </a:extLst>
          </p:cNvPr>
          <p:cNvSpPr txBox="1"/>
          <p:nvPr/>
        </p:nvSpPr>
        <p:spPr>
          <a:xfrm>
            <a:off x="2543583" y="1014916"/>
            <a:ext cx="6540994" cy="424055"/>
          </a:xfrm>
          <a:prstGeom prst="rect">
            <a:avLst/>
          </a:prstGeom>
          <a:noFill/>
        </p:spPr>
        <p:txBody>
          <a:bodyPr wrap="square" lIns="84673" tIns="42337" rIns="84673" bIns="42337">
            <a:spAutoFit/>
          </a:bodyPr>
          <a:lstStyle/>
          <a:p>
            <a:pPr algn="ctr">
              <a:defRPr/>
            </a:pPr>
            <a:r>
              <a:rPr lang="es-CO" sz="22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PROGRAMA: ADULTO MAYOR 2021</a:t>
            </a:r>
            <a:endParaRPr lang="es-CO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2B1D825C-523D-4992-AD08-503B3D479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198" y="507426"/>
            <a:ext cx="8390158" cy="55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29042" tIns="30861" rIns="-49965" bIns="0" numCol="1" anchor="ctr" anchorCtr="0" compatLnSpc="1">
            <a:prstTxWarp prst="textNoShape">
              <a:avLst/>
            </a:prstTxWarp>
            <a:spAutoFit/>
          </a:bodyPr>
          <a:lstStyle/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CO" b="1" dirty="0">
                <a:latin typeface="Arial" panose="020B0604020202020204" pitchFamily="34" charset="0"/>
                <a:ea typeface="Calibri" panose="020F0502020204030204" pitchFamily="34" charset="0"/>
              </a:rPr>
              <a:t>INFORME DE GESTION  CUARTO TRIMESTRE </a:t>
            </a:r>
          </a:p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CO" b="1" dirty="0">
                <a:latin typeface="Arial" panose="020B0604020202020204" pitchFamily="34" charset="0"/>
                <a:ea typeface="Calibri" panose="020F0502020204030204" pitchFamily="34" charset="0"/>
              </a:rPr>
              <a:t>ACTIVIDADES </a:t>
            </a:r>
            <a:r>
              <a:rPr kumimoji="0" lang="es-ES" altLang="es-C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EJECUTADAS  PLAN DE  ACCIÓN 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188586"/>
              </p:ext>
            </p:extLst>
          </p:nvPr>
        </p:nvGraphicFramePr>
        <p:xfrm>
          <a:off x="757403" y="1438971"/>
          <a:ext cx="9823938" cy="3636864"/>
        </p:xfrm>
        <a:graphic>
          <a:graphicData uri="http://schemas.openxmlformats.org/drawingml/2006/table">
            <a:tbl>
              <a:tblPr/>
              <a:tblGrid>
                <a:gridCol w="3241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1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1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/>
                        </a:rPr>
                        <a:t>ALCANCE CONTRACTUAL</a:t>
                      </a:r>
                      <a:endParaRPr lang="es-CO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/>
                        </a:rPr>
                        <a:t>ACTIVIDADES QUE DESARROLLA</a:t>
                      </a:r>
                      <a:endParaRPr lang="es-CO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/>
                        </a:rPr>
                        <a:t>METODOLOGÍA DE DESARROLLO</a:t>
                      </a:r>
                      <a:endParaRPr lang="es-CO" sz="1400" dirty="0">
                        <a:effectLst/>
                        <a:latin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/>
                        </a:rPr>
                        <a:t>(Describe de qué manera las ejecuta: presencial o virtual, zonas, población, herramienta de trabajo y cómo la soporta)</a:t>
                      </a:r>
                      <a:endParaRPr lang="es-CO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086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Realizar visitas de Inspección, Vigilancia y Control  a los Planes de Mejoramiento al 100% de los CPSAM Y CEVI.</a:t>
                      </a:r>
                    </a:p>
                    <a:p>
                      <a:pPr algn="just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20" marR="8720" marT="8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Visitas de IVC Planes de Mejoramiento a CPSAM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CO" sz="12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Las</a:t>
                      </a:r>
                      <a:r>
                        <a:rPr lang="es-CO" sz="1200" b="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visitas se hacen presenciales  donde se  verifican los avances al plan de mejoramiento dejados por los 2 compañeros del  el programa adulto mayor y se determina su avance, se diligencia el formato </a:t>
                      </a:r>
                      <a:r>
                        <a:rPr lang="es-CO" sz="1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 seguimiento a Planes de Mejoramiento  a los CPSAM y CEVI</a:t>
                      </a:r>
                      <a:r>
                        <a:rPr lang="es-CO" sz="1200" b="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tanto en la parte urbana como rural y por ultimo se elabora  deja copia del formato, se toma evidencia fotográfica.</a:t>
                      </a:r>
                      <a:endParaRPr lang="es-CO" sz="12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32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Realizar actividades de promoción y prevención para mejorar la calidad de vida del adulto mayor al 100% de grupos de adulto mayor.</a:t>
                      </a:r>
                    </a:p>
                    <a:p>
                      <a:pPr algn="just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20" marR="8720" marT="8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Charlas  enfocada en estilos de vida saludables, vejez y  envejecimiento  promoción y prevención y normatividad protección integral del adulto mayor por abandono y maltrato.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</a:t>
                      </a:r>
                      <a:r>
                        <a:rPr lang="es-CO" sz="1200" b="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hacen de manera presencial a los diferentes monitores en sus domicilios , también a  grupos   en sus sedes  o  en  las  casetas comunales, donde sensibilizo  a los monitores de la importancia  de tener buenos estilos de vida para llegar a una vejez digna se requiere herramientas como documentos soportes, computador, sonido, video </a:t>
                      </a:r>
                      <a:r>
                        <a:rPr lang="es-CO" sz="1200" b="0" baseline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beam</a:t>
                      </a:r>
                      <a:r>
                        <a:rPr lang="es-CO" sz="1200" b="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el celular </a:t>
                      </a:r>
                      <a:r>
                        <a:rPr lang="es-CO" sz="1200" b="0" baseline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etc</a:t>
                      </a:r>
                      <a:r>
                        <a:rPr lang="es-CO" sz="1200" b="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se soporta con el levantamiento de SPP y evidencia de la actividad. </a:t>
                      </a:r>
                      <a:endParaRPr lang="es-CO" sz="12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0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9829"/>
            <a:ext cx="757402" cy="145508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B4EC99F-677D-42EB-9614-5082A20D86F8}"/>
              </a:ext>
            </a:extLst>
          </p:cNvPr>
          <p:cNvSpPr txBox="1"/>
          <p:nvPr/>
        </p:nvSpPr>
        <p:spPr>
          <a:xfrm>
            <a:off x="2543583" y="1014916"/>
            <a:ext cx="6540994" cy="424055"/>
          </a:xfrm>
          <a:prstGeom prst="rect">
            <a:avLst/>
          </a:prstGeom>
          <a:noFill/>
        </p:spPr>
        <p:txBody>
          <a:bodyPr wrap="square" lIns="84673" tIns="42337" rIns="84673" bIns="42337">
            <a:spAutoFit/>
          </a:bodyPr>
          <a:lstStyle/>
          <a:p>
            <a:pPr algn="ctr">
              <a:defRPr/>
            </a:pPr>
            <a:r>
              <a:rPr lang="es-CO" sz="22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PROGRAMA: ADULTO MAYOR 2021</a:t>
            </a:r>
            <a:endParaRPr lang="es-CO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2B1D825C-523D-4992-AD08-503B3D479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50" y="460533"/>
            <a:ext cx="9457605" cy="55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29042" tIns="30861" rIns="-49965" bIns="0" numCol="1" anchor="ctr" anchorCtr="0" compatLnSpc="1">
            <a:prstTxWarp prst="textNoShape">
              <a:avLst/>
            </a:prstTxWarp>
            <a:spAutoFit/>
          </a:bodyPr>
          <a:lstStyle/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CO" b="1" dirty="0">
                <a:latin typeface="Arial" panose="020B0604020202020204" pitchFamily="34" charset="0"/>
                <a:ea typeface="Calibri" panose="020F0502020204030204" pitchFamily="34" charset="0"/>
              </a:rPr>
              <a:t>INFORME DE GESTION  CUARTO TRIMESTRE </a:t>
            </a:r>
          </a:p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CO" b="1" dirty="0">
                <a:latin typeface="Arial" panose="020B0604020202020204" pitchFamily="34" charset="0"/>
                <a:ea typeface="Calibri" panose="020F0502020204030204" pitchFamily="34" charset="0"/>
              </a:rPr>
              <a:t>ACTIVIDADES  EJECUTADAS  PLAN DE  ACCIÓN 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907261"/>
              </p:ext>
            </p:extLst>
          </p:nvPr>
        </p:nvGraphicFramePr>
        <p:xfrm>
          <a:off x="757403" y="1521802"/>
          <a:ext cx="9701578" cy="3288510"/>
        </p:xfrm>
        <a:graphic>
          <a:graphicData uri="http://schemas.openxmlformats.org/drawingml/2006/table">
            <a:tbl>
              <a:tblPr/>
              <a:tblGrid>
                <a:gridCol w="3119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6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/>
                        </a:rPr>
                        <a:t>ALCANCE CONTRACTUAL</a:t>
                      </a:r>
                      <a:endParaRPr lang="es-CO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/>
                        </a:rPr>
                        <a:t>ACTIVIDADES QUE DESARROLLA</a:t>
                      </a:r>
                      <a:endParaRPr lang="es-CO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/>
                        </a:rPr>
                        <a:t>METODOLOGÍA DE DESARROLLO</a:t>
                      </a:r>
                      <a:endParaRPr lang="es-CO" sz="1400" dirty="0">
                        <a:effectLst/>
                        <a:latin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/>
                        </a:rPr>
                        <a:t>(Describe de qué manera las ejecuta: presencial o virtual, zonas, población, herramienta de trabajo y cómo la soporta)</a:t>
                      </a:r>
                      <a:endParaRPr lang="es-CO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63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Actividades de promoción y prevención para mejorar la calidad de vida del adulto mayor </a:t>
                      </a:r>
                      <a:r>
                        <a:rPr lang="es-CO" sz="12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al </a:t>
                      </a:r>
                      <a:r>
                        <a:rPr lang="es-CO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 de los CPSAM</a:t>
                      </a:r>
                      <a:r>
                        <a:rPr lang="es-CO" sz="12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CO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y CEVI. 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20" marR="8720" marT="8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Estos</a:t>
                      </a:r>
                      <a:r>
                        <a:rPr lang="es-CO" sz="1200" b="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están a cargo de los compañeros  el gerontólogo y la enfermera</a:t>
                      </a:r>
                      <a:r>
                        <a:rPr lang="es-CO" sz="1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es-CO" sz="1200" b="0" baseline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O" sz="1200" b="0" baseline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544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Actividades de promoción, prevención y sensibilización frente a temas de salud con población adulta mayor  y  líderes comunitarios.</a:t>
                      </a:r>
                    </a:p>
                    <a:p>
                      <a:pPr algn="just" rtl="0" fontAlgn="ctr"/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20" marR="8720" marT="8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Talleres cognitivos</a:t>
                      </a:r>
                      <a:r>
                        <a:rPr lang="es-CO" sz="1200" b="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enfocados en salud mental para estimular su mente.</a:t>
                      </a:r>
                      <a:endParaRPr lang="es-CO" sz="12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 hacen de manera presencial en las  sede comunales</a:t>
                      </a:r>
                      <a:r>
                        <a:rPr lang="es-CO" sz="1200" b="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o en sitios de encuentros delos mismos</a:t>
                      </a:r>
                      <a:r>
                        <a:rPr lang="es-CO" sz="1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con  la población adulta mayor donde se les realiza talleres cognitivos enfocados en  ejercicios mentales para estimular su mente y  sus sentidos  </a:t>
                      </a:r>
                      <a:r>
                        <a:rPr lang="es-CO" sz="1200" b="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donde ellos desarrollan en grupos  los talleres dados y por ultimo se hace la retroalimentación, estas intervenciones se harán en  diferentes Comunas y corregimientos del Municipio de Pereira., se soportan con el levantamiento del SPP y el registro fotográfico de la actividad.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O" sz="1200" b="0" baseline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798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9829"/>
            <a:ext cx="757402" cy="145508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B4EC99F-677D-42EB-9614-5082A20D86F8}"/>
              </a:ext>
            </a:extLst>
          </p:cNvPr>
          <p:cNvSpPr txBox="1"/>
          <p:nvPr/>
        </p:nvSpPr>
        <p:spPr>
          <a:xfrm>
            <a:off x="2543583" y="1118286"/>
            <a:ext cx="6540994" cy="424055"/>
          </a:xfrm>
          <a:prstGeom prst="rect">
            <a:avLst/>
          </a:prstGeom>
          <a:noFill/>
        </p:spPr>
        <p:txBody>
          <a:bodyPr wrap="square" lIns="84673" tIns="42337" rIns="84673" bIns="42337">
            <a:spAutoFit/>
          </a:bodyPr>
          <a:lstStyle/>
          <a:p>
            <a:pPr algn="ctr">
              <a:defRPr/>
            </a:pPr>
            <a:r>
              <a:rPr lang="es-CO" sz="22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PROGRAMA: ADULTO MAYOR 2021</a:t>
            </a:r>
            <a:endParaRPr lang="es-CO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2B1D825C-523D-4992-AD08-503B3D479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81" y="472256"/>
            <a:ext cx="9457605" cy="55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29042" tIns="30861" rIns="-49965" bIns="0" numCol="1" anchor="ctr" anchorCtr="0" compatLnSpc="1">
            <a:prstTxWarp prst="textNoShape">
              <a:avLst/>
            </a:prstTxWarp>
            <a:spAutoFit/>
          </a:bodyPr>
          <a:lstStyle/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CO" b="1" dirty="0">
                <a:latin typeface="Arial" panose="020B0604020202020204" pitchFamily="34" charset="0"/>
                <a:ea typeface="Calibri" panose="020F0502020204030204" pitchFamily="34" charset="0"/>
              </a:rPr>
              <a:t>INFORME DE GESTION  CUARTO TRIMESTRE </a:t>
            </a:r>
          </a:p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CO" b="1" dirty="0">
                <a:latin typeface="Arial" panose="020B0604020202020204" pitchFamily="34" charset="0"/>
                <a:ea typeface="Calibri" panose="020F0502020204030204" pitchFamily="34" charset="0"/>
              </a:rPr>
              <a:t>ACTIVIDADES </a:t>
            </a:r>
            <a:r>
              <a:rPr kumimoji="0" lang="es-ES" altLang="es-C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altLang="es-CO" b="1" dirty="0">
                <a:latin typeface="Arial" panose="020B0604020202020204" pitchFamily="34" charset="0"/>
                <a:ea typeface="Calibri" panose="020F0502020204030204" pitchFamily="34" charset="0"/>
              </a:rPr>
              <a:t>EJECUTADAS </a:t>
            </a:r>
            <a:r>
              <a:rPr kumimoji="0" lang="es-ES" altLang="es-C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PLAN DE  ACCIÓN 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075598"/>
              </p:ext>
            </p:extLst>
          </p:nvPr>
        </p:nvGraphicFramePr>
        <p:xfrm>
          <a:off x="1496158" y="1560682"/>
          <a:ext cx="8038367" cy="3019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1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INDICADOR</a:t>
                      </a:r>
                      <a:r>
                        <a:rPr lang="es-CO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s-CO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20" marR="8720" marT="850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PROGRAMADO  </a:t>
                      </a:r>
                    </a:p>
                    <a:p>
                      <a:pPr algn="ctr" rtl="0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VIGENCIA 2021</a:t>
                      </a:r>
                      <a:endParaRPr lang="pt-BR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20" marR="8720" marT="850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AVANCES RESULTADO IV TRIMESTRE 2021  1 AL 31/10/2021</a:t>
                      </a:r>
                      <a:endParaRPr lang="es-CO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20" marR="8720" marT="850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76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Realizar visitas de Inspección, Vigilancia y Control  a los Planes de Mejoramiento al 100% de los CPSAM Y CEVI.</a:t>
                      </a:r>
                      <a:endParaRPr lang="es-CO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20" marR="8720" marT="850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20" marR="8720" marT="850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20" marR="8720" marT="850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6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Realizar actividades de promoción y prevención para mejorar la calidad de vida del adulto mayor al 100% de grupos de adulto mayor.</a:t>
                      </a:r>
                      <a:endParaRPr lang="es-CO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20" marR="8720" marT="850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20" marR="8720" marT="850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20" marR="8720" marT="850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76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Actividades de promoción y prevención para mejorar la calidad de vida del adulto mayor </a:t>
                      </a:r>
                      <a:r>
                        <a:rPr lang="es-CO" sz="13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al </a:t>
                      </a:r>
                      <a:r>
                        <a:rPr lang="es-CO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100% de los CPSAM</a:t>
                      </a:r>
                      <a:r>
                        <a:rPr lang="es-CO" sz="13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y CEVI. </a:t>
                      </a:r>
                      <a:endParaRPr lang="es-CO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20" marR="8720" marT="850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20" marR="8720" marT="850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20" marR="8720" marT="850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76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Actividades de promoción, prevención y sensibilización frente a temas de salud con población adulta mayor  y  líderes comunitarios.</a:t>
                      </a:r>
                      <a:endParaRPr lang="es-CO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20" marR="8720" marT="850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20" marR="8720" marT="850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20" marR="8720" marT="850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79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9829"/>
            <a:ext cx="757402" cy="145508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B4EC99F-677D-42EB-9614-5082A20D86F8}"/>
              </a:ext>
            </a:extLst>
          </p:cNvPr>
          <p:cNvSpPr txBox="1"/>
          <p:nvPr/>
        </p:nvSpPr>
        <p:spPr>
          <a:xfrm>
            <a:off x="2543583" y="1126700"/>
            <a:ext cx="6540994" cy="424055"/>
          </a:xfrm>
          <a:prstGeom prst="rect">
            <a:avLst/>
          </a:prstGeom>
          <a:noFill/>
        </p:spPr>
        <p:txBody>
          <a:bodyPr wrap="square" lIns="84673" tIns="42337" rIns="84673" bIns="42337">
            <a:spAutoFit/>
          </a:bodyPr>
          <a:lstStyle/>
          <a:p>
            <a:pPr algn="ctr">
              <a:defRPr/>
            </a:pPr>
            <a:r>
              <a:rPr lang="es-CO" sz="22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PROGRAMA: ADULTO MAYOR 2021</a:t>
            </a:r>
            <a:endParaRPr lang="es-CO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2B1D825C-523D-4992-AD08-503B3D479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" y="474752"/>
            <a:ext cx="9457605" cy="55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29042" tIns="30861" rIns="-49965" bIns="0" numCol="1" anchor="ctr" anchorCtr="0" compatLnSpc="1">
            <a:prstTxWarp prst="textNoShape">
              <a:avLst/>
            </a:prstTxWarp>
            <a:spAutoFit/>
          </a:bodyPr>
          <a:lstStyle/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CO" b="1" dirty="0">
                <a:latin typeface="Arial" panose="020B0604020202020204" pitchFamily="34" charset="0"/>
                <a:ea typeface="Calibri" panose="020F0502020204030204" pitchFamily="34" charset="0"/>
              </a:rPr>
              <a:t>INFORME DE GESTION  CUARTO TRIMESTRE </a:t>
            </a:r>
          </a:p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CO" b="1" dirty="0">
                <a:latin typeface="Arial" panose="020B0604020202020204" pitchFamily="34" charset="0"/>
                <a:ea typeface="Calibri" panose="020F0502020204030204" pitchFamily="34" charset="0"/>
              </a:rPr>
              <a:t>ACTIVIDADES  EJECUTADAS  PLAN DE  ACCIÓN 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410219"/>
              </p:ext>
            </p:extLst>
          </p:nvPr>
        </p:nvGraphicFramePr>
        <p:xfrm>
          <a:off x="1781175" y="1597924"/>
          <a:ext cx="7467600" cy="30020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1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INDICADOR  P.P</a:t>
                      </a:r>
                      <a:endParaRPr lang="es-CO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20" marR="8720" marT="850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PROGRAMADO  </a:t>
                      </a:r>
                    </a:p>
                    <a:p>
                      <a:pPr algn="ctr" rtl="0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VIGENCIA 2021</a:t>
                      </a:r>
                      <a:endParaRPr lang="pt-BR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20" marR="8720" marT="850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AVANCES RESULTADO IV TRIMESTRE 2021  </a:t>
                      </a:r>
                    </a:p>
                    <a:p>
                      <a:pPr algn="ctr" rtl="0" fontAlgn="ctr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A 31 /10/2021</a:t>
                      </a:r>
                      <a:endParaRPr lang="es-CO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20" marR="8720" marT="850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76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Realizar visitas de Inspección, Vigilancia y Control  a los Planes de Mejoramiento al 100% de los CPSAM Y CEVI.</a:t>
                      </a:r>
                      <a:endParaRPr lang="es-CO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20" marR="8720" marT="850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20" marR="8720" marT="850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20" marR="8720" marT="850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6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Realizar actividades de promoción y prevención para mejorar la calidad de vida del adulto mayor al 100% de grupos de adulto mayor.</a:t>
                      </a:r>
                      <a:endParaRPr lang="es-CO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20" marR="8720" marT="850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20" marR="8720" marT="850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20" marR="8720" marT="850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76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Actividades de promoción y prevención para mejorar la calidad de vida del adulto mayor </a:t>
                      </a:r>
                      <a:r>
                        <a:rPr lang="es-CO" sz="13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al </a:t>
                      </a:r>
                      <a:r>
                        <a:rPr lang="es-CO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100% de los CPSAM</a:t>
                      </a:r>
                      <a:r>
                        <a:rPr lang="es-CO" sz="13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y CEVI. </a:t>
                      </a:r>
                      <a:endParaRPr lang="es-CO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20" marR="8720" marT="850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20" marR="8720" marT="850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20" marR="8720" marT="850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76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Actividades de promoción, prevención y sensibilización frente a temas de salud con población adulta mayor  y  líderes comunitarios.</a:t>
                      </a:r>
                      <a:endParaRPr lang="es-CO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20" marR="8720" marT="850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20" marR="8720" marT="850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s-CO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720" marR="8720" marT="850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369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9829"/>
            <a:ext cx="757402" cy="145508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B4EC99F-677D-42EB-9614-5082A20D86F8}"/>
              </a:ext>
            </a:extLst>
          </p:cNvPr>
          <p:cNvSpPr txBox="1"/>
          <p:nvPr/>
        </p:nvSpPr>
        <p:spPr>
          <a:xfrm>
            <a:off x="2614574" y="1006502"/>
            <a:ext cx="6540994" cy="424055"/>
          </a:xfrm>
          <a:prstGeom prst="rect">
            <a:avLst/>
          </a:prstGeom>
          <a:noFill/>
        </p:spPr>
        <p:txBody>
          <a:bodyPr wrap="square" lIns="84673" tIns="42337" rIns="84673" bIns="42337">
            <a:spAutoFit/>
          </a:bodyPr>
          <a:lstStyle/>
          <a:p>
            <a:pPr algn="ctr">
              <a:defRPr/>
            </a:pPr>
            <a:r>
              <a:rPr lang="es-CO" sz="22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PROGRAMA: ADULTO MAYOR 2021</a:t>
            </a:r>
            <a:endParaRPr lang="es-CO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2B1D825C-523D-4992-AD08-503B3D479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856" y="318005"/>
            <a:ext cx="9457605" cy="81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29042" tIns="30861" rIns="-49965" bIns="0" numCol="1" anchor="ctr" anchorCtr="0" compatLnSpc="1">
            <a:prstTxWarp prst="textNoShape">
              <a:avLst/>
            </a:prstTxWarp>
            <a:spAutoFit/>
          </a:bodyPr>
          <a:lstStyle/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CO" b="1">
                <a:latin typeface="Arial" panose="020B0604020202020204" pitchFamily="34" charset="0"/>
                <a:ea typeface="Calibri" panose="020F0502020204030204" pitchFamily="34" charset="0"/>
              </a:rPr>
              <a:t>INFORME DE GESTION  CUARTO TRIMESTRE </a:t>
            </a:r>
          </a:p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CO" b="1" dirty="0">
                <a:latin typeface="Arial" panose="020B0604020202020204" pitchFamily="34" charset="0"/>
                <a:ea typeface="Calibri" panose="020F0502020204030204" pitchFamily="34" charset="0"/>
              </a:rPr>
              <a:t>ACTIVIDADES  EJECUTADAS  PLAN DE  ACCIÓN </a:t>
            </a:r>
          </a:p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endParaRPr kumimoji="0" lang="es-ES" altLang="es-CO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301041"/>
              </p:ext>
            </p:extLst>
          </p:nvPr>
        </p:nvGraphicFramePr>
        <p:xfrm>
          <a:off x="1397937" y="2239350"/>
          <a:ext cx="7526410" cy="23464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26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6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7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8077">
                <a:tc gridSpan="6">
                  <a:txBody>
                    <a:bodyPr/>
                    <a:lstStyle/>
                    <a:p>
                      <a:pPr marL="1826895" marR="181737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JHON FREDY VEGA HENAO - 18511525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155">
                <a:tc gridSpan="2">
                  <a:txBody>
                    <a:bodyPr/>
                    <a:lstStyle/>
                    <a:p>
                      <a:pPr marL="53340" marR="4318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Actividad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7305" marR="1778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 marR="1778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Act. Únicas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305" marR="1778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Benef. Únicos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" marR="1778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Total Benef.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34925"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Área o Programa: CRONICAS</a:t>
                      </a:r>
                      <a:endParaRPr lang="es-CO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743">
                <a:tc>
                  <a:txBody>
                    <a:bodyPr/>
                    <a:lstStyle/>
                    <a:p>
                      <a:pPr marL="53340" marR="43815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Visitas educativas de promoción de la salud, prevención</a:t>
                      </a:r>
                      <a:endParaRPr lang="es-CO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3340" marR="41910" algn="ctr">
                        <a:lnSpc>
                          <a:spcPts val="14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de la enfermedad, estilos de vida, derechos y deberes, proceso de vejez y envejecimiento a grupos de adultos mayores.</a:t>
                      </a:r>
                      <a:endParaRPr lang="es-CO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160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s-CO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9525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134</a:t>
                      </a:r>
                      <a:endParaRPr lang="es-CO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188</a:t>
                      </a:r>
                      <a:endParaRPr lang="es-CO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077">
                <a:tc>
                  <a:txBody>
                    <a:bodyPr/>
                    <a:lstStyle/>
                    <a:p>
                      <a:pPr marL="34925"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SUBTOTAL</a:t>
                      </a:r>
                      <a:endParaRPr lang="es-CO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16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s-CO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952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</a:t>
                      </a:r>
                      <a:endParaRPr lang="es-CO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188</a:t>
                      </a:r>
                      <a:endParaRPr lang="es-CO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077">
                <a:tc>
                  <a:txBody>
                    <a:bodyPr/>
                    <a:lstStyle/>
                    <a:p>
                      <a:pPr marL="34925"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TOTAL GENERAL</a:t>
                      </a:r>
                      <a:endParaRPr lang="es-CO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16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s-CO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952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</a:t>
                      </a:r>
                      <a:endParaRPr lang="es-CO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188</a:t>
                      </a:r>
                      <a:endParaRPr lang="es-CO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53220" y="1402773"/>
            <a:ext cx="7681892" cy="77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673" tIns="42337" rIns="84673" bIns="4233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5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Reporte de Actividades Individuales - Sistema de Políticas Públicas SPP</a:t>
            </a:r>
            <a:endParaRPr lang="es-CO" sz="15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500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5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Desde 2021-11-01  Hasta 2021-11-30</a:t>
            </a:r>
            <a:endParaRPr lang="es-CO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14574" y="3241394"/>
            <a:ext cx="171064" cy="34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673" tIns="42337" rIns="84673" bIns="4233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58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9829"/>
            <a:ext cx="757402" cy="145508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B4EC99F-677D-42EB-9614-5082A20D86F8}"/>
              </a:ext>
            </a:extLst>
          </p:cNvPr>
          <p:cNvSpPr txBox="1"/>
          <p:nvPr/>
        </p:nvSpPr>
        <p:spPr>
          <a:xfrm>
            <a:off x="2543583" y="1157459"/>
            <a:ext cx="6540994" cy="424055"/>
          </a:xfrm>
          <a:prstGeom prst="rect">
            <a:avLst/>
          </a:prstGeom>
          <a:noFill/>
        </p:spPr>
        <p:txBody>
          <a:bodyPr wrap="square" lIns="84673" tIns="42337" rIns="84673" bIns="42337">
            <a:spAutoFit/>
          </a:bodyPr>
          <a:lstStyle/>
          <a:p>
            <a:pPr algn="ctr">
              <a:defRPr/>
            </a:pPr>
            <a:r>
              <a:rPr lang="es-CO" sz="22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PROGRAMA: ADULTO MAYOR 2021</a:t>
            </a:r>
            <a:endParaRPr lang="es-CO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2B1D825C-523D-4992-AD08-503B3D479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477" y="642637"/>
            <a:ext cx="9457605" cy="55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29042" tIns="30861" rIns="-49965" bIns="0" numCol="1" anchor="ctr" anchorCtr="0" compatLnSpc="1">
            <a:prstTxWarp prst="textNoShape">
              <a:avLst/>
            </a:prstTxWarp>
            <a:spAutoFit/>
          </a:bodyPr>
          <a:lstStyle/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CO" b="1" dirty="0">
                <a:latin typeface="Arial" panose="020B0604020202020204" pitchFamily="34" charset="0"/>
                <a:ea typeface="Calibri" panose="020F0502020204030204" pitchFamily="34" charset="0"/>
              </a:rPr>
              <a:t>INFORME DE GESTION  PRIMER SEMESTRE </a:t>
            </a:r>
          </a:p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CO" b="1" dirty="0">
                <a:latin typeface="Arial" panose="020B0604020202020204" pitchFamily="34" charset="0"/>
                <a:ea typeface="Calibri" panose="020F0502020204030204" pitchFamily="34" charset="0"/>
              </a:rPr>
              <a:t>ACTIVIDADES </a:t>
            </a:r>
            <a:r>
              <a:rPr kumimoji="0" lang="es-ES" altLang="es-C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EJECUTADAS  PLAN DE  ACCIÓN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37524" y="1489202"/>
            <a:ext cx="7681892" cy="3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673" tIns="42337" rIns="84673" bIns="42337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15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Talleres Cognitivos enfocados en salud mental.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5" t="17992" r="34154" b="11425"/>
          <a:stretch/>
        </p:blipFill>
        <p:spPr bwMode="auto">
          <a:xfrm>
            <a:off x="1267061" y="1805535"/>
            <a:ext cx="4547019" cy="398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3" t="12611" r="39534" b="110"/>
          <a:stretch/>
        </p:blipFill>
        <p:spPr bwMode="auto">
          <a:xfrm>
            <a:off x="5814080" y="1489203"/>
            <a:ext cx="4719333" cy="418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0727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3138</TotalTime>
  <Words>1165</Words>
  <Application>Microsoft Office PowerPoint</Application>
  <PresentationFormat>Personalizado</PresentationFormat>
  <Paragraphs>149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Montserrat Black</vt:lpstr>
      <vt:lpstr>Montserrat Medium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fredy vega</dc:creator>
  <cp:lastModifiedBy>usuario</cp:lastModifiedBy>
  <cp:revision>104</cp:revision>
  <dcterms:created xsi:type="dcterms:W3CDTF">2020-08-01T22:10:19Z</dcterms:created>
  <dcterms:modified xsi:type="dcterms:W3CDTF">2021-12-01T04:51:18Z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267737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