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64" r:id="rId6"/>
    <p:sldId id="259" r:id="rId7"/>
    <p:sldId id="260" r:id="rId8"/>
    <p:sldId id="265" r:id="rId9"/>
    <p:sldId id="261" r:id="rId10"/>
    <p:sldId id="267" r:id="rId11"/>
    <p:sldId id="268" r:id="rId12"/>
    <p:sldId id="270" r:id="rId13"/>
    <p:sldId id="269" r:id="rId14"/>
    <p:sldId id="271" r:id="rId15"/>
    <p:sldId id="272" r:id="rId1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7070"/>
    <a:srgbClr val="E20E18"/>
    <a:srgbClr val="A4A3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8/09/2021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2242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8/09/2021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8298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8/09/2021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49705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8/09/2021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6926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8/09/2021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44075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8/09/2021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2940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8/09/2021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2757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8/09/2021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92303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8/09/2021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9320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8/09/2021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31906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8/09/2021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342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7D0CE-5128-414C-A023-A39569FB07FF}" type="datetimeFigureOut">
              <a:rPr lang="es-CO" smtClean="0"/>
              <a:t>8/09/2021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05940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820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52634" y="3400326"/>
            <a:ext cx="452239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500" dirty="0">
                <a:solidFill>
                  <a:srgbClr val="E20E18"/>
                </a:solidFill>
                <a:latin typeface="Montserrat Black" panose="00000A00000000000000" pitchFamily="2" charset="0"/>
              </a:rPr>
              <a:t>AQUÍ EN ESTE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52634" y="4028976"/>
            <a:ext cx="296587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500" dirty="0">
                <a:solidFill>
                  <a:srgbClr val="E20E18"/>
                </a:solidFill>
                <a:latin typeface="Montserrat Black" panose="00000A00000000000000" pitchFamily="2" charset="0"/>
              </a:rPr>
              <a:t>ESPACIO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52634" y="4657626"/>
            <a:ext cx="444544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500" dirty="0">
                <a:solidFill>
                  <a:srgbClr val="E20E18"/>
                </a:solidFill>
                <a:latin typeface="Montserrat Black" panose="00000A00000000000000" pitchFamily="2" charset="0"/>
              </a:rPr>
              <a:t>VA EL TÍTULO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772188" y="1387106"/>
            <a:ext cx="335288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Lorem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ipsum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dolor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sit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amet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,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consectetuer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adipiscing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elit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, sed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diam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nonummy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nibh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euismod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tincidunt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ut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laoreet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dolore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magna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aliquam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erat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volutpat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. Ut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wisi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enim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ad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minim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veniam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,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quis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nostrud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exerci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760782" y="908210"/>
            <a:ext cx="2723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 err="1">
                <a:solidFill>
                  <a:srgbClr val="727070"/>
                </a:solidFill>
                <a:latin typeface="Montserrat Black" panose="00000A00000000000000" pitchFamily="2" charset="0"/>
              </a:rPr>
              <a:t>Lorem</a:t>
            </a:r>
            <a:r>
              <a:rPr lang="es-CO" sz="2800" dirty="0">
                <a:solidFill>
                  <a:srgbClr val="727070"/>
                </a:solidFill>
                <a:latin typeface="Montserrat Black" panose="00000A00000000000000" pitchFamily="2" charset="0"/>
              </a:rPr>
              <a:t> </a:t>
            </a:r>
            <a:r>
              <a:rPr lang="es-CO" sz="2800" dirty="0" err="1">
                <a:solidFill>
                  <a:srgbClr val="727070"/>
                </a:solidFill>
                <a:latin typeface="Montserrat Black" panose="00000A00000000000000" pitchFamily="2" charset="0"/>
              </a:rPr>
              <a:t>ipsum</a:t>
            </a:r>
            <a:endParaRPr lang="es-CO" sz="2800" dirty="0">
              <a:solidFill>
                <a:srgbClr val="727070"/>
              </a:solidFill>
              <a:latin typeface="Montserrat Black" panose="00000A00000000000000" pitchFamily="2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6783594" y="3266952"/>
            <a:ext cx="335288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Lorem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ipsum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dolor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sit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amet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,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consectetuer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adipiscing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elit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, sed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diam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nonummy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nibh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euismod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tincidunt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ut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laoreet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dolore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magna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aliquam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erat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volutpat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. Ut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wisi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enim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ad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minim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veniam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,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quis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nostrud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exerci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6772188" y="2788056"/>
            <a:ext cx="2723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 err="1">
                <a:solidFill>
                  <a:srgbClr val="727070"/>
                </a:solidFill>
                <a:latin typeface="Montserrat Black" panose="00000A00000000000000" pitchFamily="2" charset="0"/>
              </a:rPr>
              <a:t>Lorem</a:t>
            </a:r>
            <a:r>
              <a:rPr lang="es-CO" sz="2800" dirty="0">
                <a:solidFill>
                  <a:srgbClr val="727070"/>
                </a:solidFill>
                <a:latin typeface="Montserrat Black" panose="00000A00000000000000" pitchFamily="2" charset="0"/>
              </a:rPr>
              <a:t> </a:t>
            </a:r>
            <a:r>
              <a:rPr lang="es-CO" sz="2800" dirty="0" err="1">
                <a:solidFill>
                  <a:srgbClr val="727070"/>
                </a:solidFill>
                <a:latin typeface="Montserrat Black" panose="00000A00000000000000" pitchFamily="2" charset="0"/>
              </a:rPr>
              <a:t>ipsum</a:t>
            </a:r>
            <a:endParaRPr lang="es-CO" sz="2800" dirty="0">
              <a:solidFill>
                <a:srgbClr val="727070"/>
              </a:solidFill>
              <a:latin typeface="Montserrat Black" panose="00000A00000000000000" pitchFamily="2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532410" y="756164"/>
            <a:ext cx="3086101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6000" dirty="0">
                <a:solidFill>
                  <a:srgbClr val="E20E18"/>
                </a:solidFill>
                <a:latin typeface="Montserrat Black" panose="00000A00000000000000" pitchFamily="2" charset="0"/>
              </a:rPr>
              <a:t>01.</a:t>
            </a:r>
            <a:endParaRPr lang="es-CO" sz="16000" dirty="0"/>
          </a:p>
        </p:txBody>
      </p:sp>
      <p:pic>
        <p:nvPicPr>
          <p:cNvPr id="12" name="Imagen 11" descr="¿QUÉ ES ESTILO DE VIDA?&#10;• Es una conducta&#10;relacionada con la&#10;salud de carácter&#10;consistente que&#10;está posibilitada o&#10;limitad...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69" y="1018481"/>
            <a:ext cx="9495253" cy="4411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4937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52634" y="3400326"/>
            <a:ext cx="452239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500" dirty="0">
                <a:solidFill>
                  <a:srgbClr val="E20E18"/>
                </a:solidFill>
                <a:latin typeface="Montserrat Black" panose="00000A00000000000000" pitchFamily="2" charset="0"/>
              </a:rPr>
              <a:t>AQUÍ EN ESTE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52634" y="4028976"/>
            <a:ext cx="296587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500" dirty="0">
                <a:solidFill>
                  <a:srgbClr val="E20E18"/>
                </a:solidFill>
                <a:latin typeface="Montserrat Black" panose="00000A00000000000000" pitchFamily="2" charset="0"/>
              </a:rPr>
              <a:t>ESPACIO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52634" y="4657626"/>
            <a:ext cx="444544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500" dirty="0">
                <a:solidFill>
                  <a:srgbClr val="E20E18"/>
                </a:solidFill>
                <a:latin typeface="Montserrat Black" panose="00000A00000000000000" pitchFamily="2" charset="0"/>
              </a:rPr>
              <a:t>VA EL TÍTULO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772188" y="1387106"/>
            <a:ext cx="335288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Lorem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ipsum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dolor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sit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amet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,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consectetuer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adipiscing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elit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, sed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diam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nonummy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nibh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euismod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tincidunt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ut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laoreet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dolore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magna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aliquam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erat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volutpat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. Ut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wisi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enim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ad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minim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veniam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,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quis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nostrud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exerci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760782" y="908210"/>
            <a:ext cx="2723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 err="1">
                <a:solidFill>
                  <a:srgbClr val="727070"/>
                </a:solidFill>
                <a:latin typeface="Montserrat Black" panose="00000A00000000000000" pitchFamily="2" charset="0"/>
              </a:rPr>
              <a:t>Lorem</a:t>
            </a:r>
            <a:r>
              <a:rPr lang="es-CO" sz="2800" dirty="0">
                <a:solidFill>
                  <a:srgbClr val="727070"/>
                </a:solidFill>
                <a:latin typeface="Montserrat Black" panose="00000A00000000000000" pitchFamily="2" charset="0"/>
              </a:rPr>
              <a:t> </a:t>
            </a:r>
            <a:r>
              <a:rPr lang="es-CO" sz="2800" dirty="0" err="1">
                <a:solidFill>
                  <a:srgbClr val="727070"/>
                </a:solidFill>
                <a:latin typeface="Montserrat Black" panose="00000A00000000000000" pitchFamily="2" charset="0"/>
              </a:rPr>
              <a:t>ipsum</a:t>
            </a:r>
            <a:endParaRPr lang="es-CO" sz="2800" dirty="0">
              <a:solidFill>
                <a:srgbClr val="727070"/>
              </a:solidFill>
              <a:latin typeface="Montserrat Black" panose="00000A00000000000000" pitchFamily="2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6783594" y="3266952"/>
            <a:ext cx="335288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Lorem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ipsum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dolor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sit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amet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,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consectetuer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adipiscing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elit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, sed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diam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nonummy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nibh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euismod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tincidunt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ut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laoreet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dolore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magna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aliquam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erat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volutpat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. Ut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wisi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enim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ad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minim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veniam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,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quis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nostrud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exerci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6772188" y="2788056"/>
            <a:ext cx="2723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 err="1">
                <a:solidFill>
                  <a:srgbClr val="727070"/>
                </a:solidFill>
                <a:latin typeface="Montserrat Black" panose="00000A00000000000000" pitchFamily="2" charset="0"/>
              </a:rPr>
              <a:t>Lorem</a:t>
            </a:r>
            <a:r>
              <a:rPr lang="es-CO" sz="2800" dirty="0">
                <a:solidFill>
                  <a:srgbClr val="727070"/>
                </a:solidFill>
                <a:latin typeface="Montserrat Black" panose="00000A00000000000000" pitchFamily="2" charset="0"/>
              </a:rPr>
              <a:t> </a:t>
            </a:r>
            <a:r>
              <a:rPr lang="es-CO" sz="2800" dirty="0" err="1">
                <a:solidFill>
                  <a:srgbClr val="727070"/>
                </a:solidFill>
                <a:latin typeface="Montserrat Black" panose="00000A00000000000000" pitchFamily="2" charset="0"/>
              </a:rPr>
              <a:t>ipsum</a:t>
            </a:r>
            <a:endParaRPr lang="es-CO" sz="2800" dirty="0">
              <a:solidFill>
                <a:srgbClr val="727070"/>
              </a:solidFill>
              <a:latin typeface="Montserrat Black" panose="00000A00000000000000" pitchFamily="2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532410" y="756164"/>
            <a:ext cx="3086101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6000" dirty="0">
                <a:solidFill>
                  <a:srgbClr val="E20E18"/>
                </a:solidFill>
                <a:latin typeface="Montserrat Black" panose="00000A00000000000000" pitchFamily="2" charset="0"/>
              </a:rPr>
              <a:t>01.</a:t>
            </a:r>
            <a:endParaRPr lang="es-CO" sz="16000" dirty="0"/>
          </a:p>
        </p:txBody>
      </p:sp>
      <p:pic>
        <p:nvPicPr>
          <p:cNvPr id="12" name="Imagen 11" descr="• Importancia de la actividad&#10;física:&#10;– Fortalece los huesos y músculos.&#10;– Permite una sensación de&#10;bienestar y disminuye ...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10" y="908210"/>
            <a:ext cx="9592665" cy="45342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0576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52634" y="3400326"/>
            <a:ext cx="452239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500" dirty="0">
                <a:solidFill>
                  <a:srgbClr val="E20E18"/>
                </a:solidFill>
                <a:latin typeface="Montserrat Black" panose="00000A00000000000000" pitchFamily="2" charset="0"/>
              </a:rPr>
              <a:t>AQUÍ EN ESTE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52634" y="4028976"/>
            <a:ext cx="296587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500" dirty="0">
                <a:solidFill>
                  <a:srgbClr val="E20E18"/>
                </a:solidFill>
                <a:latin typeface="Montserrat Black" panose="00000A00000000000000" pitchFamily="2" charset="0"/>
              </a:rPr>
              <a:t>ESPACIO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52634" y="4657626"/>
            <a:ext cx="444544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500" dirty="0">
                <a:solidFill>
                  <a:srgbClr val="E20E18"/>
                </a:solidFill>
                <a:latin typeface="Montserrat Black" panose="00000A00000000000000" pitchFamily="2" charset="0"/>
              </a:rPr>
              <a:t>VA EL TÍTULO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772188" y="1387106"/>
            <a:ext cx="335288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Lorem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ipsum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dolor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sit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amet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,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consectetuer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adipiscing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elit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, sed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diam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nonummy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nibh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euismod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tincidunt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ut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laoreet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dolore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magna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aliquam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erat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volutpat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. Ut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wisi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enim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ad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minim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veniam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,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quis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nostrud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exerci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760782" y="908210"/>
            <a:ext cx="2723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 err="1">
                <a:solidFill>
                  <a:srgbClr val="727070"/>
                </a:solidFill>
                <a:latin typeface="Montserrat Black" panose="00000A00000000000000" pitchFamily="2" charset="0"/>
              </a:rPr>
              <a:t>Lorem</a:t>
            </a:r>
            <a:r>
              <a:rPr lang="es-CO" sz="2800" dirty="0">
                <a:solidFill>
                  <a:srgbClr val="727070"/>
                </a:solidFill>
                <a:latin typeface="Montserrat Black" panose="00000A00000000000000" pitchFamily="2" charset="0"/>
              </a:rPr>
              <a:t> </a:t>
            </a:r>
            <a:r>
              <a:rPr lang="es-CO" sz="2800" dirty="0" err="1">
                <a:solidFill>
                  <a:srgbClr val="727070"/>
                </a:solidFill>
                <a:latin typeface="Montserrat Black" panose="00000A00000000000000" pitchFamily="2" charset="0"/>
              </a:rPr>
              <a:t>ipsum</a:t>
            </a:r>
            <a:endParaRPr lang="es-CO" sz="2800" dirty="0">
              <a:solidFill>
                <a:srgbClr val="727070"/>
              </a:solidFill>
              <a:latin typeface="Montserrat Black" panose="00000A00000000000000" pitchFamily="2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6783594" y="3266952"/>
            <a:ext cx="335288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Lorem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ipsum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dolor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sit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amet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,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consectetuer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adipiscing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elit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, sed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diam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nonummy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nibh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euismod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tincidunt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ut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laoreet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dolore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magna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aliquam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erat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volutpat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. Ut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wisi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enim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ad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minim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veniam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,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quis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nostrud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exerci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6772188" y="2788056"/>
            <a:ext cx="2723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 err="1">
                <a:solidFill>
                  <a:srgbClr val="727070"/>
                </a:solidFill>
                <a:latin typeface="Montserrat Black" panose="00000A00000000000000" pitchFamily="2" charset="0"/>
              </a:rPr>
              <a:t>Lorem</a:t>
            </a:r>
            <a:r>
              <a:rPr lang="es-CO" sz="2800" dirty="0">
                <a:solidFill>
                  <a:srgbClr val="727070"/>
                </a:solidFill>
                <a:latin typeface="Montserrat Black" panose="00000A00000000000000" pitchFamily="2" charset="0"/>
              </a:rPr>
              <a:t> </a:t>
            </a:r>
            <a:r>
              <a:rPr lang="es-CO" sz="2800" dirty="0" err="1">
                <a:solidFill>
                  <a:srgbClr val="727070"/>
                </a:solidFill>
                <a:latin typeface="Montserrat Black" panose="00000A00000000000000" pitchFamily="2" charset="0"/>
              </a:rPr>
              <a:t>ipsum</a:t>
            </a:r>
            <a:endParaRPr lang="es-CO" sz="2800" dirty="0">
              <a:solidFill>
                <a:srgbClr val="727070"/>
              </a:solidFill>
              <a:latin typeface="Montserrat Black" panose="00000A00000000000000" pitchFamily="2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532410" y="756164"/>
            <a:ext cx="3086101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6000" dirty="0">
                <a:solidFill>
                  <a:srgbClr val="E20E18"/>
                </a:solidFill>
                <a:latin typeface="Montserrat Black" panose="00000A00000000000000" pitchFamily="2" charset="0"/>
              </a:rPr>
              <a:t>01.</a:t>
            </a:r>
            <a:endParaRPr lang="es-CO" sz="16000" dirty="0"/>
          </a:p>
        </p:txBody>
      </p:sp>
      <p:pic>
        <p:nvPicPr>
          <p:cNvPr id="12" name="Imagen 11" descr="ALIMENTACIÓN Y NUTRICIÓN&#10;• Una buena nutrición&#10;promueve y mantiene la&#10;salud, retrasando algunos&#10;cambios de envejecimiento....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33" y="1030513"/>
            <a:ext cx="9483847" cy="4411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2797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52634" y="3400326"/>
            <a:ext cx="452239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500" dirty="0">
                <a:solidFill>
                  <a:srgbClr val="E20E18"/>
                </a:solidFill>
                <a:latin typeface="Montserrat Black" panose="00000A00000000000000" pitchFamily="2" charset="0"/>
              </a:rPr>
              <a:t>AQUÍ EN ESTE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52634" y="4028976"/>
            <a:ext cx="296587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500" dirty="0">
                <a:solidFill>
                  <a:srgbClr val="E20E18"/>
                </a:solidFill>
                <a:latin typeface="Montserrat Black" panose="00000A00000000000000" pitchFamily="2" charset="0"/>
              </a:rPr>
              <a:t>ESPACIO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52634" y="4657626"/>
            <a:ext cx="444544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500" dirty="0">
                <a:solidFill>
                  <a:srgbClr val="E20E18"/>
                </a:solidFill>
                <a:latin typeface="Montserrat Black" panose="00000A00000000000000" pitchFamily="2" charset="0"/>
              </a:rPr>
              <a:t>VA EL TÍTULO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772188" y="1387106"/>
            <a:ext cx="335288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Lorem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ipsum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dolor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sit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amet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,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consectetuer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adipiscing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elit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, sed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diam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nonummy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nibh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euismod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tincidunt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ut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laoreet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dolore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magna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aliquam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erat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volutpat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. Ut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wisi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enim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ad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minim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veniam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,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quis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nostrud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exerci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760782" y="908210"/>
            <a:ext cx="2723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 err="1">
                <a:solidFill>
                  <a:srgbClr val="727070"/>
                </a:solidFill>
                <a:latin typeface="Montserrat Black" panose="00000A00000000000000" pitchFamily="2" charset="0"/>
              </a:rPr>
              <a:t>Lorem</a:t>
            </a:r>
            <a:r>
              <a:rPr lang="es-CO" sz="2800" dirty="0">
                <a:solidFill>
                  <a:srgbClr val="727070"/>
                </a:solidFill>
                <a:latin typeface="Montserrat Black" panose="00000A00000000000000" pitchFamily="2" charset="0"/>
              </a:rPr>
              <a:t> </a:t>
            </a:r>
            <a:r>
              <a:rPr lang="es-CO" sz="2800" dirty="0" err="1">
                <a:solidFill>
                  <a:srgbClr val="727070"/>
                </a:solidFill>
                <a:latin typeface="Montserrat Black" panose="00000A00000000000000" pitchFamily="2" charset="0"/>
              </a:rPr>
              <a:t>ipsum</a:t>
            </a:r>
            <a:endParaRPr lang="es-CO" sz="2800" dirty="0">
              <a:solidFill>
                <a:srgbClr val="727070"/>
              </a:solidFill>
              <a:latin typeface="Montserrat Black" panose="00000A00000000000000" pitchFamily="2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6783594" y="3266952"/>
            <a:ext cx="335288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Lorem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ipsum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dolor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sit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amet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,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consectetuer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adipiscing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elit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, sed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diam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nonummy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nibh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euismod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tincidunt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ut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laoreet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dolore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magna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aliquam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erat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volutpat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. Ut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wisi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enim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ad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minim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veniam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,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quis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nostrud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exerci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6772188" y="2788056"/>
            <a:ext cx="2723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 err="1">
                <a:solidFill>
                  <a:srgbClr val="727070"/>
                </a:solidFill>
                <a:latin typeface="Montserrat Black" panose="00000A00000000000000" pitchFamily="2" charset="0"/>
              </a:rPr>
              <a:t>Lorem</a:t>
            </a:r>
            <a:r>
              <a:rPr lang="es-CO" sz="2800" dirty="0">
                <a:solidFill>
                  <a:srgbClr val="727070"/>
                </a:solidFill>
                <a:latin typeface="Montserrat Black" panose="00000A00000000000000" pitchFamily="2" charset="0"/>
              </a:rPr>
              <a:t> </a:t>
            </a:r>
            <a:r>
              <a:rPr lang="es-CO" sz="2800" dirty="0" err="1">
                <a:solidFill>
                  <a:srgbClr val="727070"/>
                </a:solidFill>
                <a:latin typeface="Montserrat Black" panose="00000A00000000000000" pitchFamily="2" charset="0"/>
              </a:rPr>
              <a:t>ipsum</a:t>
            </a:r>
            <a:endParaRPr lang="es-CO" sz="2800" dirty="0">
              <a:solidFill>
                <a:srgbClr val="727070"/>
              </a:solidFill>
              <a:latin typeface="Montserrat Black" panose="00000A00000000000000" pitchFamily="2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532410" y="756164"/>
            <a:ext cx="3086101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6000" dirty="0">
                <a:solidFill>
                  <a:srgbClr val="E20E18"/>
                </a:solidFill>
                <a:latin typeface="Montserrat Black" panose="00000A00000000000000" pitchFamily="2" charset="0"/>
              </a:rPr>
              <a:t>01.</a:t>
            </a:r>
            <a:endParaRPr lang="es-CO" sz="16000" dirty="0"/>
          </a:p>
        </p:txBody>
      </p:sp>
      <p:pic>
        <p:nvPicPr>
          <p:cNvPr id="12" name="Imagen 11" descr="HIGIENE CORPORAL&#10;• Muestran una imagen&#10;muy agradable de las&#10;personas y las hacen&#10;sentirse mejor con&#10;ellas mismas&#10;• Usar za...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35" y="1030513"/>
            <a:ext cx="9333576" cy="4411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2355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52634" y="3400326"/>
            <a:ext cx="452239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500" dirty="0">
                <a:solidFill>
                  <a:srgbClr val="E20E18"/>
                </a:solidFill>
                <a:latin typeface="Montserrat Black" panose="00000A00000000000000" pitchFamily="2" charset="0"/>
              </a:rPr>
              <a:t>AQUÍ EN ESTE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52634" y="4028976"/>
            <a:ext cx="296587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500" dirty="0">
                <a:solidFill>
                  <a:srgbClr val="E20E18"/>
                </a:solidFill>
                <a:latin typeface="Montserrat Black" panose="00000A00000000000000" pitchFamily="2" charset="0"/>
              </a:rPr>
              <a:t>ESPACIO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52634" y="4657626"/>
            <a:ext cx="444544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500" dirty="0">
                <a:solidFill>
                  <a:srgbClr val="E20E18"/>
                </a:solidFill>
                <a:latin typeface="Montserrat Black" panose="00000A00000000000000" pitchFamily="2" charset="0"/>
              </a:rPr>
              <a:t>VA EL TÍTULO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772188" y="1387106"/>
            <a:ext cx="335288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Lorem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ipsum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dolor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sit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amet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,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consectetuer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adipiscing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elit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, sed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diam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nonummy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nibh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euismod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tincidunt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ut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laoreet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dolore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magna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aliquam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erat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volutpat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. Ut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wisi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enim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ad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minim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veniam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,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quis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nostrud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exerci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760782" y="908210"/>
            <a:ext cx="2723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 err="1">
                <a:solidFill>
                  <a:srgbClr val="727070"/>
                </a:solidFill>
                <a:latin typeface="Montserrat Black" panose="00000A00000000000000" pitchFamily="2" charset="0"/>
              </a:rPr>
              <a:t>Lorem</a:t>
            </a:r>
            <a:r>
              <a:rPr lang="es-CO" sz="2800" dirty="0">
                <a:solidFill>
                  <a:srgbClr val="727070"/>
                </a:solidFill>
                <a:latin typeface="Montserrat Black" panose="00000A00000000000000" pitchFamily="2" charset="0"/>
              </a:rPr>
              <a:t> </a:t>
            </a:r>
            <a:r>
              <a:rPr lang="es-CO" sz="2800" dirty="0" err="1">
                <a:solidFill>
                  <a:srgbClr val="727070"/>
                </a:solidFill>
                <a:latin typeface="Montserrat Black" panose="00000A00000000000000" pitchFamily="2" charset="0"/>
              </a:rPr>
              <a:t>ipsum</a:t>
            </a:r>
            <a:endParaRPr lang="es-CO" sz="2800" dirty="0">
              <a:solidFill>
                <a:srgbClr val="727070"/>
              </a:solidFill>
              <a:latin typeface="Montserrat Black" panose="00000A00000000000000" pitchFamily="2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6783594" y="3266952"/>
            <a:ext cx="335288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Lorem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ipsum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dolor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sit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amet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,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consectetuer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adipiscing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elit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, sed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diam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nonummy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nibh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euismod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tincidunt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ut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laoreet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dolore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magna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aliquam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erat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volutpat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. Ut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wisi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enim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ad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minim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veniam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,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quis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nostrud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exerci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6772188" y="2788056"/>
            <a:ext cx="2723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 err="1">
                <a:solidFill>
                  <a:srgbClr val="727070"/>
                </a:solidFill>
                <a:latin typeface="Montserrat Black" panose="00000A00000000000000" pitchFamily="2" charset="0"/>
              </a:rPr>
              <a:t>Lorem</a:t>
            </a:r>
            <a:r>
              <a:rPr lang="es-CO" sz="2800" dirty="0">
                <a:solidFill>
                  <a:srgbClr val="727070"/>
                </a:solidFill>
                <a:latin typeface="Montserrat Black" panose="00000A00000000000000" pitchFamily="2" charset="0"/>
              </a:rPr>
              <a:t> </a:t>
            </a:r>
            <a:r>
              <a:rPr lang="es-CO" sz="2800" dirty="0" err="1">
                <a:solidFill>
                  <a:srgbClr val="727070"/>
                </a:solidFill>
                <a:latin typeface="Montserrat Black" panose="00000A00000000000000" pitchFamily="2" charset="0"/>
              </a:rPr>
              <a:t>ipsum</a:t>
            </a:r>
            <a:endParaRPr lang="es-CO" sz="2800" dirty="0">
              <a:solidFill>
                <a:srgbClr val="727070"/>
              </a:solidFill>
              <a:latin typeface="Montserrat Black" panose="00000A00000000000000" pitchFamily="2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532410" y="756164"/>
            <a:ext cx="3086101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6000" dirty="0">
                <a:solidFill>
                  <a:srgbClr val="E20E18"/>
                </a:solidFill>
                <a:latin typeface="Montserrat Black" panose="00000A00000000000000" pitchFamily="2" charset="0"/>
              </a:rPr>
              <a:t>01.</a:t>
            </a:r>
            <a:endParaRPr lang="es-CO" sz="16000" dirty="0"/>
          </a:p>
        </p:txBody>
      </p:sp>
      <p:pic>
        <p:nvPicPr>
          <p:cNvPr id="12" name="Imagen 11" descr="Dr. José Antonio Serra- Los beneficios de la actividad física en los …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13"/>
          <a:stretch/>
        </p:blipFill>
        <p:spPr bwMode="auto">
          <a:xfrm>
            <a:off x="652633" y="1030514"/>
            <a:ext cx="9472441" cy="43933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40192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1005840" y="3754167"/>
            <a:ext cx="105384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JHON FREDY VEGA HENAO </a:t>
            </a:r>
          </a:p>
          <a:p>
            <a:r>
              <a:rPr lang="es-ES" sz="28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TEC EN GERONTOLOGIA CONTRATISTA</a:t>
            </a:r>
          </a:p>
          <a:p>
            <a:r>
              <a:rPr lang="es-ES" sz="28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SECRETARÌA DE SALUD PÙBLICA Y SEGURIDAD </a:t>
            </a:r>
            <a:r>
              <a:rPr lang="es-ES" sz="2800" b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SOCIAL.</a:t>
            </a:r>
            <a:endParaRPr lang="es-ES" sz="2800" b="1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 panose="00000600000000000000" pitchFamily="2" charset="0"/>
            </a:endParaRPr>
          </a:p>
        </p:txBody>
      </p:sp>
      <p:pic>
        <p:nvPicPr>
          <p:cNvPr id="13" name="Imagen 12" descr="Envejecimiento activo-y-saludable-power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" y="777240"/>
            <a:ext cx="8458200" cy="2578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8524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4"/>
            <a:ext cx="12192000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44734" y="1177826"/>
            <a:ext cx="452239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500" dirty="0">
                <a:solidFill>
                  <a:srgbClr val="E20E18"/>
                </a:solidFill>
                <a:latin typeface="Montserrat Black" panose="00000A00000000000000" pitchFamily="2" charset="0"/>
              </a:rPr>
              <a:t>AQUÍ EN ESTE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944734" y="1806476"/>
            <a:ext cx="296587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500" dirty="0">
                <a:solidFill>
                  <a:srgbClr val="E20E18"/>
                </a:solidFill>
                <a:latin typeface="Montserrat Black" panose="00000A00000000000000" pitchFamily="2" charset="0"/>
              </a:rPr>
              <a:t>ESPACIO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944734" y="2435126"/>
            <a:ext cx="444544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500" dirty="0">
                <a:solidFill>
                  <a:srgbClr val="E20E18"/>
                </a:solidFill>
                <a:latin typeface="Montserrat Black" panose="00000A00000000000000" pitchFamily="2" charset="0"/>
              </a:rPr>
              <a:t>VA EL TÍTULO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944734" y="3730526"/>
            <a:ext cx="29658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 err="1">
                <a:solidFill>
                  <a:srgbClr val="A4A3A2"/>
                </a:solidFill>
                <a:latin typeface="Montserrat Medium" panose="00000600000000000000" pitchFamily="2" charset="0"/>
              </a:rPr>
              <a:t>Lorem</a:t>
            </a:r>
            <a:r>
              <a:rPr lang="es-CO" sz="1200" dirty="0">
                <a:solidFill>
                  <a:srgbClr val="A4A3A2"/>
                </a:solidFill>
                <a:latin typeface="Montserrat Medium" panose="00000600000000000000" pitchFamily="2" charset="0"/>
              </a:rPr>
              <a:t> </a:t>
            </a:r>
            <a:r>
              <a:rPr lang="es-CO" sz="1200" dirty="0" err="1">
                <a:solidFill>
                  <a:srgbClr val="A4A3A2"/>
                </a:solidFill>
                <a:latin typeface="Montserrat Medium" panose="00000600000000000000" pitchFamily="2" charset="0"/>
              </a:rPr>
              <a:t>ipsum</a:t>
            </a:r>
            <a:r>
              <a:rPr lang="es-CO" sz="1200" dirty="0">
                <a:solidFill>
                  <a:srgbClr val="A4A3A2"/>
                </a:solidFill>
                <a:latin typeface="Montserrat Medium" panose="00000600000000000000" pitchFamily="2" charset="0"/>
              </a:rPr>
              <a:t> dolor </a:t>
            </a:r>
            <a:r>
              <a:rPr lang="es-CO" sz="1200" dirty="0" err="1">
                <a:solidFill>
                  <a:srgbClr val="A4A3A2"/>
                </a:solidFill>
                <a:latin typeface="Montserrat Medium" panose="00000600000000000000" pitchFamily="2" charset="0"/>
              </a:rPr>
              <a:t>sit</a:t>
            </a:r>
            <a:r>
              <a:rPr lang="es-CO" sz="1200" dirty="0">
                <a:solidFill>
                  <a:srgbClr val="A4A3A2"/>
                </a:solidFill>
                <a:latin typeface="Montserrat Medium" panose="00000600000000000000" pitchFamily="2" charset="0"/>
              </a:rPr>
              <a:t> </a:t>
            </a:r>
            <a:r>
              <a:rPr lang="es-CO" sz="1200" dirty="0" err="1">
                <a:solidFill>
                  <a:srgbClr val="A4A3A2"/>
                </a:solidFill>
                <a:latin typeface="Montserrat Medium" panose="00000600000000000000" pitchFamily="2" charset="0"/>
              </a:rPr>
              <a:t>amet</a:t>
            </a:r>
            <a:r>
              <a:rPr lang="es-CO" sz="1200" dirty="0">
                <a:solidFill>
                  <a:srgbClr val="A4A3A2"/>
                </a:solidFill>
                <a:latin typeface="Montserrat Medium" panose="00000600000000000000" pitchFamily="2" charset="0"/>
              </a:rPr>
              <a:t>, </a:t>
            </a:r>
            <a:r>
              <a:rPr lang="es-CO" sz="1200" dirty="0" err="1">
                <a:solidFill>
                  <a:srgbClr val="A4A3A2"/>
                </a:solidFill>
                <a:latin typeface="Montserrat Medium" panose="00000600000000000000" pitchFamily="2" charset="0"/>
              </a:rPr>
              <a:t>consectetuer</a:t>
            </a:r>
            <a:r>
              <a:rPr lang="es-CO" sz="1200" dirty="0">
                <a:solidFill>
                  <a:srgbClr val="A4A3A2"/>
                </a:solidFill>
                <a:latin typeface="Montserrat Medium" panose="00000600000000000000" pitchFamily="2" charset="0"/>
              </a:rPr>
              <a:t> </a:t>
            </a:r>
            <a:r>
              <a:rPr lang="es-CO" sz="1200" dirty="0" err="1">
                <a:solidFill>
                  <a:srgbClr val="A4A3A2"/>
                </a:solidFill>
                <a:latin typeface="Montserrat Medium" panose="00000600000000000000" pitchFamily="2" charset="0"/>
              </a:rPr>
              <a:t>adipiscing</a:t>
            </a:r>
            <a:r>
              <a:rPr lang="es-CO" sz="1200" dirty="0">
                <a:solidFill>
                  <a:srgbClr val="A4A3A2"/>
                </a:solidFill>
                <a:latin typeface="Montserrat Medium" panose="00000600000000000000" pitchFamily="2" charset="0"/>
              </a:rPr>
              <a:t> </a:t>
            </a:r>
            <a:r>
              <a:rPr lang="es-CO" sz="1200" dirty="0" err="1">
                <a:solidFill>
                  <a:srgbClr val="A4A3A2"/>
                </a:solidFill>
                <a:latin typeface="Montserrat Medium" panose="00000600000000000000" pitchFamily="2" charset="0"/>
              </a:rPr>
              <a:t>elit</a:t>
            </a:r>
            <a:r>
              <a:rPr lang="es-CO" sz="1200" dirty="0">
                <a:solidFill>
                  <a:srgbClr val="A4A3A2"/>
                </a:solidFill>
                <a:latin typeface="Montserrat Medium" panose="00000600000000000000" pitchFamily="2" charset="0"/>
              </a:rPr>
              <a:t>, sed </a:t>
            </a:r>
            <a:r>
              <a:rPr lang="es-CO" sz="1200" dirty="0" err="1">
                <a:solidFill>
                  <a:srgbClr val="A4A3A2"/>
                </a:solidFill>
                <a:latin typeface="Montserrat Medium" panose="00000600000000000000" pitchFamily="2" charset="0"/>
              </a:rPr>
              <a:t>diam</a:t>
            </a:r>
            <a:r>
              <a:rPr lang="es-CO" sz="1200" dirty="0">
                <a:solidFill>
                  <a:srgbClr val="A4A3A2"/>
                </a:solidFill>
                <a:latin typeface="Montserrat Medium" panose="00000600000000000000" pitchFamily="2" charset="0"/>
              </a:rPr>
              <a:t> </a:t>
            </a:r>
            <a:r>
              <a:rPr lang="es-CO" sz="1200" dirty="0" err="1">
                <a:solidFill>
                  <a:srgbClr val="A4A3A2"/>
                </a:solidFill>
                <a:latin typeface="Montserrat Medium" panose="00000600000000000000" pitchFamily="2" charset="0"/>
              </a:rPr>
              <a:t>nonummy</a:t>
            </a:r>
            <a:r>
              <a:rPr lang="es-CO" sz="1200" dirty="0">
                <a:solidFill>
                  <a:srgbClr val="A4A3A2"/>
                </a:solidFill>
                <a:latin typeface="Montserrat Medium" panose="00000600000000000000" pitchFamily="2" charset="0"/>
              </a:rPr>
              <a:t> </a:t>
            </a:r>
            <a:r>
              <a:rPr lang="es-CO" sz="1200" dirty="0" err="1">
                <a:solidFill>
                  <a:srgbClr val="A4A3A2"/>
                </a:solidFill>
                <a:latin typeface="Montserrat Medium" panose="00000600000000000000" pitchFamily="2" charset="0"/>
              </a:rPr>
              <a:t>nibh</a:t>
            </a:r>
            <a:r>
              <a:rPr lang="es-CO" sz="1200" dirty="0">
                <a:solidFill>
                  <a:srgbClr val="A4A3A2"/>
                </a:solidFill>
                <a:latin typeface="Montserrat Medium" panose="00000600000000000000" pitchFamily="2" charset="0"/>
              </a:rPr>
              <a:t> </a:t>
            </a:r>
            <a:r>
              <a:rPr lang="es-CO" sz="1200" dirty="0" err="1">
                <a:solidFill>
                  <a:srgbClr val="A4A3A2"/>
                </a:solidFill>
                <a:latin typeface="Montserrat Medium" panose="00000600000000000000" pitchFamily="2" charset="0"/>
              </a:rPr>
              <a:t>euismod</a:t>
            </a:r>
            <a:r>
              <a:rPr lang="es-CO" sz="1200" dirty="0">
                <a:solidFill>
                  <a:srgbClr val="A4A3A2"/>
                </a:solidFill>
                <a:latin typeface="Montserrat Medium" panose="00000600000000000000" pitchFamily="2" charset="0"/>
              </a:rPr>
              <a:t> </a:t>
            </a:r>
            <a:r>
              <a:rPr lang="es-CO" sz="1200" dirty="0" err="1">
                <a:solidFill>
                  <a:srgbClr val="A4A3A2"/>
                </a:solidFill>
                <a:latin typeface="Montserrat Medium" panose="00000600000000000000" pitchFamily="2" charset="0"/>
              </a:rPr>
              <a:t>tincidunt</a:t>
            </a:r>
            <a:r>
              <a:rPr lang="es-CO" sz="1200" dirty="0">
                <a:solidFill>
                  <a:srgbClr val="A4A3A2"/>
                </a:solidFill>
                <a:latin typeface="Montserrat Medium" panose="00000600000000000000" pitchFamily="2" charset="0"/>
              </a:rPr>
              <a:t> ut </a:t>
            </a:r>
            <a:r>
              <a:rPr lang="es-CO" sz="1200" dirty="0" err="1">
                <a:solidFill>
                  <a:srgbClr val="A4A3A2"/>
                </a:solidFill>
                <a:latin typeface="Montserrat Medium" panose="00000600000000000000" pitchFamily="2" charset="0"/>
              </a:rPr>
              <a:t>laoreet</a:t>
            </a:r>
            <a:r>
              <a:rPr lang="es-CO" sz="1200" dirty="0">
                <a:solidFill>
                  <a:srgbClr val="A4A3A2"/>
                </a:solidFill>
                <a:latin typeface="Montserrat Medium" panose="00000600000000000000" pitchFamily="2" charset="0"/>
              </a:rPr>
              <a:t> </a:t>
            </a:r>
            <a:r>
              <a:rPr lang="es-CO" sz="1200" dirty="0" err="1">
                <a:solidFill>
                  <a:srgbClr val="A4A3A2"/>
                </a:solidFill>
                <a:latin typeface="Montserrat Medium" panose="00000600000000000000" pitchFamily="2" charset="0"/>
              </a:rPr>
              <a:t>dolore</a:t>
            </a:r>
            <a:r>
              <a:rPr lang="es-CO" sz="1200" dirty="0">
                <a:solidFill>
                  <a:srgbClr val="A4A3A2"/>
                </a:solidFill>
                <a:latin typeface="Montserrat Medium" panose="00000600000000000000" pitchFamily="2" charset="0"/>
              </a:rPr>
              <a:t> magna </a:t>
            </a:r>
            <a:r>
              <a:rPr lang="es-CO" sz="1200" dirty="0" err="1">
                <a:solidFill>
                  <a:srgbClr val="A4A3A2"/>
                </a:solidFill>
                <a:latin typeface="Montserrat Medium" panose="00000600000000000000" pitchFamily="2" charset="0"/>
              </a:rPr>
              <a:t>aliquam</a:t>
            </a:r>
            <a:r>
              <a:rPr lang="es-CO" sz="1200" dirty="0">
                <a:solidFill>
                  <a:srgbClr val="A4A3A2"/>
                </a:solidFill>
                <a:latin typeface="Montserrat Medium" panose="00000600000000000000" pitchFamily="2" charset="0"/>
              </a:rPr>
              <a:t> </a:t>
            </a:r>
            <a:r>
              <a:rPr lang="es-CO" sz="1200" dirty="0" err="1">
                <a:solidFill>
                  <a:srgbClr val="A4A3A2"/>
                </a:solidFill>
                <a:latin typeface="Montserrat Medium" panose="00000600000000000000" pitchFamily="2" charset="0"/>
              </a:rPr>
              <a:t>erat</a:t>
            </a:r>
            <a:r>
              <a:rPr lang="es-CO" sz="1200" dirty="0">
                <a:solidFill>
                  <a:srgbClr val="A4A3A2"/>
                </a:solidFill>
                <a:latin typeface="Montserrat Medium" panose="00000600000000000000" pitchFamily="2" charset="0"/>
              </a:rPr>
              <a:t> </a:t>
            </a:r>
            <a:r>
              <a:rPr lang="es-CO" sz="1200" dirty="0" err="1">
                <a:solidFill>
                  <a:srgbClr val="A4A3A2"/>
                </a:solidFill>
                <a:latin typeface="Montserrat Medium" panose="00000600000000000000" pitchFamily="2" charset="0"/>
              </a:rPr>
              <a:t>volutpat</a:t>
            </a:r>
            <a:r>
              <a:rPr lang="es-CO" sz="1200" dirty="0">
                <a:solidFill>
                  <a:srgbClr val="A4A3A2"/>
                </a:solidFill>
                <a:latin typeface="Montserrat Medium" panose="00000600000000000000" pitchFamily="2" charset="0"/>
              </a:rPr>
              <a:t>. Ut </a:t>
            </a:r>
            <a:r>
              <a:rPr lang="es-CO" sz="1200" dirty="0" err="1">
                <a:solidFill>
                  <a:srgbClr val="A4A3A2"/>
                </a:solidFill>
                <a:latin typeface="Montserrat Medium" panose="00000600000000000000" pitchFamily="2" charset="0"/>
              </a:rPr>
              <a:t>wisi</a:t>
            </a:r>
            <a:r>
              <a:rPr lang="es-CO" sz="1200" dirty="0">
                <a:solidFill>
                  <a:srgbClr val="A4A3A2"/>
                </a:solidFill>
                <a:latin typeface="Montserrat Medium" panose="00000600000000000000" pitchFamily="2" charset="0"/>
              </a:rPr>
              <a:t> </a:t>
            </a:r>
            <a:r>
              <a:rPr lang="es-CO" sz="1200" dirty="0" err="1">
                <a:solidFill>
                  <a:srgbClr val="A4A3A2"/>
                </a:solidFill>
                <a:latin typeface="Montserrat Medium" panose="00000600000000000000" pitchFamily="2" charset="0"/>
              </a:rPr>
              <a:t>enim</a:t>
            </a:r>
            <a:r>
              <a:rPr lang="es-CO" sz="1200" dirty="0">
                <a:solidFill>
                  <a:srgbClr val="A4A3A2"/>
                </a:solidFill>
                <a:latin typeface="Montserrat Medium" panose="00000600000000000000" pitchFamily="2" charset="0"/>
              </a:rPr>
              <a:t> ad </a:t>
            </a:r>
            <a:r>
              <a:rPr lang="es-CO" sz="1200" dirty="0" err="1">
                <a:solidFill>
                  <a:srgbClr val="A4A3A2"/>
                </a:solidFill>
                <a:latin typeface="Montserrat Medium" panose="00000600000000000000" pitchFamily="2" charset="0"/>
              </a:rPr>
              <a:t>minim</a:t>
            </a:r>
            <a:r>
              <a:rPr lang="es-CO" sz="1200" dirty="0">
                <a:solidFill>
                  <a:srgbClr val="A4A3A2"/>
                </a:solidFill>
                <a:latin typeface="Montserrat Medium" panose="00000600000000000000" pitchFamily="2" charset="0"/>
              </a:rPr>
              <a:t> </a:t>
            </a:r>
            <a:r>
              <a:rPr lang="es-CO" sz="1200" dirty="0" err="1">
                <a:solidFill>
                  <a:srgbClr val="A4A3A2"/>
                </a:solidFill>
                <a:latin typeface="Montserrat Medium" panose="00000600000000000000" pitchFamily="2" charset="0"/>
              </a:rPr>
              <a:t>veniam</a:t>
            </a:r>
            <a:r>
              <a:rPr lang="es-CO" sz="1200" dirty="0">
                <a:solidFill>
                  <a:srgbClr val="A4A3A2"/>
                </a:solidFill>
                <a:latin typeface="Montserrat Medium" panose="00000600000000000000" pitchFamily="2" charset="0"/>
              </a:rPr>
              <a:t>, </a:t>
            </a:r>
            <a:r>
              <a:rPr lang="es-CO" sz="1200" dirty="0" err="1">
                <a:solidFill>
                  <a:srgbClr val="A4A3A2"/>
                </a:solidFill>
                <a:latin typeface="Montserrat Medium" panose="00000600000000000000" pitchFamily="2" charset="0"/>
              </a:rPr>
              <a:t>quis</a:t>
            </a:r>
            <a:r>
              <a:rPr lang="es-CO" sz="1200" dirty="0">
                <a:solidFill>
                  <a:srgbClr val="A4A3A2"/>
                </a:solidFill>
                <a:latin typeface="Montserrat Medium" panose="00000600000000000000" pitchFamily="2" charset="0"/>
              </a:rPr>
              <a:t> </a:t>
            </a:r>
            <a:r>
              <a:rPr lang="es-CO" sz="1200" dirty="0" err="1">
                <a:solidFill>
                  <a:srgbClr val="A4A3A2"/>
                </a:solidFill>
                <a:latin typeface="Montserrat Medium" panose="00000600000000000000" pitchFamily="2" charset="0"/>
              </a:rPr>
              <a:t>nostrud</a:t>
            </a:r>
            <a:r>
              <a:rPr lang="es-CO" sz="1200" dirty="0">
                <a:solidFill>
                  <a:srgbClr val="A4A3A2"/>
                </a:solidFill>
                <a:latin typeface="Montserrat Medium" panose="00000600000000000000" pitchFamily="2" charset="0"/>
              </a:rPr>
              <a:t> </a:t>
            </a:r>
            <a:r>
              <a:rPr lang="es-CO" sz="1200" dirty="0" err="1">
                <a:solidFill>
                  <a:srgbClr val="A4A3A2"/>
                </a:solidFill>
                <a:latin typeface="Montserrat Medium" panose="00000600000000000000" pitchFamily="2" charset="0"/>
              </a:rPr>
              <a:t>exerci</a:t>
            </a:r>
            <a:r>
              <a:rPr lang="es-CO" sz="1200" dirty="0">
                <a:solidFill>
                  <a:srgbClr val="A4A3A2"/>
                </a:solidFill>
                <a:latin typeface="Montserrat Medium" panose="00000600000000000000" pitchFamily="2" charset="0"/>
              </a:rPr>
              <a:t> 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51" y="3378200"/>
            <a:ext cx="1771481" cy="181129"/>
          </a:xfrm>
          <a:prstGeom prst="rect">
            <a:avLst/>
          </a:prstGeom>
        </p:spPr>
      </p:pic>
      <p:pic>
        <p:nvPicPr>
          <p:cNvPr id="41" name="Imagen 40" descr="ENVEJECIMIENTO&#10;ACTIVO Y SALUDABLE&#10; 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51" y="773723"/>
            <a:ext cx="8581051" cy="4598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2624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209778" y="2397026"/>
            <a:ext cx="452239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500" dirty="0">
                <a:solidFill>
                  <a:schemeClr val="bg1"/>
                </a:solidFill>
                <a:latin typeface="Montserrat Black" panose="00000A00000000000000" pitchFamily="2" charset="0"/>
              </a:rPr>
              <a:t>AQUÍ EN ESTE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209778" y="3025676"/>
            <a:ext cx="296587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500" dirty="0">
                <a:solidFill>
                  <a:schemeClr val="bg1"/>
                </a:solidFill>
                <a:latin typeface="Montserrat Black" panose="00000A00000000000000" pitchFamily="2" charset="0"/>
              </a:rPr>
              <a:t>ESPACIO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209778" y="3654326"/>
            <a:ext cx="444544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500" dirty="0">
                <a:solidFill>
                  <a:schemeClr val="bg1"/>
                </a:solidFill>
                <a:latin typeface="Montserrat Black" panose="00000A00000000000000" pitchFamily="2" charset="0"/>
              </a:rPr>
              <a:t>VA EL TÍTULO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51201" y="1517370"/>
            <a:ext cx="12331183" cy="426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pic>
        <p:nvPicPr>
          <p:cNvPr id="3073" name="Imagen 18" descr="ENVEJECIMIENTO SALUDABLE Y ACTIVO&#10;&#10;&#10;La OMS define el envejecimiento saludable y activo como “el proceso por el&#10;que se opt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11" y="524022"/>
            <a:ext cx="9682824" cy="468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951201" y="4612994"/>
            <a:ext cx="1233118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0695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209778" y="2397026"/>
            <a:ext cx="452239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500" dirty="0">
                <a:solidFill>
                  <a:schemeClr val="bg1"/>
                </a:solidFill>
                <a:latin typeface="Montserrat Black" panose="00000A00000000000000" pitchFamily="2" charset="0"/>
              </a:rPr>
              <a:t>AQUÍ EN ESTE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209778" y="3025676"/>
            <a:ext cx="296587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500" dirty="0">
                <a:solidFill>
                  <a:schemeClr val="bg1"/>
                </a:solidFill>
                <a:latin typeface="Montserrat Black" panose="00000A00000000000000" pitchFamily="2" charset="0"/>
              </a:rPr>
              <a:t>ESPACIO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209778" y="3654326"/>
            <a:ext cx="444544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500" dirty="0">
                <a:solidFill>
                  <a:schemeClr val="bg1"/>
                </a:solidFill>
                <a:latin typeface="Montserrat Black" panose="00000A00000000000000" pitchFamily="2" charset="0"/>
              </a:rPr>
              <a:t>VA EL TÍTULO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51201" y="1517370"/>
            <a:ext cx="12331183" cy="426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951201" y="4612994"/>
            <a:ext cx="1233118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pic>
        <p:nvPicPr>
          <p:cNvPr id="8" name="Imagen 15" descr="ENVEJECIMIENTO SALUDABLE&#10;&#10;&#10;El envejecimiento saludable es aquel en el que la persona&#10;&#10;&#10;&#10;&#10;&#10;&#10;Modifica su estilo de vida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77" y="509953"/>
            <a:ext cx="9254088" cy="496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438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608080" y="2204521"/>
            <a:ext cx="589962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500" dirty="0">
                <a:solidFill>
                  <a:schemeClr val="bg1"/>
                </a:solidFill>
                <a:latin typeface="Montserrat Black" panose="00000A00000000000000" pitchFamily="2" charset="0"/>
              </a:rPr>
              <a:t>AQUÍ EN ESTE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209778" y="3654326"/>
            <a:ext cx="444544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500" dirty="0">
                <a:solidFill>
                  <a:schemeClr val="bg1"/>
                </a:solidFill>
                <a:latin typeface="Montserrat Black" panose="00000A00000000000000" pitchFamily="2" charset="0"/>
              </a:rPr>
              <a:t>VA EL TÍTULO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073790" y="-192505"/>
            <a:ext cx="1590490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pic>
        <p:nvPicPr>
          <p:cNvPr id="4100" name="Imagen 11" descr="IMSS CDMX Sur on Twitter: &quot;Realizar actividad física le ayuda a prevenir  enfermedades y mantener un estado de salud adecuado. Pregunte en su Unidad  de Medicina Familiar con la trabajadora social sob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82"/>
          <a:stretch>
            <a:fillRect/>
          </a:stretch>
        </p:blipFill>
        <p:spPr bwMode="auto">
          <a:xfrm>
            <a:off x="469231" y="551563"/>
            <a:ext cx="9444026" cy="458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073790" y="4808120"/>
            <a:ext cx="1590490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78299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26774"/>
            <a:ext cx="5549348" cy="554934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7038888" y="1297261"/>
            <a:ext cx="335288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Lorem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ipsum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dolor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sit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amet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,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consectetuer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adipiscing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elit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, sed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diam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nonummy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nibh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euismod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tincidunt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ut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laoreet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dolore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magna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aliquam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erat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volutpat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. Ut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wisi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enim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ad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minim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veniam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,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quis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nostrud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exerci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7027482" y="780261"/>
            <a:ext cx="2996333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100" dirty="0" err="1">
                <a:solidFill>
                  <a:srgbClr val="E20E18"/>
                </a:solidFill>
                <a:latin typeface="Montserrat Black" panose="00000A00000000000000" pitchFamily="2" charset="0"/>
              </a:rPr>
              <a:t>Lorem</a:t>
            </a:r>
            <a:r>
              <a:rPr lang="es-CO" sz="3100" dirty="0">
                <a:solidFill>
                  <a:srgbClr val="E20E18"/>
                </a:solidFill>
                <a:latin typeface="Montserrat Black" panose="00000A00000000000000" pitchFamily="2" charset="0"/>
              </a:rPr>
              <a:t> </a:t>
            </a:r>
            <a:r>
              <a:rPr lang="es-CO" sz="3100" dirty="0" err="1">
                <a:solidFill>
                  <a:srgbClr val="E20E18"/>
                </a:solidFill>
                <a:latin typeface="Montserrat Black" panose="00000A00000000000000" pitchFamily="2" charset="0"/>
              </a:rPr>
              <a:t>ipsum</a:t>
            </a:r>
            <a:endParaRPr lang="es-CO" sz="3100" dirty="0">
              <a:solidFill>
                <a:srgbClr val="E20E18"/>
              </a:solidFill>
              <a:latin typeface="Montserrat Black" panose="00000A00000000000000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050294" y="3431299"/>
            <a:ext cx="335288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Lorem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ipsum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dolor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sit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amet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,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consectetuer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adipiscing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elit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, sed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diam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nonummy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nibh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euismod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tincidunt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ut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laoreet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dolore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magna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aliquam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erat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volutpat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. Ut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wisi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enim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ad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minim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veniam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,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quis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nostrud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exerci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7038888" y="2914299"/>
            <a:ext cx="2996333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100" dirty="0" err="1">
                <a:solidFill>
                  <a:srgbClr val="E20E18"/>
                </a:solidFill>
                <a:latin typeface="Montserrat Black" panose="00000A00000000000000" pitchFamily="2" charset="0"/>
              </a:rPr>
              <a:t>Lorem</a:t>
            </a:r>
            <a:r>
              <a:rPr lang="es-CO" sz="3100" dirty="0">
                <a:solidFill>
                  <a:srgbClr val="E20E18"/>
                </a:solidFill>
                <a:latin typeface="Montserrat Black" panose="00000A00000000000000" pitchFamily="2" charset="0"/>
              </a:rPr>
              <a:t> </a:t>
            </a:r>
            <a:r>
              <a:rPr lang="es-CO" sz="3100" dirty="0" err="1">
                <a:solidFill>
                  <a:srgbClr val="E20E18"/>
                </a:solidFill>
                <a:latin typeface="Montserrat Black" panose="00000A00000000000000" pitchFamily="2" charset="0"/>
              </a:rPr>
              <a:t>ipsum</a:t>
            </a:r>
            <a:endParaRPr lang="es-CO" sz="3100" dirty="0">
              <a:solidFill>
                <a:srgbClr val="E20E18"/>
              </a:solidFill>
              <a:latin typeface="Montserrat Black" panose="00000A00000000000000" pitchFamily="2" charset="0"/>
            </a:endParaRPr>
          </a:p>
        </p:txBody>
      </p:sp>
      <p:pic>
        <p:nvPicPr>
          <p:cNvPr id="10" name="Imagen 9" descr="La década del envejecimiento saludable - Envejecer activos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521" y="962526"/>
            <a:ext cx="9345254" cy="46682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7591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n 8" descr="Deporte para la tercera edad y sus recomendaciones - Joven Ha De Ser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65"/>
          <a:stretch/>
        </p:blipFill>
        <p:spPr bwMode="auto">
          <a:xfrm>
            <a:off x="1678738" y="253218"/>
            <a:ext cx="7451194" cy="56181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8784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n 8" descr="ENVEJECIMIENTO EN ENFERMEDAD&#10;&#10;&#10;Se entiende como aquel en el que la persona ha desarrollado patologías como&#10;consecuencia d..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42" y="337626"/>
            <a:ext cx="8708271" cy="58240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8902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52634" y="3400326"/>
            <a:ext cx="452239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500" dirty="0">
                <a:solidFill>
                  <a:srgbClr val="E20E18"/>
                </a:solidFill>
                <a:latin typeface="Montserrat Black" panose="00000A00000000000000" pitchFamily="2" charset="0"/>
              </a:rPr>
              <a:t>AQUÍ EN ESTE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52634" y="4028976"/>
            <a:ext cx="296587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500" dirty="0">
                <a:solidFill>
                  <a:srgbClr val="E20E18"/>
                </a:solidFill>
                <a:latin typeface="Montserrat Black" panose="00000A00000000000000" pitchFamily="2" charset="0"/>
              </a:rPr>
              <a:t>ESPACIO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52634" y="4657626"/>
            <a:ext cx="444544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500" dirty="0">
                <a:solidFill>
                  <a:srgbClr val="E20E18"/>
                </a:solidFill>
                <a:latin typeface="Montserrat Black" panose="00000A00000000000000" pitchFamily="2" charset="0"/>
              </a:rPr>
              <a:t>VA EL TÍTULO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772188" y="1387106"/>
            <a:ext cx="335288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Lorem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ipsum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dolor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sit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amet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,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consectetuer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adipiscing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elit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, sed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diam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nonummy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nibh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euismod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tincidunt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ut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laoreet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dolore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magna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aliquam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erat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volutpat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. Ut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wisi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enim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ad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minim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veniam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,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quis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nostrud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exerci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760782" y="908210"/>
            <a:ext cx="2723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 err="1">
                <a:solidFill>
                  <a:srgbClr val="727070"/>
                </a:solidFill>
                <a:latin typeface="Montserrat Black" panose="00000A00000000000000" pitchFamily="2" charset="0"/>
              </a:rPr>
              <a:t>Lorem</a:t>
            </a:r>
            <a:r>
              <a:rPr lang="es-CO" sz="2800" dirty="0">
                <a:solidFill>
                  <a:srgbClr val="727070"/>
                </a:solidFill>
                <a:latin typeface="Montserrat Black" panose="00000A00000000000000" pitchFamily="2" charset="0"/>
              </a:rPr>
              <a:t> </a:t>
            </a:r>
            <a:r>
              <a:rPr lang="es-CO" sz="2800" dirty="0" err="1">
                <a:solidFill>
                  <a:srgbClr val="727070"/>
                </a:solidFill>
                <a:latin typeface="Montserrat Black" panose="00000A00000000000000" pitchFamily="2" charset="0"/>
              </a:rPr>
              <a:t>ipsum</a:t>
            </a:r>
            <a:endParaRPr lang="es-CO" sz="2800" dirty="0">
              <a:solidFill>
                <a:srgbClr val="727070"/>
              </a:solidFill>
              <a:latin typeface="Montserrat Black" panose="00000A00000000000000" pitchFamily="2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6783594" y="3266952"/>
            <a:ext cx="335288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Lorem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ipsum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dolor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sit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amet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,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consectetuer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adipiscing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elit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, sed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diam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nonummy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nibh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euismod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tincidunt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ut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laoreet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dolore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magna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aliquam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erat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volutpat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. Ut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wisi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enim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ad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minim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veniam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,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quis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nostrud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  <a:r>
              <a:rPr lang="es-CO" sz="1300" dirty="0" err="1">
                <a:solidFill>
                  <a:srgbClr val="727070"/>
                </a:solidFill>
                <a:latin typeface="Montserrat Medium" panose="00000600000000000000" pitchFamily="2" charset="0"/>
              </a:rPr>
              <a:t>exerci</a:t>
            </a:r>
            <a:r>
              <a:rPr lang="es-CO" sz="1300" dirty="0">
                <a:solidFill>
                  <a:srgbClr val="727070"/>
                </a:solidFill>
                <a:latin typeface="Montserrat Medium" panose="00000600000000000000" pitchFamily="2" charset="0"/>
              </a:rPr>
              <a:t> 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6772188" y="2788056"/>
            <a:ext cx="2723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 err="1">
                <a:solidFill>
                  <a:srgbClr val="727070"/>
                </a:solidFill>
                <a:latin typeface="Montserrat Black" panose="00000A00000000000000" pitchFamily="2" charset="0"/>
              </a:rPr>
              <a:t>Lorem</a:t>
            </a:r>
            <a:r>
              <a:rPr lang="es-CO" sz="2800" dirty="0">
                <a:solidFill>
                  <a:srgbClr val="727070"/>
                </a:solidFill>
                <a:latin typeface="Montserrat Black" panose="00000A00000000000000" pitchFamily="2" charset="0"/>
              </a:rPr>
              <a:t> </a:t>
            </a:r>
            <a:r>
              <a:rPr lang="es-CO" sz="2800" dirty="0" err="1">
                <a:solidFill>
                  <a:srgbClr val="727070"/>
                </a:solidFill>
                <a:latin typeface="Montserrat Black" panose="00000A00000000000000" pitchFamily="2" charset="0"/>
              </a:rPr>
              <a:t>ipsum</a:t>
            </a:r>
            <a:endParaRPr lang="es-CO" sz="2800" dirty="0">
              <a:solidFill>
                <a:srgbClr val="727070"/>
              </a:solidFill>
              <a:latin typeface="Montserrat Black" panose="00000A00000000000000" pitchFamily="2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532410" y="756164"/>
            <a:ext cx="3086101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6000" dirty="0">
                <a:solidFill>
                  <a:srgbClr val="E20E18"/>
                </a:solidFill>
                <a:latin typeface="Montserrat Black" panose="00000A00000000000000" pitchFamily="2" charset="0"/>
              </a:rPr>
              <a:t>01.</a:t>
            </a:r>
            <a:endParaRPr lang="es-CO" sz="16000" dirty="0"/>
          </a:p>
        </p:txBody>
      </p:sp>
      <p:pic>
        <p:nvPicPr>
          <p:cNvPr id="12" name="Imagen 11" descr="HÁBITOS NOCIVOS&#10;• Consumo de Alcohol&#10;• Problemas de salud&#10;• Lentitud en las&#10;reacciones y alerta,&#10;falta de coordinación&#10;• C...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33" y="1030513"/>
            <a:ext cx="9483847" cy="45160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45672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635</Words>
  <Application>Microsoft Office PowerPoint</Application>
  <PresentationFormat>Panorámica</PresentationFormat>
  <Paragraphs>67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Montserrat Black</vt:lpstr>
      <vt:lpstr>Montserrat Medium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Pablo González Cañas</dc:creator>
  <cp:lastModifiedBy>usuario</cp:lastModifiedBy>
  <cp:revision>21</cp:revision>
  <dcterms:created xsi:type="dcterms:W3CDTF">2020-08-01T22:10:19Z</dcterms:created>
  <dcterms:modified xsi:type="dcterms:W3CDTF">2021-09-09T01:58:36Z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267737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