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75" r:id="rId5"/>
    <p:sldId id="264" r:id="rId6"/>
    <p:sldId id="271" r:id="rId7"/>
    <p:sldId id="273" r:id="rId8"/>
    <p:sldId id="274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E18"/>
    <a:srgbClr val="727070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7941" y="2121136"/>
            <a:ext cx="72915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500" b="1" dirty="0">
                <a:solidFill>
                  <a:schemeClr val="bg1"/>
                </a:solidFill>
                <a:latin typeface="Montserrat Black" panose="00000A00000000000000" pitchFamily="2" charset="0"/>
              </a:rPr>
              <a:t>PROGRAMA ADULTO MAYOR</a:t>
            </a:r>
          </a:p>
          <a:p>
            <a:pPr algn="ctr"/>
            <a:r>
              <a:rPr lang="es-CO" sz="4500" b="1" dirty="0">
                <a:solidFill>
                  <a:schemeClr val="bg1"/>
                </a:solidFill>
                <a:latin typeface="Montserrat Black" panose="00000A00000000000000" pitchFamily="2" charset="0"/>
              </a:rPr>
              <a:t>SECRETARÍA DE SALUD PÚBLICA Y 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D8A3C0C-C315-475A-B12A-2F38D62ED62D}"/>
              </a:ext>
            </a:extLst>
          </p:cNvPr>
          <p:cNvSpPr txBox="1"/>
          <p:nvPr/>
        </p:nvSpPr>
        <p:spPr>
          <a:xfrm>
            <a:off x="874643" y="1235098"/>
            <a:ext cx="1044271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MX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¿Frases de reflexión motivacional sobre la vejez?</a:t>
            </a:r>
          </a:p>
          <a:p>
            <a:pPr fontAlgn="base"/>
            <a:endParaRPr lang="es-MX" sz="1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/>
              <a:t>No te lamentes por envejecer pues es un privilegio negado a muchos.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/>
              <a:t>La vejez empieza cuando se pierde la curiosidad.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/>
              <a:t>La vejez no está en la edad, sino en el corazón.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/>
              <a:t>Entre la niñez y la vejez, existe un instante llamado vida.</a:t>
            </a:r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D8A3C0C-C315-475A-B12A-2F38D62ED62D}"/>
              </a:ext>
            </a:extLst>
          </p:cNvPr>
          <p:cNvSpPr txBox="1"/>
          <p:nvPr/>
        </p:nvSpPr>
        <p:spPr>
          <a:xfrm>
            <a:off x="1331843" y="771272"/>
            <a:ext cx="968071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¿Qué entendemos por respeto?</a:t>
            </a:r>
          </a:p>
          <a:p>
            <a:pPr fontAlgn="base"/>
            <a:endParaRPr lang="es-MX" sz="1400" dirty="0">
              <a:solidFill>
                <a:srgbClr val="FF0000"/>
              </a:solidFill>
            </a:endParaRPr>
          </a:p>
          <a:p>
            <a:pPr algn="just" fontAlgn="base"/>
            <a:r>
              <a:rPr lang="es-MX" sz="2400" dirty="0"/>
              <a:t>El respeto abarca todas las áreas de nuestra vida, e incluye: el respeto hacia nosotros mismos, respeto hacia todas las personas independientemente de su condición, respeto a los padres, a los profesores, a los mayores, respeto hacia las leyes y normas sociales y a las personas que velan por su cumplimiento, respeto hacia los bienes de la comunidad, y respeto por la vida, la naturaleza y los animales.</a:t>
            </a:r>
          </a:p>
          <a:p>
            <a:pPr algn="just" fontAlgn="base"/>
            <a:r>
              <a:rPr lang="es-MX" sz="2400" dirty="0"/>
              <a:t>Gracias al respeto y al reconocimiento mutuo de derechos cultivamos relaciones sanas y enriquecedoras, que son la base de una convivencia amable y pacífica.</a:t>
            </a:r>
          </a:p>
        </p:txBody>
      </p:sp>
    </p:spTree>
    <p:extLst>
      <p:ext uri="{BB962C8B-B14F-4D97-AF65-F5344CB8AC3E}">
        <p14:creationId xmlns:p14="http://schemas.microsoft.com/office/powerpoint/2010/main" val="108309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27315" y="535900"/>
            <a:ext cx="1025150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3200" dirty="0">
                <a:solidFill>
                  <a:srgbClr val="E20E18"/>
                </a:solidFill>
                <a:latin typeface="Arial Black" panose="020B0A04020102020204" pitchFamily="34" charset="0"/>
              </a:rPr>
              <a:t>El Respeto a los </a:t>
            </a:r>
            <a:r>
              <a:rPr kumimoji="0" lang="es-CO" sz="3200" b="0" i="0" u="none" strike="noStrike" kern="1200" cap="none" spc="0" normalizeH="0" baseline="0" noProof="0" dirty="0">
                <a:ln>
                  <a:noFill/>
                </a:ln>
                <a:solidFill>
                  <a:srgbClr val="E20E18"/>
                </a:solidFill>
                <a:effectLst/>
                <a:uLnTx/>
                <a:uFillTx/>
                <a:latin typeface="Arial Black" panose="020B0A04020102020204" pitchFamily="34" charset="0"/>
              </a:rPr>
              <a:t> Adultos Mayores</a:t>
            </a:r>
          </a:p>
          <a:p>
            <a:pPr algn="just" fontAlgn="base"/>
            <a:r>
              <a:rPr lang="es-MX" dirty="0"/>
              <a:t>El papel del Adulto mayor en la sociedad ha sido clave para el progreso gracias a su experiencia y sabiduría. Pero en la actualidad, las prisas, el estrés y el materialismo e individualismo propio de esta sociedad, mantienen a muchas Personas Mayores  marginados e ignorados, haciéndoles sentir aparentemente inútiles y una carga para sus familiares. Tampoco podemos olvidar que los Adultos se pueden sentir más vulnerables debido a enfermedades o al deterioro físico y mental, llegando a sentirse una carga para los demás por no ser “productivos”. </a:t>
            </a:r>
          </a:p>
          <a:p>
            <a:pPr algn="just" fontAlgn="base"/>
            <a:r>
              <a:rPr lang="es-MX" dirty="0"/>
              <a:t>Sin embargo, hay algo que no han perdido nuestros mayores: su capacidad dar y recibir afecto y amor. Su necesidad de cariño y atención es tanta o más que en etapas anteriores de su vida. Las personas adultas  necesitan sentirse escuchadas, valoradas y tenidas en cuenta. De la misma forma en que es hermoso llegar a este mundo con amor, también debería serlo marcharnos sintiendo el profundo cariño de quiénes nos acompañen hasta el último día. Comprender esto nos hará más compasivos y respetuosos con los demás, pues no hay mayor acto de respeto y compasión, que acompañar y cuidar la vida con paciencia y amor, hasta el final. </a:t>
            </a:r>
          </a:p>
          <a:p>
            <a:pPr algn="just" fontAlgn="base"/>
            <a:r>
              <a:rPr lang="es-MX" dirty="0"/>
              <a:t>Hoy en día es más necesario que nunca crear una cultura de la familia en la que se trate con afecto y consideración a los abuelos, y en la que se valore y dignifique a las personas mayores en nuestra sociedad. Una cultura en la que la palabra “viejo” no se utilice como insulto, sino que represente la dignidad del que es portador de experiencia y conocimiento.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3200" b="0" i="0" u="none" strike="noStrike" kern="1200" cap="none" spc="0" normalizeH="0" baseline="0" noProof="0" dirty="0">
              <a:ln>
                <a:noFill/>
              </a:ln>
              <a:solidFill>
                <a:srgbClr val="E20E18"/>
              </a:solidFill>
              <a:effectLst/>
              <a:uLnTx/>
              <a:uFillTx/>
              <a:latin typeface="Montserrat Black" panose="00000A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10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3B4EC99F-677D-42EB-9614-5082A20D86F8}"/>
              </a:ext>
            </a:extLst>
          </p:cNvPr>
          <p:cNvSpPr txBox="1"/>
          <p:nvPr/>
        </p:nvSpPr>
        <p:spPr>
          <a:xfrm>
            <a:off x="1192695" y="356812"/>
            <a:ext cx="980660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MX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El respeto a las normas </a:t>
            </a:r>
            <a:endParaRPr lang="es-MX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fontAlgn="base"/>
            <a:r>
              <a:rPr lang="es-MX" dirty="0"/>
              <a:t>Para saber vivir en sociedad es también importante que los seres humanos  aprendan a </a:t>
            </a:r>
            <a:r>
              <a:rPr lang="es-MX" b="1" dirty="0"/>
              <a:t>respetar las normas</a:t>
            </a:r>
            <a:r>
              <a:rPr lang="es-MX" dirty="0"/>
              <a:t>. Es esencial que comprendan que éstas existen para velar por nuestra seguridad y para contribuir a mantener una buena convivencia en la que se respeten los derechos básicos de todas las personas para nuestro caso la de los adultos mayores.</a:t>
            </a:r>
          </a:p>
          <a:p>
            <a:pPr fontAlgn="base"/>
            <a:endParaRPr lang="es-MX" dirty="0"/>
          </a:p>
          <a:p>
            <a:pPr fontAlgn="base"/>
            <a:r>
              <a:rPr lang="es-MX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Las normas sociales </a:t>
            </a:r>
            <a:r>
              <a:rPr lang="es-MX" dirty="0"/>
              <a:t>promueven una convivencia pacífica basada en el respeto mutuo. No siempre están escritas, pero son conocidas por las personas que forman parte de una misma cultura. Algunas normas sociales son: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Saludar y despedirse.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Pedir las cosas por favor.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Ceder el asiento a personas que lo necesiten (ancianos, mujeres embarazas, niños pequeños, personas en condición de discapacidad, </a:t>
            </a:r>
            <a:r>
              <a:rPr lang="es-MX" dirty="0" err="1"/>
              <a:t>etc</a:t>
            </a:r>
            <a:r>
              <a:rPr lang="es-MX" dirty="0"/>
              <a:t>).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No gritar en espacios públicos ni poner la música a un volumen elevado. Respetar los horarios de sueño durante la noche.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No tirar la basura en la calle ni en entornos naturales.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Ser puntuales.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Ser limpios y aseados. </a:t>
            </a:r>
          </a:p>
        </p:txBody>
      </p:sp>
    </p:spTree>
    <p:extLst>
      <p:ext uri="{BB962C8B-B14F-4D97-AF65-F5344CB8AC3E}">
        <p14:creationId xmlns:p14="http://schemas.microsoft.com/office/powerpoint/2010/main" val="18580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3B4EC99F-677D-42EB-9614-5082A20D86F8}"/>
              </a:ext>
            </a:extLst>
          </p:cNvPr>
          <p:cNvSpPr txBox="1"/>
          <p:nvPr/>
        </p:nvSpPr>
        <p:spPr>
          <a:xfrm>
            <a:off x="1245704" y="1189539"/>
            <a:ext cx="9700591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s-MX" sz="2400" dirty="0">
                <a:solidFill>
                  <a:srgbClr val="FF0000"/>
                </a:solidFill>
                <a:latin typeface="Arial Black" panose="020B0A04020102020204" pitchFamily="34" charset="0"/>
              </a:rPr>
              <a:t>Las </a:t>
            </a:r>
            <a:r>
              <a:rPr lang="es-MX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normas legales</a:t>
            </a:r>
            <a:r>
              <a:rPr lang="es-MX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s-MX" dirty="0"/>
              <a:t>velan por nuestra seguridad y por una convivencia cívica. Su incumplimiento puede acarrear multas o penas de cárcel. Algunas de estas son: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Respetar la integridad física y psicológica de todas las personas independientemente de su condición (no agredir física ni verbalmente).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No robar ni estafar.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Respetar la propiedad privada y el hogar de las personas.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Respetar edificios y mobiliarios públicos y de otros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Devolver un préstamo dentro de plazo (un libro de la biblioteca, un coche alquilado, etc.)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No usar el móvil mientras se conduce.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No exceder el límite de velocidad y respetar las señales de tráfico.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s-MX" dirty="0"/>
              <a:t>Tener respeto y consideración hacia los miembros de las Fuerzas y Cuerpos de Seguridad que velan por el cumplimiento de las normas y leyes y seguir sus instrucciones.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2400" b="1" dirty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73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4" name="Rectángulo redondeado 7">
            <a:extLst>
              <a:ext uri="{FF2B5EF4-FFF2-40B4-BE49-F238E27FC236}">
                <a16:creationId xmlns:a16="http://schemas.microsoft.com/office/drawing/2014/main" id="{7C5CF3AB-A832-40E5-8210-8EA9C445D9FC}"/>
              </a:ext>
            </a:extLst>
          </p:cNvPr>
          <p:cNvSpPr/>
          <p:nvPr/>
        </p:nvSpPr>
        <p:spPr>
          <a:xfrm>
            <a:off x="1232453" y="898486"/>
            <a:ext cx="8704464" cy="2295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MUCHAS GRACIAS</a:t>
            </a:r>
          </a:p>
          <a:p>
            <a:pPr algn="ctr"/>
            <a:r>
              <a:rPr lang="es-MX" sz="32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</a:t>
            </a:r>
            <a:r>
              <a:rPr lang="es-CO" sz="32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HON FREDY VEGA HENAO</a:t>
            </a:r>
          </a:p>
          <a:p>
            <a:pPr algn="ctr"/>
            <a:r>
              <a:rPr lang="es-MX" sz="32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s-CO" sz="32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ECNICO SSPYSS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B85F3D-422A-47A8-8902-934E3BF130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340" y="3429000"/>
            <a:ext cx="2358886" cy="99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6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805</Words>
  <Application>Microsoft Office PowerPoint</Application>
  <PresentationFormat>Panorámica</PresentationFormat>
  <Paragraphs>39</Paragraphs>
  <Slides>8</Slides>
  <Notes>0</Notes>
  <HiddenSlides>2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Montserrat Black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usuario</cp:lastModifiedBy>
  <cp:revision>47</cp:revision>
  <dcterms:created xsi:type="dcterms:W3CDTF">2020-08-01T22:10:19Z</dcterms:created>
  <dcterms:modified xsi:type="dcterms:W3CDTF">2021-09-01T15:30:52Z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