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3" r:id="rId6"/>
    <p:sldId id="266" r:id="rId7"/>
    <p:sldId id="264" r:id="rId8"/>
    <p:sldId id="265" r:id="rId9"/>
    <p:sldId id="288" r:id="rId10"/>
    <p:sldId id="289" r:id="rId11"/>
    <p:sldId id="290" r:id="rId12"/>
    <p:sldId id="291" r:id="rId13"/>
    <p:sldId id="292" r:id="rId14"/>
    <p:sldId id="293" r:id="rId15"/>
    <p:sldId id="279" r:id="rId16"/>
    <p:sldId id="278" r:id="rId17"/>
    <p:sldId id="294" r:id="rId1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7070"/>
    <a:srgbClr val="E20E18"/>
    <a:srgbClr val="A4A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95" autoAdjust="0"/>
  </p:normalViewPr>
  <p:slideViewPr>
    <p:cSldViewPr snapToGrid="0">
      <p:cViewPr varScale="1">
        <p:scale>
          <a:sx n="52" d="100"/>
          <a:sy n="52" d="100"/>
        </p:scale>
        <p:origin x="14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A19E6-B385-4D8A-92D8-0DEEC532297E}" type="doc">
      <dgm:prSet loTypeId="urn:microsoft.com/office/officeart/2005/8/layout/process1" loCatId="process" qsTypeId="urn:microsoft.com/office/officeart/2005/8/quickstyle/simple1" qsCatId="simple" csTypeId="urn:microsoft.com/office/officeart/2005/8/colors/colorful2" csCatId="colorful" phldr="1"/>
      <dgm:spPr/>
    </dgm:pt>
    <dgm:pt modelId="{EECEB7CB-3E93-4502-9AEF-85C8F4F519A5}">
      <dgm:prSet phldrT="[Texto]"/>
      <dgm:spPr/>
      <dgm:t>
        <a:bodyPr/>
        <a:lstStyle/>
        <a:p>
          <a:r>
            <a:rPr lang="es-CO" dirty="0" smtClean="0">
              <a:latin typeface="Arial" panose="020B0604020202020204" pitchFamily="34" charset="0"/>
              <a:cs typeface="Arial" panose="020B0604020202020204" pitchFamily="34" charset="0"/>
            </a:rPr>
            <a:t>Identificación del riesgo en la Ruta de Prevención y Mantenimiento</a:t>
          </a:r>
          <a:endParaRPr lang="es-CO" dirty="0">
            <a:latin typeface="Arial" panose="020B0604020202020204" pitchFamily="34" charset="0"/>
            <a:cs typeface="Arial" panose="020B0604020202020204" pitchFamily="34" charset="0"/>
          </a:endParaRPr>
        </a:p>
      </dgm:t>
    </dgm:pt>
    <dgm:pt modelId="{A923B231-5ECF-44B9-B9B0-B1965083E06E}" type="parTrans" cxnId="{7EDD785A-CB99-4D2F-B5D3-CC639A7803BA}">
      <dgm:prSet/>
      <dgm:spPr/>
      <dgm:t>
        <a:bodyPr/>
        <a:lstStyle/>
        <a:p>
          <a:endParaRPr lang="es-CO"/>
        </a:p>
      </dgm:t>
    </dgm:pt>
    <dgm:pt modelId="{5A1F2430-ACE8-4E75-B735-4F41FA0C6C92}" type="sibTrans" cxnId="{7EDD785A-CB99-4D2F-B5D3-CC639A7803BA}">
      <dgm:prSet/>
      <dgm:spPr/>
      <dgm:t>
        <a:bodyPr/>
        <a:lstStyle/>
        <a:p>
          <a:endParaRPr lang="es-CO" dirty="0"/>
        </a:p>
      </dgm:t>
    </dgm:pt>
    <dgm:pt modelId="{ED2019B3-CE17-431C-A7BC-E171D438CB8D}">
      <dgm:prSet phldrT="[Texto]"/>
      <dgm:spPr/>
      <dgm:t>
        <a:bodyPr/>
        <a:lstStyle/>
        <a:p>
          <a:r>
            <a:rPr lang="es-CO" dirty="0" smtClean="0">
              <a:latin typeface="Arial" panose="020B0604020202020204" pitchFamily="34" charset="0"/>
              <a:cs typeface="Arial" panose="020B0604020202020204" pitchFamily="34" charset="0"/>
            </a:rPr>
            <a:t>En acciones individuales o colectivas, en otras rutas de riesgo o especificas</a:t>
          </a:r>
          <a:endParaRPr lang="es-CO" dirty="0">
            <a:latin typeface="Arial" panose="020B0604020202020204" pitchFamily="34" charset="0"/>
            <a:cs typeface="Arial" panose="020B0604020202020204" pitchFamily="34" charset="0"/>
          </a:endParaRPr>
        </a:p>
      </dgm:t>
    </dgm:pt>
    <dgm:pt modelId="{50F0FC6A-6087-4AFE-9B28-B9B43DD9A9C7}" type="parTrans" cxnId="{FED00D60-F501-4FC7-9B6C-1B56351D1531}">
      <dgm:prSet/>
      <dgm:spPr/>
      <dgm:t>
        <a:bodyPr/>
        <a:lstStyle/>
        <a:p>
          <a:endParaRPr lang="es-CO"/>
        </a:p>
      </dgm:t>
    </dgm:pt>
    <dgm:pt modelId="{69B762D2-1FBB-4239-9992-E67876889C5D}" type="sibTrans" cxnId="{FED00D60-F501-4FC7-9B6C-1B56351D1531}">
      <dgm:prSet/>
      <dgm:spPr/>
      <dgm:t>
        <a:bodyPr/>
        <a:lstStyle/>
        <a:p>
          <a:endParaRPr lang="es-CO" dirty="0"/>
        </a:p>
      </dgm:t>
    </dgm:pt>
    <dgm:pt modelId="{46958368-C26D-411A-AC91-0D1C1F7E4053}">
      <dgm:prSet phldrT="[Texto]"/>
      <dgm:spPr/>
      <dgm:t>
        <a:bodyPr/>
        <a:lstStyle/>
        <a:p>
          <a:r>
            <a:rPr lang="es-CO" dirty="0" smtClean="0">
              <a:latin typeface="Arial" panose="020B0604020202020204" pitchFamily="34" charset="0"/>
              <a:cs typeface="Arial" panose="020B0604020202020204" pitchFamily="34" charset="0"/>
            </a:rPr>
            <a:t>En la demanda espontánea realizada por el paciente en servicios ambulatorios por sintomatología asociada</a:t>
          </a:r>
          <a:endParaRPr lang="es-CO" dirty="0">
            <a:latin typeface="Arial" panose="020B0604020202020204" pitchFamily="34" charset="0"/>
            <a:cs typeface="Arial" panose="020B0604020202020204" pitchFamily="34" charset="0"/>
          </a:endParaRPr>
        </a:p>
      </dgm:t>
    </dgm:pt>
    <dgm:pt modelId="{1E8AC23A-FADE-4585-B23D-4C23D9909880}" type="parTrans" cxnId="{9964AA81-4844-4A9D-840A-29F821D1C71B}">
      <dgm:prSet/>
      <dgm:spPr/>
      <dgm:t>
        <a:bodyPr/>
        <a:lstStyle/>
        <a:p>
          <a:endParaRPr lang="es-CO"/>
        </a:p>
      </dgm:t>
    </dgm:pt>
    <dgm:pt modelId="{F075EE66-9143-4759-A342-2C78CA3998CE}" type="sibTrans" cxnId="{9964AA81-4844-4A9D-840A-29F821D1C71B}">
      <dgm:prSet/>
      <dgm:spPr/>
      <dgm:t>
        <a:bodyPr/>
        <a:lstStyle/>
        <a:p>
          <a:endParaRPr lang="es-CO" dirty="0"/>
        </a:p>
      </dgm:t>
    </dgm:pt>
    <dgm:pt modelId="{5F385370-02DA-45EF-8794-E0AC03EEECA7}">
      <dgm:prSet phldrT="[Texto]"/>
      <dgm:spPr/>
      <dgm:t>
        <a:bodyPr/>
        <a:lstStyle/>
        <a:p>
          <a:r>
            <a:rPr lang="es-CO" dirty="0" smtClean="0">
              <a:latin typeface="Arial" panose="020B0604020202020204" pitchFamily="34" charset="0"/>
              <a:cs typeface="Arial" panose="020B0604020202020204" pitchFamily="34" charset="0"/>
            </a:rPr>
            <a:t>En el ámbito hospitalario o de urgencias en caso de presentar un episodio agudo que requiera atención institucional</a:t>
          </a:r>
          <a:endParaRPr lang="es-CO" dirty="0">
            <a:latin typeface="Arial" panose="020B0604020202020204" pitchFamily="34" charset="0"/>
            <a:cs typeface="Arial" panose="020B0604020202020204" pitchFamily="34" charset="0"/>
          </a:endParaRPr>
        </a:p>
      </dgm:t>
    </dgm:pt>
    <dgm:pt modelId="{5917123F-B9CA-432E-A48B-D4336918C722}" type="parTrans" cxnId="{22368DDB-0654-413F-A857-F8D0545DE743}">
      <dgm:prSet/>
      <dgm:spPr/>
      <dgm:t>
        <a:bodyPr/>
        <a:lstStyle/>
        <a:p>
          <a:endParaRPr lang="es-CO"/>
        </a:p>
      </dgm:t>
    </dgm:pt>
    <dgm:pt modelId="{9D3736DF-E330-4C6A-885E-96AA8A5E155E}" type="sibTrans" cxnId="{22368DDB-0654-413F-A857-F8D0545DE743}">
      <dgm:prSet/>
      <dgm:spPr/>
      <dgm:t>
        <a:bodyPr/>
        <a:lstStyle/>
        <a:p>
          <a:endParaRPr lang="es-CO"/>
        </a:p>
      </dgm:t>
    </dgm:pt>
    <dgm:pt modelId="{98B0D559-027A-4BD9-875B-82626E2B9C87}" type="pres">
      <dgm:prSet presAssocID="{D9EA19E6-B385-4D8A-92D8-0DEEC532297E}" presName="Name0" presStyleCnt="0">
        <dgm:presLayoutVars>
          <dgm:dir/>
          <dgm:resizeHandles val="exact"/>
        </dgm:presLayoutVars>
      </dgm:prSet>
      <dgm:spPr/>
    </dgm:pt>
    <dgm:pt modelId="{A320ED7C-E17A-48E6-8CD0-5AD70E6D218F}" type="pres">
      <dgm:prSet presAssocID="{EECEB7CB-3E93-4502-9AEF-85C8F4F519A5}" presName="node" presStyleLbl="node1" presStyleIdx="0" presStyleCnt="4">
        <dgm:presLayoutVars>
          <dgm:bulletEnabled val="1"/>
        </dgm:presLayoutVars>
      </dgm:prSet>
      <dgm:spPr/>
      <dgm:t>
        <a:bodyPr/>
        <a:lstStyle/>
        <a:p>
          <a:endParaRPr lang="es-CO"/>
        </a:p>
      </dgm:t>
    </dgm:pt>
    <dgm:pt modelId="{1BE3FAEE-3644-4369-BB6A-1F83D1D57001}" type="pres">
      <dgm:prSet presAssocID="{5A1F2430-ACE8-4E75-B735-4F41FA0C6C92}" presName="sibTrans" presStyleLbl="sibTrans2D1" presStyleIdx="0" presStyleCnt="3"/>
      <dgm:spPr/>
      <dgm:t>
        <a:bodyPr/>
        <a:lstStyle/>
        <a:p>
          <a:endParaRPr lang="es-CO"/>
        </a:p>
      </dgm:t>
    </dgm:pt>
    <dgm:pt modelId="{0FF0A7B0-2A0D-4099-8C65-2F76577D7F89}" type="pres">
      <dgm:prSet presAssocID="{5A1F2430-ACE8-4E75-B735-4F41FA0C6C92}" presName="connectorText" presStyleLbl="sibTrans2D1" presStyleIdx="0" presStyleCnt="3"/>
      <dgm:spPr/>
      <dgm:t>
        <a:bodyPr/>
        <a:lstStyle/>
        <a:p>
          <a:endParaRPr lang="es-CO"/>
        </a:p>
      </dgm:t>
    </dgm:pt>
    <dgm:pt modelId="{5DEE8129-85B4-4ED1-B45C-FA45398B91EE}" type="pres">
      <dgm:prSet presAssocID="{ED2019B3-CE17-431C-A7BC-E171D438CB8D}" presName="node" presStyleLbl="node1" presStyleIdx="1" presStyleCnt="4">
        <dgm:presLayoutVars>
          <dgm:bulletEnabled val="1"/>
        </dgm:presLayoutVars>
      </dgm:prSet>
      <dgm:spPr/>
      <dgm:t>
        <a:bodyPr/>
        <a:lstStyle/>
        <a:p>
          <a:endParaRPr lang="es-CO"/>
        </a:p>
      </dgm:t>
    </dgm:pt>
    <dgm:pt modelId="{471EE6B2-7578-4DC6-85D9-7785D71804AC}" type="pres">
      <dgm:prSet presAssocID="{69B762D2-1FBB-4239-9992-E67876889C5D}" presName="sibTrans" presStyleLbl="sibTrans2D1" presStyleIdx="1" presStyleCnt="3"/>
      <dgm:spPr/>
      <dgm:t>
        <a:bodyPr/>
        <a:lstStyle/>
        <a:p>
          <a:endParaRPr lang="es-CO"/>
        </a:p>
      </dgm:t>
    </dgm:pt>
    <dgm:pt modelId="{C7DEBE94-A3CC-40BF-83F4-190E22129CDF}" type="pres">
      <dgm:prSet presAssocID="{69B762D2-1FBB-4239-9992-E67876889C5D}" presName="connectorText" presStyleLbl="sibTrans2D1" presStyleIdx="1" presStyleCnt="3"/>
      <dgm:spPr/>
      <dgm:t>
        <a:bodyPr/>
        <a:lstStyle/>
        <a:p>
          <a:endParaRPr lang="es-CO"/>
        </a:p>
      </dgm:t>
    </dgm:pt>
    <dgm:pt modelId="{88B08AAA-19D4-4092-ACB2-0BBA765971F1}" type="pres">
      <dgm:prSet presAssocID="{46958368-C26D-411A-AC91-0D1C1F7E4053}" presName="node" presStyleLbl="node1" presStyleIdx="2" presStyleCnt="4">
        <dgm:presLayoutVars>
          <dgm:bulletEnabled val="1"/>
        </dgm:presLayoutVars>
      </dgm:prSet>
      <dgm:spPr/>
      <dgm:t>
        <a:bodyPr/>
        <a:lstStyle/>
        <a:p>
          <a:endParaRPr lang="es-CO"/>
        </a:p>
      </dgm:t>
    </dgm:pt>
    <dgm:pt modelId="{2FE745D6-8F4E-4B6B-8761-2522D7BC8651}" type="pres">
      <dgm:prSet presAssocID="{F075EE66-9143-4759-A342-2C78CA3998CE}" presName="sibTrans" presStyleLbl="sibTrans2D1" presStyleIdx="2" presStyleCnt="3"/>
      <dgm:spPr/>
      <dgm:t>
        <a:bodyPr/>
        <a:lstStyle/>
        <a:p>
          <a:endParaRPr lang="es-CO"/>
        </a:p>
      </dgm:t>
    </dgm:pt>
    <dgm:pt modelId="{85EFD689-C83F-45D3-B706-158DF94F7BA1}" type="pres">
      <dgm:prSet presAssocID="{F075EE66-9143-4759-A342-2C78CA3998CE}" presName="connectorText" presStyleLbl="sibTrans2D1" presStyleIdx="2" presStyleCnt="3"/>
      <dgm:spPr/>
      <dgm:t>
        <a:bodyPr/>
        <a:lstStyle/>
        <a:p>
          <a:endParaRPr lang="es-CO"/>
        </a:p>
      </dgm:t>
    </dgm:pt>
    <dgm:pt modelId="{C934744B-C6E1-47A8-A800-FCA7EADD07FA}" type="pres">
      <dgm:prSet presAssocID="{5F385370-02DA-45EF-8794-E0AC03EEECA7}" presName="node" presStyleLbl="node1" presStyleIdx="3" presStyleCnt="4">
        <dgm:presLayoutVars>
          <dgm:bulletEnabled val="1"/>
        </dgm:presLayoutVars>
      </dgm:prSet>
      <dgm:spPr/>
      <dgm:t>
        <a:bodyPr/>
        <a:lstStyle/>
        <a:p>
          <a:endParaRPr lang="es-CO"/>
        </a:p>
      </dgm:t>
    </dgm:pt>
  </dgm:ptLst>
  <dgm:cxnLst>
    <dgm:cxn modelId="{AC456DF3-E646-48A1-83F1-007DE2D62ADD}" type="presOf" srcId="{D9EA19E6-B385-4D8A-92D8-0DEEC532297E}" destId="{98B0D559-027A-4BD9-875B-82626E2B9C87}" srcOrd="0" destOrd="0" presId="urn:microsoft.com/office/officeart/2005/8/layout/process1"/>
    <dgm:cxn modelId="{79A7972B-52B7-45C7-AA1D-CE632946DBAF}" type="presOf" srcId="{69B762D2-1FBB-4239-9992-E67876889C5D}" destId="{471EE6B2-7578-4DC6-85D9-7785D71804AC}" srcOrd="0" destOrd="0" presId="urn:microsoft.com/office/officeart/2005/8/layout/process1"/>
    <dgm:cxn modelId="{22368DDB-0654-413F-A857-F8D0545DE743}" srcId="{D9EA19E6-B385-4D8A-92D8-0DEEC532297E}" destId="{5F385370-02DA-45EF-8794-E0AC03EEECA7}" srcOrd="3" destOrd="0" parTransId="{5917123F-B9CA-432E-A48B-D4336918C722}" sibTransId="{9D3736DF-E330-4C6A-885E-96AA8A5E155E}"/>
    <dgm:cxn modelId="{32FB99BC-B202-4896-9400-60FF1AD2C654}" type="presOf" srcId="{5F385370-02DA-45EF-8794-E0AC03EEECA7}" destId="{C934744B-C6E1-47A8-A800-FCA7EADD07FA}" srcOrd="0" destOrd="0" presId="urn:microsoft.com/office/officeart/2005/8/layout/process1"/>
    <dgm:cxn modelId="{2B731195-FBF4-413A-BCC4-7E8D34209475}" type="presOf" srcId="{F075EE66-9143-4759-A342-2C78CA3998CE}" destId="{2FE745D6-8F4E-4B6B-8761-2522D7BC8651}" srcOrd="0" destOrd="0" presId="urn:microsoft.com/office/officeart/2005/8/layout/process1"/>
    <dgm:cxn modelId="{D0C9DC74-AE37-4F83-87EC-72110B225276}" type="presOf" srcId="{69B762D2-1FBB-4239-9992-E67876889C5D}" destId="{C7DEBE94-A3CC-40BF-83F4-190E22129CDF}" srcOrd="1" destOrd="0" presId="urn:microsoft.com/office/officeart/2005/8/layout/process1"/>
    <dgm:cxn modelId="{A483490B-362B-44B5-AD78-811967023C82}" type="presOf" srcId="{ED2019B3-CE17-431C-A7BC-E171D438CB8D}" destId="{5DEE8129-85B4-4ED1-B45C-FA45398B91EE}" srcOrd="0" destOrd="0" presId="urn:microsoft.com/office/officeart/2005/8/layout/process1"/>
    <dgm:cxn modelId="{E72513AD-2FAE-447A-B022-C174FD321845}" type="presOf" srcId="{F075EE66-9143-4759-A342-2C78CA3998CE}" destId="{85EFD689-C83F-45D3-B706-158DF94F7BA1}" srcOrd="1" destOrd="0" presId="urn:microsoft.com/office/officeart/2005/8/layout/process1"/>
    <dgm:cxn modelId="{7EDD785A-CB99-4D2F-B5D3-CC639A7803BA}" srcId="{D9EA19E6-B385-4D8A-92D8-0DEEC532297E}" destId="{EECEB7CB-3E93-4502-9AEF-85C8F4F519A5}" srcOrd="0" destOrd="0" parTransId="{A923B231-5ECF-44B9-B9B0-B1965083E06E}" sibTransId="{5A1F2430-ACE8-4E75-B735-4F41FA0C6C92}"/>
    <dgm:cxn modelId="{204EC619-2B08-43ED-AB30-2B1BF0F0E11D}" type="presOf" srcId="{EECEB7CB-3E93-4502-9AEF-85C8F4F519A5}" destId="{A320ED7C-E17A-48E6-8CD0-5AD70E6D218F}" srcOrd="0" destOrd="0" presId="urn:microsoft.com/office/officeart/2005/8/layout/process1"/>
    <dgm:cxn modelId="{B3D14DDD-0459-4E00-9AD0-50F3F2C7CB6C}" type="presOf" srcId="{5A1F2430-ACE8-4E75-B735-4F41FA0C6C92}" destId="{0FF0A7B0-2A0D-4099-8C65-2F76577D7F89}" srcOrd="1" destOrd="0" presId="urn:microsoft.com/office/officeart/2005/8/layout/process1"/>
    <dgm:cxn modelId="{FED00D60-F501-4FC7-9B6C-1B56351D1531}" srcId="{D9EA19E6-B385-4D8A-92D8-0DEEC532297E}" destId="{ED2019B3-CE17-431C-A7BC-E171D438CB8D}" srcOrd="1" destOrd="0" parTransId="{50F0FC6A-6087-4AFE-9B28-B9B43DD9A9C7}" sibTransId="{69B762D2-1FBB-4239-9992-E67876889C5D}"/>
    <dgm:cxn modelId="{6D5B3329-D213-4180-8D42-35D89A9B667F}" type="presOf" srcId="{46958368-C26D-411A-AC91-0D1C1F7E4053}" destId="{88B08AAA-19D4-4092-ACB2-0BBA765971F1}" srcOrd="0" destOrd="0" presId="urn:microsoft.com/office/officeart/2005/8/layout/process1"/>
    <dgm:cxn modelId="{F1FCE858-DBBD-4A11-B454-17CEDD222BA8}" type="presOf" srcId="{5A1F2430-ACE8-4E75-B735-4F41FA0C6C92}" destId="{1BE3FAEE-3644-4369-BB6A-1F83D1D57001}" srcOrd="0" destOrd="0" presId="urn:microsoft.com/office/officeart/2005/8/layout/process1"/>
    <dgm:cxn modelId="{9964AA81-4844-4A9D-840A-29F821D1C71B}" srcId="{D9EA19E6-B385-4D8A-92D8-0DEEC532297E}" destId="{46958368-C26D-411A-AC91-0D1C1F7E4053}" srcOrd="2" destOrd="0" parTransId="{1E8AC23A-FADE-4585-B23D-4C23D9909880}" sibTransId="{F075EE66-9143-4759-A342-2C78CA3998CE}"/>
    <dgm:cxn modelId="{33E1B0BA-469D-4AB9-B136-1BC23AFB8178}" type="presParOf" srcId="{98B0D559-027A-4BD9-875B-82626E2B9C87}" destId="{A320ED7C-E17A-48E6-8CD0-5AD70E6D218F}" srcOrd="0" destOrd="0" presId="urn:microsoft.com/office/officeart/2005/8/layout/process1"/>
    <dgm:cxn modelId="{75B935BB-E8D0-426D-B2B5-8532E9C5F1CA}" type="presParOf" srcId="{98B0D559-027A-4BD9-875B-82626E2B9C87}" destId="{1BE3FAEE-3644-4369-BB6A-1F83D1D57001}" srcOrd="1" destOrd="0" presId="urn:microsoft.com/office/officeart/2005/8/layout/process1"/>
    <dgm:cxn modelId="{06F0A68C-9F5B-4DAB-A791-F1E284ADBE6A}" type="presParOf" srcId="{1BE3FAEE-3644-4369-BB6A-1F83D1D57001}" destId="{0FF0A7B0-2A0D-4099-8C65-2F76577D7F89}" srcOrd="0" destOrd="0" presId="urn:microsoft.com/office/officeart/2005/8/layout/process1"/>
    <dgm:cxn modelId="{1FE447FD-9584-4842-9C0D-D636D21AB784}" type="presParOf" srcId="{98B0D559-027A-4BD9-875B-82626E2B9C87}" destId="{5DEE8129-85B4-4ED1-B45C-FA45398B91EE}" srcOrd="2" destOrd="0" presId="urn:microsoft.com/office/officeart/2005/8/layout/process1"/>
    <dgm:cxn modelId="{A8C52134-91DD-47F0-BE94-076AB54609B5}" type="presParOf" srcId="{98B0D559-027A-4BD9-875B-82626E2B9C87}" destId="{471EE6B2-7578-4DC6-85D9-7785D71804AC}" srcOrd="3" destOrd="0" presId="urn:microsoft.com/office/officeart/2005/8/layout/process1"/>
    <dgm:cxn modelId="{E149E085-57A6-4751-8E0F-09C294C0B605}" type="presParOf" srcId="{471EE6B2-7578-4DC6-85D9-7785D71804AC}" destId="{C7DEBE94-A3CC-40BF-83F4-190E22129CDF}" srcOrd="0" destOrd="0" presId="urn:microsoft.com/office/officeart/2005/8/layout/process1"/>
    <dgm:cxn modelId="{6AE8758E-66B1-4939-AD2F-8DB70B547190}" type="presParOf" srcId="{98B0D559-027A-4BD9-875B-82626E2B9C87}" destId="{88B08AAA-19D4-4092-ACB2-0BBA765971F1}" srcOrd="4" destOrd="0" presId="urn:microsoft.com/office/officeart/2005/8/layout/process1"/>
    <dgm:cxn modelId="{D0274263-8A1B-40E4-8DA5-2B40DEA16C9D}" type="presParOf" srcId="{98B0D559-027A-4BD9-875B-82626E2B9C87}" destId="{2FE745D6-8F4E-4B6B-8761-2522D7BC8651}" srcOrd="5" destOrd="0" presId="urn:microsoft.com/office/officeart/2005/8/layout/process1"/>
    <dgm:cxn modelId="{3FEF507F-193A-4337-9EC1-1AA46AC95278}" type="presParOf" srcId="{2FE745D6-8F4E-4B6B-8761-2522D7BC8651}" destId="{85EFD689-C83F-45D3-B706-158DF94F7BA1}" srcOrd="0" destOrd="0" presId="urn:microsoft.com/office/officeart/2005/8/layout/process1"/>
    <dgm:cxn modelId="{2B130EB7-864E-472D-9AF4-03C3EB1E8E34}" type="presParOf" srcId="{98B0D559-027A-4BD9-875B-82626E2B9C87}" destId="{C934744B-C6E1-47A8-A800-FCA7EADD07FA}" srcOrd="6" destOrd="0" presId="urn:microsoft.com/office/officeart/2005/8/layout/process1"/>
  </dgm:cxnLst>
  <dgm:bg>
    <a:solidFill>
      <a:srgbClr val="FFC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0ED7C-E17A-48E6-8CD0-5AD70E6D218F}">
      <dsp:nvSpPr>
        <dsp:cNvPr id="0" name=""/>
        <dsp:cNvSpPr/>
      </dsp:nvSpPr>
      <dsp:spPr>
        <a:xfrm>
          <a:off x="4437" y="768329"/>
          <a:ext cx="1940349" cy="24006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latin typeface="Arial" panose="020B0604020202020204" pitchFamily="34" charset="0"/>
              <a:cs typeface="Arial" panose="020B0604020202020204" pitchFamily="34" charset="0"/>
            </a:rPr>
            <a:t>Identificación del riesgo en la Ruta de Prevención y Mantenimiento</a:t>
          </a:r>
          <a:endParaRPr lang="es-CO" sz="1800" kern="1200" dirty="0">
            <a:latin typeface="Arial" panose="020B0604020202020204" pitchFamily="34" charset="0"/>
            <a:cs typeface="Arial" panose="020B0604020202020204" pitchFamily="34" charset="0"/>
          </a:endParaRPr>
        </a:p>
      </dsp:txBody>
      <dsp:txXfrm>
        <a:off x="61268" y="825160"/>
        <a:ext cx="1826687" cy="2286952"/>
      </dsp:txXfrm>
    </dsp:sp>
    <dsp:sp modelId="{1BE3FAEE-3644-4369-BB6A-1F83D1D57001}">
      <dsp:nvSpPr>
        <dsp:cNvPr id="0" name=""/>
        <dsp:cNvSpPr/>
      </dsp:nvSpPr>
      <dsp:spPr>
        <a:xfrm>
          <a:off x="2138822" y="1728033"/>
          <a:ext cx="411354" cy="48120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dirty="0"/>
        </a:p>
      </dsp:txBody>
      <dsp:txXfrm>
        <a:off x="2138822" y="1824274"/>
        <a:ext cx="287948" cy="288724"/>
      </dsp:txXfrm>
    </dsp:sp>
    <dsp:sp modelId="{5DEE8129-85B4-4ED1-B45C-FA45398B91EE}">
      <dsp:nvSpPr>
        <dsp:cNvPr id="0" name=""/>
        <dsp:cNvSpPr/>
      </dsp:nvSpPr>
      <dsp:spPr>
        <a:xfrm>
          <a:off x="2720927" y="768329"/>
          <a:ext cx="1940349" cy="2400614"/>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latin typeface="Arial" panose="020B0604020202020204" pitchFamily="34" charset="0"/>
              <a:cs typeface="Arial" panose="020B0604020202020204" pitchFamily="34" charset="0"/>
            </a:rPr>
            <a:t>En acciones individuales o colectivas, en otras rutas de riesgo o especificas</a:t>
          </a:r>
          <a:endParaRPr lang="es-CO" sz="1800" kern="1200" dirty="0">
            <a:latin typeface="Arial" panose="020B0604020202020204" pitchFamily="34" charset="0"/>
            <a:cs typeface="Arial" panose="020B0604020202020204" pitchFamily="34" charset="0"/>
          </a:endParaRPr>
        </a:p>
      </dsp:txBody>
      <dsp:txXfrm>
        <a:off x="2777758" y="825160"/>
        <a:ext cx="1826687" cy="2286952"/>
      </dsp:txXfrm>
    </dsp:sp>
    <dsp:sp modelId="{471EE6B2-7578-4DC6-85D9-7785D71804AC}">
      <dsp:nvSpPr>
        <dsp:cNvPr id="0" name=""/>
        <dsp:cNvSpPr/>
      </dsp:nvSpPr>
      <dsp:spPr>
        <a:xfrm>
          <a:off x="4855312" y="1728033"/>
          <a:ext cx="411354" cy="481206"/>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dirty="0"/>
        </a:p>
      </dsp:txBody>
      <dsp:txXfrm>
        <a:off x="4855312" y="1824274"/>
        <a:ext cx="287948" cy="288724"/>
      </dsp:txXfrm>
    </dsp:sp>
    <dsp:sp modelId="{88B08AAA-19D4-4092-ACB2-0BBA765971F1}">
      <dsp:nvSpPr>
        <dsp:cNvPr id="0" name=""/>
        <dsp:cNvSpPr/>
      </dsp:nvSpPr>
      <dsp:spPr>
        <a:xfrm>
          <a:off x="5437417" y="768329"/>
          <a:ext cx="1940349" cy="2400614"/>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latin typeface="Arial" panose="020B0604020202020204" pitchFamily="34" charset="0"/>
              <a:cs typeface="Arial" panose="020B0604020202020204" pitchFamily="34" charset="0"/>
            </a:rPr>
            <a:t>En la demanda espontánea realizada por el paciente en servicios ambulatorios por sintomatología asociada</a:t>
          </a:r>
          <a:endParaRPr lang="es-CO" sz="1800" kern="1200" dirty="0">
            <a:latin typeface="Arial" panose="020B0604020202020204" pitchFamily="34" charset="0"/>
            <a:cs typeface="Arial" panose="020B0604020202020204" pitchFamily="34" charset="0"/>
          </a:endParaRPr>
        </a:p>
      </dsp:txBody>
      <dsp:txXfrm>
        <a:off x="5494248" y="825160"/>
        <a:ext cx="1826687" cy="2286952"/>
      </dsp:txXfrm>
    </dsp:sp>
    <dsp:sp modelId="{2FE745D6-8F4E-4B6B-8761-2522D7BC8651}">
      <dsp:nvSpPr>
        <dsp:cNvPr id="0" name=""/>
        <dsp:cNvSpPr/>
      </dsp:nvSpPr>
      <dsp:spPr>
        <a:xfrm>
          <a:off x="7571802" y="1728033"/>
          <a:ext cx="411354" cy="481206"/>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dirty="0"/>
        </a:p>
      </dsp:txBody>
      <dsp:txXfrm>
        <a:off x="7571802" y="1824274"/>
        <a:ext cx="287948" cy="288724"/>
      </dsp:txXfrm>
    </dsp:sp>
    <dsp:sp modelId="{C934744B-C6E1-47A8-A800-FCA7EADD07FA}">
      <dsp:nvSpPr>
        <dsp:cNvPr id="0" name=""/>
        <dsp:cNvSpPr/>
      </dsp:nvSpPr>
      <dsp:spPr>
        <a:xfrm>
          <a:off x="8153907" y="768329"/>
          <a:ext cx="1940349" cy="2400614"/>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latin typeface="Arial" panose="020B0604020202020204" pitchFamily="34" charset="0"/>
              <a:cs typeface="Arial" panose="020B0604020202020204" pitchFamily="34" charset="0"/>
            </a:rPr>
            <a:t>En el ámbito hospitalario o de urgencias en caso de presentar un episodio agudo que requiera atención institucional</a:t>
          </a:r>
          <a:endParaRPr lang="es-CO" sz="1800" kern="1200" dirty="0">
            <a:latin typeface="Arial" panose="020B0604020202020204" pitchFamily="34" charset="0"/>
            <a:cs typeface="Arial" panose="020B0604020202020204" pitchFamily="34" charset="0"/>
          </a:endParaRPr>
        </a:p>
      </dsp:txBody>
      <dsp:txXfrm>
        <a:off x="8210738" y="825160"/>
        <a:ext cx="1826687" cy="22869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5AEBB-4A79-4299-AC2A-422F428560AF}" type="datetimeFigureOut">
              <a:rPr lang="es-CO" smtClean="0"/>
              <a:t>30/11/2021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AFB274-5681-49AD-87B0-CFAFCB5371EF}" type="slidenum">
              <a:rPr lang="es-CO" smtClean="0"/>
              <a:t>‹Nº›</a:t>
            </a:fld>
            <a:endParaRPr lang="es-CO"/>
          </a:p>
        </p:txBody>
      </p:sp>
    </p:spTree>
    <p:extLst>
      <p:ext uri="{BB962C8B-B14F-4D97-AF65-F5344CB8AC3E}">
        <p14:creationId xmlns:p14="http://schemas.microsoft.com/office/powerpoint/2010/main" val="144999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PDSP : PLAN DECENAL DE SALUD</a:t>
            </a:r>
            <a:r>
              <a:rPr lang="es-CO" baseline="0" dirty="0" smtClean="0"/>
              <a:t> PUBLICA </a:t>
            </a:r>
            <a:endParaRPr lang="es-CO" dirty="0" smtClean="0"/>
          </a:p>
          <a:p>
            <a:r>
              <a:rPr lang="es-CO" dirty="0" smtClean="0"/>
              <a:t>PSPIC : PLAN DE SALUD PÚBLICA DE INTERVENCIONES COLECTIVAS</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8</a:t>
            </a:fld>
            <a:endParaRPr lang="es-CO"/>
          </a:p>
        </p:txBody>
      </p:sp>
    </p:spTree>
    <p:extLst>
      <p:ext uri="{BB962C8B-B14F-4D97-AF65-F5344CB8AC3E}">
        <p14:creationId xmlns:p14="http://schemas.microsoft.com/office/powerpoint/2010/main" val="2917445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b="1" dirty="0" smtClean="0"/>
              <a:t>LOS DEFECTOS REFRACTIVOS EN EL POS </a:t>
            </a:r>
          </a:p>
          <a:p>
            <a:r>
              <a:rPr lang="es-CO" dirty="0" smtClean="0"/>
              <a:t>El plan obligatorio de salud, , el médico general realizará la remisión a este servicio. </a:t>
            </a:r>
          </a:p>
          <a:p>
            <a:endParaRPr lang="es-CO" dirty="0" smtClean="0"/>
          </a:p>
          <a:p>
            <a:r>
              <a:rPr lang="es-CO" dirty="0" smtClean="0"/>
              <a:t>En cuanto a corrección óptica la cobertura está establecida de la siguiente manera:</a:t>
            </a:r>
          </a:p>
          <a:p>
            <a:r>
              <a:rPr lang="es-CO" dirty="0" smtClean="0"/>
              <a:t>ARTÍCULO 58 RESOLUCION 6408 DE 2016. LENTES EXTERNOS. En el Plan de Beneficios en Salud con cargo a la UPC se cubren los lentes correctores externos en vidrio o plástico (incluye policarbonato) en las Siguientes condiciones:</a:t>
            </a:r>
          </a:p>
          <a:p>
            <a:endParaRPr lang="es-CO" dirty="0" smtClean="0"/>
          </a:p>
          <a:p>
            <a:r>
              <a:rPr lang="es-CO" dirty="0" smtClean="0"/>
              <a:t>1. En Régimen Contributivo:</a:t>
            </a:r>
          </a:p>
          <a:p>
            <a:r>
              <a:rPr lang="es-CO" dirty="0" smtClean="0"/>
              <a:t>Se cubren una (1) vez cada año en las personas de doce (12) años de edad o menos y una vez cada cinco (5) años en los mayores de doce (12) años de edad, por prescripción médica o por optometría y para defectos que disminuyan la agudeza visual.  La cobertura incluye la adaptación del lente formulado a la montura; el valor de la montura es asumido por el usuario. </a:t>
            </a:r>
          </a:p>
          <a:p>
            <a:endParaRPr lang="es-CO" dirty="0" smtClean="0"/>
          </a:p>
          <a:p>
            <a:r>
              <a:rPr lang="es-CO" dirty="0" smtClean="0"/>
              <a:t>2. En Régimen Subsidiado:</a:t>
            </a:r>
          </a:p>
          <a:p>
            <a:r>
              <a:rPr lang="es-CO" dirty="0" smtClean="0"/>
              <a:t>a. Para personas menores de 21 años y mayores de 60 años de edad, se cubren una vez al año, por prescripción médica o por optometría y para defectos que disminuyan la agudeza visual. La cobertura incluye el suministro de la montura hasta por un valor equivalente al 10% del salario mínimo legal mensual vigente.</a:t>
            </a:r>
          </a:p>
          <a:p>
            <a:endParaRPr lang="es-CO" dirty="0" smtClean="0"/>
          </a:p>
          <a:p>
            <a:r>
              <a:rPr lang="es-CO" dirty="0" smtClean="0"/>
              <a:t>b. Para las personas mayores de 21 y menores de 60 años de edad se cubren los lentes externos una vez cada cinco años por prescripción médica o por optometría para defectos que disminuyan la agudeza visual. La cobertura incluye la adaptación del lente formulado a la montura; el valor de la montura es asumido por el usuario.</a:t>
            </a:r>
          </a:p>
          <a:p>
            <a:endParaRPr lang="es-CO" dirty="0" smtClean="0"/>
          </a:p>
          <a:p>
            <a:r>
              <a:rPr lang="es-CO" dirty="0" smtClean="0"/>
              <a:t>PARÁGRAFO. No se cubren con cargo a la UPC filtros o colores, películas especiales, lentes de contacto ni líquidos para lentes.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17</a:t>
            </a:fld>
            <a:endParaRPr lang="es-CO" dirty="0"/>
          </a:p>
        </p:txBody>
      </p:sp>
    </p:spTree>
    <p:extLst>
      <p:ext uri="{BB962C8B-B14F-4D97-AF65-F5344CB8AC3E}">
        <p14:creationId xmlns:p14="http://schemas.microsoft.com/office/powerpoint/2010/main" val="2939267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PDSP : PLAN DECENAL DE SALUD</a:t>
            </a:r>
            <a:r>
              <a:rPr lang="es-CO" baseline="0" dirty="0" smtClean="0"/>
              <a:t> PUBLICA </a:t>
            </a:r>
            <a:endParaRPr lang="es-CO" dirty="0" smtClean="0"/>
          </a:p>
          <a:p>
            <a:r>
              <a:rPr lang="es-CO" dirty="0" smtClean="0"/>
              <a:t>PSPIC : PLAN DE SALUD PÚBLICA DE INTERVENCIONES COLECTIVAS</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9</a:t>
            </a:fld>
            <a:endParaRPr lang="es-CO" dirty="0"/>
          </a:p>
        </p:txBody>
      </p:sp>
    </p:spTree>
    <p:extLst>
      <p:ext uri="{BB962C8B-B14F-4D97-AF65-F5344CB8AC3E}">
        <p14:creationId xmlns:p14="http://schemas.microsoft.com/office/powerpoint/2010/main" val="3072929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PDSP : PLAN DECENAL DE SALUD</a:t>
            </a:r>
            <a:r>
              <a:rPr lang="es-CO" baseline="0" dirty="0" smtClean="0"/>
              <a:t> PUBLICA </a:t>
            </a:r>
            <a:endParaRPr lang="es-CO" dirty="0" smtClean="0"/>
          </a:p>
          <a:p>
            <a:r>
              <a:rPr lang="es-CO" dirty="0" smtClean="0"/>
              <a:t>PSPIC : PLAN DE SALUD PÚBLICA DE INTERVENCIONES COLECTIVAS</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10</a:t>
            </a:fld>
            <a:endParaRPr lang="es-CO" dirty="0"/>
          </a:p>
        </p:txBody>
      </p:sp>
    </p:spTree>
    <p:extLst>
      <p:ext uri="{BB962C8B-B14F-4D97-AF65-F5344CB8AC3E}">
        <p14:creationId xmlns:p14="http://schemas.microsoft.com/office/powerpoint/2010/main" val="27309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PDSP : PLAN DECENAL DE SALUD</a:t>
            </a:r>
            <a:r>
              <a:rPr lang="es-CO" baseline="0" dirty="0" smtClean="0"/>
              <a:t> PUBLICA </a:t>
            </a:r>
            <a:endParaRPr lang="es-CO" dirty="0" smtClean="0"/>
          </a:p>
          <a:p>
            <a:r>
              <a:rPr lang="es-CO" dirty="0" smtClean="0"/>
              <a:t>PSPIC : PLAN DE SALUD PÚBLICA DE INTERVENCIONES COLECTIVAS</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11</a:t>
            </a:fld>
            <a:endParaRPr lang="es-CO" dirty="0"/>
          </a:p>
        </p:txBody>
      </p:sp>
    </p:spTree>
    <p:extLst>
      <p:ext uri="{BB962C8B-B14F-4D97-AF65-F5344CB8AC3E}">
        <p14:creationId xmlns:p14="http://schemas.microsoft.com/office/powerpoint/2010/main" val="4010727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PDSP : PLAN DECENAL DE SALUD</a:t>
            </a:r>
            <a:r>
              <a:rPr lang="es-CO" baseline="0" dirty="0" smtClean="0"/>
              <a:t> PUBLICA </a:t>
            </a:r>
            <a:endParaRPr lang="es-CO" dirty="0" smtClean="0"/>
          </a:p>
          <a:p>
            <a:r>
              <a:rPr lang="es-CO" dirty="0" smtClean="0"/>
              <a:t>PSPIC : PLAN DE SALUD PÚBLICA DE INTERVENCIONES COLECTIVAS</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12</a:t>
            </a:fld>
            <a:endParaRPr lang="es-CO" dirty="0"/>
          </a:p>
        </p:txBody>
      </p:sp>
    </p:spTree>
    <p:extLst>
      <p:ext uri="{BB962C8B-B14F-4D97-AF65-F5344CB8AC3E}">
        <p14:creationId xmlns:p14="http://schemas.microsoft.com/office/powerpoint/2010/main" val="3618832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PDSP : PLAN DECENAL DE SALUD</a:t>
            </a:r>
            <a:r>
              <a:rPr lang="es-CO" baseline="0" dirty="0" smtClean="0"/>
              <a:t> PUBLICA </a:t>
            </a:r>
            <a:endParaRPr lang="es-CO" dirty="0" smtClean="0"/>
          </a:p>
          <a:p>
            <a:r>
              <a:rPr lang="es-CO" dirty="0" smtClean="0"/>
              <a:t>PSPIC : PLAN DE SALUD PÚBLICA DE INTERVENCIONES COLECTIVAS</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13</a:t>
            </a:fld>
            <a:endParaRPr lang="es-CO" dirty="0"/>
          </a:p>
        </p:txBody>
      </p:sp>
    </p:spTree>
    <p:extLst>
      <p:ext uri="{BB962C8B-B14F-4D97-AF65-F5344CB8AC3E}">
        <p14:creationId xmlns:p14="http://schemas.microsoft.com/office/powerpoint/2010/main" val="68322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PDSP : PLAN DECENAL DE SALUD</a:t>
            </a:r>
            <a:r>
              <a:rPr lang="es-CO" baseline="0" dirty="0" smtClean="0"/>
              <a:t> PUBLICA </a:t>
            </a:r>
            <a:endParaRPr lang="es-CO" dirty="0" smtClean="0"/>
          </a:p>
          <a:p>
            <a:r>
              <a:rPr lang="es-CO" dirty="0" smtClean="0"/>
              <a:t>PSPIC : PLAN DE SALUD PÚBLICA DE INTERVENCIONES COLECTIVAS</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14</a:t>
            </a:fld>
            <a:endParaRPr lang="es-CO" dirty="0"/>
          </a:p>
        </p:txBody>
      </p:sp>
    </p:spTree>
    <p:extLst>
      <p:ext uri="{BB962C8B-B14F-4D97-AF65-F5344CB8AC3E}">
        <p14:creationId xmlns:p14="http://schemas.microsoft.com/office/powerpoint/2010/main" val="3215735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1" dirty="0" smtClean="0"/>
              <a:t>ABORDAJE:</a:t>
            </a:r>
          </a:p>
          <a:p>
            <a:r>
              <a:rPr lang="es-CO" dirty="0" smtClean="0"/>
              <a:t>El enfoque de las actividades promocionales y preventivas en los territorios , está orientado a la detección temprana de los defectos de refracción, con especial énfasis en la población infantil, igualmente es importante realizar actividades de demanda inducida hacia los servicios de salud, diagnóstico y tratamiento en todo el curso de vida, desarrollo de actividades de información, educación, y comunicación, que permita generar conocimiento a la población frente al tema, el cual ya es considerado un problema de salud pública a nivel mundial. </a:t>
            </a:r>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15</a:t>
            </a:fld>
            <a:endParaRPr lang="es-CO" dirty="0"/>
          </a:p>
        </p:txBody>
      </p:sp>
    </p:spTree>
    <p:extLst>
      <p:ext uri="{BB962C8B-B14F-4D97-AF65-F5344CB8AC3E}">
        <p14:creationId xmlns:p14="http://schemas.microsoft.com/office/powerpoint/2010/main" val="549732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b="1" dirty="0" smtClean="0"/>
              <a:t>LOS DEFECTOS REFRACTIVOS EN EL POS </a:t>
            </a:r>
          </a:p>
          <a:p>
            <a:r>
              <a:rPr lang="es-CO" dirty="0" smtClean="0"/>
              <a:t>El plan obligatorio de salud, , el médico general realizará la remisión a este servicio. </a:t>
            </a:r>
          </a:p>
          <a:p>
            <a:endParaRPr lang="es-CO" dirty="0" smtClean="0"/>
          </a:p>
          <a:p>
            <a:r>
              <a:rPr lang="es-CO" dirty="0" smtClean="0"/>
              <a:t>En cuanto a corrección óptica la cobertura está establecida de la siguiente manera:</a:t>
            </a:r>
          </a:p>
          <a:p>
            <a:r>
              <a:rPr lang="es-CO" dirty="0" smtClean="0"/>
              <a:t>ARTÍCULO 58 RESOLUCION 6408 DE 2016. LENTES EXTERNOS. En el Plan de Beneficios en Salud con cargo a la UPC se cubren los lentes correctores externos en vidrio o plástico (incluye policarbonato) en las Siguientes condiciones:</a:t>
            </a:r>
          </a:p>
          <a:p>
            <a:endParaRPr lang="es-CO" dirty="0" smtClean="0"/>
          </a:p>
          <a:p>
            <a:r>
              <a:rPr lang="es-CO" dirty="0" smtClean="0"/>
              <a:t>1. En Régimen Contributivo:</a:t>
            </a:r>
          </a:p>
          <a:p>
            <a:r>
              <a:rPr lang="es-CO" dirty="0" smtClean="0"/>
              <a:t>Se cubren una (1) vez cada año en las personas de doce (12) años de edad o menos y una vez cada cinco (5) años en los mayores de doce (12) años de edad, por prescripción médica o por optometría y para defectos que disminuyan la agudeza visual.  La cobertura incluye la adaptación del lente formulado a la montura; el valor de la montura es asumido por el usuario. </a:t>
            </a:r>
          </a:p>
          <a:p>
            <a:endParaRPr lang="es-CO" dirty="0" smtClean="0"/>
          </a:p>
          <a:p>
            <a:r>
              <a:rPr lang="es-CO" dirty="0" smtClean="0"/>
              <a:t>2. En Régimen Subsidiado:</a:t>
            </a:r>
          </a:p>
          <a:p>
            <a:r>
              <a:rPr lang="es-CO" dirty="0" smtClean="0"/>
              <a:t>a. Para personas menores de 21 años y mayores de 60 años de edad, se cubren una vez al año, por prescripción médica o por optometría y para defectos que disminuyan la agudeza visual. La cobertura incluye el suministro de la montura hasta por un valor equivalente al 10% del salario mínimo legal mensual vigente.</a:t>
            </a:r>
          </a:p>
          <a:p>
            <a:endParaRPr lang="es-CO" dirty="0" smtClean="0"/>
          </a:p>
          <a:p>
            <a:r>
              <a:rPr lang="es-CO" dirty="0" smtClean="0"/>
              <a:t>b. Para las personas mayores de 21 y menores de 60 años de edad se cubren los lentes externos una vez cada cinco años por prescripción médica o por optometría para defectos que disminuyan la agudeza visual. La cobertura incluye la adaptación del lente formulado a la montura; el valor de la montura es asumido por el usuario.</a:t>
            </a:r>
          </a:p>
          <a:p>
            <a:endParaRPr lang="es-CO" dirty="0" smtClean="0"/>
          </a:p>
          <a:p>
            <a:r>
              <a:rPr lang="es-CO" dirty="0" smtClean="0"/>
              <a:t>PARÁGRAFO. No se cubren con cargo a la UPC filtros o colores, películas especiales, lentes de contacto ni líquidos para lentes.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16</a:t>
            </a:fld>
            <a:endParaRPr lang="es-CO" dirty="0"/>
          </a:p>
        </p:txBody>
      </p:sp>
    </p:spTree>
    <p:extLst>
      <p:ext uri="{BB962C8B-B14F-4D97-AF65-F5344CB8AC3E}">
        <p14:creationId xmlns:p14="http://schemas.microsoft.com/office/powerpoint/2010/main" val="1563672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30/11/2021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04224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30/11/2021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62829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30/11/2021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24970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30/11/2021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64692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597D0CE-5128-414C-A023-A39569FB07FF}" type="datetimeFigureOut">
              <a:rPr lang="es-CO" smtClean="0"/>
              <a:t>30/11/2021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4407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F597D0CE-5128-414C-A023-A39569FB07FF}" type="datetimeFigureOut">
              <a:rPr lang="es-CO" smtClean="0"/>
              <a:t>30/11/2021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18294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F597D0CE-5128-414C-A023-A39569FB07FF}" type="datetimeFigureOut">
              <a:rPr lang="es-CO" smtClean="0"/>
              <a:t>30/11/2021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70275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F597D0CE-5128-414C-A023-A39569FB07FF}" type="datetimeFigureOut">
              <a:rPr lang="es-CO" smtClean="0"/>
              <a:t>30/11/2021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9230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597D0CE-5128-414C-A023-A39569FB07FF}" type="datetimeFigureOut">
              <a:rPr lang="es-CO" smtClean="0"/>
              <a:t>30/11/2021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70932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30/11/2021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93190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30/11/2021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58342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7D0CE-5128-414C-A023-A39569FB07FF}" type="datetimeFigureOut">
              <a:rPr lang="es-CO" smtClean="0"/>
              <a:t>30/11/2021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6AC8A-B3E1-4F75-8EFF-2AB62962D6C8}" type="slidenum">
              <a:rPr lang="es-CO" smtClean="0"/>
              <a:t>‹Nº›</a:t>
            </a:fld>
            <a:endParaRPr lang="es-CO"/>
          </a:p>
        </p:txBody>
      </p:sp>
    </p:spTree>
    <p:extLst>
      <p:ext uri="{BB962C8B-B14F-4D97-AF65-F5344CB8AC3E}">
        <p14:creationId xmlns:p14="http://schemas.microsoft.com/office/powerpoint/2010/main" val="390594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9.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9.pn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820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511350334"/>
              </p:ext>
            </p:extLst>
          </p:nvPr>
        </p:nvGraphicFramePr>
        <p:xfrm>
          <a:off x="1005664" y="2569666"/>
          <a:ext cx="9763031" cy="567690"/>
        </p:xfrm>
        <a:graphic>
          <a:graphicData uri="http://schemas.openxmlformats.org/drawingml/2006/table">
            <a:tbl>
              <a:tblPr>
                <a:tableStyleId>{5C22544A-7EE6-4342-B048-85BDC9FD1C3A}</a:tableStyleId>
              </a:tblPr>
              <a:tblGrid>
                <a:gridCol w="4436718">
                  <a:extLst>
                    <a:ext uri="{9D8B030D-6E8A-4147-A177-3AD203B41FA5}">
                      <a16:colId xmlns:a16="http://schemas.microsoft.com/office/drawing/2014/main" val="1736468650"/>
                    </a:ext>
                  </a:extLst>
                </a:gridCol>
                <a:gridCol w="4076375">
                  <a:extLst>
                    <a:ext uri="{9D8B030D-6E8A-4147-A177-3AD203B41FA5}">
                      <a16:colId xmlns:a16="http://schemas.microsoft.com/office/drawing/2014/main" val="973638469"/>
                    </a:ext>
                  </a:extLst>
                </a:gridCol>
                <a:gridCol w="1249938">
                  <a:extLst>
                    <a:ext uri="{9D8B030D-6E8A-4147-A177-3AD203B41FA5}">
                      <a16:colId xmlns:a16="http://schemas.microsoft.com/office/drawing/2014/main" val="3877529337"/>
                    </a:ext>
                  </a:extLst>
                </a:gridCol>
              </a:tblGrid>
              <a:tr h="277846">
                <a:tc gridSpan="2">
                  <a:txBody>
                    <a:bodyPr/>
                    <a:lstStyle/>
                    <a:p>
                      <a:pPr algn="ctr" fontAlgn="b"/>
                      <a:r>
                        <a:rPr lang="en-US" sz="1800" u="none" strike="noStrike" dirty="0">
                          <a:effectLst/>
                        </a:rPr>
                        <a:t>EXAMENES </a:t>
                      </a:r>
                      <a:endParaRPr lang="en-US"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rowSpan="2">
                  <a:txBody>
                    <a:bodyPr/>
                    <a:lstStyle/>
                    <a:p>
                      <a:pPr algn="ctr" fontAlgn="ctr"/>
                      <a:r>
                        <a:rPr lang="en-US" sz="1800" u="none" strike="noStrike" dirty="0">
                          <a:effectLst/>
                        </a:rPr>
                        <a:t>FRECUENCIA </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79051311"/>
                  </a:ext>
                </a:extLst>
              </a:tr>
              <a:tr h="277846">
                <a:tc>
                  <a:txBody>
                    <a:bodyPr/>
                    <a:lstStyle/>
                    <a:p>
                      <a:pPr algn="ctr" fontAlgn="b"/>
                      <a:r>
                        <a:rPr lang="en-US" sz="1800" u="none" strike="noStrike">
                          <a:effectLst/>
                        </a:rPr>
                        <a:t>SALUD VISUAL </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SALUD AUDITIVA </a:t>
                      </a:r>
                      <a:endParaRPr lang="en-US" sz="1800" b="1"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US"/>
                    </a:p>
                  </a:txBody>
                  <a:tcPr/>
                </a:tc>
                <a:extLst>
                  <a:ext uri="{0D108BD9-81ED-4DB2-BD59-A6C34878D82A}">
                    <a16:rowId xmlns:a16="http://schemas.microsoft.com/office/drawing/2014/main" val="3089990738"/>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974754359"/>
              </p:ext>
            </p:extLst>
          </p:nvPr>
        </p:nvGraphicFramePr>
        <p:xfrm>
          <a:off x="2425961" y="774613"/>
          <a:ext cx="3657600" cy="1162657"/>
        </p:xfrm>
        <a:graphic>
          <a:graphicData uri="http://schemas.openxmlformats.org/drawingml/2006/table">
            <a:tbl>
              <a:tblPr>
                <a:tableStyleId>{5C22544A-7EE6-4342-B048-85BDC9FD1C3A}</a:tableStyleId>
              </a:tblPr>
              <a:tblGrid>
                <a:gridCol w="3657600">
                  <a:extLst>
                    <a:ext uri="{9D8B030D-6E8A-4147-A177-3AD203B41FA5}">
                      <a16:colId xmlns:a16="http://schemas.microsoft.com/office/drawing/2014/main" val="2026121970"/>
                    </a:ext>
                  </a:extLst>
                </a:gridCol>
              </a:tblGrid>
              <a:tr h="1162657">
                <a:tc>
                  <a:txBody>
                    <a:bodyPr/>
                    <a:lstStyle/>
                    <a:p>
                      <a:pPr algn="ctr" fontAlgn="ctr"/>
                      <a:r>
                        <a:rPr lang="es-ES" sz="3200" u="none" strike="noStrike" dirty="0" smtClean="0">
                          <a:effectLst/>
                        </a:rPr>
                        <a:t>INFANCIA </a:t>
                      </a:r>
                      <a:endParaRPr lang="en-US" sz="3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42284637"/>
                  </a:ext>
                </a:extLst>
              </a:tr>
            </a:tbl>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3492813068"/>
              </p:ext>
            </p:extLst>
          </p:nvPr>
        </p:nvGraphicFramePr>
        <p:xfrm>
          <a:off x="1005663" y="3137356"/>
          <a:ext cx="9763031" cy="1585931"/>
        </p:xfrm>
        <a:graphic>
          <a:graphicData uri="http://schemas.openxmlformats.org/presentationml/2006/ole">
            <mc:AlternateContent xmlns:mc="http://schemas.openxmlformats.org/markup-compatibility/2006">
              <mc:Choice xmlns:v="urn:schemas-microsoft-com:vml" Requires="v">
                <p:oleObj spid="_x0000_s5126" name="Hoja de cálculo" r:id="rId6" imgW="8267754" imgH="1342889" progId="Excel.Sheet.12">
                  <p:embed/>
                </p:oleObj>
              </mc:Choice>
              <mc:Fallback>
                <p:oleObj name="Hoja de cálculo" r:id="rId6" imgW="8267754" imgH="1342889" progId="Excel.Sheet.12">
                  <p:embed/>
                  <p:pic>
                    <p:nvPicPr>
                      <p:cNvPr id="0" name=""/>
                      <p:cNvPicPr/>
                      <p:nvPr/>
                    </p:nvPicPr>
                    <p:blipFill>
                      <a:blip r:embed="rId7"/>
                      <a:stretch>
                        <a:fillRect/>
                      </a:stretch>
                    </p:blipFill>
                    <p:spPr>
                      <a:xfrm>
                        <a:off x="1005663" y="3137356"/>
                        <a:ext cx="9763031" cy="1585931"/>
                      </a:xfrm>
                      <a:prstGeom prst="rect">
                        <a:avLst/>
                      </a:prstGeom>
                    </p:spPr>
                  </p:pic>
                </p:oleObj>
              </mc:Fallback>
            </mc:AlternateContent>
          </a:graphicData>
        </a:graphic>
      </p:graphicFrame>
      <p:sp>
        <p:nvSpPr>
          <p:cNvPr id="2" name="CuadroTexto 1"/>
          <p:cNvSpPr txBox="1"/>
          <p:nvPr/>
        </p:nvSpPr>
        <p:spPr>
          <a:xfrm>
            <a:off x="6419462" y="1125110"/>
            <a:ext cx="3601616" cy="461665"/>
          </a:xfrm>
          <a:prstGeom prst="rect">
            <a:avLst/>
          </a:prstGeom>
          <a:noFill/>
        </p:spPr>
        <p:txBody>
          <a:bodyPr wrap="square" rtlCol="0">
            <a:spAutoFit/>
          </a:bodyPr>
          <a:lstStyle/>
          <a:p>
            <a:r>
              <a:rPr lang="es-ES" sz="2400" dirty="0" smtClean="0">
                <a:latin typeface="Arial" panose="020B0604020202020204" pitchFamily="34" charset="0"/>
                <a:cs typeface="Arial" panose="020B0604020202020204" pitchFamily="34" charset="0"/>
              </a:rPr>
              <a:t>6 A 11 AÑOS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746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388830126"/>
              </p:ext>
            </p:extLst>
          </p:nvPr>
        </p:nvGraphicFramePr>
        <p:xfrm>
          <a:off x="1005664" y="1967952"/>
          <a:ext cx="9941380" cy="692736"/>
        </p:xfrm>
        <a:graphic>
          <a:graphicData uri="http://schemas.openxmlformats.org/drawingml/2006/table">
            <a:tbl>
              <a:tblPr>
                <a:tableStyleId>{5C22544A-7EE6-4342-B048-85BDC9FD1C3A}</a:tableStyleId>
              </a:tblPr>
              <a:tblGrid>
                <a:gridCol w="4517767">
                  <a:extLst>
                    <a:ext uri="{9D8B030D-6E8A-4147-A177-3AD203B41FA5}">
                      <a16:colId xmlns:a16="http://schemas.microsoft.com/office/drawing/2014/main" val="1736468650"/>
                    </a:ext>
                  </a:extLst>
                </a:gridCol>
                <a:gridCol w="4150841">
                  <a:extLst>
                    <a:ext uri="{9D8B030D-6E8A-4147-A177-3AD203B41FA5}">
                      <a16:colId xmlns:a16="http://schemas.microsoft.com/office/drawing/2014/main" val="973638469"/>
                    </a:ext>
                  </a:extLst>
                </a:gridCol>
                <a:gridCol w="1272772">
                  <a:extLst>
                    <a:ext uri="{9D8B030D-6E8A-4147-A177-3AD203B41FA5}">
                      <a16:colId xmlns:a16="http://schemas.microsoft.com/office/drawing/2014/main" val="3877529337"/>
                    </a:ext>
                  </a:extLst>
                </a:gridCol>
              </a:tblGrid>
              <a:tr h="346368">
                <a:tc gridSpan="2">
                  <a:txBody>
                    <a:bodyPr/>
                    <a:lstStyle/>
                    <a:p>
                      <a:pPr algn="ctr" fontAlgn="b"/>
                      <a:r>
                        <a:rPr lang="en-US" sz="1800" u="none" strike="noStrike" dirty="0">
                          <a:effectLst/>
                        </a:rPr>
                        <a:t>EXAMENES </a:t>
                      </a:r>
                      <a:endParaRPr lang="en-US"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rowSpan="2">
                  <a:txBody>
                    <a:bodyPr/>
                    <a:lstStyle/>
                    <a:p>
                      <a:pPr algn="ctr" fontAlgn="ctr"/>
                      <a:r>
                        <a:rPr lang="en-US" sz="1800" u="none" strike="noStrike" dirty="0">
                          <a:effectLst/>
                        </a:rPr>
                        <a:t>FRECUENCIA </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79051311"/>
                  </a:ext>
                </a:extLst>
              </a:tr>
              <a:tr h="346368">
                <a:tc>
                  <a:txBody>
                    <a:bodyPr/>
                    <a:lstStyle/>
                    <a:p>
                      <a:pPr algn="ctr" fontAlgn="b"/>
                      <a:r>
                        <a:rPr lang="en-US" sz="1800" u="none" strike="noStrike">
                          <a:effectLst/>
                        </a:rPr>
                        <a:t>SALUD VISUAL </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SALUD AUDITIVA </a:t>
                      </a:r>
                      <a:endParaRPr lang="en-US" sz="1800" b="1"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US"/>
                    </a:p>
                  </a:txBody>
                  <a:tcPr/>
                </a:tc>
                <a:extLst>
                  <a:ext uri="{0D108BD9-81ED-4DB2-BD59-A6C34878D82A}">
                    <a16:rowId xmlns:a16="http://schemas.microsoft.com/office/drawing/2014/main" val="3089990738"/>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2340822348"/>
              </p:ext>
            </p:extLst>
          </p:nvPr>
        </p:nvGraphicFramePr>
        <p:xfrm>
          <a:off x="2481941" y="513081"/>
          <a:ext cx="3023120" cy="1059545"/>
        </p:xfrm>
        <a:graphic>
          <a:graphicData uri="http://schemas.openxmlformats.org/drawingml/2006/table">
            <a:tbl>
              <a:tblPr>
                <a:tableStyleId>{5C22544A-7EE6-4342-B048-85BDC9FD1C3A}</a:tableStyleId>
              </a:tblPr>
              <a:tblGrid>
                <a:gridCol w="3023120">
                  <a:extLst>
                    <a:ext uri="{9D8B030D-6E8A-4147-A177-3AD203B41FA5}">
                      <a16:colId xmlns:a16="http://schemas.microsoft.com/office/drawing/2014/main" val="2746209614"/>
                    </a:ext>
                  </a:extLst>
                </a:gridCol>
              </a:tblGrid>
              <a:tr h="1059545">
                <a:tc>
                  <a:txBody>
                    <a:bodyPr/>
                    <a:lstStyle/>
                    <a:p>
                      <a:pPr algn="ctr" fontAlgn="ctr"/>
                      <a:r>
                        <a:rPr lang="es-CO" sz="3200" u="none" strike="noStrike" noProof="0" dirty="0" smtClean="0">
                          <a:effectLst/>
                        </a:rPr>
                        <a:t>ADOLESCENCIA</a:t>
                      </a:r>
                      <a:r>
                        <a:rPr lang="es-CO" sz="3200" u="none" strike="noStrike" baseline="0" noProof="0" dirty="0" smtClean="0">
                          <a:effectLst/>
                        </a:rPr>
                        <a:t> </a:t>
                      </a:r>
                      <a:r>
                        <a:rPr lang="en-US" sz="3200" u="none" strike="noStrike" dirty="0" smtClean="0">
                          <a:effectLst/>
                        </a:rPr>
                        <a:t> </a:t>
                      </a:r>
                      <a:endParaRPr lang="en-US" sz="3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99813538"/>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95784424"/>
              </p:ext>
            </p:extLst>
          </p:nvPr>
        </p:nvGraphicFramePr>
        <p:xfrm>
          <a:off x="1005663" y="2660688"/>
          <a:ext cx="9941381" cy="2162432"/>
        </p:xfrm>
        <a:graphic>
          <a:graphicData uri="http://schemas.openxmlformats.org/drawingml/2006/table">
            <a:tbl>
              <a:tblPr>
                <a:tableStyleId>{5C22544A-7EE6-4342-B048-85BDC9FD1C3A}</a:tableStyleId>
              </a:tblPr>
              <a:tblGrid>
                <a:gridCol w="4518463">
                  <a:extLst>
                    <a:ext uri="{9D8B030D-6E8A-4147-A177-3AD203B41FA5}">
                      <a16:colId xmlns:a16="http://schemas.microsoft.com/office/drawing/2014/main" val="428638081"/>
                    </a:ext>
                  </a:extLst>
                </a:gridCol>
                <a:gridCol w="4152100">
                  <a:extLst>
                    <a:ext uri="{9D8B030D-6E8A-4147-A177-3AD203B41FA5}">
                      <a16:colId xmlns:a16="http://schemas.microsoft.com/office/drawing/2014/main" val="2152622651"/>
                    </a:ext>
                  </a:extLst>
                </a:gridCol>
                <a:gridCol w="1270818">
                  <a:extLst>
                    <a:ext uri="{9D8B030D-6E8A-4147-A177-3AD203B41FA5}">
                      <a16:colId xmlns:a16="http://schemas.microsoft.com/office/drawing/2014/main" val="2346341213"/>
                    </a:ext>
                  </a:extLst>
                </a:gridCol>
              </a:tblGrid>
              <a:tr h="1620670">
                <a:tc rowSpan="2">
                  <a:txBody>
                    <a:bodyPr/>
                    <a:lstStyle/>
                    <a:p>
                      <a:pPr algn="l" fontAlgn="t"/>
                      <a:r>
                        <a:rPr lang="es-ES" sz="1400" u="none" strike="noStrike" dirty="0">
                          <a:effectLst/>
                        </a:rPr>
                        <a:t>Agudeza visual</a:t>
                      </a:r>
                      <a:br>
                        <a:rPr lang="es-ES" sz="1400" u="none" strike="noStrike" dirty="0">
                          <a:effectLst/>
                        </a:rPr>
                      </a:br>
                      <a:r>
                        <a:rPr lang="es-ES" sz="1400" u="none" strike="noStrike" dirty="0">
                          <a:effectLst/>
                        </a:rPr>
                        <a:t/>
                      </a:r>
                      <a:br>
                        <a:rPr lang="es-ES" sz="1400" u="none" strike="noStrike" dirty="0">
                          <a:effectLst/>
                        </a:rPr>
                      </a:br>
                      <a:r>
                        <a:rPr lang="es-ES" sz="1400" u="none" strike="noStrike" dirty="0">
                          <a:effectLst/>
                        </a:rPr>
                        <a:t>La valoración de la salud visual incluye:  anamnesis, valoración de párpados, órbita y anexos, motilidad palpebral y ocular, conjuntivas, cornea y segmento anterior, reactividad pupilar, medición de presión ocular, fondo de ojo, queratometría, refracción estática y dinámica o ambas, según sea el caso y visión cromática y la visión estereoscópica</a:t>
                      </a:r>
                      <a:endParaRPr lang="es-ES" sz="14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400" u="none" strike="noStrike">
                          <a:effectLst/>
                        </a:rPr>
                        <a:t>Otoscopia</a:t>
                      </a:r>
                      <a:br>
                        <a:rPr lang="en-US" sz="1400" u="none" strike="noStrike">
                          <a:effectLst/>
                        </a:rPr>
                      </a:br>
                      <a:r>
                        <a:rPr lang="en-US" sz="1400" u="none" strike="noStrike">
                          <a:effectLst/>
                        </a:rPr>
                        <a:t>Impedanciometria (Inmitancia Acústica).</a:t>
                      </a:r>
                      <a:br>
                        <a:rPr lang="en-US" sz="1400" u="none" strike="noStrike">
                          <a:effectLst/>
                        </a:rPr>
                      </a:br>
                      <a:r>
                        <a:rPr lang="en-US" sz="1400" u="none" strike="noStrike">
                          <a:effectLst/>
                        </a:rPr>
                        <a:t>Audiometria Tonal</a:t>
                      </a:r>
                      <a:br>
                        <a:rPr lang="en-US" sz="1400" u="none" strike="noStrike">
                          <a:effectLst/>
                        </a:rPr>
                      </a:br>
                      <a:r>
                        <a:rPr lang="en-US" sz="1400" u="none" strike="noStrike">
                          <a:effectLst/>
                        </a:rPr>
                        <a:t>Logoaudiometria (Audiometria Verbal).</a:t>
                      </a:r>
                      <a:endParaRPr lang="en-US" sz="1400" b="0" i="0" u="none" strike="noStrike">
                        <a:solidFill>
                          <a:srgbClr val="000000"/>
                        </a:solidFill>
                        <a:effectLst/>
                        <a:latin typeface="Calibri" panose="020F0502020204030204" pitchFamily="34" charset="0"/>
                      </a:endParaRPr>
                    </a:p>
                  </a:txBody>
                  <a:tcPr marL="9525" marR="9525" marT="9525" marB="0"/>
                </a:tc>
                <a:tc>
                  <a:txBody>
                    <a:bodyPr/>
                    <a:lstStyle/>
                    <a:p>
                      <a:pPr algn="ctr" fontAlgn="ctr"/>
                      <a:r>
                        <a:rPr lang="en-US" sz="1400" u="none" strike="noStrike">
                          <a:effectLst/>
                        </a:rPr>
                        <a:t>ANUAL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91426539"/>
                  </a:ext>
                </a:extLst>
              </a:tr>
              <a:tr h="541762">
                <a:tc vMerge="1">
                  <a:txBody>
                    <a:bodyPr/>
                    <a:lstStyle/>
                    <a:p>
                      <a:endParaRPr lang="en-US"/>
                    </a:p>
                  </a:txBody>
                  <a:tcPr/>
                </a:tc>
                <a:tc>
                  <a:txBody>
                    <a:bodyPr/>
                    <a:lstStyle/>
                    <a:p>
                      <a:pPr algn="l" fontAlgn="b"/>
                      <a:r>
                        <a:rPr lang="es-ES" sz="1400" u="none" strike="noStrike">
                          <a:effectLst/>
                        </a:rPr>
                        <a:t>EAD o  instrumento de evaluación de la audición, habla, voz, lenguaje y comunicación.</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400" u="none" strike="noStrike" dirty="0">
                          <a:effectLst/>
                        </a:rPr>
                        <a:t>ANUAL </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11955723"/>
                  </a:ext>
                </a:extLst>
              </a:tr>
            </a:tbl>
          </a:graphicData>
        </a:graphic>
      </p:graphicFrame>
      <p:sp>
        <p:nvSpPr>
          <p:cNvPr id="4" name="CuadroTexto 3"/>
          <p:cNvSpPr txBox="1"/>
          <p:nvPr/>
        </p:nvSpPr>
        <p:spPr>
          <a:xfrm>
            <a:off x="6363478" y="812020"/>
            <a:ext cx="2258008" cy="461665"/>
          </a:xfrm>
          <a:prstGeom prst="rect">
            <a:avLst/>
          </a:prstGeom>
          <a:noFill/>
        </p:spPr>
        <p:txBody>
          <a:bodyPr wrap="square" rtlCol="0">
            <a:spAutoFit/>
          </a:bodyPr>
          <a:lstStyle/>
          <a:p>
            <a:r>
              <a:rPr lang="es-ES" sz="2400" dirty="0" smtClean="0">
                <a:latin typeface="Arial" panose="020B0604020202020204" pitchFamily="34" charset="0"/>
                <a:cs typeface="Arial" panose="020B0604020202020204" pitchFamily="34" charset="0"/>
              </a:rPr>
              <a:t>12 A 18 AÑOS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033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652074071"/>
              </p:ext>
            </p:extLst>
          </p:nvPr>
        </p:nvGraphicFramePr>
        <p:xfrm>
          <a:off x="1005663" y="1875055"/>
          <a:ext cx="10079103" cy="592782"/>
        </p:xfrm>
        <a:graphic>
          <a:graphicData uri="http://schemas.openxmlformats.org/drawingml/2006/table">
            <a:tbl>
              <a:tblPr>
                <a:tableStyleId>{5C22544A-7EE6-4342-B048-85BDC9FD1C3A}</a:tableStyleId>
              </a:tblPr>
              <a:tblGrid>
                <a:gridCol w="4580354">
                  <a:extLst>
                    <a:ext uri="{9D8B030D-6E8A-4147-A177-3AD203B41FA5}">
                      <a16:colId xmlns:a16="http://schemas.microsoft.com/office/drawing/2014/main" val="1736468650"/>
                    </a:ext>
                  </a:extLst>
                </a:gridCol>
                <a:gridCol w="4208345">
                  <a:extLst>
                    <a:ext uri="{9D8B030D-6E8A-4147-A177-3AD203B41FA5}">
                      <a16:colId xmlns:a16="http://schemas.microsoft.com/office/drawing/2014/main" val="973638469"/>
                    </a:ext>
                  </a:extLst>
                </a:gridCol>
                <a:gridCol w="1290404">
                  <a:extLst>
                    <a:ext uri="{9D8B030D-6E8A-4147-A177-3AD203B41FA5}">
                      <a16:colId xmlns:a16="http://schemas.microsoft.com/office/drawing/2014/main" val="3877529337"/>
                    </a:ext>
                  </a:extLst>
                </a:gridCol>
              </a:tblGrid>
              <a:tr h="253170">
                <a:tc gridSpan="2">
                  <a:txBody>
                    <a:bodyPr/>
                    <a:lstStyle/>
                    <a:p>
                      <a:pPr algn="ctr" fontAlgn="b"/>
                      <a:r>
                        <a:rPr lang="en-US" sz="1800" u="none" strike="noStrike" dirty="0">
                          <a:effectLst/>
                        </a:rPr>
                        <a:t>EXAMENES </a:t>
                      </a:r>
                      <a:endParaRPr lang="en-US"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rowSpan="2">
                  <a:txBody>
                    <a:bodyPr/>
                    <a:lstStyle/>
                    <a:p>
                      <a:pPr algn="ctr" fontAlgn="ctr"/>
                      <a:r>
                        <a:rPr lang="en-US" sz="1800" u="none" strike="noStrike" dirty="0">
                          <a:effectLst/>
                        </a:rPr>
                        <a:t>FRECUENCIA </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79051311"/>
                  </a:ext>
                </a:extLst>
              </a:tr>
              <a:tr h="308937">
                <a:tc>
                  <a:txBody>
                    <a:bodyPr/>
                    <a:lstStyle/>
                    <a:p>
                      <a:pPr algn="ctr" fontAlgn="b"/>
                      <a:r>
                        <a:rPr lang="en-US" sz="1800" u="none" strike="noStrike">
                          <a:effectLst/>
                        </a:rPr>
                        <a:t>SALUD VISUAL </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SALUD AUDITIVA </a:t>
                      </a:r>
                      <a:endParaRPr lang="en-US" sz="1800" b="1"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US"/>
                    </a:p>
                  </a:txBody>
                  <a:tcPr/>
                </a:tc>
                <a:extLst>
                  <a:ext uri="{0D108BD9-81ED-4DB2-BD59-A6C34878D82A}">
                    <a16:rowId xmlns:a16="http://schemas.microsoft.com/office/drawing/2014/main" val="3089990738"/>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353314519"/>
              </p:ext>
            </p:extLst>
          </p:nvPr>
        </p:nvGraphicFramePr>
        <p:xfrm>
          <a:off x="2388635" y="500740"/>
          <a:ext cx="3023120" cy="1059545"/>
        </p:xfrm>
        <a:graphic>
          <a:graphicData uri="http://schemas.openxmlformats.org/drawingml/2006/table">
            <a:tbl>
              <a:tblPr>
                <a:tableStyleId>{5C22544A-7EE6-4342-B048-85BDC9FD1C3A}</a:tableStyleId>
              </a:tblPr>
              <a:tblGrid>
                <a:gridCol w="3023120">
                  <a:extLst>
                    <a:ext uri="{9D8B030D-6E8A-4147-A177-3AD203B41FA5}">
                      <a16:colId xmlns:a16="http://schemas.microsoft.com/office/drawing/2014/main" val="2746209614"/>
                    </a:ext>
                  </a:extLst>
                </a:gridCol>
              </a:tblGrid>
              <a:tr h="1059545">
                <a:tc>
                  <a:txBody>
                    <a:bodyPr/>
                    <a:lstStyle/>
                    <a:p>
                      <a:pPr algn="ctr" fontAlgn="ctr"/>
                      <a:r>
                        <a:rPr lang="es-CO" sz="3200" u="none" strike="noStrike" noProof="0" dirty="0" smtClean="0">
                          <a:effectLst/>
                        </a:rPr>
                        <a:t>JUVENTUD </a:t>
                      </a:r>
                      <a:r>
                        <a:rPr lang="es-CO" sz="3200" u="none" strike="noStrike" baseline="0" noProof="0" dirty="0" smtClean="0">
                          <a:effectLst/>
                        </a:rPr>
                        <a:t> </a:t>
                      </a:r>
                      <a:r>
                        <a:rPr lang="en-US" sz="3200" u="none" strike="noStrike" dirty="0" smtClean="0">
                          <a:effectLst/>
                        </a:rPr>
                        <a:t> </a:t>
                      </a:r>
                      <a:endParaRPr lang="en-US" sz="3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99813538"/>
                  </a:ext>
                </a:extLst>
              </a:tr>
            </a:tbl>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2005321372"/>
              </p:ext>
            </p:extLst>
          </p:nvPr>
        </p:nvGraphicFramePr>
        <p:xfrm>
          <a:off x="1005663" y="2467837"/>
          <a:ext cx="10079103" cy="1838325"/>
        </p:xfrm>
        <a:graphic>
          <a:graphicData uri="http://schemas.openxmlformats.org/presentationml/2006/ole">
            <mc:AlternateContent xmlns:mc="http://schemas.openxmlformats.org/markup-compatibility/2006">
              <mc:Choice xmlns:v="urn:schemas-microsoft-com:vml" Requires="v">
                <p:oleObj spid="_x0000_s9221" name="Hoja de cálculo" r:id="rId6" imgW="9324910" imgH="1838276" progId="Excel.Sheet.12">
                  <p:embed/>
                </p:oleObj>
              </mc:Choice>
              <mc:Fallback>
                <p:oleObj name="Hoja de cálculo" r:id="rId6" imgW="9324910" imgH="1838276" progId="Excel.Sheet.12">
                  <p:embed/>
                  <p:pic>
                    <p:nvPicPr>
                      <p:cNvPr id="0" name=""/>
                      <p:cNvPicPr/>
                      <p:nvPr/>
                    </p:nvPicPr>
                    <p:blipFill>
                      <a:blip r:embed="rId7"/>
                      <a:stretch>
                        <a:fillRect/>
                      </a:stretch>
                    </p:blipFill>
                    <p:spPr>
                      <a:xfrm>
                        <a:off x="1005663" y="2467837"/>
                        <a:ext cx="10079103" cy="1838325"/>
                      </a:xfrm>
                      <a:prstGeom prst="rect">
                        <a:avLst/>
                      </a:prstGeom>
                    </p:spPr>
                  </p:pic>
                </p:oleObj>
              </mc:Fallback>
            </mc:AlternateContent>
          </a:graphicData>
        </a:graphic>
      </p:graphicFrame>
      <p:sp>
        <p:nvSpPr>
          <p:cNvPr id="8" name="CuadroTexto 7"/>
          <p:cNvSpPr txBox="1"/>
          <p:nvPr/>
        </p:nvSpPr>
        <p:spPr>
          <a:xfrm>
            <a:off x="6045214" y="799679"/>
            <a:ext cx="2258008" cy="461665"/>
          </a:xfrm>
          <a:prstGeom prst="rect">
            <a:avLst/>
          </a:prstGeom>
          <a:noFill/>
        </p:spPr>
        <p:txBody>
          <a:bodyPr wrap="square" rtlCol="0">
            <a:spAutoFit/>
          </a:bodyPr>
          <a:lstStyle/>
          <a:p>
            <a:r>
              <a:rPr lang="es-ES" sz="2400" dirty="0" smtClean="0">
                <a:latin typeface="Arial" panose="020B0604020202020204" pitchFamily="34" charset="0"/>
                <a:cs typeface="Arial" panose="020B0604020202020204" pitchFamily="34" charset="0"/>
              </a:rPr>
              <a:t>19 A 26 AÑOS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740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2494996887"/>
              </p:ext>
            </p:extLst>
          </p:nvPr>
        </p:nvGraphicFramePr>
        <p:xfrm>
          <a:off x="912357" y="2095149"/>
          <a:ext cx="10265717" cy="592782"/>
        </p:xfrm>
        <a:graphic>
          <a:graphicData uri="http://schemas.openxmlformats.org/drawingml/2006/table">
            <a:tbl>
              <a:tblPr>
                <a:tableStyleId>{5C22544A-7EE6-4342-B048-85BDC9FD1C3A}</a:tableStyleId>
              </a:tblPr>
              <a:tblGrid>
                <a:gridCol w="4665159">
                  <a:extLst>
                    <a:ext uri="{9D8B030D-6E8A-4147-A177-3AD203B41FA5}">
                      <a16:colId xmlns:a16="http://schemas.microsoft.com/office/drawing/2014/main" val="1736468650"/>
                    </a:ext>
                  </a:extLst>
                </a:gridCol>
                <a:gridCol w="4286262">
                  <a:extLst>
                    <a:ext uri="{9D8B030D-6E8A-4147-A177-3AD203B41FA5}">
                      <a16:colId xmlns:a16="http://schemas.microsoft.com/office/drawing/2014/main" val="973638469"/>
                    </a:ext>
                  </a:extLst>
                </a:gridCol>
                <a:gridCol w="1314296">
                  <a:extLst>
                    <a:ext uri="{9D8B030D-6E8A-4147-A177-3AD203B41FA5}">
                      <a16:colId xmlns:a16="http://schemas.microsoft.com/office/drawing/2014/main" val="3877529337"/>
                    </a:ext>
                  </a:extLst>
                </a:gridCol>
              </a:tblGrid>
              <a:tr h="263964">
                <a:tc gridSpan="2">
                  <a:txBody>
                    <a:bodyPr/>
                    <a:lstStyle/>
                    <a:p>
                      <a:pPr algn="ctr" fontAlgn="b"/>
                      <a:r>
                        <a:rPr lang="en-US" sz="1800" u="none" strike="noStrike" dirty="0">
                          <a:effectLst/>
                        </a:rPr>
                        <a:t>EXAMENES </a:t>
                      </a:r>
                      <a:endParaRPr lang="en-US"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rowSpan="2">
                  <a:txBody>
                    <a:bodyPr/>
                    <a:lstStyle/>
                    <a:p>
                      <a:pPr algn="ctr" fontAlgn="ctr"/>
                      <a:r>
                        <a:rPr lang="en-US" sz="1800" u="none" strike="noStrike" dirty="0">
                          <a:effectLst/>
                        </a:rPr>
                        <a:t>FRECUENCIA </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79051311"/>
                  </a:ext>
                </a:extLst>
              </a:tr>
              <a:tr h="308937">
                <a:tc>
                  <a:txBody>
                    <a:bodyPr/>
                    <a:lstStyle/>
                    <a:p>
                      <a:pPr algn="ctr" fontAlgn="b"/>
                      <a:r>
                        <a:rPr lang="en-US" sz="1800" u="none" strike="noStrike">
                          <a:effectLst/>
                        </a:rPr>
                        <a:t>SALUD VISUAL </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SALUD AUDITIVA </a:t>
                      </a:r>
                      <a:endParaRPr lang="en-US" sz="1800" b="1"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US"/>
                    </a:p>
                  </a:txBody>
                  <a:tcPr/>
                </a:tc>
                <a:extLst>
                  <a:ext uri="{0D108BD9-81ED-4DB2-BD59-A6C34878D82A}">
                    <a16:rowId xmlns:a16="http://schemas.microsoft.com/office/drawing/2014/main" val="3089990738"/>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2690326841"/>
              </p:ext>
            </p:extLst>
          </p:nvPr>
        </p:nvGraphicFramePr>
        <p:xfrm>
          <a:off x="2388635" y="500740"/>
          <a:ext cx="3023120" cy="1059545"/>
        </p:xfrm>
        <a:graphic>
          <a:graphicData uri="http://schemas.openxmlformats.org/drawingml/2006/table">
            <a:tbl>
              <a:tblPr>
                <a:tableStyleId>{5C22544A-7EE6-4342-B048-85BDC9FD1C3A}</a:tableStyleId>
              </a:tblPr>
              <a:tblGrid>
                <a:gridCol w="3023120">
                  <a:extLst>
                    <a:ext uri="{9D8B030D-6E8A-4147-A177-3AD203B41FA5}">
                      <a16:colId xmlns:a16="http://schemas.microsoft.com/office/drawing/2014/main" val="2746209614"/>
                    </a:ext>
                  </a:extLst>
                </a:gridCol>
              </a:tblGrid>
              <a:tr h="1059545">
                <a:tc>
                  <a:txBody>
                    <a:bodyPr/>
                    <a:lstStyle/>
                    <a:p>
                      <a:pPr algn="ctr" fontAlgn="ctr"/>
                      <a:r>
                        <a:rPr lang="es-CO" sz="3200" u="none" strike="noStrike" noProof="0" dirty="0" smtClean="0">
                          <a:effectLst/>
                        </a:rPr>
                        <a:t>ADULTEZ  </a:t>
                      </a:r>
                      <a:r>
                        <a:rPr lang="es-CO" sz="3200" u="none" strike="noStrike" baseline="0" noProof="0" dirty="0" smtClean="0">
                          <a:effectLst/>
                        </a:rPr>
                        <a:t> </a:t>
                      </a:r>
                      <a:r>
                        <a:rPr lang="en-US" sz="3200" u="none" strike="noStrike" dirty="0" smtClean="0">
                          <a:effectLst/>
                        </a:rPr>
                        <a:t> </a:t>
                      </a:r>
                      <a:endParaRPr lang="en-US" sz="3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99813538"/>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773318253"/>
              </p:ext>
            </p:extLst>
          </p:nvPr>
        </p:nvGraphicFramePr>
        <p:xfrm>
          <a:off x="912357" y="2660688"/>
          <a:ext cx="10265716" cy="2562185"/>
        </p:xfrm>
        <a:graphic>
          <a:graphicData uri="http://schemas.openxmlformats.org/drawingml/2006/table">
            <a:tbl>
              <a:tblPr>
                <a:tableStyleId>{5C22544A-7EE6-4342-B048-85BDC9FD1C3A}</a:tableStyleId>
              </a:tblPr>
              <a:tblGrid>
                <a:gridCol w="4665876">
                  <a:extLst>
                    <a:ext uri="{9D8B030D-6E8A-4147-A177-3AD203B41FA5}">
                      <a16:colId xmlns:a16="http://schemas.microsoft.com/office/drawing/2014/main" val="3391612591"/>
                    </a:ext>
                  </a:extLst>
                </a:gridCol>
                <a:gridCol w="4287562">
                  <a:extLst>
                    <a:ext uri="{9D8B030D-6E8A-4147-A177-3AD203B41FA5}">
                      <a16:colId xmlns:a16="http://schemas.microsoft.com/office/drawing/2014/main" val="1515571993"/>
                    </a:ext>
                  </a:extLst>
                </a:gridCol>
                <a:gridCol w="1312278">
                  <a:extLst>
                    <a:ext uri="{9D8B030D-6E8A-4147-A177-3AD203B41FA5}">
                      <a16:colId xmlns:a16="http://schemas.microsoft.com/office/drawing/2014/main" val="98294788"/>
                    </a:ext>
                  </a:extLst>
                </a:gridCol>
              </a:tblGrid>
              <a:tr h="1878936">
                <a:tc rowSpan="2">
                  <a:txBody>
                    <a:bodyPr/>
                    <a:lstStyle/>
                    <a:p>
                      <a:pPr algn="l" fontAlgn="t"/>
                      <a:r>
                        <a:rPr lang="es-ES" sz="1200" u="none" strike="noStrike" dirty="0">
                          <a:effectLst/>
                        </a:rPr>
                        <a:t>Agudeza visual</a:t>
                      </a:r>
                      <a:br>
                        <a:rPr lang="es-ES" sz="1200" u="none" strike="noStrike" dirty="0">
                          <a:effectLst/>
                        </a:rPr>
                      </a:br>
                      <a:r>
                        <a:rPr lang="es-ES" sz="1200" u="none" strike="noStrike" dirty="0">
                          <a:effectLst/>
                        </a:rPr>
                        <a:t/>
                      </a:r>
                      <a:br>
                        <a:rPr lang="es-ES" sz="1200" u="none" strike="noStrike" dirty="0">
                          <a:effectLst/>
                        </a:rPr>
                      </a:br>
                      <a:r>
                        <a:rPr lang="es-ES" sz="1200" u="none" strike="noStrike" dirty="0">
                          <a:effectLst/>
                        </a:rPr>
                        <a:t>La valoración de la salud visual incluye:  anamnesis, valoración de párpados, órbita y anexos, motilidad palpebral y ocular, conjuntivas, cornea y segmento anterior, reactividad pupilar, medición de presión ocular, fondo de ojo, queratometría, refracción estática y dinámica o ambas, según sea el caso y visión cromática y la visión estereoscópica.    </a:t>
                      </a:r>
                      <a:r>
                        <a:rPr lang="es-ES" sz="1200" u="none" strike="noStrike" dirty="0" err="1">
                          <a:effectLst/>
                        </a:rPr>
                        <a:t>Exámen</a:t>
                      </a:r>
                      <a:r>
                        <a:rPr lang="es-ES" sz="1200" u="none" strike="noStrike" dirty="0">
                          <a:effectLst/>
                        </a:rPr>
                        <a:t> optométrico u oftalmológico: a partir de los 40 años cada cinco años (el equipo técnico sugiere para todos los adultos cada 2 años )</a:t>
                      </a:r>
                      <a:endParaRPr lang="es-ES" sz="12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s-ES" sz="1200" u="none" strike="noStrike" dirty="0">
                          <a:effectLst/>
                        </a:rPr>
                        <a:t>Identificar la exposición a ruido en el entorno laboral</a:t>
                      </a:r>
                      <a:br>
                        <a:rPr lang="es-ES" sz="1200" u="none" strike="noStrike" dirty="0">
                          <a:effectLst/>
                        </a:rPr>
                      </a:br>
                      <a:r>
                        <a:rPr lang="es-ES" sz="1200" u="none" strike="noStrike" dirty="0">
                          <a:effectLst/>
                        </a:rPr>
                        <a:t/>
                      </a:r>
                      <a:br>
                        <a:rPr lang="es-ES" sz="1200" u="none" strike="noStrike" dirty="0">
                          <a:effectLst/>
                        </a:rPr>
                      </a:br>
                      <a:r>
                        <a:rPr lang="es-ES" sz="1200" u="none" strike="noStrike" dirty="0">
                          <a:effectLst/>
                        </a:rPr>
                        <a:t>Valoración de la agudeza auditiva  y desempeño comunicativo </a:t>
                      </a:r>
                      <a:br>
                        <a:rPr lang="es-ES" sz="1200" u="none" strike="noStrike" dirty="0">
                          <a:effectLst/>
                        </a:rPr>
                      </a:br>
                      <a:r>
                        <a:rPr lang="es-ES" sz="1200" u="none" strike="noStrike" dirty="0">
                          <a:effectLst/>
                        </a:rPr>
                        <a:t/>
                      </a:r>
                      <a:br>
                        <a:rPr lang="es-ES" sz="1200" u="none" strike="noStrike" dirty="0">
                          <a:effectLst/>
                        </a:rPr>
                      </a:br>
                      <a:r>
                        <a:rPr lang="es-ES" sz="1200" u="none" strike="noStrike" dirty="0">
                          <a:effectLst/>
                        </a:rPr>
                        <a:t>Realizar: Otoscopia, test de diapasones y </a:t>
                      </a:r>
                      <a:r>
                        <a:rPr lang="es-ES" sz="1200" u="none" strike="noStrike" dirty="0" smtClean="0">
                          <a:effectLst/>
                        </a:rPr>
                        <a:t>audiometría </a:t>
                      </a:r>
                      <a:r>
                        <a:rPr lang="es-ES" sz="1200" u="none" strike="noStrike" dirty="0">
                          <a:effectLst/>
                        </a:rPr>
                        <a:t>tonal</a:t>
                      </a:r>
                      <a:endParaRPr lang="es-ES" sz="1200" b="0" i="0" u="none" strike="noStrike" dirty="0">
                        <a:solidFill>
                          <a:srgbClr val="000000"/>
                        </a:solidFill>
                        <a:effectLst/>
                        <a:latin typeface="Calibri" panose="020F0502020204030204" pitchFamily="34" charset="0"/>
                      </a:endParaRPr>
                    </a:p>
                  </a:txBody>
                  <a:tcPr marL="9525" marR="9525" marT="9525" marB="0"/>
                </a:tc>
                <a:tc rowSpan="2">
                  <a:txBody>
                    <a:bodyPr/>
                    <a:lstStyle/>
                    <a:p>
                      <a:pPr algn="ctr" fontAlgn="ctr"/>
                      <a:r>
                        <a:rPr lang="en-US" sz="1200" u="none" strike="noStrike">
                          <a:effectLst/>
                        </a:rPr>
                        <a:t>ANUAL </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52578464"/>
                  </a:ext>
                </a:extLst>
              </a:tr>
              <a:tr h="683249">
                <a:tc vMerge="1">
                  <a:txBody>
                    <a:bodyPr/>
                    <a:lstStyle/>
                    <a:p>
                      <a:endParaRPr lang="en-US"/>
                    </a:p>
                  </a:txBody>
                  <a:tcPr/>
                </a:tc>
                <a:tc>
                  <a:txBody>
                    <a:bodyPr/>
                    <a:lstStyle/>
                    <a:p>
                      <a:pPr algn="l" fontAlgn="b"/>
                      <a:r>
                        <a:rPr lang="es-ES" sz="1200" u="none" strike="noStrike" dirty="0">
                          <a:effectLst/>
                        </a:rPr>
                        <a:t>Valorar el lenguaje, voz, habla y comunicación   Esta intervención se realiza a través de la prueba de voz  y habla, habilidades comunicativas orales  y desempeño comunicativo. </a:t>
                      </a:r>
                      <a:endParaRPr lang="es-ES" sz="1200" b="0"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US"/>
                    </a:p>
                  </a:txBody>
                  <a:tcPr/>
                </a:tc>
                <a:extLst>
                  <a:ext uri="{0D108BD9-81ED-4DB2-BD59-A6C34878D82A}">
                    <a16:rowId xmlns:a16="http://schemas.microsoft.com/office/drawing/2014/main" val="1318504190"/>
                  </a:ext>
                </a:extLst>
              </a:tr>
            </a:tbl>
          </a:graphicData>
        </a:graphic>
      </p:graphicFrame>
      <p:sp>
        <p:nvSpPr>
          <p:cNvPr id="6" name="CuadroTexto 5"/>
          <p:cNvSpPr txBox="1"/>
          <p:nvPr/>
        </p:nvSpPr>
        <p:spPr>
          <a:xfrm>
            <a:off x="6251510" y="799679"/>
            <a:ext cx="2258008" cy="461665"/>
          </a:xfrm>
          <a:prstGeom prst="rect">
            <a:avLst/>
          </a:prstGeom>
          <a:noFill/>
        </p:spPr>
        <p:txBody>
          <a:bodyPr wrap="square" rtlCol="0">
            <a:spAutoFit/>
          </a:bodyPr>
          <a:lstStyle/>
          <a:p>
            <a:r>
              <a:rPr lang="es-ES" sz="2400" dirty="0" smtClean="0">
                <a:latin typeface="Arial" panose="020B0604020202020204" pitchFamily="34" charset="0"/>
                <a:cs typeface="Arial" panose="020B0604020202020204" pitchFamily="34" charset="0"/>
              </a:rPr>
              <a:t>27 A 59 AÑOS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4095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2494996887"/>
              </p:ext>
            </p:extLst>
          </p:nvPr>
        </p:nvGraphicFramePr>
        <p:xfrm>
          <a:off x="912357" y="2095149"/>
          <a:ext cx="10265717" cy="592782"/>
        </p:xfrm>
        <a:graphic>
          <a:graphicData uri="http://schemas.openxmlformats.org/drawingml/2006/table">
            <a:tbl>
              <a:tblPr>
                <a:tableStyleId>{5C22544A-7EE6-4342-B048-85BDC9FD1C3A}</a:tableStyleId>
              </a:tblPr>
              <a:tblGrid>
                <a:gridCol w="4665159">
                  <a:extLst>
                    <a:ext uri="{9D8B030D-6E8A-4147-A177-3AD203B41FA5}">
                      <a16:colId xmlns:a16="http://schemas.microsoft.com/office/drawing/2014/main" val="1736468650"/>
                    </a:ext>
                  </a:extLst>
                </a:gridCol>
                <a:gridCol w="4286262">
                  <a:extLst>
                    <a:ext uri="{9D8B030D-6E8A-4147-A177-3AD203B41FA5}">
                      <a16:colId xmlns:a16="http://schemas.microsoft.com/office/drawing/2014/main" val="973638469"/>
                    </a:ext>
                  </a:extLst>
                </a:gridCol>
                <a:gridCol w="1314296">
                  <a:extLst>
                    <a:ext uri="{9D8B030D-6E8A-4147-A177-3AD203B41FA5}">
                      <a16:colId xmlns:a16="http://schemas.microsoft.com/office/drawing/2014/main" val="3877529337"/>
                    </a:ext>
                  </a:extLst>
                </a:gridCol>
              </a:tblGrid>
              <a:tr h="263964">
                <a:tc gridSpan="2">
                  <a:txBody>
                    <a:bodyPr/>
                    <a:lstStyle/>
                    <a:p>
                      <a:pPr algn="ctr" fontAlgn="b"/>
                      <a:r>
                        <a:rPr lang="en-US" sz="1800" u="none" strike="noStrike" dirty="0">
                          <a:effectLst/>
                        </a:rPr>
                        <a:t>EXAMENES </a:t>
                      </a:r>
                      <a:endParaRPr lang="en-US"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rowSpan="2">
                  <a:txBody>
                    <a:bodyPr/>
                    <a:lstStyle/>
                    <a:p>
                      <a:pPr algn="ctr" fontAlgn="ctr"/>
                      <a:r>
                        <a:rPr lang="en-US" sz="1800" u="none" strike="noStrike" dirty="0">
                          <a:effectLst/>
                        </a:rPr>
                        <a:t>FRECUENCIA </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79051311"/>
                  </a:ext>
                </a:extLst>
              </a:tr>
              <a:tr h="308937">
                <a:tc>
                  <a:txBody>
                    <a:bodyPr/>
                    <a:lstStyle/>
                    <a:p>
                      <a:pPr algn="ctr" fontAlgn="b"/>
                      <a:r>
                        <a:rPr lang="en-US" sz="1800" u="none" strike="noStrike">
                          <a:effectLst/>
                        </a:rPr>
                        <a:t>SALUD VISUAL </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SALUD AUDITIVA </a:t>
                      </a:r>
                      <a:endParaRPr lang="en-US" sz="1800" b="1"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US"/>
                    </a:p>
                  </a:txBody>
                  <a:tcPr/>
                </a:tc>
                <a:extLst>
                  <a:ext uri="{0D108BD9-81ED-4DB2-BD59-A6C34878D82A}">
                    <a16:rowId xmlns:a16="http://schemas.microsoft.com/office/drawing/2014/main" val="3089990738"/>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1338464781"/>
              </p:ext>
            </p:extLst>
          </p:nvPr>
        </p:nvGraphicFramePr>
        <p:xfrm>
          <a:off x="2388635" y="500740"/>
          <a:ext cx="3023120" cy="1059545"/>
        </p:xfrm>
        <a:graphic>
          <a:graphicData uri="http://schemas.openxmlformats.org/drawingml/2006/table">
            <a:tbl>
              <a:tblPr>
                <a:tableStyleId>{5C22544A-7EE6-4342-B048-85BDC9FD1C3A}</a:tableStyleId>
              </a:tblPr>
              <a:tblGrid>
                <a:gridCol w="3023120">
                  <a:extLst>
                    <a:ext uri="{9D8B030D-6E8A-4147-A177-3AD203B41FA5}">
                      <a16:colId xmlns:a16="http://schemas.microsoft.com/office/drawing/2014/main" val="2746209614"/>
                    </a:ext>
                  </a:extLst>
                </a:gridCol>
              </a:tblGrid>
              <a:tr h="1059545">
                <a:tc>
                  <a:txBody>
                    <a:bodyPr/>
                    <a:lstStyle/>
                    <a:p>
                      <a:pPr algn="ctr" fontAlgn="ctr"/>
                      <a:r>
                        <a:rPr lang="es-CO" sz="3200" u="none" strike="noStrike" noProof="0" dirty="0" smtClean="0">
                          <a:effectLst/>
                        </a:rPr>
                        <a:t>ADULTO MAYOR    </a:t>
                      </a:r>
                      <a:r>
                        <a:rPr lang="es-CO" sz="3200" u="none" strike="noStrike" baseline="0" noProof="0" dirty="0" smtClean="0">
                          <a:effectLst/>
                        </a:rPr>
                        <a:t> </a:t>
                      </a:r>
                      <a:r>
                        <a:rPr lang="en-US" sz="3200" u="none" strike="noStrike" dirty="0" smtClean="0">
                          <a:effectLst/>
                        </a:rPr>
                        <a:t> </a:t>
                      </a:r>
                      <a:endParaRPr lang="en-US" sz="3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99813538"/>
                  </a:ext>
                </a:extLst>
              </a:tr>
            </a:tbl>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1512575660"/>
              </p:ext>
            </p:extLst>
          </p:nvPr>
        </p:nvGraphicFramePr>
        <p:xfrm>
          <a:off x="912356" y="2687931"/>
          <a:ext cx="10265717" cy="1908438"/>
        </p:xfrm>
        <a:graphic>
          <a:graphicData uri="http://schemas.openxmlformats.org/presentationml/2006/ole">
            <mc:AlternateContent xmlns:mc="http://schemas.openxmlformats.org/markup-compatibility/2006">
              <mc:Choice xmlns:v="urn:schemas-microsoft-com:vml" Requires="v">
                <p:oleObj spid="_x0000_s10246" name="Hoja de cálculo" r:id="rId6" imgW="9324910" imgH="1733664" progId="Excel.Sheet.12">
                  <p:embed/>
                </p:oleObj>
              </mc:Choice>
              <mc:Fallback>
                <p:oleObj name="Hoja de cálculo" r:id="rId6" imgW="9324910" imgH="1733664" progId="Excel.Sheet.12">
                  <p:embed/>
                  <p:pic>
                    <p:nvPicPr>
                      <p:cNvPr id="0" name=""/>
                      <p:cNvPicPr/>
                      <p:nvPr/>
                    </p:nvPicPr>
                    <p:blipFill>
                      <a:blip r:embed="rId7"/>
                      <a:stretch>
                        <a:fillRect/>
                      </a:stretch>
                    </p:blipFill>
                    <p:spPr>
                      <a:xfrm>
                        <a:off x="912356" y="2687931"/>
                        <a:ext cx="10265717" cy="1908438"/>
                      </a:xfrm>
                      <a:prstGeom prst="rect">
                        <a:avLst/>
                      </a:prstGeom>
                    </p:spPr>
                  </p:pic>
                </p:oleObj>
              </mc:Fallback>
            </mc:AlternateContent>
          </a:graphicData>
        </a:graphic>
      </p:graphicFrame>
      <p:sp>
        <p:nvSpPr>
          <p:cNvPr id="8" name="CuadroTexto 7"/>
          <p:cNvSpPr txBox="1"/>
          <p:nvPr/>
        </p:nvSpPr>
        <p:spPr>
          <a:xfrm>
            <a:off x="6045213" y="799679"/>
            <a:ext cx="4218460" cy="461665"/>
          </a:xfrm>
          <a:prstGeom prst="rect">
            <a:avLst/>
          </a:prstGeom>
          <a:noFill/>
        </p:spPr>
        <p:txBody>
          <a:bodyPr wrap="square" rtlCol="0">
            <a:spAutoFit/>
          </a:bodyPr>
          <a:lstStyle/>
          <a:p>
            <a:r>
              <a:rPr lang="es-ES" sz="2400" dirty="0" smtClean="0">
                <a:latin typeface="Arial" panose="020B0604020202020204" pitchFamily="34" charset="0"/>
                <a:cs typeface="Arial" panose="020B0604020202020204" pitchFamily="34" charset="0"/>
              </a:rPr>
              <a:t>60 AÑOS EN ADELANTE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595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242691" y="491904"/>
            <a:ext cx="6109365" cy="1077218"/>
          </a:xfrm>
          <a:prstGeom prst="rect">
            <a:avLst/>
          </a:prstGeom>
        </p:spPr>
        <p:txBody>
          <a:bodyPr wrap="none">
            <a:spAutoFit/>
          </a:bodyPr>
          <a:lstStyle/>
          <a:p>
            <a:r>
              <a:rPr lang="es-ES" sz="3200" b="1" dirty="0">
                <a:solidFill>
                  <a:srgbClr val="E20E18"/>
                </a:solidFill>
                <a:latin typeface="Montserrat Black" panose="00000A00000000000000" pitchFamily="2" charset="0"/>
              </a:rPr>
              <a:t>ATENCION A POBLACIONES </a:t>
            </a:r>
            <a:endParaRPr lang="es-ES" sz="3200" b="1" dirty="0" smtClean="0">
              <a:solidFill>
                <a:srgbClr val="E20E18"/>
              </a:solidFill>
              <a:latin typeface="Montserrat Black" panose="00000A00000000000000" pitchFamily="2" charset="0"/>
            </a:endParaRPr>
          </a:p>
          <a:p>
            <a:r>
              <a:rPr lang="es-ES" sz="3200" b="1" dirty="0" smtClean="0">
                <a:solidFill>
                  <a:srgbClr val="E20E18"/>
                </a:solidFill>
                <a:latin typeface="Montserrat Black" panose="00000A00000000000000" pitchFamily="2" charset="0"/>
              </a:rPr>
              <a:t>CON </a:t>
            </a:r>
            <a:r>
              <a:rPr lang="es-ES" sz="3200" b="1" dirty="0">
                <a:solidFill>
                  <a:srgbClr val="E20E18"/>
                </a:solidFill>
                <a:latin typeface="Montserrat Black" panose="00000A00000000000000" pitchFamily="2" charset="0"/>
              </a:rPr>
              <a:t>ENFOQUE DIFERENCIAL </a:t>
            </a:r>
            <a:endParaRPr lang="es-CO" sz="3200" b="1" dirty="0"/>
          </a:p>
        </p:txBody>
      </p:sp>
      <p:graphicFrame>
        <p:nvGraphicFramePr>
          <p:cNvPr id="2" name="Tabla 1"/>
          <p:cNvGraphicFramePr>
            <a:graphicFrameLocks noGrp="1"/>
          </p:cNvGraphicFramePr>
          <p:nvPr>
            <p:extLst>
              <p:ext uri="{D42A27DB-BD31-4B8C-83A1-F6EECF244321}">
                <p14:modId xmlns:p14="http://schemas.microsoft.com/office/powerpoint/2010/main" val="213936649"/>
              </p:ext>
            </p:extLst>
          </p:nvPr>
        </p:nvGraphicFramePr>
        <p:xfrm>
          <a:off x="1101012" y="1845600"/>
          <a:ext cx="5057192" cy="3191069"/>
        </p:xfrm>
        <a:graphic>
          <a:graphicData uri="http://schemas.openxmlformats.org/drawingml/2006/table">
            <a:tbl>
              <a:tblPr>
                <a:tableStyleId>{5C22544A-7EE6-4342-B048-85BDC9FD1C3A}</a:tableStyleId>
              </a:tblPr>
              <a:tblGrid>
                <a:gridCol w="5057192">
                  <a:extLst>
                    <a:ext uri="{9D8B030D-6E8A-4147-A177-3AD203B41FA5}">
                      <a16:colId xmlns:a16="http://schemas.microsoft.com/office/drawing/2014/main" val="4034494830"/>
                    </a:ext>
                  </a:extLst>
                </a:gridCol>
              </a:tblGrid>
              <a:tr h="455867">
                <a:tc>
                  <a:txBody>
                    <a:bodyPr/>
                    <a:lstStyle/>
                    <a:p>
                      <a:pPr algn="l" fontAlgn="ctr"/>
                      <a:r>
                        <a:rPr lang="en-US" sz="2400" u="none" strike="noStrike" dirty="0">
                          <a:effectLst/>
                        </a:rPr>
                        <a:t>Afro </a:t>
                      </a:r>
                      <a:r>
                        <a:rPr lang="es-CO" sz="2400" u="none" strike="noStrike" noProof="0" dirty="0" smtClean="0">
                          <a:effectLst/>
                        </a:rPr>
                        <a:t>colombianos</a:t>
                      </a:r>
                      <a:endParaRPr lang="es-CO" sz="2400" b="0" i="0" u="none" strike="noStrike" noProof="0"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04955973"/>
                  </a:ext>
                </a:extLst>
              </a:tr>
              <a:tr h="455867">
                <a:tc>
                  <a:txBody>
                    <a:bodyPr/>
                    <a:lstStyle/>
                    <a:p>
                      <a:pPr algn="l" fontAlgn="ctr"/>
                      <a:r>
                        <a:rPr lang="en-US" sz="2400" u="none" strike="noStrike" dirty="0">
                          <a:effectLst/>
                        </a:rPr>
                        <a:t>E.C. Discapacidad</a:t>
                      </a:r>
                      <a:endParaRPr lang="en-US" sz="24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95735850"/>
                  </a:ext>
                </a:extLst>
              </a:tr>
              <a:tr h="455867">
                <a:tc>
                  <a:txBody>
                    <a:bodyPr/>
                    <a:lstStyle/>
                    <a:p>
                      <a:pPr algn="l" fontAlgn="ctr"/>
                      <a:r>
                        <a:rPr lang="en-US" sz="2400" u="none" strike="noStrike" dirty="0">
                          <a:effectLst/>
                        </a:rPr>
                        <a:t>Gestantes</a:t>
                      </a:r>
                      <a:endParaRPr lang="en-US" sz="24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75467035"/>
                  </a:ext>
                </a:extLst>
              </a:tr>
              <a:tr h="455867">
                <a:tc>
                  <a:txBody>
                    <a:bodyPr/>
                    <a:lstStyle/>
                    <a:p>
                      <a:pPr algn="l" fontAlgn="ctr"/>
                      <a:r>
                        <a:rPr lang="en-US" sz="2400" u="none" strike="noStrike" dirty="0">
                          <a:effectLst/>
                        </a:rPr>
                        <a:t>Privados de la Libertad</a:t>
                      </a:r>
                      <a:endParaRPr lang="en-US" sz="24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499182859"/>
                  </a:ext>
                </a:extLst>
              </a:tr>
              <a:tr h="455867">
                <a:tc>
                  <a:txBody>
                    <a:bodyPr/>
                    <a:lstStyle/>
                    <a:p>
                      <a:pPr algn="l" fontAlgn="ctr"/>
                      <a:r>
                        <a:rPr lang="en-US" sz="2400" u="none" strike="noStrike" dirty="0">
                          <a:effectLst/>
                        </a:rPr>
                        <a:t>Indígenas</a:t>
                      </a:r>
                      <a:endParaRPr lang="en-US" sz="24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223580258"/>
                  </a:ext>
                </a:extLst>
              </a:tr>
              <a:tr h="455867">
                <a:tc>
                  <a:txBody>
                    <a:bodyPr/>
                    <a:lstStyle/>
                    <a:p>
                      <a:pPr algn="l" fontAlgn="ctr"/>
                      <a:r>
                        <a:rPr lang="en-US" sz="2400" u="none" strike="noStrike" dirty="0">
                          <a:effectLst/>
                        </a:rPr>
                        <a:t>En </a:t>
                      </a:r>
                      <a:r>
                        <a:rPr lang="es-CO" sz="2400" u="none" strike="noStrike" noProof="0" dirty="0" smtClean="0">
                          <a:effectLst/>
                        </a:rPr>
                        <a:t>situación</a:t>
                      </a:r>
                      <a:r>
                        <a:rPr lang="en-US" sz="2400" u="none" strike="noStrike" dirty="0" smtClean="0">
                          <a:effectLst/>
                        </a:rPr>
                        <a:t> </a:t>
                      </a:r>
                      <a:r>
                        <a:rPr lang="en-US" sz="2400" u="none" strike="noStrike" dirty="0">
                          <a:effectLst/>
                        </a:rPr>
                        <a:t>de </a:t>
                      </a:r>
                      <a:r>
                        <a:rPr lang="es-CO" sz="2400" u="none" strike="noStrike" noProof="0" dirty="0" smtClean="0">
                          <a:effectLst/>
                        </a:rPr>
                        <a:t>desplazamiento</a:t>
                      </a:r>
                      <a:endParaRPr lang="es-CO" sz="2400" b="0" i="0" u="none" strike="noStrike" noProof="0"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774157174"/>
                  </a:ext>
                </a:extLst>
              </a:tr>
              <a:tr h="455867">
                <a:tc>
                  <a:txBody>
                    <a:bodyPr/>
                    <a:lstStyle/>
                    <a:p>
                      <a:pPr algn="l" fontAlgn="ctr"/>
                      <a:r>
                        <a:rPr lang="es-CO" sz="2400" u="none" strike="noStrike" noProof="0" dirty="0" smtClean="0">
                          <a:effectLst/>
                        </a:rPr>
                        <a:t>Migrantes</a:t>
                      </a:r>
                      <a:endParaRPr lang="es-CO" sz="2400" b="0" i="0" u="none" strike="noStrike" noProof="0"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596584517"/>
                  </a:ext>
                </a:extLst>
              </a:tr>
            </a:tbl>
          </a:graphicData>
        </a:graphic>
      </p:graphicFrame>
    </p:spTree>
    <p:extLst>
      <p:ext uri="{BB962C8B-B14F-4D97-AF65-F5344CB8AC3E}">
        <p14:creationId xmlns:p14="http://schemas.microsoft.com/office/powerpoint/2010/main" val="960974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418328" y="290875"/>
            <a:ext cx="4067139"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ACCESIBILIDAD </a:t>
            </a:r>
            <a:endParaRPr lang="es-CO" sz="3600" b="1" dirty="0"/>
          </a:p>
        </p:txBody>
      </p:sp>
      <p:sp>
        <p:nvSpPr>
          <p:cNvPr id="10" name="Rectángulo 9"/>
          <p:cNvSpPr/>
          <p:nvPr/>
        </p:nvSpPr>
        <p:spPr>
          <a:xfrm>
            <a:off x="1205343" y="1105501"/>
            <a:ext cx="9867208" cy="830997"/>
          </a:xfrm>
          <a:prstGeom prst="rect">
            <a:avLst/>
          </a:prstGeom>
        </p:spPr>
        <p:txBody>
          <a:bodyPr wrap="square">
            <a:spAutoFit/>
          </a:bodyPr>
          <a:lstStyle/>
          <a:p>
            <a:r>
              <a:rPr lang="es-ES" sz="2400" dirty="0"/>
              <a:t>Señalización para acceder al consultorio con lenguaje Braille </a:t>
            </a:r>
            <a:r>
              <a:rPr lang="es-ES" sz="2400" dirty="0" smtClean="0"/>
              <a:t>y lenguaje de señas colombiano.</a:t>
            </a:r>
            <a:endParaRPr lang="es-CO" sz="2400" dirty="0"/>
          </a:p>
        </p:txBody>
      </p:sp>
      <p:sp>
        <p:nvSpPr>
          <p:cNvPr id="11" name="Rectángulo 10"/>
          <p:cNvSpPr/>
          <p:nvPr/>
        </p:nvSpPr>
        <p:spPr>
          <a:xfrm>
            <a:off x="1723267" y="2337522"/>
            <a:ext cx="2957861" cy="646331"/>
          </a:xfrm>
          <a:prstGeom prst="rect">
            <a:avLst/>
          </a:prstGeom>
        </p:spPr>
        <p:txBody>
          <a:bodyPr wrap="none">
            <a:spAutoFit/>
          </a:bodyPr>
          <a:lstStyle/>
          <a:p>
            <a:r>
              <a:rPr lang="es-CO" sz="3600" b="1" dirty="0">
                <a:solidFill>
                  <a:srgbClr val="E20E18"/>
                </a:solidFill>
                <a:latin typeface="Montserrat Black" panose="00000A00000000000000" pitchFamily="2" charset="0"/>
              </a:rPr>
              <a:t>SEGURIDAD </a:t>
            </a:r>
            <a:endParaRPr lang="es-CO" sz="3600" b="1" dirty="0"/>
          </a:p>
        </p:txBody>
      </p:sp>
      <p:sp>
        <p:nvSpPr>
          <p:cNvPr id="12" name="Rectángulo 11"/>
          <p:cNvSpPr/>
          <p:nvPr/>
        </p:nvSpPr>
        <p:spPr>
          <a:xfrm>
            <a:off x="1205343" y="3384877"/>
            <a:ext cx="9867208" cy="2308324"/>
          </a:xfrm>
          <a:prstGeom prst="rect">
            <a:avLst/>
          </a:prstGeom>
        </p:spPr>
        <p:txBody>
          <a:bodyPr wrap="square">
            <a:spAutoFit/>
          </a:bodyPr>
          <a:lstStyle/>
          <a:p>
            <a:pPr marL="342900" indent="-342900">
              <a:buFont typeface="Arial" panose="020B0604020202020204" pitchFamily="34" charset="0"/>
              <a:buChar char="•"/>
            </a:pPr>
            <a:r>
              <a:rPr lang="es-ES" sz="2400" dirty="0"/>
              <a:t>Se cuenta con habladores y señalización con lenguaje braille para todos los sectores de la IPS </a:t>
            </a:r>
            <a:r>
              <a:rPr lang="es-ES" sz="2400" dirty="0" smtClean="0"/>
              <a:t>?.</a:t>
            </a:r>
          </a:p>
          <a:p>
            <a:pPr marL="342900" indent="-342900">
              <a:buFont typeface="Arial" panose="020B0604020202020204" pitchFamily="34" charset="0"/>
              <a:buChar char="•"/>
            </a:pPr>
            <a:r>
              <a:rPr lang="es-ES" sz="2400" dirty="0"/>
              <a:t>El personal de atención al cliente cuenta con capacitación en atención al discapacitado </a:t>
            </a:r>
            <a:r>
              <a:rPr lang="es-ES" sz="2400" dirty="0" smtClean="0"/>
              <a:t>visual</a:t>
            </a:r>
          </a:p>
          <a:p>
            <a:pPr marL="342900" indent="-342900">
              <a:buFont typeface="Arial" panose="020B0604020202020204" pitchFamily="34" charset="0"/>
              <a:buChar char="•"/>
            </a:pPr>
            <a:r>
              <a:rPr lang="es-ES" sz="2400" dirty="0"/>
              <a:t>¿se tiene  material informativo en </a:t>
            </a:r>
            <a:r>
              <a:rPr lang="es-ES" sz="2400" dirty="0" smtClean="0"/>
              <a:t>Braille y lenguaje de señas colombiano ?</a:t>
            </a:r>
            <a:endParaRPr lang="es-ES" sz="2400" dirty="0"/>
          </a:p>
          <a:p>
            <a:endParaRPr lang="es-CO" sz="2400" dirty="0"/>
          </a:p>
        </p:txBody>
      </p:sp>
    </p:spTree>
    <p:extLst>
      <p:ext uri="{BB962C8B-B14F-4D97-AF65-F5344CB8AC3E}">
        <p14:creationId xmlns:p14="http://schemas.microsoft.com/office/powerpoint/2010/main" val="3590107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pic>
        <p:nvPicPr>
          <p:cNvPr id="7" name="Imagen 6"/>
          <p:cNvPicPr>
            <a:picLocks noChangeAspect="1"/>
          </p:cNvPicPr>
          <p:nvPr/>
        </p:nvPicPr>
        <p:blipFill>
          <a:blip r:embed="rId5"/>
          <a:stretch>
            <a:fillRect/>
          </a:stretch>
        </p:blipFill>
        <p:spPr>
          <a:xfrm>
            <a:off x="2685566" y="124865"/>
            <a:ext cx="6861390" cy="5151420"/>
          </a:xfrm>
          <a:prstGeom prst="rect">
            <a:avLst/>
          </a:prstGeom>
        </p:spPr>
      </p:pic>
    </p:spTree>
    <p:extLst>
      <p:ext uri="{BB962C8B-B14F-4D97-AF65-F5344CB8AC3E}">
        <p14:creationId xmlns:p14="http://schemas.microsoft.com/office/powerpoint/2010/main" val="4159925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4"/>
            <a:ext cx="12192000" cy="6858000"/>
          </a:xfrm>
          <a:prstGeom prst="rect">
            <a:avLst/>
          </a:prstGeom>
        </p:spPr>
      </p:pic>
      <p:sp>
        <p:nvSpPr>
          <p:cNvPr id="6" name="CuadroTexto 5"/>
          <p:cNvSpPr txBox="1"/>
          <p:nvPr/>
        </p:nvSpPr>
        <p:spPr>
          <a:xfrm>
            <a:off x="740018" y="1078442"/>
            <a:ext cx="6534239" cy="2062103"/>
          </a:xfrm>
          <a:prstGeom prst="rect">
            <a:avLst/>
          </a:prstGeom>
          <a:noFill/>
        </p:spPr>
        <p:txBody>
          <a:bodyPr wrap="square" rtlCol="0">
            <a:spAutoFit/>
          </a:bodyPr>
          <a:lstStyle/>
          <a:p>
            <a:r>
              <a:rPr lang="es-ES" sz="3200" b="1" dirty="0">
                <a:solidFill>
                  <a:srgbClr val="FF0000"/>
                </a:solidFill>
                <a:latin typeface="Arial" pitchFamily="34" charset="0"/>
                <a:ea typeface="Open Sans" panose="020B0606030504020204" pitchFamily="34" charset="0"/>
                <a:cs typeface="Arial" pitchFamily="34" charset="0"/>
              </a:rPr>
              <a:t>DIMENSIÓN VIDA SALUDABLE Y CONDICIONES NO TRANSMISIBLES</a:t>
            </a:r>
            <a:endParaRPr lang="id-ID" sz="3200" b="1" dirty="0">
              <a:solidFill>
                <a:srgbClr val="FF0000"/>
              </a:solidFill>
              <a:latin typeface="Arial" pitchFamily="34" charset="0"/>
              <a:ea typeface="Open Sans" panose="020B0606030504020204" pitchFamily="34" charset="0"/>
              <a:cs typeface="Arial" pitchFamily="34" charset="0"/>
            </a:endParaRPr>
          </a:p>
          <a:p>
            <a:endParaRPr lang="es-CO" sz="3200" b="1" dirty="0" smtClean="0">
              <a:solidFill>
                <a:srgbClr val="FF0000"/>
              </a:solidFill>
              <a:latin typeface="Montserrat Black" panose="00000A00000000000000" pitchFamily="2"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51" y="3378200"/>
            <a:ext cx="1771481" cy="181129"/>
          </a:xfrm>
          <a:prstGeom prst="rect">
            <a:avLst/>
          </a:prstGeom>
        </p:spPr>
      </p:pic>
      <p:sp>
        <p:nvSpPr>
          <p:cNvPr id="3" name="Rectángulo 2"/>
          <p:cNvSpPr/>
          <p:nvPr/>
        </p:nvSpPr>
        <p:spPr>
          <a:xfrm>
            <a:off x="740018" y="4175159"/>
            <a:ext cx="6193045" cy="1077218"/>
          </a:xfrm>
          <a:prstGeom prst="rect">
            <a:avLst/>
          </a:prstGeom>
        </p:spPr>
        <p:txBody>
          <a:bodyPr wrap="square">
            <a:spAutoFit/>
          </a:bodyPr>
          <a:lstStyle/>
          <a:p>
            <a:r>
              <a:rPr lang="es-CO" sz="3200" b="1" dirty="0"/>
              <a:t>SECRETARÍA DE SALUD PÚBLICA Y SEGURIDAD SOCIAL</a:t>
            </a:r>
          </a:p>
        </p:txBody>
      </p:sp>
    </p:spTree>
    <p:extLst>
      <p:ext uri="{BB962C8B-B14F-4D97-AF65-F5344CB8AC3E}">
        <p14:creationId xmlns:p14="http://schemas.microsoft.com/office/powerpoint/2010/main" val="1692624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58903" y="1089348"/>
            <a:ext cx="5791523" cy="1323439"/>
          </a:xfrm>
          <a:prstGeom prst="rect">
            <a:avLst/>
          </a:prstGeom>
          <a:noFill/>
        </p:spPr>
        <p:txBody>
          <a:bodyPr wrap="square" rtlCol="0">
            <a:spAutoFit/>
          </a:bodyPr>
          <a:lstStyle/>
          <a:p>
            <a:r>
              <a:rPr lang="es-CO" sz="4000" b="1" dirty="0" smtClean="0">
                <a:solidFill>
                  <a:schemeClr val="bg1"/>
                </a:solidFill>
                <a:latin typeface="Montserrat Black" panose="00000A00000000000000" pitchFamily="2" charset="0"/>
              </a:rPr>
              <a:t>PROGRAMAS </a:t>
            </a:r>
            <a:r>
              <a:rPr lang="es-CO" sz="4000" b="1" dirty="0" smtClean="0">
                <a:solidFill>
                  <a:schemeClr val="bg1"/>
                </a:solidFill>
                <a:latin typeface="Montserrat Black" panose="00000A00000000000000" pitchFamily="2" charset="0"/>
              </a:rPr>
              <a:t>DE SALUD </a:t>
            </a:r>
            <a:r>
              <a:rPr lang="es-CO" sz="4000" b="1" dirty="0" smtClean="0">
                <a:solidFill>
                  <a:schemeClr val="bg1"/>
                </a:solidFill>
                <a:latin typeface="Montserrat Black" panose="00000A00000000000000" pitchFamily="2" charset="0"/>
              </a:rPr>
              <a:t>VISUAL Y AUDITIVA </a:t>
            </a:r>
            <a:endParaRPr lang="es-CO" sz="4000" b="1" dirty="0" smtClean="0">
              <a:solidFill>
                <a:schemeClr val="bg1"/>
              </a:solidFill>
              <a:latin typeface="Montserrat Black" panose="00000A00000000000000" pitchFamily="2" charset="0"/>
            </a:endParaRPr>
          </a:p>
        </p:txBody>
      </p:sp>
      <p:pic>
        <p:nvPicPr>
          <p:cNvPr id="8" name="Imagen 7"/>
          <p:cNvPicPr>
            <a:picLocks noChangeAspect="1"/>
          </p:cNvPicPr>
          <p:nvPr/>
        </p:nvPicPr>
        <p:blipFill>
          <a:blip r:embed="rId3"/>
          <a:stretch>
            <a:fillRect/>
          </a:stretch>
        </p:blipFill>
        <p:spPr>
          <a:xfrm>
            <a:off x="6032313" y="423081"/>
            <a:ext cx="4157960" cy="5030424"/>
          </a:xfrm>
          <a:prstGeom prst="ellipse">
            <a:avLst/>
          </a:prstGeom>
          <a:ln>
            <a:noFill/>
          </a:ln>
          <a:effectLst>
            <a:softEdge rad="112500"/>
          </a:effectLst>
        </p:spPr>
      </p:pic>
      <p:sp>
        <p:nvSpPr>
          <p:cNvPr id="4" name="CuadroTexto 3"/>
          <p:cNvSpPr txBox="1"/>
          <p:nvPr/>
        </p:nvSpPr>
        <p:spPr>
          <a:xfrm>
            <a:off x="158903" y="4049302"/>
            <a:ext cx="6828750" cy="2677656"/>
          </a:xfrm>
          <a:prstGeom prst="rect">
            <a:avLst/>
          </a:prstGeom>
          <a:noFill/>
        </p:spPr>
        <p:txBody>
          <a:bodyPr wrap="square" rtlCol="0">
            <a:spAutoFit/>
          </a:bodyPr>
          <a:lstStyle/>
          <a:p>
            <a:r>
              <a:rPr lang="es-CO" sz="2400" b="1" dirty="0" smtClean="0">
                <a:solidFill>
                  <a:schemeClr val="bg1"/>
                </a:solidFill>
                <a:latin typeface="Montserrat Black" panose="00000A00000000000000" pitchFamily="2" charset="0"/>
              </a:rPr>
              <a:t>GUSTAVO ADLFO GOMEZ MARQUEZ</a:t>
            </a:r>
          </a:p>
          <a:p>
            <a:r>
              <a:rPr lang="es-CO" sz="2400" b="1" dirty="0" smtClean="0">
                <a:solidFill>
                  <a:schemeClr val="bg1"/>
                </a:solidFill>
                <a:latin typeface="Montserrat Black" panose="00000A00000000000000" pitchFamily="2" charset="0"/>
              </a:rPr>
              <a:t>ENFERMERO PROFESIONAL</a:t>
            </a:r>
          </a:p>
          <a:p>
            <a:endParaRPr lang="es-CO" sz="2400" b="1" dirty="0" smtClean="0">
              <a:solidFill>
                <a:schemeClr val="bg1"/>
              </a:solidFill>
              <a:latin typeface="Montserrat Black" panose="00000A00000000000000" pitchFamily="2" charset="0"/>
            </a:endParaRPr>
          </a:p>
          <a:p>
            <a:r>
              <a:rPr lang="es-CO" sz="2400" b="1" dirty="0" smtClean="0">
                <a:solidFill>
                  <a:schemeClr val="bg1"/>
                </a:solidFill>
                <a:latin typeface="Montserrat Black" panose="00000A00000000000000" pitchFamily="2" charset="0"/>
              </a:rPr>
              <a:t>Referente de la Ruta Salud Visual y Auditiva Secretaria de Salud y Seguridad Social Municipio de Pereira.</a:t>
            </a:r>
          </a:p>
        </p:txBody>
      </p:sp>
    </p:spTree>
    <p:extLst>
      <p:ext uri="{BB962C8B-B14F-4D97-AF65-F5344CB8AC3E}">
        <p14:creationId xmlns:p14="http://schemas.microsoft.com/office/powerpoint/2010/main" val="1620695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1201002" y="1624808"/>
            <a:ext cx="9880979" cy="3908762"/>
          </a:xfrm>
          <a:prstGeom prst="rect">
            <a:avLst/>
          </a:prstGeom>
          <a:noFill/>
        </p:spPr>
        <p:txBody>
          <a:bodyPr wrap="square" rtlCol="0">
            <a:spAutoFit/>
          </a:bodyPr>
          <a:lstStyle/>
          <a:p>
            <a:pPr algn="just"/>
            <a:r>
              <a:rPr lang="es-CO" dirty="0">
                <a:latin typeface="Arial" panose="020B0604020202020204" pitchFamily="34" charset="0"/>
                <a:cs typeface="Arial" panose="020B0604020202020204" pitchFamily="34" charset="0"/>
              </a:rPr>
              <a:t>Da vía a las Rutas Integrales de Atención en Salud (RIAS), en el marco del Modelo Integral de Atención en Salud (MIAS), la cual tiene como objetivo buscar un modelo que pase del asistencialismo a la prevención; las entidades territoriales, las aseguradoras y los prestadores estarán obligadas a brindar atenciones para promover la salud y anticiparse a la enfermedad tanto en niños, adolescentes, adultos y adultos mayores.</a:t>
            </a:r>
          </a:p>
          <a:p>
            <a:pPr algn="just"/>
            <a:endParaRPr lang="es-CO" b="1" dirty="0">
              <a:latin typeface="Arial" panose="020B0604020202020204" pitchFamily="34" charset="0"/>
              <a:cs typeface="Arial" pitchFamily="34" charset="0"/>
            </a:endParaRPr>
          </a:p>
          <a:p>
            <a:pPr algn="just"/>
            <a:r>
              <a:rPr lang="es-CO" b="1" dirty="0">
                <a:latin typeface="Arial" panose="020B0604020202020204" pitchFamily="34" charset="0"/>
                <a:cs typeface="Arial" pitchFamily="34" charset="0"/>
              </a:rPr>
              <a:t>LAS RIAS (Ruta Integral de Atención en Salud)</a:t>
            </a:r>
          </a:p>
          <a:p>
            <a:pPr algn="just"/>
            <a:r>
              <a:rPr lang="es-CO" dirty="0">
                <a:latin typeface="Arial" panose="020B0604020202020204" pitchFamily="34" charset="0"/>
                <a:cs typeface="Arial" panose="020B0604020202020204" pitchFamily="34" charset="0"/>
              </a:rPr>
              <a:t>Tiene como objetivo  </a:t>
            </a:r>
          </a:p>
          <a:p>
            <a:pPr marL="342900" indent="-342900" algn="just">
              <a:buFont typeface="Arial" panose="020B0604020202020204" pitchFamily="34" charset="0"/>
              <a:buChar char="•"/>
            </a:pPr>
            <a:r>
              <a:rPr lang="es-CO" dirty="0">
                <a:latin typeface="Arial" panose="020B0604020202020204" pitchFamily="34" charset="0"/>
                <a:cs typeface="Arial" panose="020B0604020202020204" pitchFamily="34" charset="0"/>
              </a:rPr>
              <a:t>Contribuir al mejoramiento de los resultados en salud</a:t>
            </a:r>
          </a:p>
          <a:p>
            <a:pPr marL="342900" indent="-342900" algn="just">
              <a:buFont typeface="Arial" panose="020B0604020202020204" pitchFamily="34" charset="0"/>
              <a:buChar char="•"/>
            </a:pPr>
            <a:r>
              <a:rPr lang="es-CO" dirty="0">
                <a:latin typeface="Arial" panose="020B0604020202020204" pitchFamily="34" charset="0"/>
                <a:cs typeface="Arial" panose="020B0604020202020204" pitchFamily="34" charset="0"/>
              </a:rPr>
              <a:t>Reducir la carga de la enfermedad </a:t>
            </a:r>
          </a:p>
          <a:p>
            <a:pPr algn="just"/>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Mediante las condiciones necesarias para asegurar la integralidad en la atención en Salud para las personas, familias y comunidades.</a:t>
            </a:r>
            <a:endParaRPr lang="es-ES" dirty="0">
              <a:latin typeface="Arial" panose="020B0604020202020204" pitchFamily="34" charset="0"/>
              <a:cs typeface="Arial" pitchFamily="34" charset="0"/>
            </a:endParaRPr>
          </a:p>
          <a:p>
            <a:endParaRPr lang="es-CO" sz="1600" dirty="0">
              <a:solidFill>
                <a:srgbClr val="727070"/>
              </a:solidFill>
              <a:latin typeface="Montserrat Medium" panose="00000600000000000000" pitchFamily="2" charset="0"/>
            </a:endParaRPr>
          </a:p>
        </p:txBody>
      </p:sp>
      <p:sp>
        <p:nvSpPr>
          <p:cNvPr id="7" name="CuadroTexto 6"/>
          <p:cNvSpPr txBox="1"/>
          <p:nvPr/>
        </p:nvSpPr>
        <p:spPr>
          <a:xfrm>
            <a:off x="2818833" y="550298"/>
            <a:ext cx="5654112" cy="584775"/>
          </a:xfrm>
          <a:prstGeom prst="rect">
            <a:avLst/>
          </a:prstGeom>
          <a:noFill/>
        </p:spPr>
        <p:txBody>
          <a:bodyPr wrap="none" rtlCol="0">
            <a:spAutoFit/>
          </a:bodyPr>
          <a:lstStyle/>
          <a:p>
            <a:pPr marL="457200" lvl="0" indent="-457200" algn="ctr"/>
            <a:r>
              <a:rPr lang="es-CO" sz="3200" b="1" dirty="0">
                <a:solidFill>
                  <a:srgbClr val="FF0000"/>
                </a:solidFill>
                <a:latin typeface="Arial" pitchFamily="34" charset="0"/>
                <a:cs typeface="Arial" pitchFamily="34" charset="0"/>
              </a:rPr>
              <a:t>RESOLUCIÓN 3280 DE 2018</a:t>
            </a:r>
          </a:p>
        </p:txBody>
      </p:sp>
    </p:spTree>
    <p:extLst>
      <p:ext uri="{BB962C8B-B14F-4D97-AF65-F5344CB8AC3E}">
        <p14:creationId xmlns:p14="http://schemas.microsoft.com/office/powerpoint/2010/main" val="2527591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C6D5181-ABF5-4215-BF7E-4FC2F472B4D7}"/>
              </a:ext>
            </a:extLst>
          </p:cNvPr>
          <p:cNvGraphicFramePr/>
          <p:nvPr>
            <p:extLst>
              <p:ext uri="{D42A27DB-BD31-4B8C-83A1-F6EECF244321}">
                <p14:modId xmlns:p14="http://schemas.microsoft.com/office/powerpoint/2010/main" val="1082894856"/>
              </p:ext>
            </p:extLst>
          </p:nvPr>
        </p:nvGraphicFramePr>
        <p:xfrm>
          <a:off x="1009931" y="1303469"/>
          <a:ext cx="10098695" cy="3937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3424309" y="364656"/>
            <a:ext cx="4086696" cy="646331"/>
          </a:xfrm>
          <a:prstGeom prst="rect">
            <a:avLst/>
          </a:prstGeom>
        </p:spPr>
        <p:txBody>
          <a:bodyPr wrap="none">
            <a:spAutoFit/>
          </a:bodyPr>
          <a:lstStyle/>
          <a:p>
            <a:r>
              <a:rPr lang="es-CO" sz="3600" b="1" dirty="0" smtClean="0">
                <a:solidFill>
                  <a:srgbClr val="FF0000"/>
                </a:solidFill>
              </a:rPr>
              <a:t>INGRESO A LAS RIAS</a:t>
            </a:r>
            <a:endParaRPr lang="es-CO" sz="3600" b="1" dirty="0">
              <a:solidFill>
                <a:srgbClr val="FF0000"/>
              </a:solidFill>
            </a:endParaRPr>
          </a:p>
        </p:txBody>
      </p:sp>
    </p:spTree>
    <p:extLst>
      <p:ext uri="{BB962C8B-B14F-4D97-AF65-F5344CB8AC3E}">
        <p14:creationId xmlns:p14="http://schemas.microsoft.com/office/powerpoint/2010/main" val="4261924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1594117" y="707347"/>
            <a:ext cx="9058890"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CARACTERIZACIÓN DE LA POBLACIÓN </a:t>
            </a:r>
            <a:endParaRPr lang="es-CO" sz="3600" b="1" dirty="0"/>
          </a:p>
        </p:txBody>
      </p:sp>
      <p:sp>
        <p:nvSpPr>
          <p:cNvPr id="2" name="Rectángulo 1"/>
          <p:cNvSpPr/>
          <p:nvPr/>
        </p:nvSpPr>
        <p:spPr>
          <a:xfrm>
            <a:off x="827315" y="1845600"/>
            <a:ext cx="6147582" cy="3108543"/>
          </a:xfrm>
          <a:prstGeom prst="rect">
            <a:avLst/>
          </a:prstGeom>
        </p:spPr>
        <p:txBody>
          <a:bodyPr wrap="square">
            <a:spAutoFit/>
          </a:bodyPr>
          <a:lstStyle/>
          <a:p>
            <a:pPr algn="just"/>
            <a:r>
              <a:rPr lang="es-CO" sz="2800" dirty="0" smtClean="0"/>
              <a:t>Identificar 10 primeras causas de morbilidad tanto salud visual como auditiva.</a:t>
            </a:r>
          </a:p>
          <a:p>
            <a:pPr algn="just"/>
            <a:r>
              <a:rPr lang="es-CO" sz="2800" dirty="0" smtClean="0"/>
              <a:t>Solo el 46% de las 40 IPS visitadas, tienen estructurado proceso de caracterización de la población por medio de bases de datos o por RIPS.</a:t>
            </a:r>
          </a:p>
        </p:txBody>
      </p:sp>
      <p:pic>
        <p:nvPicPr>
          <p:cNvPr id="6" name="Imagen 5"/>
          <p:cNvPicPr>
            <a:picLocks noChangeAspect="1"/>
          </p:cNvPicPr>
          <p:nvPr/>
        </p:nvPicPr>
        <p:blipFill>
          <a:blip r:embed="rId4"/>
          <a:stretch>
            <a:fillRect/>
          </a:stretch>
        </p:blipFill>
        <p:spPr>
          <a:xfrm>
            <a:off x="7526215" y="1409469"/>
            <a:ext cx="3634741" cy="3427041"/>
          </a:xfrm>
          <a:prstGeom prst="ellipse">
            <a:avLst/>
          </a:prstGeom>
          <a:ln>
            <a:noFill/>
          </a:ln>
          <a:effectLst>
            <a:softEdge rad="112500"/>
          </a:effectLst>
        </p:spPr>
      </p:pic>
    </p:spTree>
    <p:extLst>
      <p:ext uri="{BB962C8B-B14F-4D97-AF65-F5344CB8AC3E}">
        <p14:creationId xmlns:p14="http://schemas.microsoft.com/office/powerpoint/2010/main" val="4016178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1176884" y="227971"/>
            <a:ext cx="9058890" cy="1200329"/>
          </a:xfrm>
          <a:prstGeom prst="rect">
            <a:avLst/>
          </a:prstGeom>
        </p:spPr>
        <p:txBody>
          <a:bodyPr wrap="none">
            <a:spAutoFit/>
          </a:bodyPr>
          <a:lstStyle/>
          <a:p>
            <a:pPr algn="ctr"/>
            <a:r>
              <a:rPr lang="es-CO" sz="3600" b="1" dirty="0" smtClean="0">
                <a:solidFill>
                  <a:srgbClr val="E20E18"/>
                </a:solidFill>
                <a:latin typeface="Montserrat Black" panose="00000A00000000000000" pitchFamily="2" charset="0"/>
              </a:rPr>
              <a:t>COBERTURAS DT-PE </a:t>
            </a:r>
            <a:r>
              <a:rPr lang="es-CO" sz="3600" b="1" dirty="0">
                <a:solidFill>
                  <a:srgbClr val="E20E18"/>
                </a:solidFill>
                <a:latin typeface="Montserrat Black" panose="00000A00000000000000" pitchFamily="2" charset="0"/>
              </a:rPr>
              <a:t>E INDICADORES </a:t>
            </a:r>
            <a:endParaRPr lang="es-CO" sz="3600" b="1" dirty="0" smtClean="0">
              <a:solidFill>
                <a:srgbClr val="E20E18"/>
              </a:solidFill>
              <a:latin typeface="Montserrat Black" panose="00000A00000000000000" pitchFamily="2" charset="0"/>
            </a:endParaRPr>
          </a:p>
          <a:p>
            <a:pPr algn="ctr"/>
            <a:r>
              <a:rPr lang="es-CO" sz="3600" b="1" dirty="0" smtClean="0">
                <a:solidFill>
                  <a:srgbClr val="E20E18"/>
                </a:solidFill>
                <a:latin typeface="Montserrat Black" panose="00000A00000000000000" pitchFamily="2" charset="0"/>
              </a:rPr>
              <a:t>PROPIOS </a:t>
            </a:r>
            <a:r>
              <a:rPr lang="es-CO" sz="3600" b="1" dirty="0">
                <a:solidFill>
                  <a:srgbClr val="E20E18"/>
                </a:solidFill>
                <a:latin typeface="Montserrat Black" panose="00000A00000000000000" pitchFamily="2" charset="0"/>
              </a:rPr>
              <a:t>DEL PROGRAMA </a:t>
            </a:r>
            <a:endParaRPr lang="es-CO" sz="3600" b="1" dirty="0"/>
          </a:p>
        </p:txBody>
      </p:sp>
      <p:sp>
        <p:nvSpPr>
          <p:cNvPr id="6" name="Rectángulo 5"/>
          <p:cNvSpPr/>
          <p:nvPr/>
        </p:nvSpPr>
        <p:spPr>
          <a:xfrm>
            <a:off x="413658" y="3088891"/>
            <a:ext cx="4696407" cy="830997"/>
          </a:xfrm>
          <a:prstGeom prst="rect">
            <a:avLst/>
          </a:prstGeom>
        </p:spPr>
        <p:txBody>
          <a:bodyPr wrap="square">
            <a:spAutoFit/>
          </a:bodyPr>
          <a:lstStyle/>
          <a:p>
            <a:r>
              <a:rPr lang="es-ES" sz="2400" dirty="0" smtClean="0">
                <a:solidFill>
                  <a:srgbClr val="000000"/>
                </a:solidFill>
                <a:latin typeface="Arial" panose="020B0604020202020204" pitchFamily="34" charset="0"/>
              </a:rPr>
              <a:t>Total de Usuarios asignados desde la EPS</a:t>
            </a:r>
            <a:r>
              <a:rPr lang="es-ES" sz="2400" dirty="0" smtClean="0"/>
              <a:t> </a:t>
            </a:r>
            <a:endParaRPr lang="en-US" sz="2400" dirty="0"/>
          </a:p>
        </p:txBody>
      </p:sp>
      <p:sp>
        <p:nvSpPr>
          <p:cNvPr id="7" name="Rectángulo 6"/>
          <p:cNvSpPr/>
          <p:nvPr/>
        </p:nvSpPr>
        <p:spPr>
          <a:xfrm>
            <a:off x="5844989" y="3088891"/>
            <a:ext cx="6096000" cy="830997"/>
          </a:xfrm>
          <a:prstGeom prst="rect">
            <a:avLst/>
          </a:prstGeom>
        </p:spPr>
        <p:txBody>
          <a:bodyPr wrap="square">
            <a:spAutoFit/>
          </a:bodyPr>
          <a:lstStyle/>
          <a:p>
            <a:r>
              <a:rPr lang="es-ES" sz="2400" dirty="0">
                <a:solidFill>
                  <a:srgbClr val="000000"/>
                </a:solidFill>
                <a:latin typeface="Arial" panose="020B0604020202020204" pitchFamily="34" charset="0"/>
              </a:rPr>
              <a:t>Total de usuarios diagnosticados con alguna alteración auditiva. </a:t>
            </a:r>
            <a:endParaRPr lang="en-US" sz="2400" dirty="0">
              <a:solidFill>
                <a:srgbClr val="000000"/>
              </a:solidFill>
              <a:latin typeface="Arial" panose="020B0604020202020204" pitchFamily="34" charset="0"/>
            </a:endParaRPr>
          </a:p>
        </p:txBody>
      </p:sp>
      <p:sp>
        <p:nvSpPr>
          <p:cNvPr id="8" name="Rectángulo 7"/>
          <p:cNvSpPr/>
          <p:nvPr/>
        </p:nvSpPr>
        <p:spPr>
          <a:xfrm>
            <a:off x="1461795" y="4243054"/>
            <a:ext cx="7178351" cy="830997"/>
          </a:xfrm>
          <a:prstGeom prst="rect">
            <a:avLst/>
          </a:prstGeom>
        </p:spPr>
        <p:txBody>
          <a:bodyPr wrap="square">
            <a:spAutoFit/>
          </a:bodyPr>
          <a:lstStyle/>
          <a:p>
            <a:r>
              <a:rPr lang="es-ES" sz="2400" dirty="0" smtClean="0">
                <a:solidFill>
                  <a:srgbClr val="000000"/>
                </a:solidFill>
                <a:latin typeface="Arial" panose="020B0604020202020204" pitchFamily="34" charset="0"/>
              </a:rPr>
              <a:t>N° </a:t>
            </a:r>
            <a:r>
              <a:rPr lang="es-ES" sz="2400" dirty="0">
                <a:solidFill>
                  <a:srgbClr val="000000"/>
                </a:solidFill>
                <a:latin typeface="Arial" panose="020B0604020202020204" pitchFamily="34" charset="0"/>
              </a:rPr>
              <a:t>de usuarios </a:t>
            </a:r>
            <a:r>
              <a:rPr lang="es-ES" sz="2400" dirty="0" smtClean="0">
                <a:solidFill>
                  <a:srgbClr val="000000"/>
                </a:solidFill>
                <a:latin typeface="Arial" panose="020B0604020202020204" pitchFamily="34" charset="0"/>
              </a:rPr>
              <a:t>con </a:t>
            </a:r>
            <a:r>
              <a:rPr lang="es-ES" sz="2400" dirty="0">
                <a:solidFill>
                  <a:srgbClr val="000000"/>
                </a:solidFill>
                <a:latin typeface="Arial" panose="020B0604020202020204" pitchFamily="34" charset="0"/>
              </a:rPr>
              <a:t>diagnostico de alteraciones </a:t>
            </a:r>
            <a:r>
              <a:rPr lang="es-ES" sz="2400" dirty="0" smtClean="0">
                <a:solidFill>
                  <a:srgbClr val="000000"/>
                </a:solidFill>
                <a:latin typeface="Arial" panose="020B0604020202020204" pitchFamily="34" charset="0"/>
              </a:rPr>
              <a:t>visuales y auditivas  por cada curso de vida </a:t>
            </a:r>
            <a:endParaRPr lang="en-US" sz="2400" dirty="0"/>
          </a:p>
        </p:txBody>
      </p:sp>
      <p:sp>
        <p:nvSpPr>
          <p:cNvPr id="11" name="Rectángulo 10"/>
          <p:cNvSpPr/>
          <p:nvPr/>
        </p:nvSpPr>
        <p:spPr>
          <a:xfrm>
            <a:off x="1176884" y="1751466"/>
            <a:ext cx="4696407" cy="830997"/>
          </a:xfrm>
          <a:prstGeom prst="rect">
            <a:avLst/>
          </a:prstGeom>
        </p:spPr>
        <p:txBody>
          <a:bodyPr wrap="square">
            <a:spAutoFit/>
          </a:bodyPr>
          <a:lstStyle/>
          <a:p>
            <a:pPr algn="ctr"/>
            <a:r>
              <a:rPr lang="es-ES" sz="2400" dirty="0" smtClean="0">
                <a:solidFill>
                  <a:srgbClr val="000000"/>
                </a:solidFill>
                <a:latin typeface="Arial" panose="020B0604020202020204" pitchFamily="34" charset="0"/>
              </a:rPr>
              <a:t>GERENCIAMIENTO DE LA </a:t>
            </a:r>
            <a:r>
              <a:rPr lang="es-ES" sz="2400" dirty="0" smtClean="0">
                <a:solidFill>
                  <a:srgbClr val="000000"/>
                </a:solidFill>
                <a:latin typeface="Arial" panose="020B0604020202020204" pitchFamily="34" charset="0"/>
              </a:rPr>
              <a:t>POBLACION - </a:t>
            </a:r>
            <a:r>
              <a:rPr lang="es-ES" sz="2400" dirty="0" smtClean="0">
                <a:solidFill>
                  <a:srgbClr val="000000"/>
                </a:solidFill>
                <a:latin typeface="Arial" panose="020B0604020202020204" pitchFamily="34" charset="0"/>
              </a:rPr>
              <a:t>COHORTE </a:t>
            </a:r>
            <a:endParaRPr lang="en-US" sz="2400" dirty="0"/>
          </a:p>
        </p:txBody>
      </p:sp>
    </p:spTree>
    <p:extLst>
      <p:ext uri="{BB962C8B-B14F-4D97-AF65-F5344CB8AC3E}">
        <p14:creationId xmlns:p14="http://schemas.microsoft.com/office/powerpoint/2010/main" val="3524764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2259314775"/>
              </p:ext>
            </p:extLst>
          </p:nvPr>
        </p:nvGraphicFramePr>
        <p:xfrm>
          <a:off x="413658" y="242597"/>
          <a:ext cx="11364684" cy="6351900"/>
        </p:xfrm>
        <a:graphic>
          <a:graphicData uri="http://schemas.openxmlformats.org/drawingml/2006/table">
            <a:tbl>
              <a:tblPr>
                <a:tableStyleId>{5C22544A-7EE6-4342-B048-85BDC9FD1C3A}</a:tableStyleId>
              </a:tblPr>
              <a:tblGrid>
                <a:gridCol w="5165369">
                  <a:extLst>
                    <a:ext uri="{9D8B030D-6E8A-4147-A177-3AD203B41FA5}">
                      <a16:colId xmlns:a16="http://schemas.microsoft.com/office/drawing/2014/main" val="845358655"/>
                    </a:ext>
                  </a:extLst>
                </a:gridCol>
                <a:gridCol w="4746555">
                  <a:extLst>
                    <a:ext uri="{9D8B030D-6E8A-4147-A177-3AD203B41FA5}">
                      <a16:colId xmlns:a16="http://schemas.microsoft.com/office/drawing/2014/main" val="3565430938"/>
                    </a:ext>
                  </a:extLst>
                </a:gridCol>
                <a:gridCol w="1452760">
                  <a:extLst>
                    <a:ext uri="{9D8B030D-6E8A-4147-A177-3AD203B41FA5}">
                      <a16:colId xmlns:a16="http://schemas.microsoft.com/office/drawing/2014/main" val="2433528730"/>
                    </a:ext>
                  </a:extLst>
                </a:gridCol>
              </a:tblGrid>
              <a:tr h="279918">
                <a:tc gridSpan="2">
                  <a:txBody>
                    <a:bodyPr/>
                    <a:lstStyle/>
                    <a:p>
                      <a:pPr algn="ctr" fontAlgn="b"/>
                      <a:r>
                        <a:rPr lang="en-US" sz="1800" u="none" strike="noStrike" dirty="0">
                          <a:effectLst/>
                        </a:rPr>
                        <a:t>EXAMENES </a:t>
                      </a:r>
                      <a:endParaRPr lang="en-US" sz="1800" b="1" i="0" u="none" strike="noStrike" dirty="0">
                        <a:solidFill>
                          <a:srgbClr val="000000"/>
                        </a:solidFill>
                        <a:effectLst/>
                        <a:latin typeface="Calibri" panose="020F0502020204030204" pitchFamily="34" charset="0"/>
                      </a:endParaRPr>
                    </a:p>
                  </a:txBody>
                  <a:tcPr marL="9141" marR="9141" marT="9141" marB="0" anchor="b"/>
                </a:tc>
                <a:tc hMerge="1">
                  <a:txBody>
                    <a:bodyPr/>
                    <a:lstStyle/>
                    <a:p>
                      <a:endParaRPr lang="en-US"/>
                    </a:p>
                  </a:txBody>
                  <a:tcPr/>
                </a:tc>
                <a:tc rowSpan="2">
                  <a:txBody>
                    <a:bodyPr/>
                    <a:lstStyle/>
                    <a:p>
                      <a:pPr algn="ctr" fontAlgn="ctr"/>
                      <a:r>
                        <a:rPr lang="en-US" sz="1800" u="none" strike="noStrike" dirty="0">
                          <a:effectLst/>
                        </a:rPr>
                        <a:t>FRECUENCIA </a:t>
                      </a:r>
                      <a:endParaRPr lang="en-US" sz="1800" b="1" i="0" u="none" strike="noStrike" dirty="0">
                        <a:solidFill>
                          <a:srgbClr val="000000"/>
                        </a:solidFill>
                        <a:effectLst/>
                        <a:latin typeface="Calibri" panose="020F0502020204030204" pitchFamily="34" charset="0"/>
                      </a:endParaRPr>
                    </a:p>
                  </a:txBody>
                  <a:tcPr marL="9141" marR="9141" marT="9141" marB="0" anchor="ctr"/>
                </a:tc>
                <a:extLst>
                  <a:ext uri="{0D108BD9-81ED-4DB2-BD59-A6C34878D82A}">
                    <a16:rowId xmlns:a16="http://schemas.microsoft.com/office/drawing/2014/main" val="3911059561"/>
                  </a:ext>
                </a:extLst>
              </a:tr>
              <a:tr h="279918">
                <a:tc>
                  <a:txBody>
                    <a:bodyPr/>
                    <a:lstStyle/>
                    <a:p>
                      <a:pPr algn="ctr" fontAlgn="b"/>
                      <a:r>
                        <a:rPr lang="en-US" sz="1800" u="none" strike="noStrike" dirty="0">
                          <a:effectLst/>
                        </a:rPr>
                        <a:t>SALUD VISUAL </a:t>
                      </a:r>
                      <a:endParaRPr lang="en-US" sz="1800" b="1" i="0" u="none" strike="noStrike" dirty="0">
                        <a:solidFill>
                          <a:srgbClr val="000000"/>
                        </a:solidFill>
                        <a:effectLst/>
                        <a:latin typeface="Calibri" panose="020F0502020204030204" pitchFamily="34" charset="0"/>
                      </a:endParaRPr>
                    </a:p>
                  </a:txBody>
                  <a:tcPr marL="9141" marR="9141" marT="9141" marB="0" anchor="b"/>
                </a:tc>
                <a:tc>
                  <a:txBody>
                    <a:bodyPr/>
                    <a:lstStyle/>
                    <a:p>
                      <a:pPr algn="ctr" fontAlgn="b"/>
                      <a:r>
                        <a:rPr lang="en-US" sz="1800" u="none" strike="noStrike" dirty="0">
                          <a:effectLst/>
                        </a:rPr>
                        <a:t>SALUD AUDITIVA </a:t>
                      </a:r>
                      <a:endParaRPr lang="en-US" sz="1800" b="1" i="0" u="none" strike="noStrike" dirty="0">
                        <a:solidFill>
                          <a:srgbClr val="000000"/>
                        </a:solidFill>
                        <a:effectLst/>
                        <a:latin typeface="Calibri" panose="020F0502020204030204" pitchFamily="34" charset="0"/>
                      </a:endParaRPr>
                    </a:p>
                  </a:txBody>
                  <a:tcPr marL="9141" marR="9141" marT="9141" marB="0" anchor="b"/>
                </a:tc>
                <a:tc vMerge="1">
                  <a:txBody>
                    <a:bodyPr/>
                    <a:lstStyle/>
                    <a:p>
                      <a:endParaRPr lang="en-US"/>
                    </a:p>
                  </a:txBody>
                  <a:tcPr/>
                </a:tc>
                <a:extLst>
                  <a:ext uri="{0D108BD9-81ED-4DB2-BD59-A6C34878D82A}">
                    <a16:rowId xmlns:a16="http://schemas.microsoft.com/office/drawing/2014/main" val="2836875477"/>
                  </a:ext>
                </a:extLst>
              </a:tr>
              <a:tr h="3505643">
                <a:tc>
                  <a:txBody>
                    <a:bodyPr/>
                    <a:lstStyle/>
                    <a:p>
                      <a:pPr algn="l" fontAlgn="t"/>
                      <a:r>
                        <a:rPr lang="es-ES" sz="1800" u="none" strike="noStrike" dirty="0" smtClean="0">
                          <a:effectLst/>
                        </a:rPr>
                        <a:t>Evaluación </a:t>
                      </a:r>
                      <a:r>
                        <a:rPr lang="es-ES" sz="1800" u="none" strike="noStrike" dirty="0">
                          <a:effectLst/>
                        </a:rPr>
                        <a:t>del rojo retiniano, </a:t>
                      </a:r>
                      <a:r>
                        <a:rPr lang="es-ES" sz="1800" u="none" strike="noStrike" dirty="0" smtClean="0">
                          <a:effectLst/>
                        </a:rPr>
                        <a:t>inspección </a:t>
                      </a:r>
                      <a:r>
                        <a:rPr lang="es-ES" sz="1800" u="none" strike="noStrike" dirty="0">
                          <a:effectLst/>
                        </a:rPr>
                        <a:t>externa</a:t>
                      </a:r>
                      <a:br>
                        <a:rPr lang="es-ES" sz="1800" u="none" strike="noStrike" dirty="0">
                          <a:effectLst/>
                        </a:rPr>
                      </a:br>
                      <a:r>
                        <a:rPr lang="es-ES" sz="1800" u="none" strike="noStrike" dirty="0">
                          <a:effectLst/>
                        </a:rPr>
                        <a:t>Examen pupilar</a:t>
                      </a:r>
                      <a:br>
                        <a:rPr lang="es-ES" sz="1800" u="none" strike="noStrike" dirty="0">
                          <a:effectLst/>
                        </a:rPr>
                      </a:br>
                      <a:r>
                        <a:rPr lang="es-ES" sz="1800" u="none" strike="noStrike" dirty="0">
                          <a:effectLst/>
                        </a:rPr>
                        <a:t>Reflejo luminoso corneal</a:t>
                      </a:r>
                      <a:br>
                        <a:rPr lang="es-ES" sz="1800" u="none" strike="noStrike" dirty="0">
                          <a:effectLst/>
                        </a:rPr>
                      </a:br>
                      <a:r>
                        <a:rPr lang="es-ES" sz="1800" u="none" strike="noStrike" dirty="0">
                          <a:effectLst/>
                        </a:rPr>
                        <a:t>Tamizaje basado en instrumentos</a:t>
                      </a:r>
                      <a:br>
                        <a:rPr lang="es-ES" sz="1800" u="none" strike="noStrike" dirty="0">
                          <a:effectLst/>
                        </a:rPr>
                      </a:br>
                      <a:r>
                        <a:rPr lang="es-ES" sz="1800" u="none" strike="noStrike" dirty="0">
                          <a:effectLst/>
                        </a:rPr>
                        <a:t>Examen refractivo</a:t>
                      </a:r>
                      <a:br>
                        <a:rPr lang="es-ES" sz="1800" u="none" strike="noStrike" dirty="0">
                          <a:effectLst/>
                        </a:rPr>
                      </a:br>
                      <a:r>
                        <a:rPr lang="es-ES" sz="1800" u="none" strike="noStrike" dirty="0">
                          <a:effectLst/>
                        </a:rPr>
                        <a:t>Determinar el estado anatomofisiológico de las estructuras del segmento anterior ocular y los anexos oculares.</a:t>
                      </a:r>
                      <a:br>
                        <a:rPr lang="es-ES" sz="1800" u="none" strike="noStrike" dirty="0">
                          <a:effectLst/>
                        </a:rPr>
                      </a:br>
                      <a:r>
                        <a:rPr lang="es-ES" sz="1800" u="none" strike="noStrike" dirty="0">
                          <a:effectLst/>
                        </a:rPr>
                        <a:t>Examen oculomotor.</a:t>
                      </a:r>
                      <a:br>
                        <a:rPr lang="es-ES" sz="1800" u="none" strike="noStrike" dirty="0">
                          <a:effectLst/>
                        </a:rPr>
                      </a:br>
                      <a:r>
                        <a:rPr lang="es-ES" sz="1800" u="none" strike="noStrike" dirty="0">
                          <a:effectLst/>
                        </a:rPr>
                        <a:t>Examen </a:t>
                      </a:r>
                      <a:r>
                        <a:rPr lang="es-ES" sz="1800" u="none" strike="noStrike" dirty="0" err="1">
                          <a:effectLst/>
                        </a:rPr>
                        <a:t>oftalmoscópico</a:t>
                      </a:r>
                      <a:r>
                        <a:rPr lang="es-ES" sz="1800" u="none" strike="noStrike" dirty="0">
                          <a:effectLst/>
                        </a:rPr>
                        <a:t>.                                                                     Tecnología:</a:t>
                      </a:r>
                      <a:br>
                        <a:rPr lang="es-ES" sz="1800" u="none" strike="noStrike" dirty="0">
                          <a:effectLst/>
                        </a:rPr>
                      </a:br>
                      <a:r>
                        <a:rPr lang="es-ES" sz="1800" u="none" strike="noStrike" dirty="0">
                          <a:effectLst/>
                        </a:rPr>
                        <a:t>Instrumentos de auto y </a:t>
                      </a:r>
                      <a:r>
                        <a:rPr lang="es-ES" sz="1800" u="none" strike="noStrike" dirty="0" err="1">
                          <a:effectLst/>
                        </a:rPr>
                        <a:t>fotorrefracción</a:t>
                      </a:r>
                      <a:r>
                        <a:rPr lang="es-ES" sz="1800" u="none" strike="noStrike" dirty="0">
                          <a:effectLst/>
                        </a:rPr>
                        <a:t>.</a:t>
                      </a:r>
                      <a:endParaRPr lang="es-ES" sz="1800" b="0" i="0" u="none" strike="noStrike" dirty="0">
                        <a:solidFill>
                          <a:srgbClr val="000000"/>
                        </a:solidFill>
                        <a:effectLst/>
                        <a:latin typeface="Calibri" panose="020F0502020204030204" pitchFamily="34" charset="0"/>
                      </a:endParaRPr>
                    </a:p>
                  </a:txBody>
                  <a:tcPr marL="9141" marR="9141" marT="9141" marB="0"/>
                </a:tc>
                <a:tc>
                  <a:txBody>
                    <a:bodyPr/>
                    <a:lstStyle/>
                    <a:p>
                      <a:pPr algn="l" fontAlgn="t"/>
                      <a:r>
                        <a:rPr lang="es-ES" sz="1800" u="none" strike="noStrike" dirty="0">
                          <a:effectLst/>
                        </a:rPr>
                        <a:t>Potenciales auditivos evocados del tronco cerebral (PET)Emisiones </a:t>
                      </a:r>
                      <a:r>
                        <a:rPr lang="es-ES" sz="1800" u="none" strike="noStrike" dirty="0" err="1">
                          <a:effectLst/>
                        </a:rPr>
                        <a:t>otoacústicas</a:t>
                      </a:r>
                      <a:r>
                        <a:rPr lang="es-ES" sz="1800" u="none" strike="noStrike" dirty="0">
                          <a:effectLst/>
                        </a:rPr>
                        <a:t> (EOA) </a:t>
                      </a:r>
                      <a:endParaRPr lang="es-ES" sz="1800" b="0" i="0" u="none" strike="noStrike" dirty="0">
                        <a:solidFill>
                          <a:srgbClr val="000000"/>
                        </a:solidFill>
                        <a:effectLst/>
                        <a:latin typeface="Calibri" panose="020F0502020204030204" pitchFamily="34" charset="0"/>
                      </a:endParaRPr>
                    </a:p>
                  </a:txBody>
                  <a:tcPr marL="9141" marR="9141" marT="9141" marB="0"/>
                </a:tc>
                <a:tc>
                  <a:txBody>
                    <a:bodyPr/>
                    <a:lstStyle/>
                    <a:p>
                      <a:pPr algn="ctr" fontAlgn="ctr"/>
                      <a:r>
                        <a:rPr lang="en-US" sz="1800" u="none" strike="noStrike">
                          <a:effectLst/>
                        </a:rPr>
                        <a:t>una vez RN</a:t>
                      </a:r>
                      <a:endParaRPr lang="en-US" sz="1800" b="0" i="0" u="none" strike="noStrike">
                        <a:solidFill>
                          <a:srgbClr val="000000"/>
                        </a:solidFill>
                        <a:effectLst/>
                        <a:latin typeface="Calibri" panose="020F0502020204030204" pitchFamily="34" charset="0"/>
                      </a:endParaRPr>
                    </a:p>
                  </a:txBody>
                  <a:tcPr marL="9141" marR="9141" marT="9141" marB="0" anchor="ctr"/>
                </a:tc>
                <a:extLst>
                  <a:ext uri="{0D108BD9-81ED-4DB2-BD59-A6C34878D82A}">
                    <a16:rowId xmlns:a16="http://schemas.microsoft.com/office/drawing/2014/main" val="1078911617"/>
                  </a:ext>
                </a:extLst>
              </a:tr>
              <a:tr h="2279335">
                <a:tc>
                  <a:txBody>
                    <a:bodyPr/>
                    <a:lstStyle/>
                    <a:p>
                      <a:pPr algn="l" fontAlgn="t"/>
                      <a:r>
                        <a:rPr lang="es-ES" sz="1800" u="none" strike="noStrike">
                          <a:effectLst/>
                        </a:rPr>
                        <a:t>examen binocular en menores de 6 meses y examen monocular más binocular después de los 6 meses hasta los 3 años. Se recomienda realizar a todo niño evaluación visual monocular y binocular con optotipos estandarizados al menos una vez al año entre los 3 y los 5 años.</a:t>
                      </a:r>
                      <a:endParaRPr lang="es-ES" sz="1800" b="0" i="0" u="none" strike="noStrike">
                        <a:solidFill>
                          <a:srgbClr val="000000"/>
                        </a:solidFill>
                        <a:effectLst/>
                        <a:latin typeface="Calibri" panose="020F0502020204030204" pitchFamily="34" charset="0"/>
                      </a:endParaRPr>
                    </a:p>
                  </a:txBody>
                  <a:tcPr marL="9141" marR="9141" marT="9141" marB="0"/>
                </a:tc>
                <a:tc>
                  <a:txBody>
                    <a:bodyPr/>
                    <a:lstStyle/>
                    <a:p>
                      <a:pPr algn="l" fontAlgn="t"/>
                      <a:r>
                        <a:rPr lang="es-ES" sz="1800" u="none" strike="noStrike">
                          <a:effectLst/>
                        </a:rPr>
                        <a:t>evaluación audiológica instrumental (audiometría comportamental, potenciales evocados auditivos o emisiones otacústicas) </a:t>
                      </a:r>
                      <a:endParaRPr lang="es-ES" sz="1800" b="0" i="0" u="none" strike="noStrike">
                        <a:solidFill>
                          <a:srgbClr val="000000"/>
                        </a:solidFill>
                        <a:effectLst/>
                        <a:latin typeface="Calibri" panose="020F0502020204030204" pitchFamily="34" charset="0"/>
                      </a:endParaRPr>
                    </a:p>
                  </a:txBody>
                  <a:tcPr marL="9141" marR="9141" marT="9141" marB="0"/>
                </a:tc>
                <a:tc>
                  <a:txBody>
                    <a:bodyPr/>
                    <a:lstStyle/>
                    <a:p>
                      <a:pPr algn="ctr" fontAlgn="ctr"/>
                      <a:r>
                        <a:rPr lang="es-ES" sz="1800" u="none" strike="noStrike" dirty="0">
                          <a:effectLst/>
                        </a:rPr>
                        <a:t>una vez cada año a los 3, 4 y 5 años </a:t>
                      </a:r>
                      <a:endParaRPr lang="es-ES" sz="1800" b="0" i="0" u="none" strike="noStrike" dirty="0">
                        <a:solidFill>
                          <a:srgbClr val="000000"/>
                        </a:solidFill>
                        <a:effectLst/>
                        <a:latin typeface="Calibri" panose="020F0502020204030204" pitchFamily="34" charset="0"/>
                      </a:endParaRPr>
                    </a:p>
                  </a:txBody>
                  <a:tcPr marL="9141" marR="9141" marT="9141" marB="0" anchor="ctr"/>
                </a:tc>
                <a:extLst>
                  <a:ext uri="{0D108BD9-81ED-4DB2-BD59-A6C34878D82A}">
                    <a16:rowId xmlns:a16="http://schemas.microsoft.com/office/drawing/2014/main" val="274974213"/>
                  </a:ext>
                </a:extLst>
              </a:tr>
            </a:tbl>
          </a:graphicData>
        </a:graphic>
      </p:graphicFrame>
    </p:spTree>
    <p:extLst>
      <p:ext uri="{BB962C8B-B14F-4D97-AF65-F5344CB8AC3E}">
        <p14:creationId xmlns:p14="http://schemas.microsoft.com/office/powerpoint/2010/main" val="2320993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pic>
        <p:nvPicPr>
          <p:cNvPr id="6" name="Imagen 5"/>
          <p:cNvPicPr>
            <a:picLocks noChangeAspect="1"/>
          </p:cNvPicPr>
          <p:nvPr/>
        </p:nvPicPr>
        <p:blipFill>
          <a:blip r:embed="rId5"/>
          <a:stretch>
            <a:fillRect/>
          </a:stretch>
        </p:blipFill>
        <p:spPr>
          <a:xfrm>
            <a:off x="1005663" y="2278940"/>
            <a:ext cx="9763031" cy="1595340"/>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2749905701"/>
              </p:ext>
            </p:extLst>
          </p:nvPr>
        </p:nvGraphicFramePr>
        <p:xfrm>
          <a:off x="1005664" y="1711250"/>
          <a:ext cx="9763031" cy="567690"/>
        </p:xfrm>
        <a:graphic>
          <a:graphicData uri="http://schemas.openxmlformats.org/drawingml/2006/table">
            <a:tbl>
              <a:tblPr>
                <a:tableStyleId>{5C22544A-7EE6-4342-B048-85BDC9FD1C3A}</a:tableStyleId>
              </a:tblPr>
              <a:tblGrid>
                <a:gridCol w="4436718">
                  <a:extLst>
                    <a:ext uri="{9D8B030D-6E8A-4147-A177-3AD203B41FA5}">
                      <a16:colId xmlns:a16="http://schemas.microsoft.com/office/drawing/2014/main" val="1736468650"/>
                    </a:ext>
                  </a:extLst>
                </a:gridCol>
                <a:gridCol w="4076375">
                  <a:extLst>
                    <a:ext uri="{9D8B030D-6E8A-4147-A177-3AD203B41FA5}">
                      <a16:colId xmlns:a16="http://schemas.microsoft.com/office/drawing/2014/main" val="973638469"/>
                    </a:ext>
                  </a:extLst>
                </a:gridCol>
                <a:gridCol w="1249938">
                  <a:extLst>
                    <a:ext uri="{9D8B030D-6E8A-4147-A177-3AD203B41FA5}">
                      <a16:colId xmlns:a16="http://schemas.microsoft.com/office/drawing/2014/main" val="3877529337"/>
                    </a:ext>
                  </a:extLst>
                </a:gridCol>
              </a:tblGrid>
              <a:tr h="277846">
                <a:tc gridSpan="2">
                  <a:txBody>
                    <a:bodyPr/>
                    <a:lstStyle/>
                    <a:p>
                      <a:pPr algn="ctr" fontAlgn="b"/>
                      <a:r>
                        <a:rPr lang="en-US" sz="1800" u="none" strike="noStrike" dirty="0">
                          <a:effectLst/>
                        </a:rPr>
                        <a:t>EXAMENES </a:t>
                      </a:r>
                      <a:endParaRPr lang="en-US"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rowSpan="2">
                  <a:txBody>
                    <a:bodyPr/>
                    <a:lstStyle/>
                    <a:p>
                      <a:pPr algn="ctr" fontAlgn="ctr"/>
                      <a:r>
                        <a:rPr lang="en-US" sz="1800" u="none" strike="noStrike" dirty="0">
                          <a:effectLst/>
                        </a:rPr>
                        <a:t>FRECUENCIA </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79051311"/>
                  </a:ext>
                </a:extLst>
              </a:tr>
              <a:tr h="277846">
                <a:tc>
                  <a:txBody>
                    <a:bodyPr/>
                    <a:lstStyle/>
                    <a:p>
                      <a:pPr algn="ctr" fontAlgn="b"/>
                      <a:r>
                        <a:rPr lang="en-US" sz="1800" u="none" strike="noStrike" dirty="0">
                          <a:effectLst/>
                        </a:rPr>
                        <a:t>SALUD VISUAL </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SALUD AUDITIVA </a:t>
                      </a:r>
                      <a:endParaRPr lang="en-US" sz="1800" b="1"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US"/>
                    </a:p>
                  </a:txBody>
                  <a:tcPr/>
                </a:tc>
                <a:extLst>
                  <a:ext uri="{0D108BD9-81ED-4DB2-BD59-A6C34878D82A}">
                    <a16:rowId xmlns:a16="http://schemas.microsoft.com/office/drawing/2014/main" val="3089990738"/>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848751796"/>
              </p:ext>
            </p:extLst>
          </p:nvPr>
        </p:nvGraphicFramePr>
        <p:xfrm>
          <a:off x="1005664" y="4920901"/>
          <a:ext cx="3657600" cy="1491569"/>
        </p:xfrm>
        <a:graphic>
          <a:graphicData uri="http://schemas.openxmlformats.org/drawingml/2006/table">
            <a:tbl>
              <a:tblPr>
                <a:tableStyleId>{5C22544A-7EE6-4342-B048-85BDC9FD1C3A}</a:tableStyleId>
              </a:tblPr>
              <a:tblGrid>
                <a:gridCol w="3657600">
                  <a:extLst>
                    <a:ext uri="{9D8B030D-6E8A-4147-A177-3AD203B41FA5}">
                      <a16:colId xmlns:a16="http://schemas.microsoft.com/office/drawing/2014/main" val="2026121970"/>
                    </a:ext>
                  </a:extLst>
                </a:gridCol>
              </a:tblGrid>
              <a:tr h="1491569">
                <a:tc>
                  <a:txBody>
                    <a:bodyPr/>
                    <a:lstStyle/>
                    <a:p>
                      <a:pPr algn="ctr" fontAlgn="ctr"/>
                      <a:r>
                        <a:rPr lang="es-ES" sz="3200" u="none" strike="noStrike" dirty="0" smtClean="0">
                          <a:effectLst/>
                        </a:rPr>
                        <a:t>PRIMERA</a:t>
                      </a:r>
                      <a:r>
                        <a:rPr lang="es-ES" sz="3200" u="none" strike="noStrike" baseline="0" dirty="0" smtClean="0">
                          <a:effectLst/>
                        </a:rPr>
                        <a:t> INFANCIA </a:t>
                      </a:r>
                      <a:endParaRPr lang="en-US" sz="3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42284637"/>
                  </a:ext>
                </a:extLst>
              </a:tr>
            </a:tbl>
          </a:graphicData>
        </a:graphic>
      </p:graphicFrame>
      <p:sp>
        <p:nvSpPr>
          <p:cNvPr id="2" name="CuadroTexto 1"/>
          <p:cNvSpPr txBox="1"/>
          <p:nvPr/>
        </p:nvSpPr>
        <p:spPr>
          <a:xfrm>
            <a:off x="5486400" y="5435852"/>
            <a:ext cx="3079102" cy="461665"/>
          </a:xfrm>
          <a:prstGeom prst="rect">
            <a:avLst/>
          </a:prstGeom>
          <a:noFill/>
        </p:spPr>
        <p:txBody>
          <a:bodyPr wrap="square" rtlCol="0">
            <a:spAutoFit/>
          </a:bodyPr>
          <a:lstStyle/>
          <a:p>
            <a:r>
              <a:rPr lang="es-ES" sz="2400" dirty="0" smtClean="0">
                <a:latin typeface="Arial" panose="020B0604020202020204" pitchFamily="34" charset="0"/>
                <a:cs typeface="Arial" panose="020B0604020202020204" pitchFamily="34" charset="0"/>
              </a:rPr>
              <a:t>0 A 5 AÑOS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6730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1736</Words>
  <Application>Microsoft Office PowerPoint</Application>
  <PresentationFormat>Panorámica</PresentationFormat>
  <Paragraphs>158</Paragraphs>
  <Slides>17</Slides>
  <Notes>10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17</vt:i4>
      </vt:variant>
    </vt:vector>
  </HeadingPairs>
  <TitlesOfParts>
    <vt:vector size="25" baseType="lpstr">
      <vt:lpstr>Arial</vt:lpstr>
      <vt:lpstr>Calibri</vt:lpstr>
      <vt:lpstr>Calibri Light</vt:lpstr>
      <vt:lpstr>Montserrat Black</vt:lpstr>
      <vt:lpstr>Montserrat Medium</vt:lpstr>
      <vt:lpstr>Open Sans</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Pablo González Cañas</dc:creator>
  <cp:lastModifiedBy>FliaGómezMárquez</cp:lastModifiedBy>
  <cp:revision>81</cp:revision>
  <dcterms:created xsi:type="dcterms:W3CDTF">2020-08-01T22:10:19Z</dcterms:created>
  <dcterms:modified xsi:type="dcterms:W3CDTF">2021-11-30T15:31:30Z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267737</vt:lpwstr>
  </property>
  <property fmtid="{D5CDD505-2E9C-101B-9397-08002B2CF9AE}" pid="3" name="NXPowerLiteSettings">
    <vt:lpwstr>C7000400038000</vt:lpwstr>
  </property>
  <property fmtid="{D5CDD505-2E9C-101B-9397-08002B2CF9AE}" pid="4" name="NXPowerLiteVersion">
    <vt:lpwstr>S9.0.1</vt:lpwstr>
  </property>
</Properties>
</file>