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07" r:id="rId4"/>
    <p:sldId id="258" r:id="rId5"/>
    <p:sldId id="259" r:id="rId6"/>
    <p:sldId id="263" r:id="rId7"/>
    <p:sldId id="266" r:id="rId8"/>
    <p:sldId id="265" r:id="rId9"/>
    <p:sldId id="264" r:id="rId10"/>
    <p:sldId id="261" r:id="rId11"/>
    <p:sldId id="279" r:id="rId12"/>
    <p:sldId id="278" r:id="rId13"/>
    <p:sldId id="281" r:id="rId14"/>
    <p:sldId id="280" r:id="rId15"/>
    <p:sldId id="282" r:id="rId16"/>
    <p:sldId id="305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2" r:id="rId31"/>
    <p:sldId id="303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06" r:id="rId4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3A2"/>
    <a:srgbClr val="A0508B"/>
    <a:srgbClr val="794773"/>
    <a:srgbClr val="727070"/>
    <a:srgbClr val="E2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39" autoAdjust="0"/>
  </p:normalViewPr>
  <p:slideViewPr>
    <p:cSldViewPr snapToGrid="0">
      <p:cViewPr varScale="1">
        <p:scale>
          <a:sx n="58" d="100"/>
          <a:sy n="58" d="100"/>
        </p:scale>
        <p:origin x="11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A19E6-B385-4D8A-92D8-0DEEC532297E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EECEB7CB-3E93-4502-9AEF-85C8F4F519A5}">
      <dgm:prSet phldrT="[Texto]"/>
      <dgm:spPr/>
      <dgm:t>
        <a:bodyPr/>
        <a:lstStyle/>
        <a:p>
          <a:r>
            <a:rPr lang="es-CO" smtClean="0">
              <a:latin typeface="Arial" panose="020B0604020202020204" pitchFamily="34" charset="0"/>
              <a:cs typeface="Arial" panose="020B0604020202020204" pitchFamily="34" charset="0"/>
            </a:rPr>
            <a:t>Identificación del riesgo en la Ruta de Prevención y Mantenimiento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3B231-5ECF-44B9-B9B0-B1965083E06E}" type="parTrans" cxnId="{7EDD785A-CB99-4D2F-B5D3-CC639A7803BA}">
      <dgm:prSet/>
      <dgm:spPr/>
      <dgm:t>
        <a:bodyPr/>
        <a:lstStyle/>
        <a:p>
          <a:endParaRPr lang="es-CO"/>
        </a:p>
      </dgm:t>
    </dgm:pt>
    <dgm:pt modelId="{5A1F2430-ACE8-4E75-B735-4F41FA0C6C92}" type="sibTrans" cxnId="{7EDD785A-CB99-4D2F-B5D3-CC639A7803BA}">
      <dgm:prSet/>
      <dgm:spPr/>
      <dgm:t>
        <a:bodyPr/>
        <a:lstStyle/>
        <a:p>
          <a:endParaRPr lang="es-CO"/>
        </a:p>
      </dgm:t>
    </dgm:pt>
    <dgm:pt modelId="{ED2019B3-CE17-431C-A7BC-E171D438CB8D}">
      <dgm:prSet phldrT="[Texto]"/>
      <dgm:spPr/>
      <dgm:t>
        <a:bodyPr/>
        <a:lstStyle/>
        <a:p>
          <a:r>
            <a:rPr lang="es-CO" smtClean="0">
              <a:latin typeface="Arial" panose="020B0604020202020204" pitchFamily="34" charset="0"/>
              <a:cs typeface="Arial" panose="020B0604020202020204" pitchFamily="34" charset="0"/>
            </a:rPr>
            <a:t>En acciones individuales o colectivas, en otras rutas de riesgo o especificas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0FC6A-6087-4AFE-9B28-B9B43DD9A9C7}" type="parTrans" cxnId="{FED00D60-F501-4FC7-9B6C-1B56351D1531}">
      <dgm:prSet/>
      <dgm:spPr/>
      <dgm:t>
        <a:bodyPr/>
        <a:lstStyle/>
        <a:p>
          <a:endParaRPr lang="es-CO"/>
        </a:p>
      </dgm:t>
    </dgm:pt>
    <dgm:pt modelId="{69B762D2-1FBB-4239-9992-E67876889C5D}" type="sibTrans" cxnId="{FED00D60-F501-4FC7-9B6C-1B56351D1531}">
      <dgm:prSet/>
      <dgm:spPr/>
      <dgm:t>
        <a:bodyPr/>
        <a:lstStyle/>
        <a:p>
          <a:endParaRPr lang="es-CO"/>
        </a:p>
      </dgm:t>
    </dgm:pt>
    <dgm:pt modelId="{46958368-C26D-411A-AC91-0D1C1F7E4053}">
      <dgm:prSet phldrT="[Texto]"/>
      <dgm:spPr/>
      <dgm:t>
        <a:bodyPr/>
        <a:lstStyle/>
        <a:p>
          <a:r>
            <a:rPr lang="es-CO" smtClean="0">
              <a:latin typeface="Arial" panose="020B0604020202020204" pitchFamily="34" charset="0"/>
              <a:cs typeface="Arial" panose="020B0604020202020204" pitchFamily="34" charset="0"/>
            </a:rPr>
            <a:t>En la demanda espontánea realizada por el paciente en servicios ambulatorios por sintomatología asociada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AC23A-FADE-4585-B23D-4C23D9909880}" type="parTrans" cxnId="{9964AA81-4844-4A9D-840A-29F821D1C71B}">
      <dgm:prSet/>
      <dgm:spPr/>
      <dgm:t>
        <a:bodyPr/>
        <a:lstStyle/>
        <a:p>
          <a:endParaRPr lang="es-CO"/>
        </a:p>
      </dgm:t>
    </dgm:pt>
    <dgm:pt modelId="{F075EE66-9143-4759-A342-2C78CA3998CE}" type="sibTrans" cxnId="{9964AA81-4844-4A9D-840A-29F821D1C71B}">
      <dgm:prSet/>
      <dgm:spPr/>
      <dgm:t>
        <a:bodyPr/>
        <a:lstStyle/>
        <a:p>
          <a:endParaRPr lang="es-CO"/>
        </a:p>
      </dgm:t>
    </dgm:pt>
    <dgm:pt modelId="{5F385370-02DA-45EF-8794-E0AC03EEECA7}">
      <dgm:prSet phldrT="[Texto]"/>
      <dgm:spPr/>
      <dgm:t>
        <a:bodyPr/>
        <a:lstStyle/>
        <a:p>
          <a:r>
            <a:rPr lang="es-CO" smtClean="0">
              <a:latin typeface="Arial" panose="020B0604020202020204" pitchFamily="34" charset="0"/>
              <a:cs typeface="Arial" panose="020B0604020202020204" pitchFamily="34" charset="0"/>
            </a:rPr>
            <a:t>En el ámbito hospitalario o de urgencias en caso de presentar un episodio agudo que requiera atención institucional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7123F-B9CA-432E-A48B-D4336918C722}" type="parTrans" cxnId="{22368DDB-0654-413F-A857-F8D0545DE743}">
      <dgm:prSet/>
      <dgm:spPr/>
      <dgm:t>
        <a:bodyPr/>
        <a:lstStyle/>
        <a:p>
          <a:endParaRPr lang="es-CO"/>
        </a:p>
      </dgm:t>
    </dgm:pt>
    <dgm:pt modelId="{9D3736DF-E330-4C6A-885E-96AA8A5E155E}" type="sibTrans" cxnId="{22368DDB-0654-413F-A857-F8D0545DE743}">
      <dgm:prSet/>
      <dgm:spPr/>
      <dgm:t>
        <a:bodyPr/>
        <a:lstStyle/>
        <a:p>
          <a:endParaRPr lang="es-CO"/>
        </a:p>
      </dgm:t>
    </dgm:pt>
    <dgm:pt modelId="{98B0D559-027A-4BD9-875B-82626E2B9C87}" type="pres">
      <dgm:prSet presAssocID="{D9EA19E6-B385-4D8A-92D8-0DEEC532297E}" presName="Name0" presStyleCnt="0">
        <dgm:presLayoutVars>
          <dgm:dir/>
          <dgm:resizeHandles val="exact"/>
        </dgm:presLayoutVars>
      </dgm:prSet>
      <dgm:spPr/>
    </dgm:pt>
    <dgm:pt modelId="{A320ED7C-E17A-48E6-8CD0-5AD70E6D218F}" type="pres">
      <dgm:prSet presAssocID="{EECEB7CB-3E93-4502-9AEF-85C8F4F519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E3FAEE-3644-4369-BB6A-1F83D1D57001}" type="pres">
      <dgm:prSet presAssocID="{5A1F2430-ACE8-4E75-B735-4F41FA0C6C92}" presName="sibTrans" presStyleLbl="sibTrans2D1" presStyleIdx="0" presStyleCnt="3"/>
      <dgm:spPr/>
      <dgm:t>
        <a:bodyPr/>
        <a:lstStyle/>
        <a:p>
          <a:endParaRPr lang="es-CO"/>
        </a:p>
      </dgm:t>
    </dgm:pt>
    <dgm:pt modelId="{0FF0A7B0-2A0D-4099-8C65-2F76577D7F89}" type="pres">
      <dgm:prSet presAssocID="{5A1F2430-ACE8-4E75-B735-4F41FA0C6C92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5DEE8129-85B4-4ED1-B45C-FA45398B91EE}" type="pres">
      <dgm:prSet presAssocID="{ED2019B3-CE17-431C-A7BC-E171D438CB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1EE6B2-7578-4DC6-85D9-7785D71804AC}" type="pres">
      <dgm:prSet presAssocID="{69B762D2-1FBB-4239-9992-E67876889C5D}" presName="sibTrans" presStyleLbl="sibTrans2D1" presStyleIdx="1" presStyleCnt="3"/>
      <dgm:spPr/>
      <dgm:t>
        <a:bodyPr/>
        <a:lstStyle/>
        <a:p>
          <a:endParaRPr lang="es-CO"/>
        </a:p>
      </dgm:t>
    </dgm:pt>
    <dgm:pt modelId="{C7DEBE94-A3CC-40BF-83F4-190E22129CDF}" type="pres">
      <dgm:prSet presAssocID="{69B762D2-1FBB-4239-9992-E67876889C5D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88B08AAA-19D4-4092-ACB2-0BBA765971F1}" type="pres">
      <dgm:prSet presAssocID="{46958368-C26D-411A-AC91-0D1C1F7E40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E745D6-8F4E-4B6B-8761-2522D7BC8651}" type="pres">
      <dgm:prSet presAssocID="{F075EE66-9143-4759-A342-2C78CA3998CE}" presName="sibTrans" presStyleLbl="sibTrans2D1" presStyleIdx="2" presStyleCnt="3"/>
      <dgm:spPr/>
      <dgm:t>
        <a:bodyPr/>
        <a:lstStyle/>
        <a:p>
          <a:endParaRPr lang="es-CO"/>
        </a:p>
      </dgm:t>
    </dgm:pt>
    <dgm:pt modelId="{85EFD689-C83F-45D3-B706-158DF94F7BA1}" type="pres">
      <dgm:prSet presAssocID="{F075EE66-9143-4759-A342-2C78CA3998CE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C934744B-C6E1-47A8-A800-FCA7EADD07FA}" type="pres">
      <dgm:prSet presAssocID="{5F385370-02DA-45EF-8794-E0AC03EEEC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C456DF3-E646-48A1-83F1-007DE2D62ADD}" type="presOf" srcId="{D9EA19E6-B385-4D8A-92D8-0DEEC532297E}" destId="{98B0D559-027A-4BD9-875B-82626E2B9C87}" srcOrd="0" destOrd="0" presId="urn:microsoft.com/office/officeart/2005/8/layout/process1"/>
    <dgm:cxn modelId="{79A7972B-52B7-45C7-AA1D-CE632946DBAF}" type="presOf" srcId="{69B762D2-1FBB-4239-9992-E67876889C5D}" destId="{471EE6B2-7578-4DC6-85D9-7785D71804AC}" srcOrd="0" destOrd="0" presId="urn:microsoft.com/office/officeart/2005/8/layout/process1"/>
    <dgm:cxn modelId="{22368DDB-0654-413F-A857-F8D0545DE743}" srcId="{D9EA19E6-B385-4D8A-92D8-0DEEC532297E}" destId="{5F385370-02DA-45EF-8794-E0AC03EEECA7}" srcOrd="3" destOrd="0" parTransId="{5917123F-B9CA-432E-A48B-D4336918C722}" sibTransId="{9D3736DF-E330-4C6A-885E-96AA8A5E155E}"/>
    <dgm:cxn modelId="{32FB99BC-B202-4896-9400-60FF1AD2C654}" type="presOf" srcId="{5F385370-02DA-45EF-8794-E0AC03EEECA7}" destId="{C934744B-C6E1-47A8-A800-FCA7EADD07FA}" srcOrd="0" destOrd="0" presId="urn:microsoft.com/office/officeart/2005/8/layout/process1"/>
    <dgm:cxn modelId="{2B731195-FBF4-413A-BCC4-7E8D34209475}" type="presOf" srcId="{F075EE66-9143-4759-A342-2C78CA3998CE}" destId="{2FE745D6-8F4E-4B6B-8761-2522D7BC8651}" srcOrd="0" destOrd="0" presId="urn:microsoft.com/office/officeart/2005/8/layout/process1"/>
    <dgm:cxn modelId="{D0C9DC74-AE37-4F83-87EC-72110B225276}" type="presOf" srcId="{69B762D2-1FBB-4239-9992-E67876889C5D}" destId="{C7DEBE94-A3CC-40BF-83F4-190E22129CDF}" srcOrd="1" destOrd="0" presId="urn:microsoft.com/office/officeart/2005/8/layout/process1"/>
    <dgm:cxn modelId="{A483490B-362B-44B5-AD78-811967023C82}" type="presOf" srcId="{ED2019B3-CE17-431C-A7BC-E171D438CB8D}" destId="{5DEE8129-85B4-4ED1-B45C-FA45398B91EE}" srcOrd="0" destOrd="0" presId="urn:microsoft.com/office/officeart/2005/8/layout/process1"/>
    <dgm:cxn modelId="{E72513AD-2FAE-447A-B022-C174FD321845}" type="presOf" srcId="{F075EE66-9143-4759-A342-2C78CA3998CE}" destId="{85EFD689-C83F-45D3-B706-158DF94F7BA1}" srcOrd="1" destOrd="0" presId="urn:microsoft.com/office/officeart/2005/8/layout/process1"/>
    <dgm:cxn modelId="{7EDD785A-CB99-4D2F-B5D3-CC639A7803BA}" srcId="{D9EA19E6-B385-4D8A-92D8-0DEEC532297E}" destId="{EECEB7CB-3E93-4502-9AEF-85C8F4F519A5}" srcOrd="0" destOrd="0" parTransId="{A923B231-5ECF-44B9-B9B0-B1965083E06E}" sibTransId="{5A1F2430-ACE8-4E75-B735-4F41FA0C6C92}"/>
    <dgm:cxn modelId="{204EC619-2B08-43ED-AB30-2B1BF0F0E11D}" type="presOf" srcId="{EECEB7CB-3E93-4502-9AEF-85C8F4F519A5}" destId="{A320ED7C-E17A-48E6-8CD0-5AD70E6D218F}" srcOrd="0" destOrd="0" presId="urn:microsoft.com/office/officeart/2005/8/layout/process1"/>
    <dgm:cxn modelId="{B3D14DDD-0459-4E00-9AD0-50F3F2C7CB6C}" type="presOf" srcId="{5A1F2430-ACE8-4E75-B735-4F41FA0C6C92}" destId="{0FF0A7B0-2A0D-4099-8C65-2F76577D7F89}" srcOrd="1" destOrd="0" presId="urn:microsoft.com/office/officeart/2005/8/layout/process1"/>
    <dgm:cxn modelId="{FED00D60-F501-4FC7-9B6C-1B56351D1531}" srcId="{D9EA19E6-B385-4D8A-92D8-0DEEC532297E}" destId="{ED2019B3-CE17-431C-A7BC-E171D438CB8D}" srcOrd="1" destOrd="0" parTransId="{50F0FC6A-6087-4AFE-9B28-B9B43DD9A9C7}" sibTransId="{69B762D2-1FBB-4239-9992-E67876889C5D}"/>
    <dgm:cxn modelId="{6D5B3329-D213-4180-8D42-35D89A9B667F}" type="presOf" srcId="{46958368-C26D-411A-AC91-0D1C1F7E4053}" destId="{88B08AAA-19D4-4092-ACB2-0BBA765971F1}" srcOrd="0" destOrd="0" presId="urn:microsoft.com/office/officeart/2005/8/layout/process1"/>
    <dgm:cxn modelId="{F1FCE858-DBBD-4A11-B454-17CEDD222BA8}" type="presOf" srcId="{5A1F2430-ACE8-4E75-B735-4F41FA0C6C92}" destId="{1BE3FAEE-3644-4369-BB6A-1F83D1D57001}" srcOrd="0" destOrd="0" presId="urn:microsoft.com/office/officeart/2005/8/layout/process1"/>
    <dgm:cxn modelId="{9964AA81-4844-4A9D-840A-29F821D1C71B}" srcId="{D9EA19E6-B385-4D8A-92D8-0DEEC532297E}" destId="{46958368-C26D-411A-AC91-0D1C1F7E4053}" srcOrd="2" destOrd="0" parTransId="{1E8AC23A-FADE-4585-B23D-4C23D9909880}" sibTransId="{F075EE66-9143-4759-A342-2C78CA3998CE}"/>
    <dgm:cxn modelId="{33E1B0BA-469D-4AB9-B136-1BC23AFB8178}" type="presParOf" srcId="{98B0D559-027A-4BD9-875B-82626E2B9C87}" destId="{A320ED7C-E17A-48E6-8CD0-5AD70E6D218F}" srcOrd="0" destOrd="0" presId="urn:microsoft.com/office/officeart/2005/8/layout/process1"/>
    <dgm:cxn modelId="{75B935BB-E8D0-426D-B2B5-8532E9C5F1CA}" type="presParOf" srcId="{98B0D559-027A-4BD9-875B-82626E2B9C87}" destId="{1BE3FAEE-3644-4369-BB6A-1F83D1D57001}" srcOrd="1" destOrd="0" presId="urn:microsoft.com/office/officeart/2005/8/layout/process1"/>
    <dgm:cxn modelId="{06F0A68C-9F5B-4DAB-A791-F1E284ADBE6A}" type="presParOf" srcId="{1BE3FAEE-3644-4369-BB6A-1F83D1D57001}" destId="{0FF0A7B0-2A0D-4099-8C65-2F76577D7F89}" srcOrd="0" destOrd="0" presId="urn:microsoft.com/office/officeart/2005/8/layout/process1"/>
    <dgm:cxn modelId="{1FE447FD-9584-4842-9C0D-D636D21AB784}" type="presParOf" srcId="{98B0D559-027A-4BD9-875B-82626E2B9C87}" destId="{5DEE8129-85B4-4ED1-B45C-FA45398B91EE}" srcOrd="2" destOrd="0" presId="urn:microsoft.com/office/officeart/2005/8/layout/process1"/>
    <dgm:cxn modelId="{A8C52134-91DD-47F0-BE94-076AB54609B5}" type="presParOf" srcId="{98B0D559-027A-4BD9-875B-82626E2B9C87}" destId="{471EE6B2-7578-4DC6-85D9-7785D71804AC}" srcOrd="3" destOrd="0" presId="urn:microsoft.com/office/officeart/2005/8/layout/process1"/>
    <dgm:cxn modelId="{E149E085-57A6-4751-8E0F-09C294C0B605}" type="presParOf" srcId="{471EE6B2-7578-4DC6-85D9-7785D71804AC}" destId="{C7DEBE94-A3CC-40BF-83F4-190E22129CDF}" srcOrd="0" destOrd="0" presId="urn:microsoft.com/office/officeart/2005/8/layout/process1"/>
    <dgm:cxn modelId="{6AE8758E-66B1-4939-AD2F-8DB70B547190}" type="presParOf" srcId="{98B0D559-027A-4BD9-875B-82626E2B9C87}" destId="{88B08AAA-19D4-4092-ACB2-0BBA765971F1}" srcOrd="4" destOrd="0" presId="urn:microsoft.com/office/officeart/2005/8/layout/process1"/>
    <dgm:cxn modelId="{D0274263-8A1B-40E4-8DA5-2B40DEA16C9D}" type="presParOf" srcId="{98B0D559-027A-4BD9-875B-82626E2B9C87}" destId="{2FE745D6-8F4E-4B6B-8761-2522D7BC8651}" srcOrd="5" destOrd="0" presId="urn:microsoft.com/office/officeart/2005/8/layout/process1"/>
    <dgm:cxn modelId="{3FEF507F-193A-4337-9EC1-1AA46AC95278}" type="presParOf" srcId="{2FE745D6-8F4E-4B6B-8761-2522D7BC8651}" destId="{85EFD689-C83F-45D3-B706-158DF94F7BA1}" srcOrd="0" destOrd="0" presId="urn:microsoft.com/office/officeart/2005/8/layout/process1"/>
    <dgm:cxn modelId="{2B130EB7-864E-472D-9AF4-03C3EB1E8E34}" type="presParOf" srcId="{98B0D559-027A-4BD9-875B-82626E2B9C87}" destId="{C934744B-C6E1-47A8-A800-FCA7EADD07FA}" srcOrd="6" destOrd="0" presId="urn:microsoft.com/office/officeart/2005/8/layout/process1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0ED7C-E17A-48E6-8CD0-5AD70E6D218F}">
      <dsp:nvSpPr>
        <dsp:cNvPr id="0" name=""/>
        <dsp:cNvSpPr/>
      </dsp:nvSpPr>
      <dsp:spPr>
        <a:xfrm>
          <a:off x="4437" y="768329"/>
          <a:ext cx="1940349" cy="2400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>
              <a:latin typeface="Arial" panose="020B0604020202020204" pitchFamily="34" charset="0"/>
              <a:cs typeface="Arial" panose="020B0604020202020204" pitchFamily="34" charset="0"/>
            </a:rPr>
            <a:t>Identificación del riesgo en la Ruta de Prevención y Mantenimiento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68" y="825160"/>
        <a:ext cx="1826687" cy="2286952"/>
      </dsp:txXfrm>
    </dsp:sp>
    <dsp:sp modelId="{1BE3FAEE-3644-4369-BB6A-1F83D1D57001}">
      <dsp:nvSpPr>
        <dsp:cNvPr id="0" name=""/>
        <dsp:cNvSpPr/>
      </dsp:nvSpPr>
      <dsp:spPr>
        <a:xfrm>
          <a:off x="2138822" y="1728033"/>
          <a:ext cx="411354" cy="481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2138822" y="1824274"/>
        <a:ext cx="287948" cy="288724"/>
      </dsp:txXfrm>
    </dsp:sp>
    <dsp:sp modelId="{5DEE8129-85B4-4ED1-B45C-FA45398B91EE}">
      <dsp:nvSpPr>
        <dsp:cNvPr id="0" name=""/>
        <dsp:cNvSpPr/>
      </dsp:nvSpPr>
      <dsp:spPr>
        <a:xfrm>
          <a:off x="2720927" y="768329"/>
          <a:ext cx="1940349" cy="2400614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>
              <a:latin typeface="Arial" panose="020B0604020202020204" pitchFamily="34" charset="0"/>
              <a:cs typeface="Arial" panose="020B0604020202020204" pitchFamily="34" charset="0"/>
            </a:rPr>
            <a:t>En acciones individuales o colectivas, en otras rutas de riesgo o especificas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758" y="825160"/>
        <a:ext cx="1826687" cy="2286952"/>
      </dsp:txXfrm>
    </dsp:sp>
    <dsp:sp modelId="{471EE6B2-7578-4DC6-85D9-7785D71804AC}">
      <dsp:nvSpPr>
        <dsp:cNvPr id="0" name=""/>
        <dsp:cNvSpPr/>
      </dsp:nvSpPr>
      <dsp:spPr>
        <a:xfrm>
          <a:off x="4855312" y="1728033"/>
          <a:ext cx="411354" cy="481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4855312" y="1824274"/>
        <a:ext cx="287948" cy="288724"/>
      </dsp:txXfrm>
    </dsp:sp>
    <dsp:sp modelId="{88B08AAA-19D4-4092-ACB2-0BBA765971F1}">
      <dsp:nvSpPr>
        <dsp:cNvPr id="0" name=""/>
        <dsp:cNvSpPr/>
      </dsp:nvSpPr>
      <dsp:spPr>
        <a:xfrm>
          <a:off x="5437417" y="768329"/>
          <a:ext cx="1940349" cy="2400614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>
              <a:latin typeface="Arial" panose="020B0604020202020204" pitchFamily="34" charset="0"/>
              <a:cs typeface="Arial" panose="020B0604020202020204" pitchFamily="34" charset="0"/>
            </a:rPr>
            <a:t>En la demanda espontánea realizada por el paciente en servicios ambulatorios por sintomatología asociada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4248" y="825160"/>
        <a:ext cx="1826687" cy="2286952"/>
      </dsp:txXfrm>
    </dsp:sp>
    <dsp:sp modelId="{2FE745D6-8F4E-4B6B-8761-2522D7BC8651}">
      <dsp:nvSpPr>
        <dsp:cNvPr id="0" name=""/>
        <dsp:cNvSpPr/>
      </dsp:nvSpPr>
      <dsp:spPr>
        <a:xfrm>
          <a:off x="7571802" y="1728033"/>
          <a:ext cx="411354" cy="481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7571802" y="1824274"/>
        <a:ext cx="287948" cy="288724"/>
      </dsp:txXfrm>
    </dsp:sp>
    <dsp:sp modelId="{C934744B-C6E1-47A8-A800-FCA7EADD07FA}">
      <dsp:nvSpPr>
        <dsp:cNvPr id="0" name=""/>
        <dsp:cNvSpPr/>
      </dsp:nvSpPr>
      <dsp:spPr>
        <a:xfrm>
          <a:off x="8153907" y="768329"/>
          <a:ext cx="1940349" cy="240061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>
              <a:latin typeface="Arial" panose="020B0604020202020204" pitchFamily="34" charset="0"/>
              <a:cs typeface="Arial" panose="020B0604020202020204" pitchFamily="34" charset="0"/>
            </a:rPr>
            <a:t>En el ámbito hospitalario o de urgencias en caso de presentar un episodio agudo que requiera atención institucional</a:t>
          </a:r>
          <a:endParaRPr lang="es-CO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0738" y="825160"/>
        <a:ext cx="1826687" cy="2286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AEBB-4A79-4299-AC2A-422F428560A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FB274-5681-49AD-87B0-CFAFCB5371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999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La transformación positiva de los entornos, modos, condiciones y estilos</a:t>
            </a:r>
          </a:p>
          <a:p>
            <a:r>
              <a:rPr lang="es-CO" dirty="0" smtClean="0"/>
              <a:t>de vida saludable, traducidos de manera concreta en bienes, servicios</a:t>
            </a:r>
          </a:p>
          <a:p>
            <a:r>
              <a:rPr lang="es-CO" dirty="0" smtClean="0"/>
              <a:t>saludables e infraestructuras, ambientes tranquilos y saludables,</a:t>
            </a:r>
          </a:p>
          <a:p>
            <a:r>
              <a:rPr lang="es-CO" dirty="0" smtClean="0"/>
              <a:t>son parte de la política; profundizar en la relevancia de los cambios</a:t>
            </a:r>
          </a:p>
          <a:p>
            <a:r>
              <a:rPr lang="es-CO" dirty="0" err="1" smtClean="0"/>
              <a:t>bio</a:t>
            </a:r>
            <a:r>
              <a:rPr lang="es-CO" dirty="0" smtClean="0"/>
              <a:t>-</a:t>
            </a:r>
            <a:r>
              <a:rPr lang="es-CO" dirty="0" err="1" smtClean="0"/>
              <a:t>psico</a:t>
            </a:r>
            <a:r>
              <a:rPr lang="es-CO" dirty="0" smtClean="0"/>
              <a:t>-sociales de la población en favor de la salud auditiva</a:t>
            </a:r>
          </a:p>
          <a:p>
            <a:r>
              <a:rPr lang="es-CO" dirty="0" smtClean="0"/>
              <a:t>comunicativa expresados en conocimientos, actitudes y prácticas para</a:t>
            </a:r>
          </a:p>
          <a:p>
            <a:r>
              <a:rPr lang="es-CO" dirty="0" smtClean="0"/>
              <a:t>ser adoptados por los distintos grupos poblacionales, principalmente</a:t>
            </a:r>
          </a:p>
          <a:p>
            <a:r>
              <a:rPr lang="es-CO" dirty="0" smtClean="0"/>
              <a:t>desde la primera infancia, y en preparar a las entidades territoriales,</a:t>
            </a:r>
          </a:p>
          <a:p>
            <a:r>
              <a:rPr lang="es-CO" dirty="0" smtClean="0"/>
              <a:t>instituciones y profesionales de la salud como piezas fundamentales</a:t>
            </a:r>
          </a:p>
          <a:p>
            <a:r>
              <a:rPr lang="es-CO" dirty="0" smtClean="0"/>
              <a:t>para el proceso de cambio en los diferentes entornos como hogares </a:t>
            </a:r>
          </a:p>
          <a:p>
            <a:r>
              <a:rPr lang="es-CO" dirty="0" smtClean="0"/>
              <a:t>/vivienda y comunidad, espacios público, organizaciones saludables; </a:t>
            </a:r>
          </a:p>
          <a:p>
            <a:r>
              <a:rPr lang="es-CO" dirty="0" smtClean="0"/>
              <a:t>escuelas y universidades promotoras de la salud y servicios.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633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ABORDAJE:</a:t>
            </a:r>
          </a:p>
          <a:p>
            <a:r>
              <a:rPr lang="es-CO" dirty="0" smtClean="0"/>
              <a:t>El enfoque de las actividades promocionales y preventivas en los territorios , está orientado a la detección temprana de los defectos de refracción, con especial énfasis en la población infantil, igualmente es importante realizar actividades de demanda inducida hacia los servicios de salud, diagnóstico y tratamiento en todo el curso de vida, desarrollo de actividades de información, educación, y comunicación, que permita generar conocimiento a la población frente al tema, el cual ya es considerado un problema de salud pública a nivel mundial.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73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b="1" dirty="0" smtClean="0"/>
              <a:t>LOS DEFECTOS REFRACTIVOS EN EL POS </a:t>
            </a:r>
          </a:p>
          <a:p>
            <a:r>
              <a:rPr lang="es-CO" dirty="0" smtClean="0"/>
              <a:t>El plan obligatorio de salud, , el médico general realizará la remisión a este servicio. </a:t>
            </a:r>
          </a:p>
          <a:p>
            <a:endParaRPr lang="es-CO" dirty="0" smtClean="0"/>
          </a:p>
          <a:p>
            <a:r>
              <a:rPr lang="es-CO" dirty="0" smtClean="0"/>
              <a:t>En cuanto a corrección óptica la cobertura está establecida de la siguiente manera:</a:t>
            </a:r>
          </a:p>
          <a:p>
            <a:r>
              <a:rPr lang="es-CO" dirty="0" smtClean="0"/>
              <a:t>ARTÍCULO 58 RESOLUCION 6408 DE 2016. LENTES EXTERNOS. En el Plan de Beneficios en Salud con cargo a la UPC se cubren los lentes correctores externos en vidrio o plástico (incluye policarbonato) en las Siguientes condiciones:</a:t>
            </a:r>
          </a:p>
          <a:p>
            <a:endParaRPr lang="es-CO" dirty="0" smtClean="0"/>
          </a:p>
          <a:p>
            <a:r>
              <a:rPr lang="es-CO" dirty="0" smtClean="0"/>
              <a:t>1. En Régimen Contributivo:</a:t>
            </a:r>
          </a:p>
          <a:p>
            <a:r>
              <a:rPr lang="es-CO" dirty="0" smtClean="0"/>
              <a:t>Se cubren una (1) vez cada año en las personas de doce (12) años de edad o menos y una vez cada cinco (5) años en los mayores de doce (12) años de edad, por prescripción médica o por optometría y para defectos que disminuyan la agudeza visual.  La cobertura incluye la adaptación del lente formulado a la montura; el valor de la montura es asumido por el usuario. </a:t>
            </a:r>
          </a:p>
          <a:p>
            <a:endParaRPr lang="es-CO" dirty="0" smtClean="0"/>
          </a:p>
          <a:p>
            <a:r>
              <a:rPr lang="es-CO" dirty="0" smtClean="0"/>
              <a:t>2. En Régimen Subsidiado:</a:t>
            </a:r>
          </a:p>
          <a:p>
            <a:r>
              <a:rPr lang="es-CO" dirty="0" smtClean="0"/>
              <a:t>a. Para personas menores de 21 años y mayores de 60 años de edad, se cubren una vez al año, por prescripción médica o por optometría y para defectos que disminuyan la agudeza visual. La cobertura incluye el suministro de la montura hasta por un valor equivalente al 10% del salario mínimo legal mensual vigente.</a:t>
            </a:r>
          </a:p>
          <a:p>
            <a:endParaRPr lang="es-CO" dirty="0" smtClean="0"/>
          </a:p>
          <a:p>
            <a:r>
              <a:rPr lang="es-CO" dirty="0" smtClean="0"/>
              <a:t>b. Para las personas mayores de 21 y menores de 60 años de edad se cubren los lentes externos una vez cada cinco años por prescripción médica o por optometría para defectos que disminuyan la agudeza visual. La cobertura incluye la adaptación del lente formulado a la montura; el valor de la montura es asumido por el usuario.</a:t>
            </a:r>
          </a:p>
          <a:p>
            <a:endParaRPr lang="es-CO" dirty="0" smtClean="0"/>
          </a:p>
          <a:p>
            <a:r>
              <a:rPr lang="es-CO" dirty="0" smtClean="0"/>
              <a:t>PARÁGRAFO. No se cubren con cargo a la UPC filtros o colores, películas especiales, lentes de contacto ni líquidos para lentes.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67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De acuerdo a lo anterior, es necesario fortalecer los canales que permiten el acceso a la cirugía</a:t>
            </a:r>
          </a:p>
          <a:p>
            <a:r>
              <a:rPr lang="es-CO" dirty="0" smtClean="0"/>
              <a:t>de catarata en Colombia,  partiendo desde procesos de información, educación y comunicación</a:t>
            </a:r>
          </a:p>
          <a:p>
            <a:r>
              <a:rPr lang="es-CO" dirty="0" smtClean="0"/>
              <a:t>a la comunidad, acerca de sus derechos frente al sistema de salud. </a:t>
            </a:r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49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90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</a:t>
            </a:r>
          </a:p>
          <a:p>
            <a:r>
              <a:rPr lang="es-CO" dirty="0" smtClean="0"/>
              <a:t>Prevención secundaria</a:t>
            </a:r>
          </a:p>
          <a:p>
            <a:r>
              <a:rPr lang="es-CO" dirty="0" smtClean="0"/>
              <a:t>Consiste en adoptar medidas, que eviten que las personas se vuelvan ciegas por catarata, una </a:t>
            </a:r>
          </a:p>
          <a:p>
            <a:r>
              <a:rPr lang="es-CO" dirty="0" smtClean="0"/>
              <a:t>vez identificada la patología es necesario realizar el tratamiento adecuado y oportuno, dicho</a:t>
            </a:r>
          </a:p>
          <a:p>
            <a:r>
              <a:rPr lang="es-CO" dirty="0" smtClean="0"/>
              <a:t>tratamiento es esencialmente quirúrgico, y el médico tratante debe definir la técnica más</a:t>
            </a:r>
          </a:p>
          <a:p>
            <a:r>
              <a:rPr lang="es-CO" dirty="0" smtClean="0"/>
              <a:t>adecuada según el caso, es importante mencionar que el plan obligatorio de salud de Colombia,</a:t>
            </a:r>
          </a:p>
          <a:p>
            <a:r>
              <a:rPr lang="es-CO" dirty="0" smtClean="0"/>
              <a:t>posee una cobertura amplia de técnicas quirúrgicas para el tratamiento de la catarata,</a:t>
            </a:r>
          </a:p>
          <a:p>
            <a:r>
              <a:rPr lang="es-CO" dirty="0" smtClean="0"/>
              <a:t>incluyendo la extracción extra-capsular de cristalino por facoemulsificacion. </a:t>
            </a:r>
          </a:p>
          <a:p>
            <a:endParaRPr lang="es-CO" dirty="0" smtClean="0"/>
          </a:p>
          <a:p>
            <a:r>
              <a:rPr lang="es-CO" dirty="0" smtClean="0"/>
              <a:t>Prevención Terciaria</a:t>
            </a:r>
          </a:p>
          <a:p>
            <a:r>
              <a:rPr lang="es-CO" dirty="0" smtClean="0"/>
              <a:t>Las acciones que pueden ser aplicadas en este nivel de prevención son: </a:t>
            </a:r>
          </a:p>
          <a:p>
            <a:r>
              <a:rPr lang="es-CO" dirty="0" smtClean="0"/>
              <a:t> Operar a los pacientes que ya se encuentran ciegos por catarata.</a:t>
            </a:r>
          </a:p>
          <a:p>
            <a:r>
              <a:rPr lang="es-CO" dirty="0" smtClean="0"/>
              <a:t> Realización de cirugía a las personas que presentan ceguera recurrente.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Vincular a las personas ciegas en un programa de auxilio a la baja visión.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9023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0957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La Retinopatía del Prematuro es un trastorno </a:t>
            </a:r>
            <a:r>
              <a:rPr lang="es-CO" dirty="0" err="1" smtClean="0"/>
              <a:t>retinal</a:t>
            </a:r>
            <a:r>
              <a:rPr lang="es-CO" dirty="0" smtClean="0"/>
              <a:t> de los niños prematuros de bajo peso,</a:t>
            </a:r>
          </a:p>
          <a:p>
            <a:r>
              <a:rPr lang="es-CO" dirty="0" smtClean="0"/>
              <a:t>caracterizado por proliferación de tejido vascular que crece en el límite entre la retina vascular y</a:t>
            </a:r>
          </a:p>
          <a:p>
            <a:r>
              <a:rPr lang="es-CO" dirty="0" err="1" smtClean="0"/>
              <a:t>avascular</a:t>
            </a:r>
            <a:r>
              <a:rPr lang="es-CO" dirty="0" smtClean="0"/>
              <a:t> que potencialmente puede provocar ceguera.</a:t>
            </a:r>
          </a:p>
          <a:p>
            <a:endParaRPr lang="es-CO" dirty="0" smtClean="0"/>
          </a:p>
          <a:p>
            <a:r>
              <a:rPr lang="es-CO" dirty="0" smtClean="0"/>
              <a:t>Este problema es prevenible en un 50% con un tratamiento oportuno a base de cirugía láser y</a:t>
            </a:r>
          </a:p>
          <a:p>
            <a:r>
              <a:rPr lang="es-CO" dirty="0" smtClean="0"/>
              <a:t>crioterapia. Para poder llegar a este diagnóstico es necesario realizar un tamiz a todos los</a:t>
            </a:r>
          </a:p>
          <a:p>
            <a:r>
              <a:rPr lang="es-CO" dirty="0" smtClean="0"/>
              <a:t>prematuros de riesgo que sean atendidos en la Unidad de Cuidados Intensivos Neonatales</a:t>
            </a:r>
          </a:p>
          <a:p>
            <a:r>
              <a:rPr lang="es-CO" dirty="0" smtClean="0"/>
              <a:t>(UCIN) en el que se requiere la participación de los médicos oftalmólogos, </a:t>
            </a:r>
            <a:r>
              <a:rPr lang="es-CO" dirty="0" err="1" smtClean="0"/>
              <a:t>retinólogos</a:t>
            </a:r>
            <a:r>
              <a:rPr lang="es-CO" dirty="0" smtClean="0"/>
              <a:t>,</a:t>
            </a:r>
          </a:p>
          <a:p>
            <a:r>
              <a:rPr lang="es-CO" dirty="0" err="1" smtClean="0"/>
              <a:t>neonatólogos</a:t>
            </a:r>
            <a:r>
              <a:rPr lang="es-CO" dirty="0" smtClean="0"/>
              <a:t>, pediatras, médicos generales, enfermeras especialistas, que con conciencia y</a:t>
            </a:r>
          </a:p>
          <a:p>
            <a:r>
              <a:rPr lang="es-CO" dirty="0" smtClean="0"/>
              <a:t>compromiso detecten este problema.</a:t>
            </a:r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807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955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1454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30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7445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1. Disminuir las barreras de acceso a los servicios de salud. </a:t>
            </a:r>
          </a:p>
          <a:p>
            <a:r>
              <a:rPr lang="es-CO" dirty="0" smtClean="0"/>
              <a:t>2. Priorizar y dar </a:t>
            </a:r>
            <a:r>
              <a:rPr lang="es-CO" dirty="0" err="1" smtClean="0"/>
              <a:t>resolutividad</a:t>
            </a:r>
            <a:r>
              <a:rPr lang="es-CO" dirty="0" smtClean="0"/>
              <a:t> a los eventos otológicos, auditivos, vestibulares y de comunicación. </a:t>
            </a:r>
          </a:p>
          <a:p>
            <a:r>
              <a:rPr lang="es-CO" dirty="0" smtClean="0"/>
              <a:t>3. Brindar atención de calidad y con humanización bajo las particularidades sociales, culturales y territoriales, y  las consideradas diferenciales. </a:t>
            </a:r>
          </a:p>
          <a:p>
            <a:r>
              <a:rPr lang="es-CO" dirty="0" smtClean="0"/>
              <a:t>4. Asegurar la valoración del desarrollo auditivo, de habla, lenguaje y comunicación en los niños menores de 12 años y la detección temprana de sus alteraciones en el curso de vida. </a:t>
            </a:r>
          </a:p>
          <a:p>
            <a:r>
              <a:rPr lang="es-CO" dirty="0" smtClean="0"/>
              <a:t>5. Ofertar servicio integrales e integrados de salud (especializados  de pediatría, audiología, fonoaudiología, otorrinolaringología) para la atención especialmente de la primera infancia y persona mayor. </a:t>
            </a:r>
          </a:p>
          <a:p>
            <a:r>
              <a:rPr lang="es-CO" dirty="0" smtClean="0"/>
              <a:t>6. Asegurar las acciones de: promoción, prevención, detección, temprana, diagnostico y atención oportuna, rehabilitación e inclusión social. </a:t>
            </a:r>
          </a:p>
          <a:p>
            <a:r>
              <a:rPr lang="es-CO" dirty="0" smtClean="0"/>
              <a:t>7. </a:t>
            </a:r>
            <a:r>
              <a:rPr lang="es-CO" dirty="0" err="1" smtClean="0"/>
              <a:t>Contempar</a:t>
            </a:r>
            <a:r>
              <a:rPr lang="es-CO" dirty="0" smtClean="0"/>
              <a:t> los enfoques: Derechos, Determinantes sociales y diferencial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30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Biológicos: hereditarios, congénitos, adquiridos.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 Ambientales: exposición a ruido, contaminación sonora y agentes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tóxicos.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 Comportamentales: Malos hábitos como introducir objetos en los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oídos, escuchar a alto volumen, ser fuente generadora de ruido, 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otros.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 Atención de salud: Disponibilidad de servicios de sal </a:t>
            </a:r>
            <a:r>
              <a:rPr lang="es-CO" sz="1200" dirty="0" err="1" smtClean="0"/>
              <a:t>ud</a:t>
            </a:r>
            <a:r>
              <a:rPr lang="es-CO" sz="1200" dirty="0" smtClean="0"/>
              <a:t>, de asistencia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otológica y audiológica, y de detección </a:t>
            </a:r>
            <a:r>
              <a:rPr lang="es-CO" sz="1200" dirty="0" err="1" smtClean="0"/>
              <a:t>temparana</a:t>
            </a:r>
            <a:r>
              <a:rPr lang="es-CO" sz="1200" dirty="0" smtClean="0"/>
              <a:t> insuficiente.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 Sociales-culturales: Modos, condiciones, estilos de vida asociados 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los determinantes sociales de la salud y pobre acceso a la información.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 Económicos: NBI, condiciones de pobreza, inequidad en el acceso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servicios, educación y trabajo, bajos ingreso y condiciones de vida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precarias.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 Interacción: biológicos asociados con otros como el stress, tabaco,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alcohol y ECNT.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200" dirty="0" smtClean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879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dirty="0" err="1" smtClean="0"/>
              <a:t>a.Enfermedades</a:t>
            </a:r>
            <a:r>
              <a:rPr lang="es-CO" sz="1200" dirty="0" smtClean="0"/>
              <a:t> infecciosas y crónicas del oído</a:t>
            </a:r>
          </a:p>
          <a:p>
            <a:r>
              <a:rPr lang="es-CO" sz="1200" dirty="0" smtClean="0"/>
              <a:t>b. Enfermedades infecciosas de la infancia como la rubéola, sarampión, </a:t>
            </a:r>
          </a:p>
          <a:p>
            <a:r>
              <a:rPr lang="es-CO" sz="1200" dirty="0" smtClean="0"/>
              <a:t>parotiditis, meningitis y  toxoplasmosis, entre otras.</a:t>
            </a:r>
          </a:p>
          <a:p>
            <a:r>
              <a:rPr lang="es-CO" sz="1200" dirty="0" smtClean="0"/>
              <a:t>c. Bajo peso al nacer, incompatibilidad sanguínea, hipoxia neonatal, </a:t>
            </a:r>
          </a:p>
          <a:p>
            <a:r>
              <a:rPr lang="es-CO" sz="1200" dirty="0" smtClean="0"/>
              <a:t>sufrimiento fetal agudo,</a:t>
            </a:r>
          </a:p>
          <a:p>
            <a:r>
              <a:rPr lang="es-CO" sz="1200" dirty="0" smtClean="0"/>
              <a:t>d. Traumas craneoencefálicos y de oído.  </a:t>
            </a:r>
          </a:p>
          <a:p>
            <a:r>
              <a:rPr lang="es-CO" sz="1200" dirty="0" smtClean="0"/>
              <a:t>e. Exposición a ruidos excesivos y contaminación sonora </a:t>
            </a:r>
          </a:p>
          <a:p>
            <a:r>
              <a:rPr lang="es-CO" sz="1200" dirty="0" smtClean="0"/>
              <a:t>f. Uso de sustancias y medicamentos </a:t>
            </a:r>
            <a:r>
              <a:rPr lang="es-CO" sz="1200" dirty="0" err="1" smtClean="0"/>
              <a:t>ototóxicos</a:t>
            </a:r>
            <a:r>
              <a:rPr lang="es-CO" sz="1200" dirty="0" smtClean="0"/>
              <a:t> como los </a:t>
            </a:r>
            <a:r>
              <a:rPr lang="es-CO" sz="1200" dirty="0" err="1" smtClean="0"/>
              <a:t>aminoglicósidos</a:t>
            </a:r>
            <a:r>
              <a:rPr lang="es-CO" sz="1200" dirty="0" smtClean="0"/>
              <a:t> </a:t>
            </a:r>
          </a:p>
          <a:p>
            <a:r>
              <a:rPr lang="es-CO" sz="1200" dirty="0" smtClean="0"/>
              <a:t>g. </a:t>
            </a:r>
            <a:r>
              <a:rPr lang="es-CO" sz="1200" dirty="0" err="1" smtClean="0"/>
              <a:t>Presbiacusia</a:t>
            </a:r>
            <a:r>
              <a:rPr lang="es-CO" sz="1200" dirty="0" smtClean="0"/>
              <a:t> (pérdida auditiva durante el envejecimiento)</a:t>
            </a:r>
          </a:p>
          <a:p>
            <a:r>
              <a:rPr lang="es-CO" sz="1200" dirty="0" smtClean="0"/>
              <a:t>h. Cerumen impactado o encajamiento de cuerpos extraños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357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73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67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PSPIC: POLITICA DE SALUD PUBLICA EN INTERVENCIONES COLECTIVAS</a:t>
            </a:r>
          </a:p>
          <a:p>
            <a:endParaRPr lang="es-CO" dirty="0" smtClean="0"/>
          </a:p>
          <a:p>
            <a:endParaRPr lang="es-CO" dirty="0" smtClean="0"/>
          </a:p>
          <a:p>
            <a:r>
              <a:rPr lang="es-CO" dirty="0" smtClean="0"/>
              <a:t>PROMOCION DE LA SALUD:</a:t>
            </a:r>
          </a:p>
          <a:p>
            <a:r>
              <a:rPr lang="es-CO" dirty="0" smtClean="0"/>
              <a:t>Dar a conocer  la Normatividad  en salud , los  derechos y responsabilidades de los ciudadanos  (derecho a la tranquilidad,</a:t>
            </a:r>
          </a:p>
          <a:p>
            <a:r>
              <a:rPr lang="es-CO" dirty="0" smtClean="0"/>
              <a:t>servicios de salud auditiva y comunicativa, y la responsabilidad de cuidar el ambiente) Inclusión de las  temáticas  de salud auditiva y  EVS en los  POA  territoriales y programas de salud de las EPS e IPS  </a:t>
            </a:r>
          </a:p>
          <a:p>
            <a:r>
              <a:rPr lang="es-CO" dirty="0" smtClean="0"/>
              <a:t>Sensibilización y educación en salud a través de la estrategia de IEC con la participación de actores sociales y de salud y otros sectores como educación. </a:t>
            </a:r>
          </a:p>
          <a:p>
            <a:endParaRPr lang="es-CO" dirty="0" smtClean="0"/>
          </a:p>
          <a:p>
            <a:r>
              <a:rPr lang="es-CO" dirty="0" smtClean="0"/>
              <a:t>PROTECCION ESPECIFICA:</a:t>
            </a:r>
          </a:p>
          <a:p>
            <a:r>
              <a:rPr lang="es-CO" dirty="0" smtClean="0"/>
              <a:t>Promover  medidas de  protección específica  (vacunación,  lactancia materna  y  las  recomendaciones de la estrategia AIEPI para el manejo de la otitis </a:t>
            </a:r>
          </a:p>
          <a:p>
            <a:r>
              <a:rPr lang="es-CO" dirty="0" smtClean="0"/>
              <a:t>Generar conocimientos, actitudes y prácticas de auto-cuidado, autocontrol, autorregulación y adopción de conductas protectoras dirigido a la población en general con énfasis en madres gestantes y lactantes, primera infancia y persona mayor  </a:t>
            </a:r>
          </a:p>
          <a:p>
            <a:r>
              <a:rPr lang="es-CO" dirty="0" smtClean="0"/>
              <a:t>Generar demanda inducida a la valoración audiológica  y tamizaje auditivo de oportunidad en los servicios de salud especialmente para la población menor de 5 años, laboralmente activa y persona mayor </a:t>
            </a:r>
          </a:p>
          <a:p>
            <a:endParaRPr lang="es-CO" dirty="0" smtClean="0"/>
          </a:p>
          <a:p>
            <a:r>
              <a:rPr lang="es-CO" dirty="0" smtClean="0"/>
              <a:t>PREVENCION</a:t>
            </a:r>
          </a:p>
          <a:p>
            <a:r>
              <a:rPr lang="es-CO" dirty="0" smtClean="0"/>
              <a:t>Promover:  El estudio de genética de las enfermedades del oído y audición para los padres de niños sordos y/o con enfermedades asociadas a estas.  </a:t>
            </a:r>
          </a:p>
          <a:p>
            <a:r>
              <a:rPr lang="es-CO" dirty="0" smtClean="0"/>
              <a:t> La valoración auditiva y el estudio de los  factores de riesgo de pérdida auditiva en los programas de salud   </a:t>
            </a:r>
          </a:p>
          <a:p>
            <a:r>
              <a:rPr lang="es-CO" dirty="0" smtClean="0"/>
              <a:t>Ej.: SSR, control prenatal, crecimiento y desarrollo, consulta de medicina general </a:t>
            </a:r>
          </a:p>
          <a:p>
            <a:endParaRPr lang="es-CO" dirty="0" smtClean="0"/>
          </a:p>
          <a:p>
            <a:r>
              <a:rPr lang="es-CO" dirty="0" smtClean="0"/>
              <a:t> Gestionar: con la EPS y IPS la incorporación del tamizaje auditivo como medida de detección temprana de las deficiencias auditivas y alteraciones de la comunicación, en las consultas de control prenatal, crecimiento y desarrollo, pediátrica y medicina general. </a:t>
            </a:r>
          </a:p>
          <a:p>
            <a:r>
              <a:rPr lang="es-CO" dirty="0" smtClean="0"/>
              <a:t>Identificar a los grupo de exposición a similar a riesgo (ruido) para construir estrategias de atenuación y protección colectiva en salud.  </a:t>
            </a:r>
          </a:p>
          <a:p>
            <a:r>
              <a:rPr lang="es-CO" dirty="0" smtClean="0"/>
              <a:t>Derivar al  tamizaje auditivo u otros servicios de salud a para el diagnóstico, tratamiento, intervención y rehabilitación  de las personas identificadas. Y medicina general. </a:t>
            </a:r>
          </a:p>
          <a:p>
            <a:endParaRPr lang="es-CO" dirty="0" smtClean="0"/>
          </a:p>
          <a:p>
            <a:r>
              <a:rPr lang="es-CO" dirty="0" smtClean="0"/>
              <a:t>DETECCION TEMPRANA</a:t>
            </a:r>
          </a:p>
          <a:p>
            <a:r>
              <a:rPr lang="es-CO" dirty="0" smtClean="0"/>
              <a:t>Tamizar a la población sana en general y dar recomendaciones para el mantenimiento de la salud. auditiva y comunicativa en el curso de vida.   </a:t>
            </a:r>
          </a:p>
          <a:p>
            <a:r>
              <a:rPr lang="es-CO" dirty="0" smtClean="0"/>
              <a:t>Desarrollar actividades de </a:t>
            </a:r>
            <a:r>
              <a:rPr lang="es-CO" dirty="0" err="1" smtClean="0"/>
              <a:t>deteccion</a:t>
            </a:r>
            <a:r>
              <a:rPr lang="es-CO" dirty="0" smtClean="0"/>
              <a:t> </a:t>
            </a:r>
            <a:r>
              <a:rPr lang="es-CO" dirty="0" err="1" smtClean="0"/>
              <a:t>temparana</a:t>
            </a:r>
            <a:r>
              <a:rPr lang="es-CO" dirty="0" smtClean="0"/>
              <a:t> e implementar el tamizaje auditivo organizado para Colombia con adherencia a las GPC </a:t>
            </a:r>
          </a:p>
          <a:p>
            <a:r>
              <a:rPr lang="es-CO" dirty="0" smtClean="0"/>
              <a:t>Mejorar la capacidad de respuesta institucional para  el diagnóstico, tratamiento e intervención de la hipoacusia,  El monitoreo y seguimiento a las atenciones de rehabilitación auditiva, especial mente en niños y adultos mayores. </a:t>
            </a:r>
          </a:p>
          <a:p>
            <a:r>
              <a:rPr lang="es-CO" dirty="0" smtClean="0"/>
              <a:t>Utilizar pruebas objetivas de alta sensibilidad y especificidad con técnicas y tecnologías apropiadas acordes al grupo poblacional, </a:t>
            </a:r>
          </a:p>
          <a:p>
            <a:endParaRPr lang="es-CO" dirty="0" smtClean="0"/>
          </a:p>
          <a:p>
            <a:r>
              <a:rPr lang="es-CO" dirty="0" smtClean="0"/>
              <a:t>TRATAMIENTO</a:t>
            </a:r>
          </a:p>
          <a:p>
            <a:r>
              <a:rPr lang="es-CO" dirty="0" smtClean="0"/>
              <a:t>1.Plan de manejo: es la oportunidad de recibir atención médica </a:t>
            </a:r>
            <a:r>
              <a:rPr lang="es-CO" dirty="0" err="1" smtClean="0"/>
              <a:t>iel</a:t>
            </a:r>
            <a:r>
              <a:rPr lang="es-CO" dirty="0" smtClean="0"/>
              <a:t> ingreso a la ruta, en un paso a paso proyectando  la atención </a:t>
            </a:r>
            <a:r>
              <a:rPr lang="es-CO" dirty="0" err="1" smtClean="0"/>
              <a:t>intintegrada</a:t>
            </a:r>
            <a:r>
              <a:rPr lang="es-CO" dirty="0" smtClean="0"/>
              <a:t> e inclusiva. </a:t>
            </a:r>
          </a:p>
          <a:p>
            <a:r>
              <a:rPr lang="es-CO" dirty="0" smtClean="0"/>
              <a:t>2. Recibir tratamiento por medicina general de urgencias</a:t>
            </a:r>
          </a:p>
          <a:p>
            <a:r>
              <a:rPr lang="es-CO" dirty="0" smtClean="0"/>
              <a:t>3. Valoración y diagnostico audiológico con pruebas básicas</a:t>
            </a:r>
          </a:p>
          <a:p>
            <a:r>
              <a:rPr lang="es-CO" dirty="0" smtClean="0"/>
              <a:t>4.Valoración por medicina especializada en Otorrinolaringología  </a:t>
            </a:r>
          </a:p>
          <a:p>
            <a:endParaRPr lang="es-CO" dirty="0" smtClean="0"/>
          </a:p>
          <a:p>
            <a:r>
              <a:rPr lang="es-CO" dirty="0" smtClean="0"/>
              <a:t>5. Decisión de manejo de las alteraciones del oído, audición y comunicación (GPC no hay) punto crítico. </a:t>
            </a:r>
          </a:p>
          <a:p>
            <a:r>
              <a:rPr lang="es-CO" dirty="0" smtClean="0"/>
              <a:t>6. Verificación del estado del oído y audición. </a:t>
            </a:r>
          </a:p>
          <a:p>
            <a:endParaRPr lang="es-CO" dirty="0" smtClean="0"/>
          </a:p>
          <a:p>
            <a:r>
              <a:rPr lang="es-CO" dirty="0" smtClean="0"/>
              <a:t>REHABILITACION E INCLUSION</a:t>
            </a:r>
          </a:p>
          <a:p>
            <a:r>
              <a:rPr lang="es-CO" dirty="0" smtClean="0"/>
              <a:t>Esta atención  involucra la participación de individuos y familiares (RBC) trabajo interdisciplinario (UGD) y la articulación con otros sectores (Educación, cultura, deporte, comunicaciones </a:t>
            </a:r>
            <a:r>
              <a:rPr lang="es-CO" dirty="0" err="1" smtClean="0"/>
              <a:t>etc</a:t>
            </a:r>
            <a:r>
              <a:rPr lang="es-CO" dirty="0" smtClean="0"/>
              <a:t>)   </a:t>
            </a:r>
          </a:p>
          <a:p>
            <a:r>
              <a:rPr lang="es-CO" dirty="0" smtClean="0"/>
              <a:t> </a:t>
            </a:r>
          </a:p>
          <a:p>
            <a:r>
              <a:rPr lang="es-CO" dirty="0" smtClean="0"/>
              <a:t>Promoción de la persona sorda usuaria de castellano oral a través de las ayudas técnicas auditivas y  de la persona sorda usuaria de lengua de señas Colombiana, con el fin de lograr su inclusión en diferentes  ámbitos y entornos sociales </a:t>
            </a:r>
          </a:p>
          <a:p>
            <a:endParaRPr lang="es-CO" dirty="0" smtClean="0"/>
          </a:p>
          <a:p>
            <a:r>
              <a:rPr lang="es-CO" dirty="0" smtClean="0"/>
              <a:t>Participación en actividades de la vida diaria y autonomía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490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900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 1. Disminuir las barreras de acceso a los servicios de salud. </a:t>
            </a:r>
          </a:p>
          <a:p>
            <a:r>
              <a:rPr lang="es-CO" dirty="0" smtClean="0"/>
              <a:t>2. Priorizar y dar </a:t>
            </a:r>
            <a:r>
              <a:rPr lang="es-CO" dirty="0" err="1" smtClean="0"/>
              <a:t>resolutividad</a:t>
            </a:r>
            <a:r>
              <a:rPr lang="es-CO" dirty="0" smtClean="0"/>
              <a:t> a los eventos otológicos, auditivos, vestibulares y de comunicación. </a:t>
            </a:r>
          </a:p>
          <a:p>
            <a:r>
              <a:rPr lang="es-CO" dirty="0" smtClean="0"/>
              <a:t>3. Brindar atención de calidad y con humanización bajo las particularidades sociales, culturales y territoriales, y  las consideradas diferenciales. </a:t>
            </a:r>
          </a:p>
          <a:p>
            <a:r>
              <a:rPr lang="es-CO" dirty="0" smtClean="0"/>
              <a:t>4. Asegurar la valoración del desarrollo auditivo, de habla, lenguaje y comunicación en los niños menores de 12 años y la detección temprana de sus alteraciones en el curso de vida. </a:t>
            </a:r>
          </a:p>
          <a:p>
            <a:r>
              <a:rPr lang="es-CO" dirty="0" smtClean="0"/>
              <a:t>5. Ofertar servicio integrales e integrados de salud (especializados  de pediatría, audiología, fonoaudiología, otorrinolaringología) para la atención especialmente de la primera infancia y persona mayor. </a:t>
            </a:r>
          </a:p>
          <a:p>
            <a:r>
              <a:rPr lang="es-CO" dirty="0" smtClean="0"/>
              <a:t>6. Asegurar las acciones de: promoción, prevención, detección, temprana, diagnostico y atención oportuna, rehabilitación e inclusión social. </a:t>
            </a:r>
          </a:p>
          <a:p>
            <a:r>
              <a:rPr lang="es-CO" dirty="0" smtClean="0"/>
              <a:t>7. </a:t>
            </a:r>
            <a:r>
              <a:rPr lang="es-CO" dirty="0" err="1" smtClean="0"/>
              <a:t>Contempar</a:t>
            </a:r>
            <a:r>
              <a:rPr lang="es-CO" dirty="0" smtClean="0"/>
              <a:t> los enfoques: Derechos, Determinantes sociales y diferencial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FB274-5681-49AD-87B0-CFAFCB5371E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902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11/06/2021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135571" y="384182"/>
            <a:ext cx="8226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CAUSAS DE LA PERDIDA AUDITIVA</a:t>
            </a:r>
            <a:endParaRPr lang="es-CO" sz="36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0615" r="10615"/>
          <a:stretch/>
        </p:blipFill>
        <p:spPr>
          <a:xfrm rot="799189">
            <a:off x="7205339" y="1551831"/>
            <a:ext cx="4951901" cy="365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/>
          <p:cNvSpPr/>
          <p:nvPr/>
        </p:nvSpPr>
        <p:spPr>
          <a:xfrm>
            <a:off x="585503" y="1484493"/>
            <a:ext cx="7034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Enfermedades </a:t>
            </a:r>
            <a:r>
              <a:rPr lang="es-CO" sz="2400" dirty="0"/>
              <a:t>infecciosas y crónicas del oído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Enfermedades </a:t>
            </a:r>
            <a:r>
              <a:rPr lang="es-CO" sz="2400" dirty="0"/>
              <a:t>infecciosas de la infancia </a:t>
            </a:r>
            <a:endParaRPr lang="es-CO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Bajo </a:t>
            </a:r>
            <a:r>
              <a:rPr lang="es-CO" sz="2400" dirty="0"/>
              <a:t>peso al nacer, incompatibilidad sanguínea, hipoxia neonatal, </a:t>
            </a:r>
            <a:r>
              <a:rPr lang="es-CO" sz="2400" dirty="0" smtClean="0"/>
              <a:t>sufrimiento </a:t>
            </a:r>
            <a:r>
              <a:rPr lang="es-CO" sz="2400" dirty="0"/>
              <a:t>fetal </a:t>
            </a:r>
            <a:r>
              <a:rPr lang="es-CO" sz="2400" dirty="0" smtClean="0"/>
              <a:t>agudo.</a:t>
            </a:r>
            <a:endParaRPr lang="es-C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Traumas </a:t>
            </a:r>
            <a:r>
              <a:rPr lang="es-CO" sz="2400" dirty="0"/>
              <a:t>craneoencefálicos y de oído.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Exposición </a:t>
            </a:r>
            <a:r>
              <a:rPr lang="es-CO" sz="2400" dirty="0"/>
              <a:t>a ruidos excesivos y </a:t>
            </a:r>
            <a:r>
              <a:rPr lang="es-CO" sz="2400" dirty="0" smtClean="0"/>
              <a:t>  contaminación </a:t>
            </a:r>
            <a:r>
              <a:rPr lang="es-CO" sz="2400" dirty="0"/>
              <a:t>sonora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Uso </a:t>
            </a:r>
            <a:r>
              <a:rPr lang="es-CO" sz="2400" dirty="0"/>
              <a:t>de sustancias y medicamentos </a:t>
            </a:r>
            <a:r>
              <a:rPr lang="es-CO" sz="2400" dirty="0" err="1" smtClean="0"/>
              <a:t>ototóxicos</a:t>
            </a:r>
            <a:r>
              <a:rPr lang="es-CO" sz="2400" dirty="0" smtClean="0"/>
              <a:t> </a:t>
            </a:r>
            <a:r>
              <a:rPr lang="es-CO" sz="2400" dirty="0"/>
              <a:t>como los </a:t>
            </a:r>
            <a:r>
              <a:rPr lang="es-CO" sz="2400" dirty="0" err="1" smtClean="0"/>
              <a:t>aminoglucósidos</a:t>
            </a:r>
            <a:r>
              <a:rPr lang="es-CO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err="1" smtClean="0"/>
              <a:t>Presbiacusia</a:t>
            </a:r>
            <a:r>
              <a:rPr lang="es-CO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Cerumen </a:t>
            </a:r>
            <a:r>
              <a:rPr lang="es-CO" sz="2400" dirty="0"/>
              <a:t>impactado o encajamiento de cuerpos extraños</a:t>
            </a:r>
          </a:p>
        </p:txBody>
      </p:sp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554" y="2083375"/>
            <a:ext cx="4043057" cy="30638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000094" y="384182"/>
            <a:ext cx="517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DETECCION TEMPRANA</a:t>
            </a:r>
            <a:endParaRPr lang="es-CO" sz="3600" b="1" dirty="0"/>
          </a:p>
        </p:txBody>
      </p:sp>
      <p:sp>
        <p:nvSpPr>
          <p:cNvPr id="2" name="Rectángulo 1"/>
          <p:cNvSpPr/>
          <p:nvPr/>
        </p:nvSpPr>
        <p:spPr>
          <a:xfrm>
            <a:off x="1042469" y="1845600"/>
            <a:ext cx="64878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Las pruebas de detección temprana se </a:t>
            </a:r>
            <a:r>
              <a:rPr lang="es-CO" sz="2800" dirty="0"/>
              <a:t>consolidan </a:t>
            </a:r>
            <a:r>
              <a:rPr lang="es-CO" sz="2800" dirty="0" smtClean="0"/>
              <a:t>en el </a:t>
            </a:r>
            <a:r>
              <a:rPr lang="es-CO" sz="2800" dirty="0"/>
              <a:t>tamizaje </a:t>
            </a:r>
            <a:r>
              <a:rPr lang="es-CO" sz="2800" dirty="0" smtClean="0"/>
              <a:t>auditivo organizado </a:t>
            </a:r>
            <a:r>
              <a:rPr lang="es-CO" sz="2800" dirty="0"/>
              <a:t>para Colombia en todo el </a:t>
            </a:r>
            <a:r>
              <a:rPr lang="es-CO" sz="2800" dirty="0" smtClean="0"/>
              <a:t>curso </a:t>
            </a:r>
            <a:r>
              <a:rPr lang="es-CO" sz="2800" dirty="0"/>
              <a:t>de vida, incluye las pruebas de genética</a:t>
            </a:r>
          </a:p>
          <a:p>
            <a:r>
              <a:rPr lang="es-CO" sz="2800" dirty="0"/>
              <a:t>en la etapa </a:t>
            </a:r>
            <a:r>
              <a:rPr lang="es-CO" sz="2800" dirty="0" smtClean="0"/>
              <a:t>inicial </a:t>
            </a:r>
            <a:r>
              <a:rPr lang="es-CO" sz="2800" dirty="0"/>
              <a:t>o </a:t>
            </a:r>
            <a:r>
              <a:rPr lang="es-CO" sz="2800" dirty="0" err="1"/>
              <a:t>preconcepcional</a:t>
            </a:r>
            <a:r>
              <a:rPr lang="es-CO" sz="2800" dirty="0"/>
              <a:t> y de la gestación, primera infancia, infancia, adolescencia, juventud, hasta la adultez y vejez. </a:t>
            </a:r>
          </a:p>
        </p:txBody>
      </p:sp>
    </p:spTree>
    <p:extLst>
      <p:ext uri="{BB962C8B-B14F-4D97-AF65-F5344CB8AC3E}">
        <p14:creationId xmlns:p14="http://schemas.microsoft.com/office/powerpoint/2010/main" val="9609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535740" y="384182"/>
            <a:ext cx="9613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DIAGNOSTICO Y TRATAMIENTO OPORTUNO</a:t>
            </a:r>
            <a:endParaRPr lang="es-CO" sz="3600" b="1" dirty="0"/>
          </a:p>
        </p:txBody>
      </p:sp>
      <p:sp>
        <p:nvSpPr>
          <p:cNvPr id="2" name="Rectángulo 1"/>
          <p:cNvSpPr/>
          <p:nvPr/>
        </p:nvSpPr>
        <p:spPr>
          <a:xfrm>
            <a:off x="1067092" y="1845600"/>
            <a:ext cx="9941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Es el </a:t>
            </a:r>
            <a:r>
              <a:rPr lang="es-CO" sz="2800" dirty="0"/>
              <a:t>paso siguiente a </a:t>
            </a:r>
            <a:r>
              <a:rPr lang="es-CO" sz="2800" dirty="0" smtClean="0"/>
              <a:t>la detección </a:t>
            </a:r>
            <a:r>
              <a:rPr lang="es-CO" sz="2800" dirty="0"/>
              <a:t>precoz dentro del programa y la ruta de Salud Auditiva y comunicativa; </a:t>
            </a:r>
            <a:r>
              <a:rPr lang="es-CO" sz="2800" dirty="0" smtClean="0"/>
              <a:t>el diagnóstico dependerá </a:t>
            </a:r>
            <a:r>
              <a:rPr lang="es-CO" sz="2800" dirty="0"/>
              <a:t>de la </a:t>
            </a:r>
            <a:r>
              <a:rPr lang="es-CO" sz="2800" dirty="0" err="1"/>
              <a:t>etiopatología</a:t>
            </a:r>
            <a:r>
              <a:rPr lang="es-CO" sz="2800" dirty="0"/>
              <a:t> para establecer la conducta de manejo con</a:t>
            </a:r>
          </a:p>
          <a:p>
            <a:r>
              <a:rPr lang="es-CO" sz="2800" dirty="0"/>
              <a:t>el tratamiento, ya sea médico, quirúrgico o de intervención, según el caso </a:t>
            </a:r>
            <a:r>
              <a:rPr lang="es-CO" sz="2800" dirty="0" smtClean="0"/>
              <a:t>con medicamentos</a:t>
            </a:r>
            <a:r>
              <a:rPr lang="es-CO" sz="2800" dirty="0"/>
              <a:t>, </a:t>
            </a:r>
            <a:r>
              <a:rPr lang="es-CO" sz="2800" dirty="0" smtClean="0"/>
              <a:t>cirugía, </a:t>
            </a:r>
            <a:r>
              <a:rPr lang="es-CO" sz="2800" dirty="0"/>
              <a:t>adaptación de ayudas </a:t>
            </a:r>
            <a:r>
              <a:rPr lang="es-CO" sz="2800" dirty="0" smtClean="0"/>
              <a:t>técnicas </a:t>
            </a:r>
            <a:r>
              <a:rPr lang="es-CO" sz="2800" dirty="0"/>
              <a:t>auditivas o </a:t>
            </a:r>
            <a:r>
              <a:rPr lang="es-CO" sz="2800" dirty="0" smtClean="0"/>
              <a:t>LSC (lengua de señas colombiana).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5901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618286" y="430348"/>
            <a:ext cx="60083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LINEAMIENTOS PROGRAMA</a:t>
            </a:r>
          </a:p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 “SOMOS TODO OIDOS”</a:t>
            </a:r>
            <a:endParaRPr lang="es-CO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635" y="1845600"/>
            <a:ext cx="7943400" cy="371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upo 8"/>
          <p:cNvGrpSpPr/>
          <p:nvPr/>
        </p:nvGrpSpPr>
        <p:grpSpPr>
          <a:xfrm>
            <a:off x="1081581" y="2831096"/>
            <a:ext cx="9388397" cy="1739156"/>
            <a:chOff x="2273419" y="2439016"/>
            <a:chExt cx="9388397" cy="1739156"/>
          </a:xfrm>
        </p:grpSpPr>
        <p:sp>
          <p:nvSpPr>
            <p:cNvPr id="8" name="Rectángulo redondeado 7"/>
            <p:cNvSpPr/>
            <p:nvPr/>
          </p:nvSpPr>
          <p:spPr>
            <a:xfrm>
              <a:off x="2273419" y="2439019"/>
              <a:ext cx="1404377" cy="173915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/>
                <a:t>GES</a:t>
              </a:r>
              <a:r>
                <a:rPr lang="es-CO" sz="1400" b="1" dirty="0"/>
                <a:t>TIÓN DEL</a:t>
              </a:r>
            </a:p>
            <a:p>
              <a:pPr algn="ctr"/>
              <a:r>
                <a:rPr lang="es-CO" sz="1400" b="1" dirty="0"/>
                <a:t>RIESGO Y </a:t>
              </a:r>
            </a:p>
            <a:p>
              <a:pPr algn="ctr"/>
              <a:r>
                <a:rPr lang="es-CO" sz="1400" b="1" dirty="0"/>
                <a:t>PROMOCIÓN DE</a:t>
              </a:r>
            </a:p>
            <a:p>
              <a:pPr algn="ctr"/>
              <a:r>
                <a:rPr lang="es-CO" sz="1400" b="1" dirty="0"/>
                <a:t>LA SALUD EN LOS </a:t>
              </a:r>
            </a:p>
            <a:p>
              <a:pPr algn="ctr"/>
              <a:r>
                <a:rPr lang="es-CO" sz="1400" b="1" dirty="0"/>
                <a:t>ENTORNOS -1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3790132" y="2439016"/>
              <a:ext cx="1404377" cy="17391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5342575" y="2439017"/>
              <a:ext cx="1404377" cy="1739153"/>
            </a:xfrm>
            <a:prstGeom prst="roundRect">
              <a:avLst/>
            </a:prstGeom>
            <a:solidFill>
              <a:srgbClr val="A0508B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PREVENCION DE LA ENFERMEDAD </a:t>
              </a:r>
            </a:p>
            <a:p>
              <a:pPr algn="ctr"/>
              <a:r>
                <a:rPr lang="es-CO" sz="1400" dirty="0"/>
                <a:t>3</a:t>
              </a: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6917281" y="2439017"/>
              <a:ext cx="1404377" cy="173915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DETECCION TEMPRANA</a:t>
              </a:r>
            </a:p>
            <a:p>
              <a:pPr algn="ctr"/>
              <a:r>
                <a:rPr lang="es-CO" dirty="0"/>
                <a:t>4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8452044" y="2439016"/>
              <a:ext cx="1618478" cy="173915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dirty="0" smtClean="0"/>
                <a:t>TRATAMIENTO 5</a:t>
              </a:r>
            </a:p>
            <a:p>
              <a:pPr algn="ctr"/>
              <a:r>
                <a:rPr lang="es-CO" sz="1400" dirty="0" smtClean="0"/>
                <a:t>REHABILITACIÓN </a:t>
              </a:r>
              <a:r>
                <a:rPr lang="es-CO" sz="1600" dirty="0" smtClean="0"/>
                <a:t>6</a:t>
              </a:r>
            </a:p>
            <a:p>
              <a:pPr algn="ctr"/>
              <a:r>
                <a:rPr lang="es-CO" sz="1600" dirty="0" smtClean="0"/>
                <a:t>INCLUSIÓN 7</a:t>
              </a:r>
              <a:endParaRPr lang="es-CO" sz="1600" dirty="0"/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10130118" y="2439018"/>
              <a:ext cx="1531698" cy="173915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POBLACIÓN SANA</a:t>
              </a:r>
              <a:endParaRPr lang="es-CO" dirty="0"/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2636215" y="2922499"/>
            <a:ext cx="12807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PROMOCIÓN DE</a:t>
            </a:r>
          </a:p>
          <a:p>
            <a:pPr algn="ctr"/>
            <a:r>
              <a:rPr lang="es-CO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LA SALUD PSPIC Y</a:t>
            </a:r>
          </a:p>
          <a:p>
            <a:pPr algn="ctr"/>
            <a:r>
              <a:rPr lang="es-CO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EN LOS SERVICIOS </a:t>
            </a:r>
          </a:p>
          <a:p>
            <a:pPr algn="ctr"/>
            <a:r>
              <a:rPr lang="es-CO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18515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718" y="1379775"/>
            <a:ext cx="1253457" cy="9680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748159" y="415085"/>
            <a:ext cx="905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ARTICULAR ACCIONES TRANSVERSALES</a:t>
            </a:r>
            <a:endParaRPr lang="es-CO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383" y="1450823"/>
            <a:ext cx="1461264" cy="789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646" y="3263875"/>
            <a:ext cx="1293487" cy="12538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516" y="2213229"/>
            <a:ext cx="1489459" cy="9782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3516" y="4329448"/>
            <a:ext cx="1489459" cy="11310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363" y="5539474"/>
            <a:ext cx="1507624" cy="998004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1682728" y="4460578"/>
            <a:ext cx="5522259" cy="963407"/>
          </a:xfrm>
          <a:prstGeom prst="rightArrow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/>
          <p:cNvSpPr/>
          <p:nvPr/>
        </p:nvSpPr>
        <p:spPr>
          <a:xfrm>
            <a:off x="1682728" y="2347792"/>
            <a:ext cx="5522259" cy="963407"/>
          </a:xfrm>
          <a:prstGeom prst="rightArrow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 derecha 16"/>
          <p:cNvSpPr/>
          <p:nvPr/>
        </p:nvSpPr>
        <p:spPr>
          <a:xfrm rot="10800000">
            <a:off x="4509245" y="3366041"/>
            <a:ext cx="5522259" cy="963407"/>
          </a:xfrm>
          <a:prstGeom prst="rightArrow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 derecha 17"/>
          <p:cNvSpPr/>
          <p:nvPr/>
        </p:nvSpPr>
        <p:spPr>
          <a:xfrm rot="10800000">
            <a:off x="2407015" y="5556772"/>
            <a:ext cx="5522259" cy="963407"/>
          </a:xfrm>
          <a:prstGeom prst="rightArrow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 derecha 18"/>
          <p:cNvSpPr/>
          <p:nvPr/>
        </p:nvSpPr>
        <p:spPr>
          <a:xfrm rot="10800000">
            <a:off x="4509245" y="1285464"/>
            <a:ext cx="5522259" cy="963407"/>
          </a:xfrm>
          <a:prstGeom prst="rightArrow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118847" y="1582501"/>
            <a:ext cx="491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Disminuir  daños auditiva y comunicativa</a:t>
            </a:r>
            <a:endParaRPr lang="es-CO" sz="2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222987" y="2665585"/>
            <a:ext cx="491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Alimentación saludable</a:t>
            </a:r>
            <a:endParaRPr lang="es-CO" sz="2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085492" y="3690147"/>
            <a:ext cx="491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Disminuir la exposición y consumo de tabaco</a:t>
            </a:r>
            <a:endParaRPr lang="es-CO" sz="20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052916" y="4767114"/>
            <a:ext cx="491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Aumento de la actividad física</a:t>
            </a:r>
            <a:endParaRPr lang="es-CO" sz="20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960859" y="5838421"/>
            <a:ext cx="491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Disminución de consumo de alcohol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3955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43436" y="397156"/>
            <a:ext cx="1108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ABORDAJE INTEGRAL DE LAS ALTERACIONES DE SALUD </a:t>
            </a:r>
          </a:p>
          <a:p>
            <a:pPr algn="ctr"/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AUDITIVA Y COMUNICATIVA EN EL </a:t>
            </a:r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PLAN DE BENEFICIOS </a:t>
            </a:r>
            <a:endParaRPr lang="es-CO" sz="24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855451" y="1595022"/>
            <a:ext cx="3496235" cy="914400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</a:gradFill>
          <a:ln>
            <a:solidFill>
              <a:srgbClr val="A4A3A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Disminuir las barreras de acceso a los servicios de salud.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511312" y="4458204"/>
            <a:ext cx="4859511" cy="1409490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</a:gradFill>
          <a:ln>
            <a:solidFill>
              <a:srgbClr val="A4A3A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Asegurar las acciones de: promoción, prevención, detección, temprana, diagnostico y atención oportuna, rehabilitación e inclusión social.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406112" y="1595022"/>
            <a:ext cx="3496235" cy="914400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</a:gradFill>
          <a:ln>
            <a:solidFill>
              <a:srgbClr val="A4A3A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Priorizar y dar </a:t>
            </a:r>
            <a:r>
              <a:rPr lang="es-CO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resolutividad</a:t>
            </a: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es-C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078703" y="4529235"/>
            <a:ext cx="3496235" cy="914400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</a:gradFill>
          <a:ln>
            <a:solidFill>
              <a:srgbClr val="A4A3A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Contemplar los enfoques: Derechos, Determinantes sociales y diferencial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5809129" y="2699606"/>
            <a:ext cx="5683623" cy="1543446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</a:gradFill>
          <a:ln>
            <a:solidFill>
              <a:srgbClr val="A4A3A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Ofertar </a:t>
            </a:r>
            <a:r>
              <a:rPr lang="es-C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servicios </a:t>
            </a: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integrales e integrados de salud (especializados  de pediatría, audiología, fonoaudiología, otorrinolaringología) para la atención </a:t>
            </a:r>
          </a:p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especialmente de la primera infancia y persona mayor. 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251011" y="2657779"/>
            <a:ext cx="5235388" cy="1654357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</a:gradFill>
          <a:ln>
            <a:solidFill>
              <a:srgbClr val="A4A3A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Asegurar la valoración del desarrollo auditivo, de habla, lenguaje y comunicación en los niños menores de 12 años y la detección temprana de</a:t>
            </a:r>
          </a:p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 alteraciones en el curso de vida. 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7978842" y="1574703"/>
            <a:ext cx="3496235" cy="914400"/>
          </a:xfrm>
          <a:prstGeom prst="roundRect">
            <a:avLst/>
          </a:prstGeom>
          <a:gradFill>
            <a:gsLst>
              <a:gs pos="0">
                <a:srgbClr val="FFFF00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3500000" scaled="1"/>
          </a:gradFill>
          <a:ln>
            <a:solidFill>
              <a:srgbClr val="A4A3A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Brindar atención de calidad y con humanización </a:t>
            </a:r>
          </a:p>
        </p:txBody>
      </p:sp>
    </p:spTree>
    <p:extLst>
      <p:ext uri="{BB962C8B-B14F-4D97-AF65-F5344CB8AC3E}">
        <p14:creationId xmlns:p14="http://schemas.microsoft.com/office/powerpoint/2010/main" val="19885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93371" y="156754"/>
            <a:ext cx="5791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NORMATIVIDAD EN EL PROGRAMA DE SALUD VISUAL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256" y="1878992"/>
            <a:ext cx="4157960" cy="5030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529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609529" y="479716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OBJETIVO</a:t>
            </a:r>
            <a:endParaRPr lang="es-CO" sz="3600" b="1" dirty="0"/>
          </a:p>
        </p:txBody>
      </p:sp>
      <p:sp>
        <p:nvSpPr>
          <p:cNvPr id="2" name="Rectángulo 1"/>
          <p:cNvSpPr/>
          <p:nvPr/>
        </p:nvSpPr>
        <p:spPr>
          <a:xfrm>
            <a:off x="984739" y="1654931"/>
            <a:ext cx="61475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Construir, desarrollar e implementar, planes, programas y proyectos, para la promoción de la</a:t>
            </a:r>
          </a:p>
          <a:p>
            <a:pPr algn="just"/>
            <a:r>
              <a:rPr lang="es-CO" sz="2400" dirty="0"/>
              <a:t>salud visual y la prevención de alteraciones visuales evitables, por medio de estrategias e</a:t>
            </a:r>
          </a:p>
          <a:p>
            <a:pPr algn="just"/>
            <a:r>
              <a:rPr lang="es-CO" sz="2400" dirty="0"/>
              <a:t>intervenciones,  que contribuyan a la transformación positiva de los entornos y el </a:t>
            </a:r>
            <a:r>
              <a:rPr lang="es-CO" sz="2400" dirty="0" smtClean="0"/>
              <a:t>mejoramiento de </a:t>
            </a:r>
            <a:r>
              <a:rPr lang="es-CO" sz="2400" dirty="0"/>
              <a:t>la capacidad de respuesta del sistema general de seguridad social en salud.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215" y="1409469"/>
            <a:ext cx="3634741" cy="3427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33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37" y="1186965"/>
            <a:ext cx="5701552" cy="56710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609529" y="479716"/>
            <a:ext cx="3512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SALUD VISUAL</a:t>
            </a:r>
            <a:endParaRPr lang="es-CO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6249962" y="1506526"/>
            <a:ext cx="49275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Tener salud visual implica que no existen enfermedades en el sentido de la visión, ni en </a:t>
            </a:r>
            <a:r>
              <a:rPr lang="es-CO" sz="2400" dirty="0" smtClean="0"/>
              <a:t>estructuras </a:t>
            </a:r>
            <a:r>
              <a:rPr lang="es-CO" sz="2400" dirty="0"/>
              <a:t>de los ojos, al mismo tiempo que la persona goza de buena agudeza visual. </a:t>
            </a:r>
            <a:r>
              <a:rPr lang="es-CO" sz="2400" dirty="0" smtClean="0"/>
              <a:t> en </a:t>
            </a:r>
            <a:r>
              <a:rPr lang="es-CO" sz="2400" dirty="0"/>
              <a:t>la ausencia de aquellas alteraciones visuales, que impiden al ser </a:t>
            </a:r>
            <a:r>
              <a:rPr lang="es-CO" sz="2400" dirty="0" smtClean="0"/>
              <a:t>humano conseguir </a:t>
            </a:r>
            <a:r>
              <a:rPr lang="es-CO" sz="2400" dirty="0"/>
              <a:t>un estado físico, cultural, estructural y funcional de bienestar social. </a:t>
            </a:r>
          </a:p>
        </p:txBody>
      </p:sp>
    </p:spTree>
    <p:extLst>
      <p:ext uri="{BB962C8B-B14F-4D97-AF65-F5344CB8AC3E}">
        <p14:creationId xmlns:p14="http://schemas.microsoft.com/office/powerpoint/2010/main" val="421257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135571" y="384182"/>
            <a:ext cx="7949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PRIORIDADES EN SALUD VISUAL</a:t>
            </a:r>
            <a:endParaRPr lang="es-CO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946" y="1353678"/>
            <a:ext cx="9144000" cy="42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0018" y="1078442"/>
            <a:ext cx="65342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DIMENSIÓN VIDA SALUDABLE Y CONDICIONES NO TRANSMISIBLES</a:t>
            </a:r>
            <a:endParaRPr lang="id-ID" sz="3200" b="1" dirty="0">
              <a:solidFill>
                <a:srgbClr val="FF0000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endParaRPr lang="es-CO" sz="3200" b="1" dirty="0" smtClean="0">
              <a:solidFill>
                <a:srgbClr val="FF0000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40018" y="4175159"/>
            <a:ext cx="6193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/>
              <a:t>SECRETARÍA DE SALUD PÚBLICA Y SEGURIDAD SOCIAL</a:t>
            </a:r>
          </a:p>
        </p:txBody>
      </p:sp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000094" y="384182"/>
            <a:ext cx="684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LOS DEFECTOS REFRACTIVOS</a:t>
            </a:r>
            <a:endParaRPr lang="es-CO" sz="3600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1201003" y="1845600"/>
            <a:ext cx="4909374" cy="370903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304843" y="1845600"/>
            <a:ext cx="47016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800" b="1" dirty="0" smtClean="0"/>
          </a:p>
          <a:p>
            <a:pPr algn="just"/>
            <a:r>
              <a:rPr lang="es-CO" sz="2000" dirty="0" smtClean="0"/>
              <a:t>Miopía</a:t>
            </a:r>
            <a:r>
              <a:rPr lang="es-CO" sz="2000" dirty="0"/>
              <a:t>, hipermetropía, astigmatismo y ambliopía, los </a:t>
            </a:r>
            <a:r>
              <a:rPr lang="es-CO" sz="2000" dirty="0" smtClean="0"/>
              <a:t>síntomas principales </a:t>
            </a:r>
            <a:r>
              <a:rPr lang="es-CO" sz="2000" dirty="0"/>
              <a:t>son la visión borrosa, picazón, sensación de tensión en los ojos y, ocasionalmente</a:t>
            </a:r>
            <a:r>
              <a:rPr lang="es-CO" sz="2000" dirty="0" smtClean="0"/>
              <a:t>, dolor </a:t>
            </a:r>
            <a:r>
              <a:rPr lang="es-CO" sz="2000" dirty="0"/>
              <a:t>de cabeza, estos últimos provocados por un sobreesfuerzo continuado. Estos </a:t>
            </a:r>
            <a:r>
              <a:rPr lang="es-CO" sz="2000" dirty="0" smtClean="0"/>
              <a:t>síntomas suelen </a:t>
            </a:r>
            <a:r>
              <a:rPr lang="es-CO" sz="2000" dirty="0"/>
              <a:t>desaparecer al corregir el defecto, ya sea con anteojos, lentes de contacto o por cirugía. </a:t>
            </a:r>
          </a:p>
          <a:p>
            <a:pPr algn="just"/>
            <a:endParaRPr lang="es-CO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691745" y="1779610"/>
            <a:ext cx="4212816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Enfoque de actividades promocionales y preventivas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762335" y="4463847"/>
            <a:ext cx="4212816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Especial énfasis en población infantil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691745" y="3074103"/>
            <a:ext cx="4212816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CO" sz="2400" dirty="0" smtClean="0"/>
          </a:p>
          <a:p>
            <a:pPr algn="ctr"/>
            <a:r>
              <a:rPr lang="es-CO" sz="2400" dirty="0" smtClean="0"/>
              <a:t>Detección temprana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409938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950833" y="354564"/>
            <a:ext cx="7473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ATENCION NORMATIVA PLAN DE BENEFICIOS </a:t>
            </a:r>
            <a:endParaRPr lang="es-CO" sz="3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205343" y="2429855"/>
            <a:ext cx="4212816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REGIMEN SUBSIDIADO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205342" y="3391909"/>
            <a:ext cx="4490063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&lt; 21  y &gt; de 60 años 1 vez al año</a:t>
            </a:r>
          </a:p>
          <a:p>
            <a:endParaRPr lang="es-C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&gt;21 y &lt; de 60 lentes externos una vez cada cinco años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859735" y="2410436"/>
            <a:ext cx="4212816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REGIMEN CONTRIBUTIVO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205343" y="1105501"/>
            <a:ext cx="9867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C</a:t>
            </a:r>
            <a:r>
              <a:rPr lang="es-CO" sz="2400" dirty="0" smtClean="0"/>
              <a:t>onsulta </a:t>
            </a:r>
            <a:r>
              <a:rPr lang="es-CO" sz="2400" dirty="0"/>
              <a:t>de optometría y oftalmología a todos los grupos de edad en todos los regímenes de afiliación, para la identificación, diagnóstico y tratamiento de los defectos de </a:t>
            </a:r>
            <a:r>
              <a:rPr lang="es-CO" sz="2400" dirty="0" smtClean="0"/>
              <a:t>refracción.</a:t>
            </a:r>
            <a:endParaRPr lang="es-CO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859735" y="3391909"/>
            <a:ext cx="4212816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&lt; 12  una vez al año</a:t>
            </a:r>
          </a:p>
          <a:p>
            <a:endParaRPr lang="es-C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&gt;12 una vez cada cinco años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18751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6308935" y="1629338"/>
            <a:ext cx="4909374" cy="370903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398589" y="383916"/>
            <a:ext cx="35125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LA CATARATA </a:t>
            </a:r>
          </a:p>
          <a:p>
            <a:endParaRPr lang="es-CO" sz="3600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827315" y="1584511"/>
            <a:ext cx="4909374" cy="370903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951230" y="2015464"/>
            <a:ext cx="47016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/>
              <a:t>La catarata representa cerca del 48% de los casos de deficiencia visual en el mundo, siendo una</a:t>
            </a:r>
          </a:p>
          <a:p>
            <a:pPr algn="ctr"/>
            <a:r>
              <a:rPr lang="es-CO" sz="2800" b="1" dirty="0"/>
              <a:t>causa recuperable por medio de cirugía. </a:t>
            </a:r>
            <a:endParaRPr lang="es-CO" sz="2000" dirty="0"/>
          </a:p>
        </p:txBody>
      </p:sp>
      <p:sp>
        <p:nvSpPr>
          <p:cNvPr id="2" name="Rectángulo 1"/>
          <p:cNvSpPr/>
          <p:nvPr/>
        </p:nvSpPr>
        <p:spPr>
          <a:xfrm>
            <a:off x="6512594" y="1845600"/>
            <a:ext cx="4686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Un indicador muy importante para los programas de prevención de ceguera por catarata es </a:t>
            </a:r>
            <a:r>
              <a:rPr lang="es-CO" sz="2800" dirty="0" smtClean="0"/>
              <a:t>el número </a:t>
            </a:r>
            <a:r>
              <a:rPr lang="es-CO" sz="2800" dirty="0"/>
              <a:t>de cirugías de catarata realizada en un año por millón de habitantes, TCC o tasa de</a:t>
            </a:r>
          </a:p>
          <a:p>
            <a:r>
              <a:rPr lang="es-CO" sz="2800" dirty="0"/>
              <a:t>cirugía de catarata. </a:t>
            </a:r>
          </a:p>
        </p:txBody>
      </p:sp>
    </p:spTree>
    <p:extLst>
      <p:ext uri="{BB962C8B-B14F-4D97-AF65-F5344CB8AC3E}">
        <p14:creationId xmlns:p14="http://schemas.microsoft.com/office/powerpoint/2010/main" val="130562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05341" y="2824309"/>
            <a:ext cx="4212816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REGIMEN SUBSIDIADO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205342" y="3804280"/>
            <a:ext cx="9867208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 </a:t>
            </a:r>
            <a:r>
              <a:rPr lang="es-CO" sz="2400" dirty="0"/>
              <a:t>Suministro del Lente Intraocular y su implantación.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Atención </a:t>
            </a:r>
            <a:r>
              <a:rPr lang="es-CO" sz="2400" dirty="0"/>
              <a:t>de las complicaciones inherentes a las cataratas y a su tratamiento.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9734" y="2824310"/>
            <a:ext cx="4212816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REGIMEN CONTRIBUTIVO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7327" y="422387"/>
            <a:ext cx="10890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ATENCION NORMATIVA </a:t>
            </a:r>
            <a:r>
              <a:rPr lang="es-CO" sz="32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PLAN DE BENEFICIOS CATARATA</a:t>
            </a:r>
            <a:endParaRPr lang="es-CO" sz="3200" b="1" dirty="0"/>
          </a:p>
        </p:txBody>
      </p:sp>
      <p:sp>
        <p:nvSpPr>
          <p:cNvPr id="2" name="Rectángulo 1"/>
          <p:cNvSpPr/>
          <p:nvPr/>
        </p:nvSpPr>
        <p:spPr>
          <a:xfrm>
            <a:off x="1205341" y="1561793"/>
            <a:ext cx="9867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El Plan </a:t>
            </a:r>
            <a:r>
              <a:rPr lang="es-CO" sz="2400" dirty="0" smtClean="0"/>
              <a:t>de beneficios en salud </a:t>
            </a:r>
            <a:r>
              <a:rPr lang="es-CO" sz="2400" dirty="0"/>
              <a:t>subsidiado y contributivo, incluye la Atención de los casos </a:t>
            </a:r>
            <a:r>
              <a:rPr lang="es-CO" sz="2400" dirty="0" smtClean="0"/>
              <a:t>con diagnóstico </a:t>
            </a:r>
            <a:r>
              <a:rPr lang="es-CO" sz="2400" dirty="0"/>
              <a:t>de cataratas de cualquier </a:t>
            </a:r>
            <a:r>
              <a:rPr lang="es-CO" sz="2400" dirty="0" smtClean="0"/>
              <a:t>etiología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383925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08416" y="1294493"/>
            <a:ext cx="4212816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PREVENCION PRIMARIA</a:t>
            </a:r>
            <a:endParaRPr lang="es-CO" sz="2400" dirty="0"/>
          </a:p>
        </p:txBody>
      </p:sp>
      <p:sp>
        <p:nvSpPr>
          <p:cNvPr id="11" name="Rectángulo 10"/>
          <p:cNvSpPr/>
          <p:nvPr/>
        </p:nvSpPr>
        <p:spPr>
          <a:xfrm>
            <a:off x="143436" y="397156"/>
            <a:ext cx="1108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ASPECTOS OPERATIVOS PARA EL ABORDAJE</a:t>
            </a:r>
          </a:p>
          <a:p>
            <a:pPr algn="ctr"/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 DE CATARATA </a:t>
            </a:r>
            <a:endParaRPr lang="es-CO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93385"/>
              </p:ext>
            </p:extLst>
          </p:nvPr>
        </p:nvGraphicFramePr>
        <p:xfrm>
          <a:off x="827315" y="1917271"/>
          <a:ext cx="10127556" cy="3549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31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ACCIONES PROMOCIONALES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ACCIONES PREVENTIVAS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21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Promover el uso de protección solar con filtros.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>
                          <a:effectLst/>
                        </a:rPr>
                        <a:t>Realizar actividades de demanda inducida a servicios de salud, especialmente en población mayor de 50 años. 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63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Educación y sensibilización  a los profesionales de la salud.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>
                          <a:effectLst/>
                        </a:rPr>
                        <a:t>Desarrollar actividades de tamizaje donde se realice valoración de fondo de ojo.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633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Promoción del consumo de frutas y verduras.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 dirty="0">
                          <a:effectLst/>
                        </a:rPr>
                        <a:t>Fortalecimiento de los servicios de primer nivel  para la detección oportuna de la catarata.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1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Promoción del no consumo de tabaco.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>
                          <a:effectLst/>
                        </a:rPr>
                        <a:t>Prevención y control de la diabetes como factor de riesgo.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1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>
                          <a:effectLst/>
                        </a:rPr>
                        <a:t>Control de la obesidad.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1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1800" u="none" strike="noStrike" dirty="0">
                          <a:effectLst/>
                        </a:rPr>
                        <a:t>Controlar el uso excesivo de corticoides.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272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777566"/>
            <a:ext cx="12117345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tx1"/>
                </a:solidFill>
              </a:rPr>
              <a:t>En Colombia el tratamiento para el glaucoma se encuentra cubierto por el </a:t>
            </a:r>
            <a:r>
              <a:rPr lang="es-CO" sz="2400" dirty="0" smtClean="0">
                <a:solidFill>
                  <a:schemeClr val="tx1"/>
                </a:solidFill>
              </a:rPr>
              <a:t>Plan de beneficios .</a:t>
            </a:r>
            <a:endParaRPr lang="es-CO" sz="24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Soluciones oftálmicas para el control de la presión intraocular.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/>
                </a:solidFill>
              </a:rPr>
              <a:t> Tratamiento quirúrgico (</a:t>
            </a:r>
            <a:r>
              <a:rPr lang="es-CO" sz="2400" dirty="0" err="1">
                <a:solidFill>
                  <a:schemeClr val="tx1"/>
                </a:solidFill>
              </a:rPr>
              <a:t>Iridotomia</a:t>
            </a:r>
            <a:r>
              <a:rPr lang="es-CO" sz="2400" dirty="0">
                <a:solidFill>
                  <a:schemeClr val="tx1"/>
                </a:solidFill>
              </a:rPr>
              <a:t> o iridectomía laser)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43437" y="270649"/>
            <a:ext cx="11080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GLAUCOMA</a:t>
            </a:r>
            <a:endParaRPr lang="es-CO" sz="40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00451"/>
              </p:ext>
            </p:extLst>
          </p:nvPr>
        </p:nvGraphicFramePr>
        <p:xfrm>
          <a:off x="827315" y="2506662"/>
          <a:ext cx="10808873" cy="3971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8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2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PROMOCION 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 dirty="0">
                          <a:effectLst/>
                        </a:rPr>
                        <a:t>PREVENCION 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546">
                <a:tc>
                  <a:txBody>
                    <a:bodyPr/>
                    <a:lstStyle/>
                    <a:p>
                      <a:pPr algn="l" fontAlgn="t"/>
                      <a:r>
                        <a:rPr lang="es-CO" sz="2400" u="none" strike="noStrike">
                          <a:effectLst/>
                        </a:rPr>
                        <a:t>Desarrollar acciones de IEC, sobre glaucoma. 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2400" u="none" strike="noStrike" dirty="0">
                          <a:effectLst/>
                        </a:rPr>
                        <a:t>Desarrollar actividades de detección precoz de glaucoma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546">
                <a:tc>
                  <a:txBody>
                    <a:bodyPr/>
                    <a:lstStyle/>
                    <a:p>
                      <a:pPr algn="l" fontAlgn="t"/>
                      <a:r>
                        <a:rPr lang="es-CO" sz="2400" u="none" strike="noStrike">
                          <a:effectLst/>
                        </a:rPr>
                        <a:t>Difundir medidas de prevención. 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2400" u="none" strike="noStrike">
                          <a:effectLst/>
                        </a:rPr>
                        <a:t>Realizar demanda inducida a personas con factores de riesgo. 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546">
                <a:tc>
                  <a:txBody>
                    <a:bodyPr/>
                    <a:lstStyle/>
                    <a:p>
                      <a:pPr algn="l" fontAlgn="t"/>
                      <a:r>
                        <a:rPr lang="es-CO" sz="2400" u="none" strike="noStrike">
                          <a:effectLst/>
                        </a:rPr>
                        <a:t>Promoción de la alimentación saludable 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2400" u="none" strike="noStrike" dirty="0">
                          <a:effectLst/>
                        </a:rPr>
                        <a:t>Fortalecer los primeros niveles de atención para lograr detecciones oportunas.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944">
                <a:tc>
                  <a:txBody>
                    <a:bodyPr/>
                    <a:lstStyle/>
                    <a:p>
                      <a:pPr algn="l" fontAlgn="t"/>
                      <a:r>
                        <a:rPr lang="es-CO" sz="2400" u="none" strike="noStrike" dirty="0">
                          <a:effectLst/>
                        </a:rPr>
                        <a:t>Promoción de hábitos de vida saludable para prevenir la HTA y la diabetes.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2400" u="none" strike="noStrike" dirty="0">
                          <a:effectLst/>
                        </a:rPr>
                        <a:t> 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38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736122" y="551822"/>
            <a:ext cx="7117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RETINOPATIA DEL PREMATURO</a:t>
            </a:r>
            <a:endParaRPr lang="es-CO" sz="3600" b="1" dirty="0"/>
          </a:p>
        </p:txBody>
      </p:sp>
      <p:sp>
        <p:nvSpPr>
          <p:cNvPr id="6" name="Rectángulo 5"/>
          <p:cNvSpPr/>
          <p:nvPr/>
        </p:nvSpPr>
        <p:spPr>
          <a:xfrm>
            <a:off x="827315" y="1361506"/>
            <a:ext cx="1048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Es </a:t>
            </a:r>
            <a:r>
              <a:rPr lang="es-CO" sz="2400" dirty="0"/>
              <a:t>necesario realizar un tamiz a todos </a:t>
            </a:r>
            <a:r>
              <a:rPr lang="es-CO" sz="2400" dirty="0" smtClean="0"/>
              <a:t>los prematuros </a:t>
            </a:r>
            <a:r>
              <a:rPr lang="es-CO" sz="2400" dirty="0"/>
              <a:t>de riesgo que sean atendidos en la Unidad de Cuidados Intensivos </a:t>
            </a:r>
            <a:r>
              <a:rPr lang="es-CO" sz="2400" dirty="0" smtClean="0"/>
              <a:t>Neonatales (UCIN</a:t>
            </a:r>
            <a:r>
              <a:rPr lang="es-CO" sz="2400" dirty="0"/>
              <a:t>) en el que se requiere la participación de los médicos oftalmólogos, </a:t>
            </a:r>
            <a:r>
              <a:rPr lang="es-CO" sz="2400" dirty="0" err="1" smtClean="0"/>
              <a:t>retinólogos</a:t>
            </a:r>
            <a:r>
              <a:rPr lang="es-CO" sz="2400" dirty="0" smtClean="0"/>
              <a:t>, </a:t>
            </a:r>
            <a:r>
              <a:rPr lang="es-CO" sz="2400" dirty="0" err="1" smtClean="0"/>
              <a:t>neonatólogos</a:t>
            </a:r>
            <a:r>
              <a:rPr lang="es-CO" sz="2400" dirty="0"/>
              <a:t>, pediatras, médicos generales, enfermeras </a:t>
            </a:r>
            <a:r>
              <a:rPr lang="es-CO" sz="2400" dirty="0" smtClean="0"/>
              <a:t>especialistas.</a:t>
            </a:r>
            <a:endParaRPr lang="es-CO" sz="2400" dirty="0"/>
          </a:p>
        </p:txBody>
      </p:sp>
      <p:sp>
        <p:nvSpPr>
          <p:cNvPr id="7" name="Rectángulo 6"/>
          <p:cNvSpPr/>
          <p:nvPr/>
        </p:nvSpPr>
        <p:spPr>
          <a:xfrm>
            <a:off x="758159" y="3638541"/>
            <a:ext cx="10486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Principales Factores de riesgo</a:t>
            </a:r>
          </a:p>
          <a:p>
            <a:r>
              <a:rPr lang="es-CO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Peso </a:t>
            </a:r>
            <a:r>
              <a:rPr lang="es-CO" sz="2400" dirty="0"/>
              <a:t>al nacimiento inferior a 1600g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peso </a:t>
            </a:r>
            <a:r>
              <a:rPr lang="es-CO" sz="2400" dirty="0"/>
              <a:t>superior a 1600g pero que han recibido oxigenoterapia prolongada o han sido </a:t>
            </a:r>
            <a:r>
              <a:rPr lang="es-CO" sz="2400" dirty="0" smtClean="0"/>
              <a:t>sometidos </a:t>
            </a:r>
            <a:r>
              <a:rPr lang="es-CO" sz="2400" dirty="0"/>
              <a:t>a transfusiones o han sufrido sepsis, anemia, hipoglucemia.</a:t>
            </a:r>
          </a:p>
          <a:p>
            <a:endParaRPr lang="es-CO" sz="2400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720910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189275" y="304842"/>
            <a:ext cx="77588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ACCIONES PROMOCIONALES Y EDUCATIVAS</a:t>
            </a:r>
          </a:p>
          <a:p>
            <a:pPr algn="ctr"/>
            <a:r>
              <a:rPr lang="es-CO" sz="28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RETINOPATIA DEL PREMATURO</a:t>
            </a:r>
            <a:endParaRPr lang="es-CO" sz="28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12350"/>
              </p:ext>
            </p:extLst>
          </p:nvPr>
        </p:nvGraphicFramePr>
        <p:xfrm>
          <a:off x="1498879" y="1192182"/>
          <a:ext cx="10007321" cy="469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1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effectLst/>
                        </a:rPr>
                        <a:t>Promocionales 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effectLst/>
                        </a:rPr>
                        <a:t>Educativas (personal médico Y padres de </a:t>
                      </a:r>
                      <a:r>
                        <a:rPr lang="es-CO" sz="2400" b="1" u="none" strike="noStrike" dirty="0" smtClean="0">
                          <a:effectLst/>
                        </a:rPr>
                        <a:t>familia)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u="none" strike="noStrike" dirty="0">
                          <a:effectLst/>
                        </a:rPr>
                        <a:t>Responsables. 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Planificación familiar.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Supervisión del cuidado del niño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ET, EAPB, IPS.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Nutrición(Micronutrientes)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Alimentación al seno materno y nutrición materna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ET, EAPB, IPS.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Cuidado </a:t>
                      </a:r>
                      <a:r>
                        <a:rPr lang="es-CO" sz="1800" u="none" strike="noStrike" dirty="0" err="1">
                          <a:effectLst/>
                        </a:rPr>
                        <a:t>preconcepcional</a:t>
                      </a:r>
                      <a:r>
                        <a:rPr lang="es-CO" sz="1800" u="none" strike="noStrike" dirty="0">
                          <a:effectLst/>
                        </a:rPr>
                        <a:t>.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Monitoreo de crecimiento y desarrollo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ET, EAPB, IPS.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8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Control Prenatal.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Participación y concientización comunitaria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ET, EAPB, Equipos básicos de salud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Cuidado Postparto  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Inmunizaciones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EAPB, IPS,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Normas y lineamientos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MSPS.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Monitorización </a:t>
                      </a:r>
                      <a:r>
                        <a:rPr lang="es-CO" sz="1800" u="none" strike="noStrike" dirty="0" err="1" smtClean="0">
                          <a:effectLst/>
                        </a:rPr>
                        <a:t>intra</a:t>
                      </a:r>
                      <a:r>
                        <a:rPr lang="es-CO" sz="1800" u="none" strike="noStrike" dirty="0" smtClean="0">
                          <a:effectLst/>
                        </a:rPr>
                        <a:t> parto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EAPB, IPS, Academia.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Servicios quirurgicos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EAPB, IPS, Academia.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Sistema de referencia y contra referencia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EAPB, IPS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 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Reanimación neonatal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EAPB, IPS, Academia.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Control </a:t>
                      </a:r>
                      <a:r>
                        <a:rPr lang="es-CO" sz="1800" u="none" strike="noStrike" dirty="0" smtClean="0">
                          <a:effectLst/>
                        </a:rPr>
                        <a:t>Térmico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EAPB, IPS, Academia. 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73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effectLst/>
                        </a:rPr>
                        <a:t>Asistencia respiratoria</a:t>
                      </a:r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 dirty="0">
                          <a:effectLst/>
                        </a:rPr>
                        <a:t>EAPB, IPS, Academia.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6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920522" y="304842"/>
            <a:ext cx="4296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RESUMEN MEDIDAS PREVENTIVAS</a:t>
            </a:r>
            <a:endParaRPr lang="es-CO" sz="28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920521" y="1066261"/>
            <a:ext cx="4212816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 SALUD VISUAL </a:t>
            </a:r>
            <a:endParaRPr lang="es-CO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177321" y="1691077"/>
            <a:ext cx="421281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 smtClean="0"/>
              <a:t> Prevención nacimientos prematuros y de bajo peso</a:t>
            </a:r>
            <a:endParaRPr lang="es-CO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647763" y="1691077"/>
            <a:ext cx="4823011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/>
              <a:t>Prevención de </a:t>
            </a:r>
            <a:r>
              <a:rPr lang="es-CO" sz="2400" dirty="0" smtClean="0"/>
              <a:t>abuso de </a:t>
            </a:r>
            <a:r>
              <a:rPr lang="es-CO" sz="2400" dirty="0"/>
              <a:t>consumo </a:t>
            </a:r>
            <a:r>
              <a:rPr lang="es-CO" sz="2400" dirty="0" smtClean="0"/>
              <a:t>de Sustancias Psicoactivas</a:t>
            </a:r>
            <a:r>
              <a:rPr lang="es-CO" sz="2400" dirty="0"/>
              <a:t>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77321" y="2641840"/>
            <a:ext cx="421281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 smtClean="0"/>
              <a:t> Detección temprana de factores de riesgo.</a:t>
            </a:r>
            <a:endParaRPr lang="es-CO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57556" y="3592603"/>
            <a:ext cx="421281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/>
              <a:t>Elaboración y </a:t>
            </a:r>
            <a:r>
              <a:rPr lang="es-CO" sz="2400" dirty="0" smtClean="0"/>
              <a:t>control con </a:t>
            </a:r>
            <a:r>
              <a:rPr lang="es-CO" sz="2400" dirty="0"/>
              <a:t>guías de </a:t>
            </a:r>
            <a:r>
              <a:rPr lang="es-CO" sz="2400" dirty="0" smtClean="0"/>
              <a:t>atención y </a:t>
            </a:r>
            <a:r>
              <a:rPr lang="es-CO" sz="2400" dirty="0"/>
              <a:t>lineamiento.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157556" y="4960748"/>
            <a:ext cx="4212816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 smtClean="0"/>
              <a:t> Prevención de enfermedades de transmisión sexual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647764" y="4550564"/>
            <a:ext cx="4751294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 smtClean="0"/>
              <a:t> Reducción de consumo de alcohol, drogas y tabaco</a:t>
            </a:r>
            <a:endParaRPr lang="es-CO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647764" y="3629224"/>
            <a:ext cx="4751294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 smtClean="0"/>
              <a:t>Prevención de rubéola congénita</a:t>
            </a:r>
          </a:p>
          <a:p>
            <a:pPr algn="ctr"/>
            <a:endParaRPr lang="es-CO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647764" y="2667823"/>
            <a:ext cx="4751294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CO" sz="2400" dirty="0" smtClean="0"/>
              <a:t> Suplementación con ácido Fólico</a:t>
            </a:r>
            <a:endParaRPr lang="es-CO" sz="2400" dirty="0"/>
          </a:p>
          <a:p>
            <a:pPr algn="ctr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83213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077984" y="341980"/>
            <a:ext cx="7189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ESTRATEGIAS GENERALES PARA EL ABORDAJE</a:t>
            </a:r>
            <a:endParaRPr lang="es-CO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1181687" y="1443841"/>
            <a:ext cx="9917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Prevención, Sensibilización y Educación en Salud Visual</a:t>
            </a:r>
          </a:p>
          <a:p>
            <a:endParaRPr lang="es-CO" sz="2400" dirty="0"/>
          </a:p>
          <a:p>
            <a:r>
              <a:rPr lang="es-CO" sz="2400" dirty="0"/>
              <a:t>Esta línea busca promover la educación a la comunidad para la identificación de factores </a:t>
            </a:r>
            <a:r>
              <a:rPr lang="es-CO" sz="2400" dirty="0" smtClean="0"/>
              <a:t>de riesgo </a:t>
            </a:r>
            <a:r>
              <a:rPr lang="es-CO" sz="2400" dirty="0"/>
              <a:t>de enfermedad visual, la prevención y la detección temprana de las alteraciones </a:t>
            </a:r>
            <a:r>
              <a:rPr lang="es-CO" sz="2400" dirty="0" smtClean="0"/>
              <a:t>visuales; igualmente </a:t>
            </a:r>
            <a:r>
              <a:rPr lang="es-CO" sz="2400" dirty="0"/>
              <a:t>una de las estrategias vinculadas a esta línea de intervención,  es la Investigación, </a:t>
            </a:r>
            <a:r>
              <a:rPr lang="es-CO" sz="2400" dirty="0" smtClean="0"/>
              <a:t>la cual </a:t>
            </a:r>
            <a:r>
              <a:rPr lang="es-CO" sz="2400" dirty="0"/>
              <a:t>se plantea como respuesta al hecho de que la salud visual ha sido escasamente </a:t>
            </a:r>
            <a:r>
              <a:rPr lang="es-CO" sz="2400" dirty="0" smtClean="0"/>
              <a:t>tratada desde </a:t>
            </a:r>
            <a:r>
              <a:rPr lang="es-CO" sz="2400" dirty="0"/>
              <a:t>el punto de vista de la salud </a:t>
            </a:r>
            <a:r>
              <a:rPr lang="es-CO" sz="2400" dirty="0" smtClean="0"/>
              <a:t>pública</a:t>
            </a:r>
            <a:r>
              <a:rPr lang="es-C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26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88008" y="363737"/>
            <a:ext cx="5791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NORMATIVIDAD EN LOS PROGRAMAS SALUD VISUAL Y AUDITIVA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8903" y="4049302"/>
            <a:ext cx="6828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GUSTAVO ADLFO GOMEZ MARQUEZ</a:t>
            </a:r>
          </a:p>
          <a:p>
            <a:r>
              <a:rPr lang="es-CO" sz="2400" b="1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ENFERMERO PROFESIONAL</a:t>
            </a:r>
          </a:p>
          <a:p>
            <a:endParaRPr lang="es-CO" sz="2400" b="1" dirty="0" smtClean="0">
              <a:solidFill>
                <a:schemeClr val="bg1"/>
              </a:solidFill>
              <a:latin typeface="Montserrat Black" panose="00000A00000000000000" pitchFamily="2" charset="0"/>
            </a:endParaRPr>
          </a:p>
          <a:p>
            <a:r>
              <a:rPr lang="es-CO" sz="2400" b="1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Referente de la Ruta Salud Visual y Auditiva Secretaria de Salud y Seguridad Social Municipio de Pereira.</a:t>
            </a:r>
          </a:p>
        </p:txBody>
      </p:sp>
    </p:spTree>
    <p:extLst>
      <p:ext uri="{BB962C8B-B14F-4D97-AF65-F5344CB8AC3E}">
        <p14:creationId xmlns:p14="http://schemas.microsoft.com/office/powerpoint/2010/main" val="145199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347408" y="400038"/>
            <a:ext cx="9217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COMPONENTES PARA LA INTERVENCIÓN EN SALUD VISUAL </a:t>
            </a:r>
            <a:endParaRPr lang="es-CO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1181687" y="1443841"/>
            <a:ext cx="9917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Promoción y protección de salud </a:t>
            </a:r>
            <a:r>
              <a:rPr lang="es-CO" sz="2400" dirty="0" smtClean="0"/>
              <a:t>visual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/>
              <a:t>Restitución frente a situaciones que afectan negativamente la salud visual.</a:t>
            </a:r>
          </a:p>
          <a:p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1181687" y="3106953"/>
            <a:ext cx="9586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FASES METODOLOGICAS DE LA RESPUESTA DE SALUD VISUAL</a:t>
            </a:r>
            <a:endParaRPr lang="es-CO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1347408" y="3831441"/>
            <a:ext cx="991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Fase I: Planeación Participativa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Fase II: Implementación de planes de acción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/>
              <a:t>Fase III: Balance y monitoreo</a:t>
            </a:r>
            <a:endParaRPr lang="es-CO" sz="2400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77444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216743" y="388540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ENFOQUE DE ESCENARIOS</a:t>
            </a:r>
            <a:endParaRPr lang="es-CO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1181687" y="1030513"/>
            <a:ext cx="99177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/>
              <a:t>1. Familiar</a:t>
            </a:r>
          </a:p>
          <a:p>
            <a:r>
              <a:rPr lang="es-CO" sz="2000" dirty="0" smtClean="0"/>
              <a:t>2. Escolar (incluye preescolar)</a:t>
            </a:r>
          </a:p>
          <a:p>
            <a:r>
              <a:rPr lang="es-CO" sz="2000" dirty="0" smtClean="0"/>
              <a:t>3. Organizaciones saludables</a:t>
            </a:r>
          </a:p>
          <a:p>
            <a:r>
              <a:rPr lang="es-CO" sz="2000" dirty="0" smtClean="0"/>
              <a:t>4. Servicios de salud</a:t>
            </a:r>
          </a:p>
          <a:p>
            <a:endParaRPr lang="es-CO" sz="2000" dirty="0"/>
          </a:p>
        </p:txBody>
      </p:sp>
      <p:sp>
        <p:nvSpPr>
          <p:cNvPr id="8" name="Rectángulo 7"/>
          <p:cNvSpPr/>
          <p:nvPr/>
        </p:nvSpPr>
        <p:spPr>
          <a:xfrm>
            <a:off x="3493261" y="2534098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SERVICIOS DE SALUD</a:t>
            </a:r>
            <a:endParaRPr lang="es-CO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1080087" y="3053673"/>
            <a:ext cx="9917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Los servicios de salud, deben incluir como método, la estrategia de Atención Primaria, que </a:t>
            </a:r>
          </a:p>
          <a:p>
            <a:r>
              <a:rPr lang="es-CO" sz="2000" dirty="0"/>
              <a:t>incluye acciones de promoción de la salud visual, prevención, detección temprana y </a:t>
            </a:r>
            <a:r>
              <a:rPr lang="es-CO" sz="2000" dirty="0" smtClean="0"/>
              <a:t>tratamiento oportuno</a:t>
            </a:r>
            <a:r>
              <a:rPr lang="es-CO" sz="2000" dirty="0"/>
              <a:t>, como componente esencial de la prestación de los servicios, que permitan </a:t>
            </a:r>
            <a:r>
              <a:rPr lang="es-CO" sz="2000" dirty="0" smtClean="0"/>
              <a:t>lograr dinámicas </a:t>
            </a:r>
            <a:r>
              <a:rPr lang="es-CO" sz="2000" dirty="0"/>
              <a:t>accesibles, flexibles, participativas y que respondan a las necesidades de </a:t>
            </a:r>
            <a:r>
              <a:rPr lang="es-CO" sz="2000" dirty="0" smtClean="0"/>
              <a:t>la población</a:t>
            </a:r>
            <a:r>
              <a:rPr lang="es-CO" sz="2000" dirty="0"/>
              <a:t>. </a:t>
            </a:r>
          </a:p>
          <a:p>
            <a:endParaRPr lang="es-CO" sz="2000" dirty="0"/>
          </a:p>
          <a:p>
            <a:r>
              <a:rPr lang="es-CO" sz="2000" dirty="0"/>
              <a:t>Facilitar la articulación de las acciones individuales y colectivas, gestionando la reducción de </a:t>
            </a:r>
          </a:p>
          <a:p>
            <a:r>
              <a:rPr lang="es-CO" sz="2000" dirty="0"/>
              <a:t>barreras de acceso a los servicios, y el incremento del nivel de flexibilidad, incluyendo la</a:t>
            </a:r>
          </a:p>
          <a:p>
            <a:r>
              <a:rPr lang="es-CO" sz="2000" dirty="0"/>
              <a:t>generación de alianzas estratégicas con otros actores </a:t>
            </a:r>
          </a:p>
        </p:txBody>
      </p:sp>
    </p:spTree>
    <p:extLst>
      <p:ext uri="{BB962C8B-B14F-4D97-AF65-F5344CB8AC3E}">
        <p14:creationId xmlns:p14="http://schemas.microsoft.com/office/powerpoint/2010/main" val="27104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977640" y="80722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HITOS DEFINICIÓN </a:t>
            </a:r>
            <a:endParaRPr lang="es-CO" sz="3600" b="1" dirty="0"/>
          </a:p>
        </p:txBody>
      </p:sp>
      <p:sp>
        <p:nvSpPr>
          <p:cNvPr id="5" name="Rectángulo 4"/>
          <p:cNvSpPr/>
          <p:nvPr/>
        </p:nvSpPr>
        <p:spPr>
          <a:xfrm>
            <a:off x="1283678" y="2573430"/>
            <a:ext cx="99177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000" dirty="0"/>
              <a:t>Hito</a:t>
            </a:r>
            <a:r>
              <a:rPr lang="es-ES" sz="2000" dirty="0" smtClean="0"/>
              <a:t>, </a:t>
            </a:r>
            <a:r>
              <a:rPr lang="es-ES" sz="2000" dirty="0"/>
              <a:t>se utiliza para denominar a la señal permanente que permite indicar una dirección, una situación geográfica o una distancia determinada. Suele tratarse de esculturas o señalaciones de diversos materiales. El Hito Tres Fronteras, por ejemplo, es un obelisco ubicado donde confluyen los ríos Iguazú y Paraná que marca el límite entre Argentina, Brasil y Paraguay. El Hito al Trópico de Capricornio, por otra parte, es una escultura de gran tamaño que se encuentra a casi 30 kilómetros de la localidad de Antofagasta, en territorio chileno.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5738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Rectángulo 15"/>
          <p:cNvSpPr/>
          <p:nvPr/>
        </p:nvSpPr>
        <p:spPr>
          <a:xfrm>
            <a:off x="1600200" y="1047425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PRIMERA INFANCIA</a:t>
            </a:r>
            <a:endParaRPr lang="es-CO" sz="2800" b="1" dirty="0"/>
          </a:p>
        </p:txBody>
      </p:sp>
      <p:pic>
        <p:nvPicPr>
          <p:cNvPr id="7" name="6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9468" r="1963" b="38146"/>
          <a:stretch/>
        </p:blipFill>
        <p:spPr bwMode="auto">
          <a:xfrm>
            <a:off x="822960" y="1844040"/>
            <a:ext cx="10241279" cy="3596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15"/>
          <p:cNvSpPr/>
          <p:nvPr/>
        </p:nvSpPr>
        <p:spPr>
          <a:xfrm>
            <a:off x="4373880" y="436941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HITOS  POR CURSO DE VIDA 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032341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Rectángulo 15"/>
          <p:cNvSpPr/>
          <p:nvPr/>
        </p:nvSpPr>
        <p:spPr>
          <a:xfrm>
            <a:off x="4373880" y="707347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INFANCIA</a:t>
            </a:r>
            <a:endParaRPr lang="es-CO" sz="3600" b="1" dirty="0"/>
          </a:p>
        </p:txBody>
      </p:sp>
      <p:pic>
        <p:nvPicPr>
          <p:cNvPr id="8" name="7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29727" r="1964" b="37198"/>
          <a:stretch/>
        </p:blipFill>
        <p:spPr bwMode="auto">
          <a:xfrm>
            <a:off x="827315" y="1558384"/>
            <a:ext cx="10526485" cy="3851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931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Rectángulo 15"/>
          <p:cNvSpPr/>
          <p:nvPr/>
        </p:nvSpPr>
        <p:spPr>
          <a:xfrm>
            <a:off x="4130040" y="63505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ADOLESCENCIA </a:t>
            </a:r>
            <a:endParaRPr lang="es-CO" sz="3600" b="1" dirty="0"/>
          </a:p>
        </p:txBody>
      </p:sp>
      <p:pic>
        <p:nvPicPr>
          <p:cNvPr id="5" name="4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29485" r="1812" b="41063"/>
          <a:stretch/>
        </p:blipFill>
        <p:spPr bwMode="auto">
          <a:xfrm>
            <a:off x="888274" y="1402081"/>
            <a:ext cx="10450285" cy="4041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98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Rectángulo 15"/>
          <p:cNvSpPr/>
          <p:nvPr/>
        </p:nvSpPr>
        <p:spPr>
          <a:xfrm>
            <a:off x="4130040" y="63505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JUVENTUD </a:t>
            </a:r>
            <a:endParaRPr lang="es-CO" sz="3600" b="1" dirty="0"/>
          </a:p>
        </p:txBody>
      </p:sp>
      <p:pic>
        <p:nvPicPr>
          <p:cNvPr id="7" name="6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29727" r="1812" b="36473"/>
          <a:stretch/>
        </p:blipFill>
        <p:spPr bwMode="auto">
          <a:xfrm>
            <a:off x="944880" y="1281385"/>
            <a:ext cx="10256520" cy="4220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43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Rectángulo 15"/>
          <p:cNvSpPr/>
          <p:nvPr/>
        </p:nvSpPr>
        <p:spPr>
          <a:xfrm>
            <a:off x="4251960" y="635054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ADULTEZ  </a:t>
            </a:r>
            <a:endParaRPr lang="es-CO" sz="3600" b="1" dirty="0"/>
          </a:p>
        </p:txBody>
      </p:sp>
      <p:pic>
        <p:nvPicPr>
          <p:cNvPr id="5" name="4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31418" r="3022" b="32609"/>
          <a:stretch/>
        </p:blipFill>
        <p:spPr bwMode="auto">
          <a:xfrm>
            <a:off x="1066800" y="1356360"/>
            <a:ext cx="10012680" cy="3794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66800" y="4792980"/>
            <a:ext cx="8225245" cy="56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62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Rectángulo 15"/>
          <p:cNvSpPr/>
          <p:nvPr/>
        </p:nvSpPr>
        <p:spPr>
          <a:xfrm>
            <a:off x="4251960" y="689763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VEJEZ </a:t>
            </a:r>
            <a:endParaRPr lang="es-CO" sz="3600" b="1" dirty="0"/>
          </a:p>
        </p:txBody>
      </p:sp>
      <p:sp>
        <p:nvSpPr>
          <p:cNvPr id="2" name="1 Rectángulo"/>
          <p:cNvSpPr/>
          <p:nvPr/>
        </p:nvSpPr>
        <p:spPr>
          <a:xfrm>
            <a:off x="1066800" y="4792980"/>
            <a:ext cx="8225245" cy="56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/>
          <p:nvPr/>
        </p:nvPicPr>
        <p:blipFill rotWithShape="1">
          <a:blip r:embed="rId5"/>
          <a:srcRect l="2417" t="28985" r="1813" b="24611"/>
          <a:stretch/>
        </p:blipFill>
        <p:spPr bwMode="auto">
          <a:xfrm>
            <a:off x="1051560" y="1336094"/>
            <a:ext cx="10226040" cy="4020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7683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566" y="124865"/>
            <a:ext cx="6861390" cy="51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4800" y="1636010"/>
            <a:ext cx="5791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Montserrat Black" panose="00000A00000000000000" pitchFamily="2" charset="0"/>
              </a:rPr>
              <a:t>NORMATIVIDAD EN EL PROGRAMA DE SALUD AUDITIVA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523" y="1093871"/>
            <a:ext cx="5628917" cy="3953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01002" y="1624808"/>
            <a:ext cx="98809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Da vía a las Rutas Integrales de Atención en Salud (RIAS), en el marco del Modelo Integral de Atención en Salud (MIAS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) - (MAITE),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cual tiene como objetivo buscar un modelo que pase del asistencialismo a la prevención; las entidades territoriales, las aseguradoras y los prestadores estarán obligadas a brindar atenciones para promover la salud y anticiparse a la enfermedad tanto en niños, adolescentes, adultos y adultos mayores.</a:t>
            </a:r>
          </a:p>
          <a:p>
            <a:pPr algn="just"/>
            <a:endParaRPr lang="es-CO" b="1" dirty="0"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es-CO" b="1" dirty="0">
                <a:latin typeface="Arial" panose="020B0604020202020204" pitchFamily="34" charset="0"/>
                <a:cs typeface="Arial" pitchFamily="34" charset="0"/>
              </a:rPr>
              <a:t>LAS RIAS (Ruta Integral de Atención en Salud)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Tiene como objetivo 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Contribuir al mejoramiento de los resultados en salud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Reducir la carga de la enfermedad 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Mediante las condiciones necesarias para asegurar la integralidad en la atención en Salud para las personas, familias y comunidades.</a:t>
            </a:r>
            <a:endParaRPr lang="es-ES" dirty="0">
              <a:latin typeface="Arial" panose="020B0604020202020204" pitchFamily="34" charset="0"/>
              <a:cs typeface="Arial" pitchFamily="34" charset="0"/>
            </a:endParaRPr>
          </a:p>
          <a:p>
            <a:endParaRPr lang="es-CO" sz="1600" dirty="0">
              <a:solidFill>
                <a:srgbClr val="72707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18833" y="550298"/>
            <a:ext cx="5654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 algn="ctr"/>
            <a:r>
              <a:rPr lang="es-CO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RESOLUCIÓN 3280 DE 2018</a:t>
            </a:r>
          </a:p>
        </p:txBody>
      </p:sp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C6D5181-ABF5-4215-BF7E-4FC2F472B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894856"/>
              </p:ext>
            </p:extLst>
          </p:nvPr>
        </p:nvGraphicFramePr>
        <p:xfrm>
          <a:off x="1009931" y="1303469"/>
          <a:ext cx="10098695" cy="393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3424309" y="364656"/>
            <a:ext cx="4086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INGRESO A LAS RIAS</a:t>
            </a:r>
            <a:endParaRPr lang="es-CO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995" y="1179835"/>
            <a:ext cx="5762380" cy="4321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085529" y="533504"/>
            <a:ext cx="8226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SALUD AUDITIVA Y COMUNICATIVA</a:t>
            </a:r>
            <a:endParaRPr lang="es-CO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1200482" y="1606692"/>
            <a:ext cx="61864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Salud Auditiva y comunicativa: Es la capacidad efectiva sana del ser humano</a:t>
            </a:r>
          </a:p>
          <a:p>
            <a:r>
              <a:rPr lang="es-CO" sz="2800" dirty="0"/>
              <a:t>para oír, ligada a la función de c</a:t>
            </a:r>
            <a:r>
              <a:rPr lang="es-CO" sz="2800" dirty="0" smtClean="0"/>
              <a:t>omunicar </a:t>
            </a:r>
            <a:r>
              <a:rPr lang="es-CO" sz="2800" dirty="0"/>
              <a:t>a través del lenguaje, dicha capacidad</a:t>
            </a:r>
          </a:p>
          <a:p>
            <a:r>
              <a:rPr lang="es-CO" sz="2800" dirty="0"/>
              <a:t>depende de las estructuras y fisiología del órgano de la audición, del grado de</a:t>
            </a:r>
          </a:p>
          <a:p>
            <a:r>
              <a:rPr lang="es-CO" sz="2800" dirty="0"/>
              <a:t>maduración del individuo y del a</a:t>
            </a:r>
            <a:r>
              <a:rPr lang="es-CO" sz="2800" dirty="0" smtClean="0"/>
              <a:t>mbiente </a:t>
            </a:r>
            <a:r>
              <a:rPr lang="es-CO" sz="2800" dirty="0"/>
              <a:t>sociocultural en el que se desenvuelve. </a:t>
            </a:r>
          </a:p>
        </p:txBody>
      </p:sp>
    </p:spTree>
    <p:extLst>
      <p:ext uri="{BB962C8B-B14F-4D97-AF65-F5344CB8AC3E}">
        <p14:creationId xmlns:p14="http://schemas.microsoft.com/office/powerpoint/2010/main" val="40161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61885"/>
            <a:ext cx="5197158" cy="34783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620971" y="616133"/>
            <a:ext cx="9058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TRANSTORNOS DEL SISTEMA AUDITIVO</a:t>
            </a:r>
            <a:endParaRPr lang="es-CO" sz="3600" b="1" dirty="0"/>
          </a:p>
        </p:txBody>
      </p:sp>
      <p:sp>
        <p:nvSpPr>
          <p:cNvPr id="2" name="Rectángulo 1"/>
          <p:cNvSpPr/>
          <p:nvPr/>
        </p:nvSpPr>
        <p:spPr>
          <a:xfrm>
            <a:off x="1114186" y="1656912"/>
            <a:ext cx="57707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800" dirty="0"/>
          </a:p>
          <a:p>
            <a:r>
              <a:rPr lang="es-CO" sz="2800" dirty="0"/>
              <a:t>L</a:t>
            </a:r>
            <a:r>
              <a:rPr lang="es-CO" sz="2800" dirty="0" smtClean="0"/>
              <a:t>os </a:t>
            </a:r>
            <a:r>
              <a:rPr lang="es-CO" sz="2800" dirty="0"/>
              <a:t>trastornos del sistema auditivo y la discapacidad auditiva han sido </a:t>
            </a:r>
          </a:p>
          <a:p>
            <a:r>
              <a:rPr lang="es-CO" sz="2800" dirty="0"/>
              <a:t>identificados como </a:t>
            </a:r>
            <a:r>
              <a:rPr lang="es-CO" sz="2800" dirty="0" smtClean="0"/>
              <a:t>prioritarios</a:t>
            </a:r>
            <a:r>
              <a:rPr lang="es-CO" sz="2800" dirty="0"/>
              <a:t> y</a:t>
            </a:r>
            <a:r>
              <a:rPr lang="es-CO" sz="2800" dirty="0" smtClean="0"/>
              <a:t> exigen respuestas </a:t>
            </a:r>
            <a:r>
              <a:rPr lang="es-CO" sz="2800" dirty="0"/>
              <a:t>estatales y gubernamentales efectivas, </a:t>
            </a:r>
            <a:r>
              <a:rPr lang="es-CO" sz="2800" dirty="0" smtClean="0"/>
              <a:t>las </a:t>
            </a:r>
            <a:r>
              <a:rPr lang="es-CO" sz="2800" dirty="0"/>
              <a:t>causas principales </a:t>
            </a:r>
            <a:r>
              <a:rPr lang="es-CO" sz="2800" dirty="0" smtClean="0"/>
              <a:t>de daño </a:t>
            </a:r>
            <a:r>
              <a:rPr lang="es-CO" sz="2800" dirty="0"/>
              <a:t>o deterioro del sistema auditivo de los colombianos y de intervención prioritaria </a:t>
            </a:r>
          </a:p>
          <a:p>
            <a:r>
              <a:rPr lang="es-CO" sz="2800" dirty="0"/>
              <a:t>obedecen a:   </a:t>
            </a:r>
          </a:p>
          <a:p>
            <a:r>
              <a:rPr lang="es-CO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09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609529" y="479716"/>
            <a:ext cx="517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E20E18"/>
                </a:solidFill>
                <a:latin typeface="Montserrat Black" panose="00000A00000000000000" pitchFamily="2" charset="0"/>
              </a:rPr>
              <a:t>FACTORES DE RIESGO</a:t>
            </a:r>
            <a:endParaRPr lang="es-CO" sz="36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082" y="2335307"/>
            <a:ext cx="2638748" cy="2638748"/>
          </a:xfrm>
          <a:prstGeom prst="rect">
            <a:avLst/>
          </a:prstGeom>
        </p:spPr>
      </p:pic>
      <p:sp>
        <p:nvSpPr>
          <p:cNvPr id="19" name="Elipse 18"/>
          <p:cNvSpPr/>
          <p:nvPr/>
        </p:nvSpPr>
        <p:spPr>
          <a:xfrm>
            <a:off x="6538517" y="1168023"/>
            <a:ext cx="2246894" cy="11258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Interacción</a:t>
            </a:r>
            <a:endParaRPr lang="es-CO" dirty="0"/>
          </a:p>
        </p:txBody>
      </p:sp>
      <p:sp>
        <p:nvSpPr>
          <p:cNvPr id="20" name="Elipse 19"/>
          <p:cNvSpPr/>
          <p:nvPr/>
        </p:nvSpPr>
        <p:spPr>
          <a:xfrm>
            <a:off x="3481430" y="1144516"/>
            <a:ext cx="2246894" cy="11258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Ambientales</a:t>
            </a:r>
          </a:p>
        </p:txBody>
      </p:sp>
      <p:sp>
        <p:nvSpPr>
          <p:cNvPr id="21" name="Elipse 20"/>
          <p:cNvSpPr/>
          <p:nvPr/>
        </p:nvSpPr>
        <p:spPr>
          <a:xfrm>
            <a:off x="7715486" y="2524861"/>
            <a:ext cx="2246894" cy="11258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Económicos</a:t>
            </a:r>
            <a:endParaRPr lang="es-CO" dirty="0"/>
          </a:p>
        </p:txBody>
      </p:sp>
      <p:sp>
        <p:nvSpPr>
          <p:cNvPr id="22" name="Elipse 21"/>
          <p:cNvSpPr/>
          <p:nvPr/>
        </p:nvSpPr>
        <p:spPr>
          <a:xfrm>
            <a:off x="7631945" y="4093952"/>
            <a:ext cx="2246894" cy="11258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Sociales-culturales</a:t>
            </a:r>
            <a:endParaRPr lang="es-CO" dirty="0"/>
          </a:p>
        </p:txBody>
      </p:sp>
      <p:sp>
        <p:nvSpPr>
          <p:cNvPr id="23" name="Elipse 22"/>
          <p:cNvSpPr/>
          <p:nvPr/>
        </p:nvSpPr>
        <p:spPr>
          <a:xfrm>
            <a:off x="4660352" y="5219800"/>
            <a:ext cx="2246894" cy="11258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Atención de salud</a:t>
            </a:r>
            <a:endParaRPr lang="es-CO" dirty="0"/>
          </a:p>
        </p:txBody>
      </p:sp>
      <p:sp>
        <p:nvSpPr>
          <p:cNvPr id="24" name="Elipse 23"/>
          <p:cNvSpPr/>
          <p:nvPr/>
        </p:nvSpPr>
        <p:spPr>
          <a:xfrm>
            <a:off x="1804002" y="3839717"/>
            <a:ext cx="2859474" cy="11258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Comportamentales</a:t>
            </a:r>
            <a:endParaRPr lang="es-CO" dirty="0"/>
          </a:p>
        </p:txBody>
      </p:sp>
      <p:sp>
        <p:nvSpPr>
          <p:cNvPr id="25" name="Elipse 24"/>
          <p:cNvSpPr/>
          <p:nvPr/>
        </p:nvSpPr>
        <p:spPr>
          <a:xfrm>
            <a:off x="1997552" y="2468124"/>
            <a:ext cx="2246894" cy="11258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Biológicos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47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</TotalTime>
  <Words>4130</Words>
  <Application>Microsoft Office PowerPoint</Application>
  <PresentationFormat>Panorámica</PresentationFormat>
  <Paragraphs>424</Paragraphs>
  <Slides>39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Montserrat Black</vt:lpstr>
      <vt:lpstr>Montserrat Medium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FliaGómezMárquez</cp:lastModifiedBy>
  <cp:revision>104</cp:revision>
  <dcterms:created xsi:type="dcterms:W3CDTF">2020-08-01T22:10:19Z</dcterms:created>
  <dcterms:modified xsi:type="dcterms:W3CDTF">2021-06-11T11:47:17Z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