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61" r:id="rId5"/>
    <p:sldId id="290" r:id="rId6"/>
    <p:sldId id="292" r:id="rId7"/>
    <p:sldId id="297" r:id="rId8"/>
    <p:sldId id="294" r:id="rId9"/>
    <p:sldId id="295" r:id="rId10"/>
    <p:sldId id="296" r:id="rId11"/>
    <p:sldId id="279" r:id="rId12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0E18"/>
    <a:srgbClr val="3399FF"/>
    <a:srgbClr val="FF66FF"/>
    <a:srgbClr val="727070"/>
    <a:srgbClr val="A4A3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26" autoAdjust="0"/>
    <p:restoredTop sz="94660"/>
  </p:normalViewPr>
  <p:slideViewPr>
    <p:cSldViewPr snapToGrid="0">
      <p:cViewPr>
        <p:scale>
          <a:sx n="62" d="100"/>
          <a:sy n="62" d="100"/>
        </p:scale>
        <p:origin x="1062" y="2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A7C366-B3B2-425F-8895-15A3FB28E707}" type="datetimeFigureOut">
              <a:rPr lang="es-CO" smtClean="0"/>
              <a:t>30/06/2021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8F6567-4D25-4EC9-ABC4-DBA84AA8798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78331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8F6567-4D25-4EC9-ABC4-DBA84AA87980}" type="slidenum">
              <a:rPr lang="es-CO" smtClean="0"/>
              <a:t>4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9527015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8F6567-4D25-4EC9-ABC4-DBA84AA87980}" type="slidenum">
              <a:rPr lang="es-CO" smtClean="0"/>
              <a:t>11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060265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7D0CE-5128-414C-A023-A39569FB07FF}" type="datetimeFigureOut">
              <a:rPr lang="es-CO" smtClean="0"/>
              <a:t>30/06/2021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6AC8A-B3E1-4F75-8EFF-2AB62962D6C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422421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7D0CE-5128-414C-A023-A39569FB07FF}" type="datetimeFigureOut">
              <a:rPr lang="es-CO" smtClean="0"/>
              <a:t>30/06/2021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6AC8A-B3E1-4F75-8EFF-2AB62962D6C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282988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7D0CE-5128-414C-A023-A39569FB07FF}" type="datetimeFigureOut">
              <a:rPr lang="es-CO" smtClean="0"/>
              <a:t>30/06/2021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6AC8A-B3E1-4F75-8EFF-2AB62962D6C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49705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7D0CE-5128-414C-A023-A39569FB07FF}" type="datetimeFigureOut">
              <a:rPr lang="es-CO" smtClean="0"/>
              <a:t>30/06/2021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6AC8A-B3E1-4F75-8EFF-2AB62962D6C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469261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7D0CE-5128-414C-A023-A39569FB07FF}" type="datetimeFigureOut">
              <a:rPr lang="es-CO" smtClean="0"/>
              <a:t>30/06/2021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6AC8A-B3E1-4F75-8EFF-2AB62962D6C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44075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7D0CE-5128-414C-A023-A39569FB07FF}" type="datetimeFigureOut">
              <a:rPr lang="es-CO" smtClean="0"/>
              <a:t>30/06/2021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6AC8A-B3E1-4F75-8EFF-2AB62962D6C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829406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7D0CE-5128-414C-A023-A39569FB07FF}" type="datetimeFigureOut">
              <a:rPr lang="es-CO" smtClean="0"/>
              <a:t>30/06/2021</a:t>
            </a:fld>
            <a:endParaRPr lang="es-CO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6AC8A-B3E1-4F75-8EFF-2AB62962D6C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02757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7D0CE-5128-414C-A023-A39569FB07FF}" type="datetimeFigureOut">
              <a:rPr lang="es-CO" smtClean="0"/>
              <a:t>30/06/2021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6AC8A-B3E1-4F75-8EFF-2AB62962D6C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92303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7D0CE-5128-414C-A023-A39569FB07FF}" type="datetimeFigureOut">
              <a:rPr lang="es-CO" smtClean="0"/>
              <a:t>30/06/2021</a:t>
            </a:fld>
            <a:endParaRPr lang="es-CO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6AC8A-B3E1-4F75-8EFF-2AB62962D6C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093202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7D0CE-5128-414C-A023-A39569FB07FF}" type="datetimeFigureOut">
              <a:rPr lang="es-CO" smtClean="0"/>
              <a:t>30/06/2021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6AC8A-B3E1-4F75-8EFF-2AB62962D6C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319063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7D0CE-5128-414C-A023-A39569FB07FF}" type="datetimeFigureOut">
              <a:rPr lang="es-CO" smtClean="0"/>
              <a:t>30/06/2021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6AC8A-B3E1-4F75-8EFF-2AB62962D6C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83423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97D0CE-5128-414C-A023-A39569FB07FF}" type="datetimeFigureOut">
              <a:rPr lang="es-CO" smtClean="0"/>
              <a:t>30/06/2021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C6AC8A-B3E1-4F75-8EFF-2AB62962D6C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05940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microsoft.com/office/2007/relationships/hdphoto" Target="../media/hdphoto2.wdp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docs.supersalud.gov.co/PortalWeb/Juridica/CircularesExterna/CIRCULAR%20EXTERNA%20000001%20DE%202020.pdf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98203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631454" y="679786"/>
            <a:ext cx="54888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sz="2800" dirty="0">
              <a:latin typeface="Arial Black" panose="020B0A04020102020204" pitchFamily="34" charset="0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2182323" y="738125"/>
            <a:ext cx="78273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b="1" dirty="0">
                <a:solidFill>
                  <a:srgbClr val="E20E1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PLAZOS Y PERIODO DE AUDITORIA</a:t>
            </a: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680" y="1781652"/>
            <a:ext cx="7308443" cy="35892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6F7D1708-FCF5-47AD-8643-DEC42E2AD4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07" b="96429" l="0" r="99111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47355" y="1928016"/>
            <a:ext cx="2648966" cy="3296491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30513"/>
            <a:ext cx="827314" cy="163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8335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5332B834-0DB0-4C2D-AC02-0B50C28D1A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6757" y="2557443"/>
            <a:ext cx="3457298" cy="2592974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30513"/>
            <a:ext cx="827314" cy="1630175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1881219" y="643242"/>
            <a:ext cx="54888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WEBGRAFIA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3968319" y="3130676"/>
            <a:ext cx="69956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ES" dirty="0"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https://docs.supersalud.gov.co/PortalWeb/Juridica/CircularesExterna/CIRCULAR%20EXTERNA%20000001%20DE%202020.pdf</a:t>
            </a:r>
            <a:endParaRPr lang="es-ES" dirty="0"/>
          </a:p>
          <a:p>
            <a:pPr marL="342900" indent="-342900" algn="just">
              <a:buFont typeface="Courier New" panose="02070309020205020404" pitchFamily="49" charset="0"/>
              <a:buChar char="o"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736777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64"/>
            <a:ext cx="12192000" cy="6858000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802569" y="951268"/>
            <a:ext cx="569945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500" b="1" dirty="0">
                <a:solidFill>
                  <a:srgbClr val="E20E1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CIRCULAR 000001 DE 2020</a:t>
            </a:r>
            <a:endParaRPr lang="es-CO" sz="4500" b="1" dirty="0">
              <a:solidFill>
                <a:srgbClr val="E20E1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944734" y="3730526"/>
            <a:ext cx="54151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b="1" dirty="0">
                <a:latin typeface="Arial" panose="020B0604020202020204" pitchFamily="34" charset="0"/>
                <a:cs typeface="Arial" panose="020B0604020202020204" pitchFamily="34" charset="0"/>
              </a:rPr>
              <a:t>GUSTAVO A GOMEZ MARQUEZ </a:t>
            </a:r>
          </a:p>
          <a:p>
            <a:r>
              <a:rPr lang="es-MX" sz="1200" b="1" dirty="0">
                <a:latin typeface="Arial" panose="020B0604020202020204" pitchFamily="34" charset="0"/>
                <a:cs typeface="Arial" panose="020B0604020202020204" pitchFamily="34" charset="0"/>
              </a:rPr>
              <a:t>ENFERMERO PROFESIONAL</a:t>
            </a:r>
          </a:p>
          <a:p>
            <a:r>
              <a:rPr lang="es-MX" sz="1200" b="1" dirty="0">
                <a:latin typeface="Arial" panose="020B0604020202020204" pitchFamily="34" charset="0"/>
                <a:cs typeface="Arial" panose="020B0604020202020204" pitchFamily="34" charset="0"/>
              </a:rPr>
              <a:t>REFERENTE SALUD VISUAL Y AUDITIVA    </a:t>
            </a:r>
          </a:p>
          <a:p>
            <a:r>
              <a:rPr lang="es-MX" sz="1200" b="1" dirty="0">
                <a:latin typeface="Arial" panose="020B0604020202020204" pitchFamily="34" charset="0"/>
                <a:cs typeface="Arial" panose="020B0604020202020204" pitchFamily="34" charset="0"/>
              </a:rPr>
              <a:t>SECRETARIA DE SALUD PÚBLICA Y SEGURIDAD SOCIAL</a:t>
            </a:r>
            <a:endParaRPr lang="es-CO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251" y="3378200"/>
            <a:ext cx="1771481" cy="181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6243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398060" y="3528164"/>
            <a:ext cx="70279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Imparte instrucciones sobre el ejercicio de las funciones de inspección, vigilancia y control a nivel territorial, haciendo obligatoria la adopción e implementación de la guía de auditoría y del informe de auditoria dentro de los plazos establecidos.</a:t>
            </a:r>
            <a:endParaRPr lang="es-CO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404573" y="485955"/>
            <a:ext cx="701495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CIRCULAR 001 DE 2020</a:t>
            </a:r>
          </a:p>
          <a:p>
            <a:pPr algn="ctr"/>
            <a:endParaRPr lang="es-CO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CO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CO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De:  Superintendencia Nacional De Salud. </a:t>
            </a:r>
          </a:p>
          <a:p>
            <a:pPr algn="ctr"/>
            <a:endParaRPr lang="es-CO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CO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Para: </a:t>
            </a:r>
            <a:r>
              <a:rPr lang="es-E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Entidades Territoriales Y Entidades Promotoras De Salud De Los Regímenes Contributivo Y Subsidiado. </a:t>
            </a:r>
            <a:endParaRPr lang="es-CO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4750" r="100000"/>
                    </a14:imgEffect>
                  </a14:imgLayer>
                </a14:imgProps>
              </a:ext>
            </a:extLst>
          </a:blip>
          <a:srcRect l="31520" r="31208"/>
          <a:stretch/>
        </p:blipFill>
        <p:spPr>
          <a:xfrm>
            <a:off x="8515997" y="714982"/>
            <a:ext cx="2840182" cy="3990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6956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o 13"/>
          <p:cNvGrpSpPr/>
          <p:nvPr/>
        </p:nvGrpSpPr>
        <p:grpSpPr>
          <a:xfrm>
            <a:off x="872582" y="4687744"/>
            <a:ext cx="2703792" cy="944816"/>
            <a:chOff x="6513055" y="665090"/>
            <a:chExt cx="2710723" cy="826770"/>
          </a:xfr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15" name="Rectángulo 14"/>
            <p:cNvSpPr/>
            <p:nvPr/>
          </p:nvSpPr>
          <p:spPr>
            <a:xfrm>
              <a:off x="6513055" y="665090"/>
              <a:ext cx="2710723" cy="826770"/>
            </a:xfrm>
            <a:prstGeom prst="rect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s-CO" dirty="0"/>
            </a:p>
          </p:txBody>
        </p:sp>
        <p:sp>
          <p:nvSpPr>
            <p:cNvPr id="16" name="Rectángulo 15"/>
            <p:cNvSpPr/>
            <p:nvPr/>
          </p:nvSpPr>
          <p:spPr>
            <a:xfrm>
              <a:off x="6606423" y="719044"/>
              <a:ext cx="2386524" cy="698910"/>
            </a:xfrm>
            <a:prstGeom prst="rect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160" tIns="10160" rIns="10160" bIns="101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1400" dirty="0">
                  <a:latin typeface="Arial" panose="020B0604020202020204" pitchFamily="34" charset="0"/>
                  <a:cs typeface="Arial" panose="020B0604020202020204" pitchFamily="34" charset="0"/>
                </a:rPr>
                <a:t>EPS REGIMEN CONTRIBUTIVO</a:t>
              </a:r>
            </a:p>
          </p:txBody>
        </p:sp>
      </p:grpSp>
      <p:pic>
        <p:nvPicPr>
          <p:cNvPr id="3" name="Imagen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30513"/>
            <a:ext cx="827314" cy="1630175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624654" y="388447"/>
            <a:ext cx="105101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600" b="1" dirty="0">
                <a:solidFill>
                  <a:srgbClr val="E20E1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AMBITO DE APLICACIÓN </a:t>
            </a:r>
          </a:p>
          <a:p>
            <a:pPr algn="ctr"/>
            <a:r>
              <a:rPr lang="es-CO" sz="3600" b="1" dirty="0">
                <a:solidFill>
                  <a:srgbClr val="E20E1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CIRCULAR 001 2020</a:t>
            </a:r>
          </a:p>
        </p:txBody>
      </p:sp>
      <p:sp>
        <p:nvSpPr>
          <p:cNvPr id="17" name="Forma libre 16"/>
          <p:cNvSpPr/>
          <p:nvPr/>
        </p:nvSpPr>
        <p:spPr>
          <a:xfrm>
            <a:off x="2676934" y="1933992"/>
            <a:ext cx="6330589" cy="1015140"/>
          </a:xfrm>
          <a:custGeom>
            <a:avLst/>
            <a:gdLst>
              <a:gd name="connsiteX0" fmla="*/ 0 w 2722231"/>
              <a:gd name="connsiteY0" fmla="*/ 0 h 830280"/>
              <a:gd name="connsiteX1" fmla="*/ 2722231 w 2722231"/>
              <a:gd name="connsiteY1" fmla="*/ 0 h 830280"/>
              <a:gd name="connsiteX2" fmla="*/ 2722231 w 2722231"/>
              <a:gd name="connsiteY2" fmla="*/ 830280 h 830280"/>
              <a:gd name="connsiteX3" fmla="*/ 0 w 2722231"/>
              <a:gd name="connsiteY3" fmla="*/ 830280 h 830280"/>
              <a:gd name="connsiteX4" fmla="*/ 0 w 2722231"/>
              <a:gd name="connsiteY4" fmla="*/ 0 h 830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22231" h="830280">
                <a:moveTo>
                  <a:pt x="0" y="0"/>
                </a:moveTo>
                <a:lnTo>
                  <a:pt x="2722231" y="0"/>
                </a:lnTo>
                <a:lnTo>
                  <a:pt x="2722231" y="830280"/>
                </a:lnTo>
                <a:lnTo>
                  <a:pt x="0" y="830280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spcFirstLastPara="0" vert="horz" wrap="square" lIns="10160" tIns="10160" rIns="10160" bIns="10160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kern="1200" dirty="0">
                <a:latin typeface="Arial" panose="020B0604020202020204" pitchFamily="34" charset="0"/>
                <a:cs typeface="Arial" panose="020B0604020202020204" pitchFamily="34" charset="0"/>
              </a:rPr>
              <a:t>SUPERINTENDENCIA NACIONAL DE SALUD</a:t>
            </a:r>
          </a:p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Ejerce</a:t>
            </a:r>
            <a:endParaRPr lang="es-CO" kern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Flecha abajo 23"/>
          <p:cNvSpPr/>
          <p:nvPr/>
        </p:nvSpPr>
        <p:spPr>
          <a:xfrm>
            <a:off x="5610837" y="3020289"/>
            <a:ext cx="268881" cy="362766"/>
          </a:xfrm>
          <a:prstGeom prst="downArrow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25" name="Forma libre 24"/>
          <p:cNvSpPr/>
          <p:nvPr/>
        </p:nvSpPr>
        <p:spPr>
          <a:xfrm>
            <a:off x="2676934" y="3438475"/>
            <a:ext cx="6330589" cy="1020022"/>
          </a:xfrm>
          <a:custGeom>
            <a:avLst/>
            <a:gdLst>
              <a:gd name="connsiteX0" fmla="*/ 0 w 2722231"/>
              <a:gd name="connsiteY0" fmla="*/ 0 h 830280"/>
              <a:gd name="connsiteX1" fmla="*/ 2722231 w 2722231"/>
              <a:gd name="connsiteY1" fmla="*/ 0 h 830280"/>
              <a:gd name="connsiteX2" fmla="*/ 2722231 w 2722231"/>
              <a:gd name="connsiteY2" fmla="*/ 830280 h 830280"/>
              <a:gd name="connsiteX3" fmla="*/ 0 w 2722231"/>
              <a:gd name="connsiteY3" fmla="*/ 830280 h 830280"/>
              <a:gd name="connsiteX4" fmla="*/ 0 w 2722231"/>
              <a:gd name="connsiteY4" fmla="*/ 0 h 830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22231" h="830280">
                <a:moveTo>
                  <a:pt x="0" y="0"/>
                </a:moveTo>
                <a:lnTo>
                  <a:pt x="2722231" y="0"/>
                </a:lnTo>
                <a:lnTo>
                  <a:pt x="2722231" y="830280"/>
                </a:lnTo>
                <a:lnTo>
                  <a:pt x="0" y="830280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spcFirstLastPara="0" vert="horz" wrap="square" lIns="10160" tIns="10160" rIns="10160" bIns="10160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Inspección, vigilancia y control integral</a:t>
            </a:r>
          </a:p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kern="1200" dirty="0">
                <a:latin typeface="Arial" panose="020B0604020202020204" pitchFamily="34" charset="0"/>
                <a:cs typeface="Arial" panose="020B0604020202020204" pitchFamily="34" charset="0"/>
              </a:rPr>
              <a:t>Sobre</a:t>
            </a:r>
          </a:p>
        </p:txBody>
      </p:sp>
      <p:grpSp>
        <p:nvGrpSpPr>
          <p:cNvPr id="28" name="Grupo 27"/>
          <p:cNvGrpSpPr/>
          <p:nvPr/>
        </p:nvGrpSpPr>
        <p:grpSpPr>
          <a:xfrm>
            <a:off x="4380235" y="5221810"/>
            <a:ext cx="2865139" cy="1049166"/>
            <a:chOff x="10430455" y="477700"/>
            <a:chExt cx="2710723" cy="918082"/>
          </a:xfr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29" name="Rectángulo 28"/>
            <p:cNvSpPr/>
            <p:nvPr/>
          </p:nvSpPr>
          <p:spPr>
            <a:xfrm>
              <a:off x="10430455" y="477700"/>
              <a:ext cx="2710723" cy="826770"/>
            </a:xfrm>
            <a:prstGeom prst="rect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0" name="Rectángulo 29"/>
            <p:cNvSpPr/>
            <p:nvPr/>
          </p:nvSpPr>
          <p:spPr>
            <a:xfrm>
              <a:off x="10630834" y="569012"/>
              <a:ext cx="2240442" cy="826770"/>
            </a:xfrm>
            <a:prstGeom prst="rect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160" tIns="10160" rIns="10160" bIns="101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1400" dirty="0">
                  <a:latin typeface="Arial" panose="020B0604020202020204" pitchFamily="34" charset="0"/>
                  <a:cs typeface="Arial" panose="020B0604020202020204" pitchFamily="34" charset="0"/>
                </a:rPr>
                <a:t>EPS REGIMEN  SUBSIDIADO </a:t>
              </a:r>
            </a:p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CO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1" name="Grupo 30"/>
          <p:cNvGrpSpPr/>
          <p:nvPr/>
        </p:nvGrpSpPr>
        <p:grpSpPr>
          <a:xfrm>
            <a:off x="8049235" y="4603285"/>
            <a:ext cx="2785019" cy="979841"/>
            <a:chOff x="6513055" y="665090"/>
            <a:chExt cx="2710723" cy="857418"/>
          </a:xfr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32" name="Rectángulo 31"/>
            <p:cNvSpPr/>
            <p:nvPr/>
          </p:nvSpPr>
          <p:spPr>
            <a:xfrm>
              <a:off x="6513055" y="665090"/>
              <a:ext cx="2710723" cy="826770"/>
            </a:xfrm>
            <a:prstGeom prst="rect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3" name="Rectángulo 32"/>
            <p:cNvSpPr/>
            <p:nvPr/>
          </p:nvSpPr>
          <p:spPr>
            <a:xfrm>
              <a:off x="6695429" y="695738"/>
              <a:ext cx="2369410" cy="826770"/>
            </a:xfrm>
            <a:prstGeom prst="rect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160" tIns="10160" rIns="10160" bIns="101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1400" dirty="0">
                  <a:latin typeface="Arial" panose="020B0604020202020204" pitchFamily="34" charset="0"/>
                  <a:cs typeface="Arial" panose="020B0604020202020204" pitchFamily="34" charset="0"/>
                </a:rPr>
                <a:t> ENTIDADES TERRITORIALES </a:t>
              </a:r>
            </a:p>
          </p:txBody>
        </p:sp>
      </p:grpSp>
      <p:sp>
        <p:nvSpPr>
          <p:cNvPr id="35" name="Flecha abajo 34"/>
          <p:cNvSpPr/>
          <p:nvPr/>
        </p:nvSpPr>
        <p:spPr>
          <a:xfrm>
            <a:off x="5630082" y="4634573"/>
            <a:ext cx="249636" cy="503434"/>
          </a:xfrm>
          <a:prstGeom prst="downArrow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22" name="Flecha doblada hacia arriba 21"/>
          <p:cNvSpPr/>
          <p:nvPr/>
        </p:nvSpPr>
        <p:spPr>
          <a:xfrm rot="10800000">
            <a:off x="1676400" y="3894566"/>
            <a:ext cx="637309" cy="576844"/>
          </a:xfrm>
          <a:prstGeom prst="bentUpArrow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lecha doblada hacia arriba 36"/>
          <p:cNvSpPr/>
          <p:nvPr/>
        </p:nvSpPr>
        <p:spPr>
          <a:xfrm rot="10800000" flipH="1">
            <a:off x="9189067" y="3839561"/>
            <a:ext cx="692728" cy="576844"/>
          </a:xfrm>
          <a:prstGeom prst="bentUpArrow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5672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2214F62A-969F-44FD-80AB-F5D7FB1705E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691" r="14135"/>
          <a:stretch/>
        </p:blipFill>
        <p:spPr>
          <a:xfrm>
            <a:off x="4968131" y="3256351"/>
            <a:ext cx="1837226" cy="1861654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30513"/>
            <a:ext cx="827314" cy="1630175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631454" y="679786"/>
            <a:ext cx="54888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sz="2800" dirty="0">
              <a:latin typeface="Arial Black" panose="020B0A04020102020204" pitchFamily="34" charset="0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3259669" y="409434"/>
            <a:ext cx="507542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4400" b="1" dirty="0">
                <a:solidFill>
                  <a:srgbClr val="E20E1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GENERALIDADES</a:t>
            </a:r>
            <a:endParaRPr lang="es-CO" sz="4400" b="1" dirty="0">
              <a:solidFill>
                <a:srgbClr val="E20E1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5813947" y="1351128"/>
            <a:ext cx="5732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s-ES" dirty="0"/>
          </a:p>
        </p:txBody>
      </p:sp>
      <p:grpSp>
        <p:nvGrpSpPr>
          <p:cNvPr id="5" name="Grupo 4"/>
          <p:cNvGrpSpPr/>
          <p:nvPr/>
        </p:nvGrpSpPr>
        <p:grpSpPr>
          <a:xfrm>
            <a:off x="790652" y="2030168"/>
            <a:ext cx="3969083" cy="1258891"/>
            <a:chOff x="533399" y="2035027"/>
            <a:chExt cx="3713399" cy="1258891"/>
          </a:xfr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grpSp>
          <p:nvGrpSpPr>
            <p:cNvPr id="13" name="Group 7"/>
            <p:cNvGrpSpPr/>
            <p:nvPr/>
          </p:nvGrpSpPr>
          <p:grpSpPr>
            <a:xfrm>
              <a:off x="533400" y="2035027"/>
              <a:ext cx="3713398" cy="1258891"/>
              <a:chOff x="2076758" y="1832608"/>
              <a:chExt cx="3713398" cy="1258891"/>
            </a:xfrm>
          </p:grpSpPr>
          <p:sp>
            <p:nvSpPr>
              <p:cNvPr id="14" name="Rectangle 31"/>
              <p:cNvSpPr>
                <a:spLocks noChangeArrowheads="1"/>
              </p:cNvSpPr>
              <p:nvPr/>
            </p:nvSpPr>
            <p:spPr bwMode="auto">
              <a:xfrm>
                <a:off x="2076758" y="1833521"/>
                <a:ext cx="3067405" cy="94302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p3d prstMaterial="matte">
                <a:bevelT w="127000" h="6350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5" name="Freeform 32"/>
              <p:cNvSpPr>
                <a:spLocks/>
              </p:cNvSpPr>
              <p:nvPr/>
            </p:nvSpPr>
            <p:spPr bwMode="auto">
              <a:xfrm>
                <a:off x="5138522" y="1832608"/>
                <a:ext cx="651634" cy="1258891"/>
              </a:xfrm>
              <a:custGeom>
                <a:avLst/>
                <a:gdLst>
                  <a:gd name="T0" fmla="*/ 0 w 657"/>
                  <a:gd name="T1" fmla="*/ 0 h 1096"/>
                  <a:gd name="T2" fmla="*/ 657 w 657"/>
                  <a:gd name="T3" fmla="*/ 1015 h 1096"/>
                  <a:gd name="T4" fmla="*/ 572 w 657"/>
                  <a:gd name="T5" fmla="*/ 1096 h 1096"/>
                  <a:gd name="T6" fmla="*/ 0 w 657"/>
                  <a:gd name="T7" fmla="*/ 821 h 1096"/>
                  <a:gd name="T8" fmla="*/ 0 w 657"/>
                  <a:gd name="T9" fmla="*/ 0 h 10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7" h="1096">
                    <a:moveTo>
                      <a:pt x="0" y="0"/>
                    </a:moveTo>
                    <a:lnTo>
                      <a:pt x="657" y="1015"/>
                    </a:lnTo>
                    <a:lnTo>
                      <a:pt x="572" y="1096"/>
                    </a:lnTo>
                    <a:lnTo>
                      <a:pt x="0" y="8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p3d prstMaterial="matte">
                <a:bevelT w="127000" h="6350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sp>
          <p:nvSpPr>
            <p:cNvPr id="16" name="Rectángulo 15"/>
            <p:cNvSpPr/>
            <p:nvPr/>
          </p:nvSpPr>
          <p:spPr>
            <a:xfrm>
              <a:off x="533399" y="2115027"/>
              <a:ext cx="3017502" cy="674031"/>
            </a:xfrm>
            <a:prstGeom prst="rect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txBody>
            <a:bodyPr wrap="square">
              <a:spAutoFit/>
            </a:bodyPr>
            <a:lstStyle/>
            <a:p>
              <a:pPr lvl="0" algn="just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Imparte instrucciones a entidades Territoriales, EPS del régimen Contributivo y Subsidiado</a:t>
              </a:r>
            </a:p>
          </p:txBody>
        </p:sp>
      </p:grpSp>
      <p:grpSp>
        <p:nvGrpSpPr>
          <p:cNvPr id="31" name="Grupo 30"/>
          <p:cNvGrpSpPr/>
          <p:nvPr/>
        </p:nvGrpSpPr>
        <p:grpSpPr>
          <a:xfrm>
            <a:off x="790651" y="3408416"/>
            <a:ext cx="3880299" cy="940722"/>
            <a:chOff x="533400" y="3451819"/>
            <a:chExt cx="3770088" cy="940722"/>
          </a:xfrm>
          <a:solidFill>
            <a:schemeClr val="accent2"/>
          </a:solidFill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grpSp>
          <p:nvGrpSpPr>
            <p:cNvPr id="17" name="Group 19"/>
            <p:cNvGrpSpPr/>
            <p:nvPr/>
          </p:nvGrpSpPr>
          <p:grpSpPr>
            <a:xfrm>
              <a:off x="533400" y="3451819"/>
              <a:ext cx="3770088" cy="940722"/>
              <a:chOff x="2076758" y="3249400"/>
              <a:chExt cx="3770088" cy="940722"/>
            </a:xfrm>
            <a:grpFill/>
          </p:grpSpPr>
          <p:sp>
            <p:nvSpPr>
              <p:cNvPr id="18" name="Rectangle 39"/>
              <p:cNvSpPr>
                <a:spLocks noChangeArrowheads="1"/>
              </p:cNvSpPr>
              <p:nvPr/>
            </p:nvSpPr>
            <p:spPr bwMode="auto">
              <a:xfrm>
                <a:off x="2076758" y="3249400"/>
                <a:ext cx="3067406" cy="940722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p3d prstMaterial="matte">
                <a:bevelT w="127000" h="6350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Freeform 40"/>
              <p:cNvSpPr>
                <a:spLocks/>
              </p:cNvSpPr>
              <p:nvPr/>
            </p:nvSpPr>
            <p:spPr bwMode="auto">
              <a:xfrm>
                <a:off x="5137638" y="3249400"/>
                <a:ext cx="709208" cy="940722"/>
              </a:xfrm>
              <a:custGeom>
                <a:avLst/>
                <a:gdLst>
                  <a:gd name="T0" fmla="*/ 0 w 440"/>
                  <a:gd name="T1" fmla="*/ 0 h 819"/>
                  <a:gd name="T2" fmla="*/ 440 w 440"/>
                  <a:gd name="T3" fmla="*/ 355 h 819"/>
                  <a:gd name="T4" fmla="*/ 440 w 440"/>
                  <a:gd name="T5" fmla="*/ 511 h 819"/>
                  <a:gd name="T6" fmla="*/ 0 w 440"/>
                  <a:gd name="T7" fmla="*/ 819 h 819"/>
                  <a:gd name="T8" fmla="*/ 0 w 440"/>
                  <a:gd name="T9" fmla="*/ 0 h 8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0" h="819">
                    <a:moveTo>
                      <a:pt x="0" y="0"/>
                    </a:moveTo>
                    <a:lnTo>
                      <a:pt x="440" y="355"/>
                    </a:lnTo>
                    <a:lnTo>
                      <a:pt x="440" y="511"/>
                    </a:lnTo>
                    <a:lnTo>
                      <a:pt x="0" y="819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p3d prstMaterial="matte">
                <a:bevelT w="127000" h="6350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sp>
          <p:nvSpPr>
            <p:cNvPr id="20" name="Rectángulo 19"/>
            <p:cNvSpPr/>
            <p:nvPr/>
          </p:nvSpPr>
          <p:spPr>
            <a:xfrm>
              <a:off x="656178" y="3610465"/>
              <a:ext cx="3103485" cy="621709"/>
            </a:xfrm>
            <a:prstGeom prst="rect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txBody>
            <a:bodyPr wrap="square">
              <a:spAutoFit/>
            </a:bodyPr>
            <a:lstStyle/>
            <a:p>
              <a:pPr lvl="0" algn="just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1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Ejerce las funciones de: </a:t>
              </a:r>
            </a:p>
            <a:p>
              <a:pPr lvl="0" algn="just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1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Inspección, Vigilancia y Control   </a:t>
              </a:r>
            </a:p>
          </p:txBody>
        </p:sp>
      </p:grpSp>
      <p:grpSp>
        <p:nvGrpSpPr>
          <p:cNvPr id="32" name="Grupo 31"/>
          <p:cNvGrpSpPr/>
          <p:nvPr/>
        </p:nvGrpSpPr>
        <p:grpSpPr>
          <a:xfrm>
            <a:off x="790651" y="4508869"/>
            <a:ext cx="4022234" cy="1377570"/>
            <a:chOff x="523359" y="4401549"/>
            <a:chExt cx="3783396" cy="1377570"/>
          </a:xfrm>
          <a:solidFill>
            <a:schemeClr val="accent4"/>
          </a:solidFill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grpSp>
          <p:nvGrpSpPr>
            <p:cNvPr id="21" name="Group 13"/>
            <p:cNvGrpSpPr/>
            <p:nvPr/>
          </p:nvGrpSpPr>
          <p:grpSpPr>
            <a:xfrm>
              <a:off x="523359" y="4401549"/>
              <a:ext cx="3783396" cy="1364353"/>
              <a:chOff x="2066891" y="4304592"/>
              <a:chExt cx="3717900" cy="1258891"/>
            </a:xfrm>
            <a:grpFill/>
          </p:grpSpPr>
          <p:sp>
            <p:nvSpPr>
              <p:cNvPr id="22" name="Rectangle 35"/>
              <p:cNvSpPr>
                <a:spLocks noChangeArrowheads="1"/>
              </p:cNvSpPr>
              <p:nvPr/>
            </p:nvSpPr>
            <p:spPr bwMode="auto">
              <a:xfrm>
                <a:off x="2066891" y="4620463"/>
                <a:ext cx="3067405" cy="943020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p3d prstMaterial="matte">
                <a:bevelT w="127000" h="6350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Freeform 36"/>
              <p:cNvSpPr>
                <a:spLocks/>
              </p:cNvSpPr>
              <p:nvPr/>
            </p:nvSpPr>
            <p:spPr bwMode="auto">
              <a:xfrm>
                <a:off x="5133157" y="4304592"/>
                <a:ext cx="651634" cy="1258891"/>
              </a:xfrm>
              <a:custGeom>
                <a:avLst/>
                <a:gdLst>
                  <a:gd name="T0" fmla="*/ 0 w 657"/>
                  <a:gd name="T1" fmla="*/ 1096 h 1096"/>
                  <a:gd name="T2" fmla="*/ 657 w 657"/>
                  <a:gd name="T3" fmla="*/ 83 h 1096"/>
                  <a:gd name="T4" fmla="*/ 572 w 657"/>
                  <a:gd name="T5" fmla="*/ 0 h 1096"/>
                  <a:gd name="T6" fmla="*/ 0 w 657"/>
                  <a:gd name="T7" fmla="*/ 275 h 1096"/>
                  <a:gd name="T8" fmla="*/ 0 w 657"/>
                  <a:gd name="T9" fmla="*/ 1096 h 10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7" h="1096">
                    <a:moveTo>
                      <a:pt x="0" y="1096"/>
                    </a:moveTo>
                    <a:lnTo>
                      <a:pt x="657" y="83"/>
                    </a:lnTo>
                    <a:lnTo>
                      <a:pt x="572" y="0"/>
                    </a:lnTo>
                    <a:lnTo>
                      <a:pt x="0" y="275"/>
                    </a:lnTo>
                    <a:lnTo>
                      <a:pt x="0" y="1096"/>
                    </a:ln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p3d prstMaterial="matte">
                <a:bevelT w="127000" h="6350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sp>
          <p:nvSpPr>
            <p:cNvPr id="27" name="Rectángulo 26"/>
            <p:cNvSpPr/>
            <p:nvPr/>
          </p:nvSpPr>
          <p:spPr>
            <a:xfrm>
              <a:off x="549216" y="4835784"/>
              <a:ext cx="3036440" cy="943335"/>
            </a:xfrm>
            <a:prstGeom prst="rect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txBody>
            <a:bodyPr wrap="square">
              <a:spAutoFit/>
            </a:bodyPr>
            <a:lstStyle/>
            <a:p>
              <a:pPr lvl="0" algn="just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Establece obligatoriedad  en  la  implementación de la guía de auditoria</a:t>
              </a:r>
            </a:p>
            <a:p>
              <a:pPr lvl="0" algn="just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 nivel departamental, municipal y distrital</a:t>
              </a:r>
            </a:p>
          </p:txBody>
        </p:sp>
      </p:grpSp>
      <p:grpSp>
        <p:nvGrpSpPr>
          <p:cNvPr id="28" name="Group 4"/>
          <p:cNvGrpSpPr/>
          <p:nvPr/>
        </p:nvGrpSpPr>
        <p:grpSpPr>
          <a:xfrm>
            <a:off x="7013875" y="1947544"/>
            <a:ext cx="4532132" cy="1451532"/>
            <a:chOff x="6400718" y="1832608"/>
            <a:chExt cx="3798952" cy="1258891"/>
          </a:xfrm>
          <a:solidFill>
            <a:schemeClr val="accent1"/>
          </a:solidFill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29" name="Rectangle 29"/>
            <p:cNvSpPr>
              <a:spLocks noChangeArrowheads="1"/>
            </p:cNvSpPr>
            <p:nvPr/>
          </p:nvSpPr>
          <p:spPr bwMode="auto">
            <a:xfrm>
              <a:off x="7052352" y="1833521"/>
              <a:ext cx="3147318" cy="943020"/>
            </a:xfrm>
            <a:prstGeom prst="rect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Freeform 30"/>
            <p:cNvSpPr>
              <a:spLocks/>
            </p:cNvSpPr>
            <p:nvPr/>
          </p:nvSpPr>
          <p:spPr bwMode="auto">
            <a:xfrm>
              <a:off x="6400718" y="1832608"/>
              <a:ext cx="651634" cy="1258891"/>
            </a:xfrm>
            <a:custGeom>
              <a:avLst/>
              <a:gdLst>
                <a:gd name="T0" fmla="*/ 657 w 657"/>
                <a:gd name="T1" fmla="*/ 0 h 1096"/>
                <a:gd name="T2" fmla="*/ 0 w 657"/>
                <a:gd name="T3" fmla="*/ 1015 h 1096"/>
                <a:gd name="T4" fmla="*/ 85 w 657"/>
                <a:gd name="T5" fmla="*/ 1096 h 1096"/>
                <a:gd name="T6" fmla="*/ 657 w 657"/>
                <a:gd name="T7" fmla="*/ 821 h 1096"/>
                <a:gd name="T8" fmla="*/ 657 w 657"/>
                <a:gd name="T9" fmla="*/ 0 h 10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7" h="1096">
                  <a:moveTo>
                    <a:pt x="657" y="0"/>
                  </a:moveTo>
                  <a:lnTo>
                    <a:pt x="0" y="1015"/>
                  </a:lnTo>
                  <a:lnTo>
                    <a:pt x="85" y="1096"/>
                  </a:lnTo>
                  <a:lnTo>
                    <a:pt x="657" y="821"/>
                  </a:lnTo>
                  <a:lnTo>
                    <a:pt x="657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3" name="Rectángulo 32"/>
          <p:cNvSpPr/>
          <p:nvPr/>
        </p:nvSpPr>
        <p:spPr>
          <a:xfrm>
            <a:off x="8114835" y="3551267"/>
            <a:ext cx="3599389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informe de auditoria es el producto que debe ser presentado ante la Superintendencia de salud por medio de los aplicativos establecidos. </a:t>
            </a:r>
          </a:p>
        </p:txBody>
      </p:sp>
      <p:sp>
        <p:nvSpPr>
          <p:cNvPr id="34" name="CuadroTexto 33"/>
          <p:cNvSpPr txBox="1"/>
          <p:nvPr/>
        </p:nvSpPr>
        <p:spPr>
          <a:xfrm>
            <a:off x="4063234" y="1705070"/>
            <a:ext cx="35567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dirty="0">
                <a:solidFill>
                  <a:srgbClr val="92D050"/>
                </a:solidFill>
                <a:latin typeface="Berlin Sans FB" panose="020E0602020502020306" pitchFamily="34" charset="0"/>
              </a:rPr>
              <a:t>La Superintendencia Nacional de Salud </a:t>
            </a:r>
            <a:endParaRPr lang="es-CO" sz="2800" dirty="0">
              <a:solidFill>
                <a:srgbClr val="92D050"/>
              </a:solidFill>
              <a:latin typeface="Berlin Sans FB" panose="020E0602020502020306" pitchFamily="34" charset="0"/>
            </a:endParaRPr>
          </a:p>
        </p:txBody>
      </p:sp>
      <p:grpSp>
        <p:nvGrpSpPr>
          <p:cNvPr id="43" name="Grupo 42"/>
          <p:cNvGrpSpPr/>
          <p:nvPr/>
        </p:nvGrpSpPr>
        <p:grpSpPr>
          <a:xfrm>
            <a:off x="7905209" y="4469240"/>
            <a:ext cx="3626762" cy="1043469"/>
            <a:chOff x="7816363" y="3241121"/>
            <a:chExt cx="3502026" cy="1057290"/>
          </a:xfr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36" name="Rectangle 37"/>
            <p:cNvSpPr>
              <a:spLocks noChangeArrowheads="1"/>
            </p:cNvSpPr>
            <p:nvPr/>
          </p:nvSpPr>
          <p:spPr bwMode="auto">
            <a:xfrm>
              <a:off x="7816363" y="3241121"/>
              <a:ext cx="3502026" cy="105729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Rectángulo 37"/>
            <p:cNvSpPr/>
            <p:nvPr/>
          </p:nvSpPr>
          <p:spPr>
            <a:xfrm>
              <a:off x="7827805" y="3346884"/>
              <a:ext cx="3404983" cy="682958"/>
            </a:xfrm>
            <a:prstGeom prst="rect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txBody>
            <a:bodyPr wrap="square">
              <a:spAutoFit/>
            </a:bodyPr>
            <a:lstStyle/>
            <a:p>
              <a:pPr lvl="0" algn="just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 través de la guía de auditoria se registran hechos y pruebas documentales, generando reportes y resultados </a:t>
              </a:r>
            </a:p>
          </p:txBody>
        </p:sp>
      </p:grpSp>
      <p:sp>
        <p:nvSpPr>
          <p:cNvPr id="44" name="Freeform 473"/>
          <p:cNvSpPr>
            <a:spLocks noEditPoints="1"/>
          </p:cNvSpPr>
          <p:nvPr/>
        </p:nvSpPr>
        <p:spPr bwMode="auto">
          <a:xfrm>
            <a:off x="4621222" y="3174744"/>
            <a:ext cx="297222" cy="297222"/>
          </a:xfrm>
          <a:custGeom>
            <a:avLst/>
            <a:gdLst>
              <a:gd name="T0" fmla="*/ 20 w 41"/>
              <a:gd name="T1" fmla="*/ 41 h 41"/>
              <a:gd name="T2" fmla="*/ 0 w 41"/>
              <a:gd name="T3" fmla="*/ 21 h 41"/>
              <a:gd name="T4" fmla="*/ 20 w 41"/>
              <a:gd name="T5" fmla="*/ 0 h 41"/>
              <a:gd name="T6" fmla="*/ 41 w 41"/>
              <a:gd name="T7" fmla="*/ 21 h 41"/>
              <a:gd name="T8" fmla="*/ 20 w 41"/>
              <a:gd name="T9" fmla="*/ 41 h 41"/>
              <a:gd name="T10" fmla="*/ 6 w 41"/>
              <a:gd name="T11" fmla="*/ 21 h 41"/>
              <a:gd name="T12" fmla="*/ 20 w 41"/>
              <a:gd name="T13" fmla="*/ 35 h 41"/>
              <a:gd name="T14" fmla="*/ 35 w 41"/>
              <a:gd name="T15" fmla="*/ 21 h 41"/>
              <a:gd name="T16" fmla="*/ 20 w 41"/>
              <a:gd name="T17" fmla="*/ 6 h 41"/>
              <a:gd name="T18" fmla="*/ 6 w 41"/>
              <a:gd name="T19" fmla="*/ 21 h 41"/>
              <a:gd name="T20" fmla="*/ 20 w 41"/>
              <a:gd name="T21" fmla="*/ 28 h 41"/>
              <a:gd name="T22" fmla="*/ 13 w 41"/>
              <a:gd name="T23" fmla="*/ 21 h 41"/>
              <a:gd name="T24" fmla="*/ 20 w 41"/>
              <a:gd name="T25" fmla="*/ 14 h 41"/>
              <a:gd name="T26" fmla="*/ 27 w 41"/>
              <a:gd name="T27" fmla="*/ 21 h 41"/>
              <a:gd name="T28" fmla="*/ 20 w 41"/>
              <a:gd name="T29" fmla="*/ 28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41" h="41">
                <a:moveTo>
                  <a:pt x="20" y="41"/>
                </a:moveTo>
                <a:cubicBezTo>
                  <a:pt x="9" y="41"/>
                  <a:pt x="0" y="32"/>
                  <a:pt x="0" y="21"/>
                </a:cubicBezTo>
                <a:cubicBezTo>
                  <a:pt x="0" y="9"/>
                  <a:pt x="9" y="0"/>
                  <a:pt x="20" y="0"/>
                </a:cubicBezTo>
                <a:cubicBezTo>
                  <a:pt x="31" y="0"/>
                  <a:pt x="41" y="9"/>
                  <a:pt x="41" y="21"/>
                </a:cubicBezTo>
                <a:cubicBezTo>
                  <a:pt x="41" y="32"/>
                  <a:pt x="31" y="41"/>
                  <a:pt x="20" y="41"/>
                </a:cubicBezTo>
                <a:close/>
                <a:moveTo>
                  <a:pt x="6" y="21"/>
                </a:moveTo>
                <a:cubicBezTo>
                  <a:pt x="6" y="29"/>
                  <a:pt x="12" y="35"/>
                  <a:pt x="20" y="35"/>
                </a:cubicBezTo>
                <a:cubicBezTo>
                  <a:pt x="28" y="35"/>
                  <a:pt x="35" y="29"/>
                  <a:pt x="35" y="21"/>
                </a:cubicBezTo>
                <a:cubicBezTo>
                  <a:pt x="35" y="13"/>
                  <a:pt x="28" y="6"/>
                  <a:pt x="20" y="6"/>
                </a:cubicBezTo>
                <a:cubicBezTo>
                  <a:pt x="12" y="6"/>
                  <a:pt x="6" y="13"/>
                  <a:pt x="6" y="21"/>
                </a:cubicBezTo>
                <a:close/>
                <a:moveTo>
                  <a:pt x="20" y="28"/>
                </a:moveTo>
                <a:cubicBezTo>
                  <a:pt x="16" y="28"/>
                  <a:pt x="13" y="24"/>
                  <a:pt x="13" y="21"/>
                </a:cubicBezTo>
                <a:cubicBezTo>
                  <a:pt x="13" y="17"/>
                  <a:pt x="16" y="14"/>
                  <a:pt x="20" y="14"/>
                </a:cubicBezTo>
                <a:cubicBezTo>
                  <a:pt x="24" y="14"/>
                  <a:pt x="27" y="17"/>
                  <a:pt x="27" y="21"/>
                </a:cubicBezTo>
                <a:cubicBezTo>
                  <a:pt x="27" y="24"/>
                  <a:pt x="24" y="28"/>
                  <a:pt x="20" y="28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45" name="Freeform 473"/>
          <p:cNvSpPr>
            <a:spLocks noEditPoints="1"/>
          </p:cNvSpPr>
          <p:nvPr/>
        </p:nvSpPr>
        <p:spPr bwMode="auto">
          <a:xfrm>
            <a:off x="4607716" y="3746890"/>
            <a:ext cx="304039" cy="304148"/>
          </a:xfrm>
          <a:custGeom>
            <a:avLst/>
            <a:gdLst>
              <a:gd name="T0" fmla="*/ 20 w 41"/>
              <a:gd name="T1" fmla="*/ 41 h 41"/>
              <a:gd name="T2" fmla="*/ 0 w 41"/>
              <a:gd name="T3" fmla="*/ 21 h 41"/>
              <a:gd name="T4" fmla="*/ 20 w 41"/>
              <a:gd name="T5" fmla="*/ 0 h 41"/>
              <a:gd name="T6" fmla="*/ 41 w 41"/>
              <a:gd name="T7" fmla="*/ 21 h 41"/>
              <a:gd name="T8" fmla="*/ 20 w 41"/>
              <a:gd name="T9" fmla="*/ 41 h 41"/>
              <a:gd name="T10" fmla="*/ 6 w 41"/>
              <a:gd name="T11" fmla="*/ 21 h 41"/>
              <a:gd name="T12" fmla="*/ 20 w 41"/>
              <a:gd name="T13" fmla="*/ 35 h 41"/>
              <a:gd name="T14" fmla="*/ 35 w 41"/>
              <a:gd name="T15" fmla="*/ 21 h 41"/>
              <a:gd name="T16" fmla="*/ 20 w 41"/>
              <a:gd name="T17" fmla="*/ 6 h 41"/>
              <a:gd name="T18" fmla="*/ 6 w 41"/>
              <a:gd name="T19" fmla="*/ 21 h 41"/>
              <a:gd name="T20" fmla="*/ 20 w 41"/>
              <a:gd name="T21" fmla="*/ 28 h 41"/>
              <a:gd name="T22" fmla="*/ 13 w 41"/>
              <a:gd name="T23" fmla="*/ 21 h 41"/>
              <a:gd name="T24" fmla="*/ 20 w 41"/>
              <a:gd name="T25" fmla="*/ 14 h 41"/>
              <a:gd name="T26" fmla="*/ 27 w 41"/>
              <a:gd name="T27" fmla="*/ 21 h 41"/>
              <a:gd name="T28" fmla="*/ 20 w 41"/>
              <a:gd name="T29" fmla="*/ 28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41" h="41">
                <a:moveTo>
                  <a:pt x="20" y="41"/>
                </a:moveTo>
                <a:cubicBezTo>
                  <a:pt x="9" y="41"/>
                  <a:pt x="0" y="32"/>
                  <a:pt x="0" y="21"/>
                </a:cubicBezTo>
                <a:cubicBezTo>
                  <a:pt x="0" y="9"/>
                  <a:pt x="9" y="0"/>
                  <a:pt x="20" y="0"/>
                </a:cubicBezTo>
                <a:cubicBezTo>
                  <a:pt x="31" y="0"/>
                  <a:pt x="41" y="9"/>
                  <a:pt x="41" y="21"/>
                </a:cubicBezTo>
                <a:cubicBezTo>
                  <a:pt x="41" y="32"/>
                  <a:pt x="31" y="41"/>
                  <a:pt x="20" y="41"/>
                </a:cubicBezTo>
                <a:close/>
                <a:moveTo>
                  <a:pt x="6" y="21"/>
                </a:moveTo>
                <a:cubicBezTo>
                  <a:pt x="6" y="29"/>
                  <a:pt x="12" y="35"/>
                  <a:pt x="20" y="35"/>
                </a:cubicBezTo>
                <a:cubicBezTo>
                  <a:pt x="28" y="35"/>
                  <a:pt x="35" y="29"/>
                  <a:pt x="35" y="21"/>
                </a:cubicBezTo>
                <a:cubicBezTo>
                  <a:pt x="35" y="13"/>
                  <a:pt x="28" y="6"/>
                  <a:pt x="20" y="6"/>
                </a:cubicBezTo>
                <a:cubicBezTo>
                  <a:pt x="12" y="6"/>
                  <a:pt x="6" y="13"/>
                  <a:pt x="6" y="21"/>
                </a:cubicBezTo>
                <a:close/>
                <a:moveTo>
                  <a:pt x="20" y="28"/>
                </a:moveTo>
                <a:cubicBezTo>
                  <a:pt x="16" y="28"/>
                  <a:pt x="13" y="24"/>
                  <a:pt x="13" y="21"/>
                </a:cubicBezTo>
                <a:cubicBezTo>
                  <a:pt x="13" y="17"/>
                  <a:pt x="16" y="14"/>
                  <a:pt x="20" y="14"/>
                </a:cubicBezTo>
                <a:cubicBezTo>
                  <a:pt x="24" y="14"/>
                  <a:pt x="27" y="17"/>
                  <a:pt x="27" y="21"/>
                </a:cubicBezTo>
                <a:cubicBezTo>
                  <a:pt x="27" y="24"/>
                  <a:pt x="24" y="28"/>
                  <a:pt x="20" y="2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46" name="Freeform 473"/>
          <p:cNvSpPr>
            <a:spLocks noEditPoints="1"/>
          </p:cNvSpPr>
          <p:nvPr/>
        </p:nvSpPr>
        <p:spPr bwMode="auto">
          <a:xfrm>
            <a:off x="6780297" y="3179388"/>
            <a:ext cx="347634" cy="299385"/>
          </a:xfrm>
          <a:custGeom>
            <a:avLst/>
            <a:gdLst>
              <a:gd name="T0" fmla="*/ 20 w 41"/>
              <a:gd name="T1" fmla="*/ 41 h 41"/>
              <a:gd name="T2" fmla="*/ 0 w 41"/>
              <a:gd name="T3" fmla="*/ 21 h 41"/>
              <a:gd name="T4" fmla="*/ 20 w 41"/>
              <a:gd name="T5" fmla="*/ 0 h 41"/>
              <a:gd name="T6" fmla="*/ 41 w 41"/>
              <a:gd name="T7" fmla="*/ 21 h 41"/>
              <a:gd name="T8" fmla="*/ 20 w 41"/>
              <a:gd name="T9" fmla="*/ 41 h 41"/>
              <a:gd name="T10" fmla="*/ 6 w 41"/>
              <a:gd name="T11" fmla="*/ 21 h 41"/>
              <a:gd name="T12" fmla="*/ 20 w 41"/>
              <a:gd name="T13" fmla="*/ 35 h 41"/>
              <a:gd name="T14" fmla="*/ 35 w 41"/>
              <a:gd name="T15" fmla="*/ 21 h 41"/>
              <a:gd name="T16" fmla="*/ 20 w 41"/>
              <a:gd name="T17" fmla="*/ 6 h 41"/>
              <a:gd name="T18" fmla="*/ 6 w 41"/>
              <a:gd name="T19" fmla="*/ 21 h 41"/>
              <a:gd name="T20" fmla="*/ 20 w 41"/>
              <a:gd name="T21" fmla="*/ 28 h 41"/>
              <a:gd name="T22" fmla="*/ 13 w 41"/>
              <a:gd name="T23" fmla="*/ 21 h 41"/>
              <a:gd name="T24" fmla="*/ 20 w 41"/>
              <a:gd name="T25" fmla="*/ 14 h 41"/>
              <a:gd name="T26" fmla="*/ 27 w 41"/>
              <a:gd name="T27" fmla="*/ 21 h 41"/>
              <a:gd name="T28" fmla="*/ 20 w 41"/>
              <a:gd name="T29" fmla="*/ 28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41" h="41">
                <a:moveTo>
                  <a:pt x="20" y="41"/>
                </a:moveTo>
                <a:cubicBezTo>
                  <a:pt x="9" y="41"/>
                  <a:pt x="0" y="32"/>
                  <a:pt x="0" y="21"/>
                </a:cubicBezTo>
                <a:cubicBezTo>
                  <a:pt x="0" y="9"/>
                  <a:pt x="9" y="0"/>
                  <a:pt x="20" y="0"/>
                </a:cubicBezTo>
                <a:cubicBezTo>
                  <a:pt x="31" y="0"/>
                  <a:pt x="41" y="9"/>
                  <a:pt x="41" y="21"/>
                </a:cubicBezTo>
                <a:cubicBezTo>
                  <a:pt x="41" y="32"/>
                  <a:pt x="31" y="41"/>
                  <a:pt x="20" y="41"/>
                </a:cubicBezTo>
                <a:close/>
                <a:moveTo>
                  <a:pt x="6" y="21"/>
                </a:moveTo>
                <a:cubicBezTo>
                  <a:pt x="6" y="29"/>
                  <a:pt x="12" y="35"/>
                  <a:pt x="20" y="35"/>
                </a:cubicBezTo>
                <a:cubicBezTo>
                  <a:pt x="28" y="35"/>
                  <a:pt x="35" y="29"/>
                  <a:pt x="35" y="21"/>
                </a:cubicBezTo>
                <a:cubicBezTo>
                  <a:pt x="35" y="13"/>
                  <a:pt x="28" y="6"/>
                  <a:pt x="20" y="6"/>
                </a:cubicBezTo>
                <a:cubicBezTo>
                  <a:pt x="12" y="6"/>
                  <a:pt x="6" y="13"/>
                  <a:pt x="6" y="21"/>
                </a:cubicBezTo>
                <a:close/>
                <a:moveTo>
                  <a:pt x="20" y="28"/>
                </a:moveTo>
                <a:cubicBezTo>
                  <a:pt x="16" y="28"/>
                  <a:pt x="13" y="24"/>
                  <a:pt x="13" y="21"/>
                </a:cubicBezTo>
                <a:cubicBezTo>
                  <a:pt x="13" y="17"/>
                  <a:pt x="16" y="14"/>
                  <a:pt x="20" y="14"/>
                </a:cubicBezTo>
                <a:cubicBezTo>
                  <a:pt x="24" y="14"/>
                  <a:pt x="27" y="17"/>
                  <a:pt x="27" y="21"/>
                </a:cubicBezTo>
                <a:cubicBezTo>
                  <a:pt x="27" y="24"/>
                  <a:pt x="24" y="28"/>
                  <a:pt x="20" y="28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 dirty="0"/>
          </a:p>
        </p:txBody>
      </p:sp>
      <p:sp>
        <p:nvSpPr>
          <p:cNvPr id="47" name="Freeform 473"/>
          <p:cNvSpPr>
            <a:spLocks noEditPoints="1"/>
          </p:cNvSpPr>
          <p:nvPr/>
        </p:nvSpPr>
        <p:spPr bwMode="auto">
          <a:xfrm>
            <a:off x="6822944" y="4887067"/>
            <a:ext cx="297222" cy="297222"/>
          </a:xfrm>
          <a:custGeom>
            <a:avLst/>
            <a:gdLst>
              <a:gd name="T0" fmla="*/ 20 w 41"/>
              <a:gd name="T1" fmla="*/ 41 h 41"/>
              <a:gd name="T2" fmla="*/ 0 w 41"/>
              <a:gd name="T3" fmla="*/ 21 h 41"/>
              <a:gd name="T4" fmla="*/ 20 w 41"/>
              <a:gd name="T5" fmla="*/ 0 h 41"/>
              <a:gd name="T6" fmla="*/ 41 w 41"/>
              <a:gd name="T7" fmla="*/ 21 h 41"/>
              <a:gd name="T8" fmla="*/ 20 w 41"/>
              <a:gd name="T9" fmla="*/ 41 h 41"/>
              <a:gd name="T10" fmla="*/ 6 w 41"/>
              <a:gd name="T11" fmla="*/ 21 h 41"/>
              <a:gd name="T12" fmla="*/ 20 w 41"/>
              <a:gd name="T13" fmla="*/ 35 h 41"/>
              <a:gd name="T14" fmla="*/ 35 w 41"/>
              <a:gd name="T15" fmla="*/ 21 h 41"/>
              <a:gd name="T16" fmla="*/ 20 w 41"/>
              <a:gd name="T17" fmla="*/ 6 h 41"/>
              <a:gd name="T18" fmla="*/ 6 w 41"/>
              <a:gd name="T19" fmla="*/ 21 h 41"/>
              <a:gd name="T20" fmla="*/ 20 w 41"/>
              <a:gd name="T21" fmla="*/ 28 h 41"/>
              <a:gd name="T22" fmla="*/ 13 w 41"/>
              <a:gd name="T23" fmla="*/ 21 h 41"/>
              <a:gd name="T24" fmla="*/ 20 w 41"/>
              <a:gd name="T25" fmla="*/ 14 h 41"/>
              <a:gd name="T26" fmla="*/ 27 w 41"/>
              <a:gd name="T27" fmla="*/ 21 h 41"/>
              <a:gd name="T28" fmla="*/ 20 w 41"/>
              <a:gd name="T29" fmla="*/ 28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41" h="41">
                <a:moveTo>
                  <a:pt x="20" y="41"/>
                </a:moveTo>
                <a:cubicBezTo>
                  <a:pt x="9" y="41"/>
                  <a:pt x="0" y="32"/>
                  <a:pt x="0" y="21"/>
                </a:cubicBezTo>
                <a:cubicBezTo>
                  <a:pt x="0" y="9"/>
                  <a:pt x="9" y="0"/>
                  <a:pt x="20" y="0"/>
                </a:cubicBezTo>
                <a:cubicBezTo>
                  <a:pt x="31" y="0"/>
                  <a:pt x="41" y="9"/>
                  <a:pt x="41" y="21"/>
                </a:cubicBezTo>
                <a:cubicBezTo>
                  <a:pt x="41" y="32"/>
                  <a:pt x="31" y="41"/>
                  <a:pt x="20" y="41"/>
                </a:cubicBezTo>
                <a:close/>
                <a:moveTo>
                  <a:pt x="6" y="21"/>
                </a:moveTo>
                <a:cubicBezTo>
                  <a:pt x="6" y="29"/>
                  <a:pt x="12" y="35"/>
                  <a:pt x="20" y="35"/>
                </a:cubicBezTo>
                <a:cubicBezTo>
                  <a:pt x="28" y="35"/>
                  <a:pt x="35" y="29"/>
                  <a:pt x="35" y="21"/>
                </a:cubicBezTo>
                <a:cubicBezTo>
                  <a:pt x="35" y="13"/>
                  <a:pt x="28" y="6"/>
                  <a:pt x="20" y="6"/>
                </a:cubicBezTo>
                <a:cubicBezTo>
                  <a:pt x="12" y="6"/>
                  <a:pt x="6" y="13"/>
                  <a:pt x="6" y="21"/>
                </a:cubicBezTo>
                <a:close/>
                <a:moveTo>
                  <a:pt x="20" y="28"/>
                </a:moveTo>
                <a:cubicBezTo>
                  <a:pt x="16" y="28"/>
                  <a:pt x="13" y="24"/>
                  <a:pt x="13" y="21"/>
                </a:cubicBezTo>
                <a:cubicBezTo>
                  <a:pt x="13" y="17"/>
                  <a:pt x="16" y="14"/>
                  <a:pt x="20" y="14"/>
                </a:cubicBezTo>
                <a:cubicBezTo>
                  <a:pt x="24" y="14"/>
                  <a:pt x="27" y="17"/>
                  <a:pt x="27" y="21"/>
                </a:cubicBezTo>
                <a:cubicBezTo>
                  <a:pt x="27" y="24"/>
                  <a:pt x="24" y="28"/>
                  <a:pt x="20" y="2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48" name="Freeform 473"/>
          <p:cNvSpPr>
            <a:spLocks noEditPoints="1"/>
          </p:cNvSpPr>
          <p:nvPr/>
        </p:nvSpPr>
        <p:spPr bwMode="auto">
          <a:xfrm>
            <a:off x="4678904" y="4329508"/>
            <a:ext cx="297222" cy="297222"/>
          </a:xfrm>
          <a:custGeom>
            <a:avLst/>
            <a:gdLst>
              <a:gd name="T0" fmla="*/ 20 w 41"/>
              <a:gd name="T1" fmla="*/ 41 h 41"/>
              <a:gd name="T2" fmla="*/ 0 w 41"/>
              <a:gd name="T3" fmla="*/ 21 h 41"/>
              <a:gd name="T4" fmla="*/ 20 w 41"/>
              <a:gd name="T5" fmla="*/ 0 h 41"/>
              <a:gd name="T6" fmla="*/ 41 w 41"/>
              <a:gd name="T7" fmla="*/ 21 h 41"/>
              <a:gd name="T8" fmla="*/ 20 w 41"/>
              <a:gd name="T9" fmla="*/ 41 h 41"/>
              <a:gd name="T10" fmla="*/ 6 w 41"/>
              <a:gd name="T11" fmla="*/ 21 h 41"/>
              <a:gd name="T12" fmla="*/ 20 w 41"/>
              <a:gd name="T13" fmla="*/ 35 h 41"/>
              <a:gd name="T14" fmla="*/ 35 w 41"/>
              <a:gd name="T15" fmla="*/ 21 h 41"/>
              <a:gd name="T16" fmla="*/ 20 w 41"/>
              <a:gd name="T17" fmla="*/ 6 h 41"/>
              <a:gd name="T18" fmla="*/ 6 w 41"/>
              <a:gd name="T19" fmla="*/ 21 h 41"/>
              <a:gd name="T20" fmla="*/ 20 w 41"/>
              <a:gd name="T21" fmla="*/ 28 h 41"/>
              <a:gd name="T22" fmla="*/ 13 w 41"/>
              <a:gd name="T23" fmla="*/ 21 h 41"/>
              <a:gd name="T24" fmla="*/ 20 w 41"/>
              <a:gd name="T25" fmla="*/ 14 h 41"/>
              <a:gd name="T26" fmla="*/ 27 w 41"/>
              <a:gd name="T27" fmla="*/ 21 h 41"/>
              <a:gd name="T28" fmla="*/ 20 w 41"/>
              <a:gd name="T29" fmla="*/ 28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41" h="41">
                <a:moveTo>
                  <a:pt x="20" y="41"/>
                </a:moveTo>
                <a:cubicBezTo>
                  <a:pt x="9" y="41"/>
                  <a:pt x="0" y="32"/>
                  <a:pt x="0" y="21"/>
                </a:cubicBezTo>
                <a:cubicBezTo>
                  <a:pt x="0" y="9"/>
                  <a:pt x="9" y="0"/>
                  <a:pt x="20" y="0"/>
                </a:cubicBezTo>
                <a:cubicBezTo>
                  <a:pt x="31" y="0"/>
                  <a:pt x="41" y="9"/>
                  <a:pt x="41" y="21"/>
                </a:cubicBezTo>
                <a:cubicBezTo>
                  <a:pt x="41" y="32"/>
                  <a:pt x="31" y="41"/>
                  <a:pt x="20" y="41"/>
                </a:cubicBezTo>
                <a:close/>
                <a:moveTo>
                  <a:pt x="6" y="21"/>
                </a:moveTo>
                <a:cubicBezTo>
                  <a:pt x="6" y="29"/>
                  <a:pt x="12" y="35"/>
                  <a:pt x="20" y="35"/>
                </a:cubicBezTo>
                <a:cubicBezTo>
                  <a:pt x="28" y="35"/>
                  <a:pt x="35" y="29"/>
                  <a:pt x="35" y="21"/>
                </a:cubicBezTo>
                <a:cubicBezTo>
                  <a:pt x="35" y="13"/>
                  <a:pt x="28" y="6"/>
                  <a:pt x="20" y="6"/>
                </a:cubicBezTo>
                <a:cubicBezTo>
                  <a:pt x="12" y="6"/>
                  <a:pt x="6" y="13"/>
                  <a:pt x="6" y="21"/>
                </a:cubicBezTo>
                <a:close/>
                <a:moveTo>
                  <a:pt x="20" y="28"/>
                </a:moveTo>
                <a:cubicBezTo>
                  <a:pt x="16" y="28"/>
                  <a:pt x="13" y="24"/>
                  <a:pt x="13" y="21"/>
                </a:cubicBezTo>
                <a:cubicBezTo>
                  <a:pt x="13" y="17"/>
                  <a:pt x="16" y="14"/>
                  <a:pt x="20" y="14"/>
                </a:cubicBezTo>
                <a:cubicBezTo>
                  <a:pt x="24" y="14"/>
                  <a:pt x="27" y="17"/>
                  <a:pt x="27" y="21"/>
                </a:cubicBezTo>
                <a:cubicBezTo>
                  <a:pt x="27" y="24"/>
                  <a:pt x="24" y="28"/>
                  <a:pt x="20" y="2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grpSp>
        <p:nvGrpSpPr>
          <p:cNvPr id="52" name="Group 16">
            <a:extLst>
              <a:ext uri="{FF2B5EF4-FFF2-40B4-BE49-F238E27FC236}">
                <a16:creationId xmlns:a16="http://schemas.microsoft.com/office/drawing/2014/main" id="{E717CE6A-18FE-4C77-90D7-9517F7977A5E}"/>
              </a:ext>
            </a:extLst>
          </p:cNvPr>
          <p:cNvGrpSpPr/>
          <p:nvPr/>
        </p:nvGrpSpPr>
        <p:grpSpPr>
          <a:xfrm>
            <a:off x="7015121" y="3269462"/>
            <a:ext cx="4530886" cy="1043469"/>
            <a:chOff x="6345003" y="3249400"/>
            <a:chExt cx="3854666" cy="940722"/>
          </a:xfrm>
          <a:solidFill>
            <a:schemeClr val="accent2"/>
          </a:solidFill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54" name="Rectangle 37">
              <a:extLst>
                <a:ext uri="{FF2B5EF4-FFF2-40B4-BE49-F238E27FC236}">
                  <a16:creationId xmlns:a16="http://schemas.microsoft.com/office/drawing/2014/main" id="{83037C65-E8F7-425E-A2E4-EE8858D309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49376" y="3249400"/>
              <a:ext cx="3150293" cy="940722"/>
            </a:xfrm>
            <a:prstGeom prst="rect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just"/>
              <a:r>
                <a:rPr lang="es-CO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El informe de auditoria es el producto que debe ser presentado ante la Superintendencia de salud por medio de los aplicativos establecidos. </a:t>
              </a:r>
            </a:p>
            <a:p>
              <a:pPr algn="just"/>
              <a:endParaRPr lang="en-US" sz="1400" dirty="0"/>
            </a:p>
          </p:txBody>
        </p:sp>
        <p:sp>
          <p:nvSpPr>
            <p:cNvPr id="55" name="Freeform 38">
              <a:extLst>
                <a:ext uri="{FF2B5EF4-FFF2-40B4-BE49-F238E27FC236}">
                  <a16:creationId xmlns:a16="http://schemas.microsoft.com/office/drawing/2014/main" id="{B7B88138-AC67-4979-94C6-7485B0EF54CC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5003" y="3249400"/>
              <a:ext cx="704373" cy="940722"/>
            </a:xfrm>
            <a:custGeom>
              <a:avLst/>
              <a:gdLst>
                <a:gd name="T0" fmla="*/ 437 w 437"/>
                <a:gd name="T1" fmla="*/ 0 h 819"/>
                <a:gd name="T2" fmla="*/ 0 w 437"/>
                <a:gd name="T3" fmla="*/ 355 h 819"/>
                <a:gd name="T4" fmla="*/ 0 w 437"/>
                <a:gd name="T5" fmla="*/ 511 h 819"/>
                <a:gd name="T6" fmla="*/ 437 w 437"/>
                <a:gd name="T7" fmla="*/ 819 h 819"/>
                <a:gd name="T8" fmla="*/ 437 w 437"/>
                <a:gd name="T9" fmla="*/ 0 h 8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7" h="819">
                  <a:moveTo>
                    <a:pt x="437" y="0"/>
                  </a:moveTo>
                  <a:lnTo>
                    <a:pt x="0" y="355"/>
                  </a:lnTo>
                  <a:lnTo>
                    <a:pt x="0" y="511"/>
                  </a:lnTo>
                  <a:lnTo>
                    <a:pt x="437" y="819"/>
                  </a:lnTo>
                  <a:lnTo>
                    <a:pt x="437" y="0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3" name="Rectángulo 52">
            <a:extLst>
              <a:ext uri="{FF2B5EF4-FFF2-40B4-BE49-F238E27FC236}">
                <a16:creationId xmlns:a16="http://schemas.microsoft.com/office/drawing/2014/main" id="{D402A1F7-D962-444A-AF30-FC144787C1AB}"/>
              </a:ext>
            </a:extLst>
          </p:cNvPr>
          <p:cNvSpPr/>
          <p:nvPr/>
        </p:nvSpPr>
        <p:spPr>
          <a:xfrm>
            <a:off x="7743961" y="1986926"/>
            <a:ext cx="3849355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 propósito es armonizar y articular las competencias de inspección y vigilancia de las entidades territoriales, buscando responder a las realidades de cada una de ellas.</a:t>
            </a:r>
          </a:p>
        </p:txBody>
      </p:sp>
      <p:sp>
        <p:nvSpPr>
          <p:cNvPr id="56" name="Freeform 473">
            <a:extLst>
              <a:ext uri="{FF2B5EF4-FFF2-40B4-BE49-F238E27FC236}">
                <a16:creationId xmlns:a16="http://schemas.microsoft.com/office/drawing/2014/main" id="{DCA63C80-15D6-4387-97E0-E49F1A4C7282}"/>
              </a:ext>
            </a:extLst>
          </p:cNvPr>
          <p:cNvSpPr>
            <a:spLocks noEditPoints="1"/>
          </p:cNvSpPr>
          <p:nvPr/>
        </p:nvSpPr>
        <p:spPr bwMode="auto">
          <a:xfrm>
            <a:off x="6752616" y="3681264"/>
            <a:ext cx="297222" cy="297222"/>
          </a:xfrm>
          <a:custGeom>
            <a:avLst/>
            <a:gdLst>
              <a:gd name="T0" fmla="*/ 20 w 41"/>
              <a:gd name="T1" fmla="*/ 41 h 41"/>
              <a:gd name="T2" fmla="*/ 0 w 41"/>
              <a:gd name="T3" fmla="*/ 21 h 41"/>
              <a:gd name="T4" fmla="*/ 20 w 41"/>
              <a:gd name="T5" fmla="*/ 0 h 41"/>
              <a:gd name="T6" fmla="*/ 41 w 41"/>
              <a:gd name="T7" fmla="*/ 21 h 41"/>
              <a:gd name="T8" fmla="*/ 20 w 41"/>
              <a:gd name="T9" fmla="*/ 41 h 41"/>
              <a:gd name="T10" fmla="*/ 6 w 41"/>
              <a:gd name="T11" fmla="*/ 21 h 41"/>
              <a:gd name="T12" fmla="*/ 20 w 41"/>
              <a:gd name="T13" fmla="*/ 35 h 41"/>
              <a:gd name="T14" fmla="*/ 35 w 41"/>
              <a:gd name="T15" fmla="*/ 21 h 41"/>
              <a:gd name="T16" fmla="*/ 20 w 41"/>
              <a:gd name="T17" fmla="*/ 6 h 41"/>
              <a:gd name="T18" fmla="*/ 6 w 41"/>
              <a:gd name="T19" fmla="*/ 21 h 41"/>
              <a:gd name="T20" fmla="*/ 20 w 41"/>
              <a:gd name="T21" fmla="*/ 28 h 41"/>
              <a:gd name="T22" fmla="*/ 13 w 41"/>
              <a:gd name="T23" fmla="*/ 21 h 41"/>
              <a:gd name="T24" fmla="*/ 20 w 41"/>
              <a:gd name="T25" fmla="*/ 14 h 41"/>
              <a:gd name="T26" fmla="*/ 27 w 41"/>
              <a:gd name="T27" fmla="*/ 21 h 41"/>
              <a:gd name="T28" fmla="*/ 20 w 41"/>
              <a:gd name="T29" fmla="*/ 28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41" h="41">
                <a:moveTo>
                  <a:pt x="20" y="41"/>
                </a:moveTo>
                <a:cubicBezTo>
                  <a:pt x="9" y="41"/>
                  <a:pt x="0" y="32"/>
                  <a:pt x="0" y="21"/>
                </a:cubicBezTo>
                <a:cubicBezTo>
                  <a:pt x="0" y="9"/>
                  <a:pt x="9" y="0"/>
                  <a:pt x="20" y="0"/>
                </a:cubicBezTo>
                <a:cubicBezTo>
                  <a:pt x="31" y="0"/>
                  <a:pt x="41" y="9"/>
                  <a:pt x="41" y="21"/>
                </a:cubicBezTo>
                <a:cubicBezTo>
                  <a:pt x="41" y="32"/>
                  <a:pt x="31" y="41"/>
                  <a:pt x="20" y="41"/>
                </a:cubicBezTo>
                <a:close/>
                <a:moveTo>
                  <a:pt x="6" y="21"/>
                </a:moveTo>
                <a:cubicBezTo>
                  <a:pt x="6" y="29"/>
                  <a:pt x="12" y="35"/>
                  <a:pt x="20" y="35"/>
                </a:cubicBezTo>
                <a:cubicBezTo>
                  <a:pt x="28" y="35"/>
                  <a:pt x="35" y="29"/>
                  <a:pt x="35" y="21"/>
                </a:cubicBezTo>
                <a:cubicBezTo>
                  <a:pt x="35" y="13"/>
                  <a:pt x="28" y="6"/>
                  <a:pt x="20" y="6"/>
                </a:cubicBezTo>
                <a:cubicBezTo>
                  <a:pt x="12" y="6"/>
                  <a:pt x="6" y="13"/>
                  <a:pt x="6" y="21"/>
                </a:cubicBezTo>
                <a:close/>
                <a:moveTo>
                  <a:pt x="20" y="28"/>
                </a:moveTo>
                <a:cubicBezTo>
                  <a:pt x="16" y="28"/>
                  <a:pt x="13" y="24"/>
                  <a:pt x="13" y="21"/>
                </a:cubicBezTo>
                <a:cubicBezTo>
                  <a:pt x="13" y="17"/>
                  <a:pt x="16" y="14"/>
                  <a:pt x="20" y="14"/>
                </a:cubicBezTo>
                <a:cubicBezTo>
                  <a:pt x="24" y="14"/>
                  <a:pt x="27" y="17"/>
                  <a:pt x="27" y="21"/>
                </a:cubicBezTo>
                <a:cubicBezTo>
                  <a:pt x="27" y="24"/>
                  <a:pt x="24" y="28"/>
                  <a:pt x="20" y="2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58" name="Freeform 38">
            <a:extLst>
              <a:ext uri="{FF2B5EF4-FFF2-40B4-BE49-F238E27FC236}">
                <a16:creationId xmlns:a16="http://schemas.microsoft.com/office/drawing/2014/main" id="{98CAFC59-895B-40B8-80C6-3CA6313217E7}"/>
              </a:ext>
            </a:extLst>
          </p:cNvPr>
          <p:cNvSpPr>
            <a:spLocks/>
          </p:cNvSpPr>
          <p:nvPr/>
        </p:nvSpPr>
        <p:spPr bwMode="auto">
          <a:xfrm>
            <a:off x="7077269" y="4478119"/>
            <a:ext cx="827940" cy="1043469"/>
          </a:xfrm>
          <a:custGeom>
            <a:avLst/>
            <a:gdLst>
              <a:gd name="T0" fmla="*/ 437 w 437"/>
              <a:gd name="T1" fmla="*/ 0 h 819"/>
              <a:gd name="T2" fmla="*/ 0 w 437"/>
              <a:gd name="T3" fmla="*/ 355 h 819"/>
              <a:gd name="T4" fmla="*/ 0 w 437"/>
              <a:gd name="T5" fmla="*/ 511 h 819"/>
              <a:gd name="T6" fmla="*/ 437 w 437"/>
              <a:gd name="T7" fmla="*/ 819 h 819"/>
              <a:gd name="T8" fmla="*/ 437 w 437"/>
              <a:gd name="T9" fmla="*/ 0 h 8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7" h="819">
                <a:moveTo>
                  <a:pt x="437" y="0"/>
                </a:moveTo>
                <a:lnTo>
                  <a:pt x="0" y="355"/>
                </a:lnTo>
                <a:lnTo>
                  <a:pt x="0" y="511"/>
                </a:lnTo>
                <a:lnTo>
                  <a:pt x="437" y="819"/>
                </a:lnTo>
                <a:lnTo>
                  <a:pt x="437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448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5" grpId="0" animBg="1"/>
      <p:bldP spid="46" grpId="0" animBg="1"/>
      <p:bldP spid="47" grpId="0" animBg="1"/>
      <p:bldP spid="48" grpId="0" animBg="1"/>
      <p:bldP spid="5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30513"/>
            <a:ext cx="827314" cy="1630175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631454" y="679786"/>
            <a:ext cx="54888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sz="2800" dirty="0">
              <a:latin typeface="Arial Black" panose="020B0A04020102020204" pitchFamily="34" charset="0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2926393" y="221005"/>
            <a:ext cx="577510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4400" b="1" dirty="0">
                <a:solidFill>
                  <a:srgbClr val="E20E1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GUIA DE AUDITORIA</a:t>
            </a:r>
            <a:endParaRPr lang="es-CO" sz="4400" b="1" dirty="0">
              <a:solidFill>
                <a:srgbClr val="E20E1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5813947" y="1351128"/>
            <a:ext cx="5732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s-ES" dirty="0"/>
          </a:p>
        </p:txBody>
      </p:sp>
      <p:sp>
        <p:nvSpPr>
          <p:cNvPr id="5" name="Rectángulo 4"/>
          <p:cNvSpPr/>
          <p:nvPr/>
        </p:nvSpPr>
        <p:spPr>
          <a:xfrm>
            <a:off x="933203" y="1739324"/>
            <a:ext cx="26290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Wingdings" panose="05000000000000000000" pitchFamily="2" charset="2"/>
              <a:buChar char="ü"/>
            </a:pPr>
            <a:r>
              <a:rPr lang="es-CO" sz="2800" b="1" dirty="0">
                <a:solidFill>
                  <a:srgbClr val="E20E1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</a:t>
            </a:r>
            <a:endParaRPr lang="es-ES" sz="2800" b="1" dirty="0">
              <a:solidFill>
                <a:srgbClr val="E20E1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957537" y="3167390"/>
            <a:ext cx="270284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s-CO" sz="2800" b="1" dirty="0">
                <a:solidFill>
                  <a:srgbClr val="E20E1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ALCANCE</a:t>
            </a:r>
            <a:endParaRPr lang="es-ES" sz="2800" b="1" dirty="0">
              <a:solidFill>
                <a:srgbClr val="E20E1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Rectángulo 34"/>
          <p:cNvSpPr/>
          <p:nvPr/>
        </p:nvSpPr>
        <p:spPr>
          <a:xfrm>
            <a:off x="1057420" y="4461593"/>
            <a:ext cx="295253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s-CO" sz="2800" b="1" dirty="0">
                <a:solidFill>
                  <a:srgbClr val="E20E1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AMBITO DE </a:t>
            </a:r>
          </a:p>
          <a:p>
            <a:r>
              <a:rPr lang="es-CO" sz="2800" b="1" dirty="0">
                <a:solidFill>
                  <a:srgbClr val="E20E1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APLICACION</a:t>
            </a:r>
          </a:p>
        </p:txBody>
      </p:sp>
      <p:sp>
        <p:nvSpPr>
          <p:cNvPr id="37" name="Chevron 60"/>
          <p:cNvSpPr/>
          <p:nvPr/>
        </p:nvSpPr>
        <p:spPr>
          <a:xfrm>
            <a:off x="4065975" y="2949743"/>
            <a:ext cx="6773660" cy="1100754"/>
          </a:xfrm>
          <a:prstGeom prst="chevron">
            <a:avLst/>
          </a:prstGeom>
          <a:solidFill>
            <a:schemeClr val="accent2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Auditar el aseguramiento y la prestación de los servicios de salud a cargo de las empresas promotoras de salud que operan en los departamentos, distritos y municipios. </a:t>
            </a:r>
          </a:p>
        </p:txBody>
      </p:sp>
      <p:sp>
        <p:nvSpPr>
          <p:cNvPr id="39" name="Chevron 60"/>
          <p:cNvSpPr/>
          <p:nvPr/>
        </p:nvSpPr>
        <p:spPr>
          <a:xfrm>
            <a:off x="4065973" y="1401112"/>
            <a:ext cx="6689095" cy="1038681"/>
          </a:xfrm>
          <a:prstGeom prst="chevron">
            <a:avLst/>
          </a:prstGeom>
          <a:solidFill>
            <a:schemeClr val="accent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40" name="Chevron 60"/>
          <p:cNvSpPr/>
          <p:nvPr/>
        </p:nvSpPr>
        <p:spPr>
          <a:xfrm>
            <a:off x="4009955" y="4420406"/>
            <a:ext cx="6829680" cy="1036482"/>
          </a:xfrm>
          <a:prstGeom prst="chevron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es-E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 guía aplica para las entidades territoriales y empresas promotoras de salud de los regímenes </a:t>
            </a:r>
            <a:r>
              <a:rPr lang="es-CO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contributivo y subsidiado. </a:t>
            </a:r>
          </a:p>
        </p:txBody>
      </p:sp>
      <p:sp>
        <p:nvSpPr>
          <p:cNvPr id="36" name="Rectángulo 35"/>
          <p:cNvSpPr/>
          <p:nvPr/>
        </p:nvSpPr>
        <p:spPr>
          <a:xfrm>
            <a:off x="4516757" y="1459537"/>
            <a:ext cx="557575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s-CO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Guiar el ejercicio de auditoria como estrategia para el cumplimiento de inspección, vigilancia y control por parte de las entidades territoriales en relación  con las responsabilidades  de aseguramiento de las EPS.</a:t>
            </a:r>
          </a:p>
        </p:txBody>
      </p:sp>
    </p:spTree>
    <p:extLst>
      <p:ext uri="{BB962C8B-B14F-4D97-AF65-F5344CB8AC3E}">
        <p14:creationId xmlns:p14="http://schemas.microsoft.com/office/powerpoint/2010/main" val="32615756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30513"/>
            <a:ext cx="827314" cy="1630175"/>
          </a:xfrm>
          <a:prstGeom prst="rect">
            <a:avLst/>
          </a:prstGeom>
        </p:spPr>
      </p:pic>
      <p:sp>
        <p:nvSpPr>
          <p:cNvPr id="11" name="CuadroTexto 10"/>
          <p:cNvSpPr txBox="1"/>
          <p:nvPr/>
        </p:nvSpPr>
        <p:spPr>
          <a:xfrm>
            <a:off x="915490" y="187011"/>
            <a:ext cx="979691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4400" b="1" dirty="0">
                <a:solidFill>
                  <a:srgbClr val="E20E1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ESTRUCTURA GUIA DE AUDITORIA</a:t>
            </a:r>
            <a:endParaRPr lang="es-CO" sz="4400" b="1" dirty="0">
              <a:solidFill>
                <a:srgbClr val="E20E1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hevron 60"/>
          <p:cNvSpPr/>
          <p:nvPr/>
        </p:nvSpPr>
        <p:spPr>
          <a:xfrm>
            <a:off x="1077957" y="1262390"/>
            <a:ext cx="6689095" cy="607797"/>
          </a:xfrm>
          <a:prstGeom prst="chevron">
            <a:avLst/>
          </a:prstGeom>
          <a:solidFill>
            <a:schemeClr val="accent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algn="ctr">
              <a:buFont typeface="Wingdings" panose="05000000000000000000" pitchFamily="2" charset="2"/>
              <a:buChar char="ü"/>
            </a:pPr>
            <a:r>
              <a:rPr lang="es-CO" sz="2000" dirty="0">
                <a:latin typeface="Arial" panose="020B0604020202020204" pitchFamily="34" charset="0"/>
                <a:cs typeface="Arial" panose="020B0604020202020204" pitchFamily="34" charset="0"/>
              </a:rPr>
              <a:t>COMPONENTES</a:t>
            </a:r>
            <a:endParaRPr lang="es-CO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hevron 60"/>
          <p:cNvSpPr/>
          <p:nvPr/>
        </p:nvSpPr>
        <p:spPr>
          <a:xfrm>
            <a:off x="1077958" y="2161940"/>
            <a:ext cx="6689095" cy="607797"/>
          </a:xfrm>
          <a:prstGeom prst="chevron">
            <a:avLst/>
          </a:prstGeom>
          <a:solidFill>
            <a:schemeClr val="accent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algn="ctr">
              <a:buFont typeface="Wingdings" panose="05000000000000000000" pitchFamily="2" charset="2"/>
              <a:buChar char="ü"/>
            </a:pPr>
            <a:r>
              <a:rPr lang="es-CO" sz="2000" dirty="0">
                <a:latin typeface="Arial" panose="020B0604020202020204" pitchFamily="34" charset="0"/>
                <a:cs typeface="Arial" panose="020B0604020202020204" pitchFamily="34" charset="0"/>
              </a:rPr>
              <a:t>ESTANDARES</a:t>
            </a:r>
            <a:endParaRPr lang="es-CO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hevron 60"/>
          <p:cNvSpPr/>
          <p:nvPr/>
        </p:nvSpPr>
        <p:spPr>
          <a:xfrm>
            <a:off x="1077956" y="2957149"/>
            <a:ext cx="6689095" cy="607797"/>
          </a:xfrm>
          <a:prstGeom prst="chevron">
            <a:avLst/>
          </a:prstGeom>
          <a:solidFill>
            <a:schemeClr val="accent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algn="ctr">
              <a:buFont typeface="Wingdings" panose="05000000000000000000" pitchFamily="2" charset="2"/>
              <a:buChar char="ü"/>
            </a:pPr>
            <a:r>
              <a:rPr lang="es-CO" sz="2000" dirty="0">
                <a:latin typeface="Arial" panose="020B0604020202020204" pitchFamily="34" charset="0"/>
                <a:cs typeface="Arial" panose="020B0604020202020204" pitchFamily="34" charset="0"/>
              </a:rPr>
              <a:t>CRITERIOS</a:t>
            </a:r>
            <a:endParaRPr lang="es-E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hevron 60"/>
          <p:cNvSpPr/>
          <p:nvPr/>
        </p:nvSpPr>
        <p:spPr>
          <a:xfrm>
            <a:off x="1077956" y="3789323"/>
            <a:ext cx="6689095" cy="607797"/>
          </a:xfrm>
          <a:prstGeom prst="chevron">
            <a:avLst/>
          </a:prstGeom>
          <a:solidFill>
            <a:schemeClr val="accent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algn="ctr">
              <a:buFont typeface="Wingdings" panose="05000000000000000000" pitchFamily="2" charset="2"/>
              <a:buChar char="ü"/>
            </a:pPr>
            <a:r>
              <a:rPr lang="es-CO" sz="2000" dirty="0">
                <a:latin typeface="Arial" panose="020B0604020202020204" pitchFamily="34" charset="0"/>
                <a:cs typeface="Arial" panose="020B0604020202020204" pitchFamily="34" charset="0"/>
              </a:rPr>
              <a:t>MODO DE </a:t>
            </a:r>
            <a:r>
              <a:rPr lang="es-CO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VERIFICACION SALUD VISUAL Y AUDITIVA</a:t>
            </a:r>
            <a:endParaRPr lang="es-CO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hevron 60"/>
          <p:cNvSpPr/>
          <p:nvPr/>
        </p:nvSpPr>
        <p:spPr>
          <a:xfrm>
            <a:off x="1077956" y="4621497"/>
            <a:ext cx="6689095" cy="607797"/>
          </a:xfrm>
          <a:prstGeom prst="chevron">
            <a:avLst/>
          </a:prstGeom>
          <a:solidFill>
            <a:schemeClr val="accent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algn="ctr">
              <a:buFont typeface="Wingdings" panose="05000000000000000000" pitchFamily="2" charset="2"/>
              <a:buChar char="ü"/>
            </a:pPr>
            <a:r>
              <a:rPr lang="es-CO" sz="2000" dirty="0">
                <a:latin typeface="Arial" panose="020B0604020202020204" pitchFamily="34" charset="0"/>
                <a:cs typeface="Arial" panose="020B0604020202020204" pitchFamily="34" charset="0"/>
              </a:rPr>
              <a:t>SITUACION EVIDENCIADA</a:t>
            </a:r>
            <a:endParaRPr lang="es-CO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hevron 60"/>
          <p:cNvSpPr/>
          <p:nvPr/>
        </p:nvSpPr>
        <p:spPr>
          <a:xfrm>
            <a:off x="1077956" y="5453671"/>
            <a:ext cx="6689095" cy="607797"/>
          </a:xfrm>
          <a:prstGeom prst="chevron">
            <a:avLst/>
          </a:prstGeom>
          <a:solidFill>
            <a:schemeClr val="accent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algn="ctr">
              <a:buFont typeface="Wingdings" panose="05000000000000000000" pitchFamily="2" charset="2"/>
              <a:buChar char="ü"/>
            </a:pPr>
            <a:r>
              <a:rPr lang="es-CO" sz="2000" dirty="0">
                <a:latin typeface="Arial" panose="020B0604020202020204" pitchFamily="34" charset="0"/>
                <a:cs typeface="Arial" panose="020B0604020202020204" pitchFamily="34" charset="0"/>
              </a:rPr>
              <a:t>NORMAS PRESUNTAMENTE INFRINGIDAS</a:t>
            </a:r>
            <a:endParaRPr lang="es-CO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 rotWithShape="1">
          <a:blip r:embed="rId4"/>
          <a:srcRect l="14941" t="12790" r="21392" b="19471"/>
          <a:stretch/>
        </p:blipFill>
        <p:spPr>
          <a:xfrm>
            <a:off x="7767051" y="2448732"/>
            <a:ext cx="3534603" cy="241549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6598562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30513"/>
            <a:ext cx="827314" cy="1630175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631454" y="556861"/>
            <a:ext cx="54888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sz="2800" dirty="0">
              <a:latin typeface="Arial Black" panose="020B0A04020102020204" pitchFamily="34" charset="0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2570795" y="258313"/>
            <a:ext cx="77628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400" b="1" dirty="0">
                <a:solidFill>
                  <a:srgbClr val="E20E1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Etapas de la Auditoria </a:t>
            </a:r>
            <a:endParaRPr lang="es-CO" sz="4400" b="1" dirty="0">
              <a:solidFill>
                <a:srgbClr val="E20E1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5813947" y="1351128"/>
            <a:ext cx="5732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s-ES" dirty="0"/>
          </a:p>
        </p:txBody>
      </p:sp>
      <p:sp>
        <p:nvSpPr>
          <p:cNvPr id="4" name="Flecha: cheurón 3">
            <a:extLst>
              <a:ext uri="{FF2B5EF4-FFF2-40B4-BE49-F238E27FC236}">
                <a16:creationId xmlns:a16="http://schemas.microsoft.com/office/drawing/2014/main" id="{D0330859-AA91-4832-802E-DBEBA7080664}"/>
              </a:ext>
            </a:extLst>
          </p:cNvPr>
          <p:cNvSpPr/>
          <p:nvPr/>
        </p:nvSpPr>
        <p:spPr>
          <a:xfrm>
            <a:off x="3376196" y="1116577"/>
            <a:ext cx="7410173" cy="1268669"/>
          </a:xfrm>
          <a:prstGeom prst="chevron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0" indent="-285750" algn="just">
              <a:buFont typeface="Wingdings" panose="05000000000000000000" pitchFamily="2" charset="2"/>
              <a:buChar char="ü"/>
            </a:pPr>
            <a:r>
              <a:rPr lang="es-CO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Conocer previamente la Guía de Auditoria y la estructura del informe de auditoria.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s-CO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Identificar las características generales de identificación  de la entidad.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s-CO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notificación de auditoria a EPS será 5 días hábiles previos a la realización de la misma. 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6BB63929-A8C0-4B71-827D-CAFD33E1E290}"/>
              </a:ext>
            </a:extLst>
          </p:cNvPr>
          <p:cNvSpPr txBox="1"/>
          <p:nvPr/>
        </p:nvSpPr>
        <p:spPr>
          <a:xfrm>
            <a:off x="915292" y="1498278"/>
            <a:ext cx="24840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s-MX" sz="2800" b="1" dirty="0">
                <a:solidFill>
                  <a:srgbClr val="E20E1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Planeación </a:t>
            </a:r>
            <a:endParaRPr lang="es-CO" sz="2800" b="1" dirty="0">
              <a:solidFill>
                <a:srgbClr val="E20E1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1B194535-9FF4-488C-9D0F-BBD66E98F4D9}"/>
              </a:ext>
            </a:extLst>
          </p:cNvPr>
          <p:cNvSpPr txBox="1"/>
          <p:nvPr/>
        </p:nvSpPr>
        <p:spPr>
          <a:xfrm>
            <a:off x="827315" y="4565183"/>
            <a:ext cx="24840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O"/>
            </a:defPPr>
            <a:lvl1pPr marL="342900" indent="-342900">
              <a:buFont typeface="Wingdings" panose="05000000000000000000" pitchFamily="2" charset="2"/>
              <a:buChar char="ü"/>
              <a:defRPr sz="2800" b="1">
                <a:solidFill>
                  <a:srgbClr val="E20E1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MX" dirty="0"/>
              <a:t>Evaluación </a:t>
            </a:r>
            <a:endParaRPr lang="es-CO" dirty="0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568D7071-9851-48CD-8850-5E42D670BF96}"/>
              </a:ext>
            </a:extLst>
          </p:cNvPr>
          <p:cNvSpPr txBox="1"/>
          <p:nvPr/>
        </p:nvSpPr>
        <p:spPr>
          <a:xfrm>
            <a:off x="848473" y="2959126"/>
            <a:ext cx="24840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O"/>
            </a:defPPr>
            <a:lvl1pPr marL="342900" indent="-342900">
              <a:buFont typeface="Wingdings" panose="05000000000000000000" pitchFamily="2" charset="2"/>
              <a:buChar char="ü"/>
              <a:defRPr sz="2800" b="1">
                <a:solidFill>
                  <a:srgbClr val="E20E1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MX" dirty="0"/>
              <a:t>Ejecución  </a:t>
            </a:r>
            <a:endParaRPr lang="es-CO" dirty="0"/>
          </a:p>
        </p:txBody>
      </p:sp>
      <p:sp>
        <p:nvSpPr>
          <p:cNvPr id="18" name="Flecha: cheurón 17">
            <a:extLst>
              <a:ext uri="{FF2B5EF4-FFF2-40B4-BE49-F238E27FC236}">
                <a16:creationId xmlns:a16="http://schemas.microsoft.com/office/drawing/2014/main" id="{7D24E456-076E-4145-BA08-D68B122F76C9}"/>
              </a:ext>
            </a:extLst>
          </p:cNvPr>
          <p:cNvSpPr/>
          <p:nvPr/>
        </p:nvSpPr>
        <p:spPr>
          <a:xfrm>
            <a:off x="3353688" y="2566125"/>
            <a:ext cx="7619112" cy="1499848"/>
          </a:xfrm>
          <a:prstGeom prst="chevron">
            <a:avLst/>
          </a:prstGeom>
          <a:solidFill>
            <a:schemeClr val="accent2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es-CO" sz="14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BDAE0BD8-92BA-4664-82E7-A82BDA64950D}"/>
              </a:ext>
            </a:extLst>
          </p:cNvPr>
          <p:cNvSpPr txBox="1"/>
          <p:nvPr/>
        </p:nvSpPr>
        <p:spPr>
          <a:xfrm>
            <a:off x="3927088" y="2602621"/>
            <a:ext cx="6472312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algn="just">
              <a:buFont typeface="Wingdings" panose="05000000000000000000" pitchFamily="2" charset="2"/>
              <a:buChar char="ü"/>
            </a:pPr>
            <a:r>
              <a:rPr lang="es-E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Reunión de apertura, con la participación de las </a:t>
            </a:r>
            <a:r>
              <a:rPr lang="es-CO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personas designadas por la dirección de la EPS y en la cual se presentará al equipo auditor.</a:t>
            </a:r>
          </a:p>
          <a:p>
            <a:pPr marL="285750" lvl="0" indent="-285750" algn="just">
              <a:buFont typeface="Wingdings" panose="05000000000000000000" pitchFamily="2" charset="2"/>
              <a:buChar char="ü"/>
            </a:pPr>
            <a:r>
              <a:rPr lang="es-E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acuerdo a los criterios definidos en la Guía de Auditoria se realizará el Registro y cargue de  los soportes, las valoraciones del equipo auditor y las evidencias que soportan los hallazgos, a través de  la </a:t>
            </a:r>
            <a:r>
              <a:rPr lang="es-CO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herramienta tecnológica definida por la Superintendencia Nacional de Salud.</a:t>
            </a:r>
          </a:p>
        </p:txBody>
      </p:sp>
      <p:sp>
        <p:nvSpPr>
          <p:cNvPr id="20" name="Flecha: cheurón 19">
            <a:extLst>
              <a:ext uri="{FF2B5EF4-FFF2-40B4-BE49-F238E27FC236}">
                <a16:creationId xmlns:a16="http://schemas.microsoft.com/office/drawing/2014/main" id="{DBA8C666-64BD-4122-8072-A5DE56B21435}"/>
              </a:ext>
            </a:extLst>
          </p:cNvPr>
          <p:cNvSpPr/>
          <p:nvPr/>
        </p:nvSpPr>
        <p:spPr>
          <a:xfrm>
            <a:off x="3353688" y="4291207"/>
            <a:ext cx="7410173" cy="1105914"/>
          </a:xfrm>
          <a:prstGeom prst="chevron">
            <a:avLst/>
          </a:prstGeom>
          <a:solidFill>
            <a:schemeClr val="accent4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0" indent="-285750" algn="just">
              <a:buFont typeface="Wingdings" panose="05000000000000000000" pitchFamily="2" charset="2"/>
              <a:buChar char="ü"/>
            </a:pPr>
            <a:r>
              <a:rPr lang="es-CO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base en los resultados de las auditorias realizadas, La Superintendencia Nacional de Salud previo análisis de los informes remitidos determinará </a:t>
            </a:r>
            <a:r>
              <a:rPr lang="es-E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 actuaciones a que haya lugar, de conformidad con las competencias definidas en la </a:t>
            </a:r>
            <a:r>
              <a:rPr lang="es-CO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normatividad del SGSSS. </a:t>
            </a:r>
          </a:p>
        </p:txBody>
      </p:sp>
    </p:spTree>
    <p:extLst>
      <p:ext uri="{BB962C8B-B14F-4D97-AF65-F5344CB8AC3E}">
        <p14:creationId xmlns:p14="http://schemas.microsoft.com/office/powerpoint/2010/main" val="38375485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30513"/>
            <a:ext cx="827314" cy="1630175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631454" y="679786"/>
            <a:ext cx="54888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sz="2800" dirty="0">
              <a:latin typeface="Arial Black" panose="020B0A04020102020204" pitchFamily="34" charset="0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1796043" y="516902"/>
            <a:ext cx="79516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b="1" dirty="0">
                <a:solidFill>
                  <a:srgbClr val="E20E1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RESPONSABLES POR COMPONENTES</a:t>
            </a:r>
            <a:endParaRPr lang="es-CO" sz="3200" b="1" dirty="0">
              <a:solidFill>
                <a:srgbClr val="E20E1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2167" y="2287163"/>
            <a:ext cx="5492378" cy="22836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27D94033-8162-4968-894E-BF3667C426CF}"/>
              </a:ext>
            </a:extLst>
          </p:cNvPr>
          <p:cNvSpPr txBox="1"/>
          <p:nvPr/>
        </p:nvSpPr>
        <p:spPr>
          <a:xfrm>
            <a:off x="1024009" y="2209352"/>
            <a:ext cx="431147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La Guía de Auditoria y el Informe de Auditoria constan de los componentes mínimos cuya  implementación y aplicación son distribuidos entre las entidades territoriales, éstas deberán auditar a las EPS de los regímenes Contributivo y Subsidiado que operen en su jurisdicción.</a:t>
            </a:r>
            <a:endParaRPr lang="es-CO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711907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1750</TotalTime>
  <Words>584</Words>
  <Application>Microsoft Office PowerPoint</Application>
  <PresentationFormat>Panorámica</PresentationFormat>
  <Paragraphs>64</Paragraphs>
  <Slides>11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9" baseType="lpstr">
      <vt:lpstr>Arial</vt:lpstr>
      <vt:lpstr>Arial Black</vt:lpstr>
      <vt:lpstr>Berlin Sans FB</vt:lpstr>
      <vt:lpstr>Calibri</vt:lpstr>
      <vt:lpstr>Calibri Light</vt:lpstr>
      <vt:lpstr>Courier New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Juan Pablo González Cañas</dc:creator>
  <cp:lastModifiedBy>FliaGómezMárquez</cp:lastModifiedBy>
  <cp:revision>126</cp:revision>
  <dcterms:created xsi:type="dcterms:W3CDTF">2020-08-01T22:10:19Z</dcterms:created>
  <dcterms:modified xsi:type="dcterms:W3CDTF">2021-06-30T12:04:44Z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267737</vt:lpwstr>
  </property>
  <property fmtid="{D5CDD505-2E9C-101B-9397-08002B2CF9AE}" pid="3" name="NXPowerLiteSettings">
    <vt:lpwstr>C7000400038000</vt:lpwstr>
  </property>
  <property fmtid="{D5CDD505-2E9C-101B-9397-08002B2CF9AE}" pid="4" name="NXPowerLiteVersion">
    <vt:lpwstr>S9.0.1</vt:lpwstr>
  </property>
</Properties>
</file>