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07" r:id="rId4"/>
    <p:sldId id="259" r:id="rId5"/>
    <p:sldId id="308" r:id="rId6"/>
    <p:sldId id="309" r:id="rId7"/>
    <p:sldId id="263" r:id="rId8"/>
    <p:sldId id="266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A3A2"/>
    <a:srgbClr val="A0508B"/>
    <a:srgbClr val="794773"/>
    <a:srgbClr val="727070"/>
    <a:srgbClr val="E20E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339" autoAdjust="0"/>
  </p:normalViewPr>
  <p:slideViewPr>
    <p:cSldViewPr snapToGrid="0">
      <p:cViewPr varScale="1">
        <p:scale>
          <a:sx n="58" d="100"/>
          <a:sy n="58" d="100"/>
        </p:scale>
        <p:origin x="11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5AEBB-4A79-4299-AC2A-422F428560A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FB274-5681-49AD-87B0-CFAFCB5371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999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FB274-5681-49AD-87B0-CFAFCB5371EF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91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FB274-5681-49AD-87B0-CFAFCB5371EF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1001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FB274-5681-49AD-87B0-CFAFCB5371EF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633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22/06/2021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4"/>
            <a:ext cx="12192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40018" y="1078442"/>
            <a:ext cx="65342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000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DIMENSIÓN VIDA SALUDABLE Y CONDICIONES NO TRANSMISIBLES</a:t>
            </a:r>
            <a:endParaRPr lang="id-ID" sz="3200" b="1" dirty="0">
              <a:solidFill>
                <a:srgbClr val="FF0000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endParaRPr lang="es-CO" sz="3200" b="1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51" y="3378200"/>
            <a:ext cx="1771481" cy="181129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740018" y="4175159"/>
            <a:ext cx="61930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b="1" dirty="0"/>
              <a:t>SECRETARÍA DE SALUD PÚBLICA Y SEGURIDAD SOCIAL</a:t>
            </a:r>
          </a:p>
        </p:txBody>
      </p:sp>
    </p:spTree>
    <p:extLst>
      <p:ext uri="{BB962C8B-B14F-4D97-AF65-F5344CB8AC3E}">
        <p14:creationId xmlns:p14="http://schemas.microsoft.com/office/powerpoint/2010/main" val="16926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188008" y="363737"/>
            <a:ext cx="57915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 smtClean="0">
                <a:solidFill>
                  <a:schemeClr val="bg1"/>
                </a:solidFill>
                <a:latin typeface="Montserrat Black" panose="00000A00000000000000" pitchFamily="2" charset="0"/>
              </a:rPr>
              <a:t>PRESENTACION ACTIVIDADES SALUD VISUAL Y AUDITIVA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50781" y="3301156"/>
            <a:ext cx="68287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  <a:latin typeface="Montserrat Black" panose="00000A00000000000000" pitchFamily="2" charset="0"/>
              </a:rPr>
              <a:t>GUSTAVO ADLFO GOMEZ MARQUEZ</a:t>
            </a:r>
          </a:p>
          <a:p>
            <a:r>
              <a:rPr lang="es-CO" sz="2400" b="1" dirty="0" smtClean="0">
                <a:solidFill>
                  <a:schemeClr val="bg1"/>
                </a:solidFill>
                <a:latin typeface="Montserrat Black" panose="00000A00000000000000" pitchFamily="2" charset="0"/>
              </a:rPr>
              <a:t>ENFERMERO </a:t>
            </a:r>
            <a:r>
              <a:rPr lang="es-CO" sz="2400" b="1" dirty="0" smtClean="0">
                <a:solidFill>
                  <a:schemeClr val="bg1"/>
                </a:solidFill>
                <a:latin typeface="Montserrat Black" panose="00000A00000000000000" pitchFamily="2" charset="0"/>
              </a:rPr>
              <a:t>PROFESIONAL ESPECIALISTA EN ALTA GERENCIA </a:t>
            </a:r>
            <a:endParaRPr lang="es-CO" sz="2400" b="1" dirty="0" smtClean="0">
              <a:solidFill>
                <a:schemeClr val="bg1"/>
              </a:solidFill>
              <a:latin typeface="Montserrat Black" panose="00000A00000000000000" pitchFamily="2" charset="0"/>
            </a:endParaRPr>
          </a:p>
          <a:p>
            <a:endParaRPr lang="es-CO" sz="2400" b="1" dirty="0" smtClean="0">
              <a:solidFill>
                <a:schemeClr val="bg1"/>
              </a:solidFill>
              <a:latin typeface="Montserrat Black" panose="00000A00000000000000" pitchFamily="2" charset="0"/>
            </a:endParaRPr>
          </a:p>
          <a:p>
            <a:r>
              <a:rPr lang="es-CO" sz="2400" b="1" dirty="0" smtClean="0">
                <a:solidFill>
                  <a:schemeClr val="bg1"/>
                </a:solidFill>
                <a:latin typeface="Montserrat Black" panose="00000A00000000000000" pitchFamily="2" charset="0"/>
              </a:rPr>
              <a:t>Referente de la Ruta Salud Visual y Auditiva Secretaria de Salud y Seguridad Social Municipio de Pereira.</a:t>
            </a:r>
          </a:p>
        </p:txBody>
      </p:sp>
    </p:spTree>
    <p:extLst>
      <p:ext uri="{BB962C8B-B14F-4D97-AF65-F5344CB8AC3E}">
        <p14:creationId xmlns:p14="http://schemas.microsoft.com/office/powerpoint/2010/main" val="1451999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2745073" y="257910"/>
            <a:ext cx="5801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0" indent="-457200" algn="ctr"/>
            <a:r>
              <a:rPr lang="es-CO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SALUD VISUAL Y AUDITIVA </a:t>
            </a:r>
            <a:endParaRPr lang="es-CO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177411"/>
              </p:ext>
            </p:extLst>
          </p:nvPr>
        </p:nvGraphicFramePr>
        <p:xfrm>
          <a:off x="1313411" y="842685"/>
          <a:ext cx="9277004" cy="1529701"/>
        </p:xfrm>
        <a:graphic>
          <a:graphicData uri="http://schemas.openxmlformats.org/drawingml/2006/table">
            <a:tbl>
              <a:tblPr/>
              <a:tblGrid>
                <a:gridCol w="3091634">
                  <a:extLst>
                    <a:ext uri="{9D8B030D-6E8A-4147-A177-3AD203B41FA5}">
                      <a16:colId xmlns:a16="http://schemas.microsoft.com/office/drawing/2014/main" val="593323693"/>
                    </a:ext>
                  </a:extLst>
                </a:gridCol>
                <a:gridCol w="3092685">
                  <a:extLst>
                    <a:ext uri="{9D8B030D-6E8A-4147-A177-3AD203B41FA5}">
                      <a16:colId xmlns:a16="http://schemas.microsoft.com/office/drawing/2014/main" val="4177366360"/>
                    </a:ext>
                  </a:extLst>
                </a:gridCol>
                <a:gridCol w="3092685">
                  <a:extLst>
                    <a:ext uri="{9D8B030D-6E8A-4147-A177-3AD203B41FA5}">
                      <a16:colId xmlns:a16="http://schemas.microsoft.com/office/drawing/2014/main" val="2892553847"/>
                    </a:ext>
                  </a:extLst>
                </a:gridCol>
              </a:tblGrid>
              <a:tr h="1529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ALCANCE CONTRACTUAL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ACTIVIDADES QUE DESARROLLA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Calibri" panose="020F0502020204030204" pitchFamily="34" charset="0"/>
                        </a:rPr>
                        <a:t>METODOLOGÍA DE </a:t>
                      </a:r>
                      <a:r>
                        <a:rPr lang="es-ES" sz="1600" b="1" dirty="0" smtClean="0">
                          <a:effectLst/>
                          <a:latin typeface="Calibri" panose="020F0502020204030204" pitchFamily="34" charset="0"/>
                        </a:rPr>
                        <a:t>DESARROLLO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16753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92475" y="34147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13410" y="2372384"/>
            <a:ext cx="3092334" cy="397031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Contribuir </a:t>
            </a:r>
            <a:r>
              <a:rPr lang="es-ES" dirty="0"/>
              <a:t>con visitas de </a:t>
            </a:r>
            <a:r>
              <a:rPr lang="es-ES" dirty="0" smtClean="0"/>
              <a:t>asistencia técnica </a:t>
            </a:r>
            <a:r>
              <a:rPr lang="es-ES" dirty="0"/>
              <a:t>y/o </a:t>
            </a:r>
            <a:r>
              <a:rPr lang="es-ES" dirty="0" smtClean="0"/>
              <a:t>seguimiento </a:t>
            </a:r>
            <a:r>
              <a:rPr lang="es-ES" dirty="0"/>
              <a:t>a planes de mejoramiento al 100% de las EAPB, priorizadas por la</a:t>
            </a:r>
          </a:p>
          <a:p>
            <a:r>
              <a:rPr lang="es-ES" dirty="0"/>
              <a:t>Secretaria de Salud Pública y Seguridad Social para dar cumplimiento a los </a:t>
            </a:r>
            <a:r>
              <a:rPr lang="es-ES" dirty="0" smtClean="0"/>
              <a:t>lineamientos nacionales </a:t>
            </a:r>
            <a:r>
              <a:rPr lang="es-ES" dirty="0"/>
              <a:t>para la salud visual y auditiva como respuesta integral a promover el acceso </a:t>
            </a:r>
            <a:r>
              <a:rPr lang="es-ES" dirty="0" smtClean="0"/>
              <a:t>y abordaje </a:t>
            </a:r>
            <a:r>
              <a:rPr lang="es-ES" dirty="0"/>
              <a:t>efectivo de los usuarios</a:t>
            </a:r>
            <a:r>
              <a:rPr lang="es-ES" dirty="0" smtClean="0"/>
              <a:t>.</a:t>
            </a:r>
          </a:p>
          <a:p>
            <a:endParaRPr lang="en-US" dirty="0"/>
          </a:p>
        </p:txBody>
      </p:sp>
      <p:sp>
        <p:nvSpPr>
          <p:cNvPr id="9" name="CuadroTexto 8"/>
          <p:cNvSpPr txBox="1"/>
          <p:nvPr/>
        </p:nvSpPr>
        <p:spPr>
          <a:xfrm>
            <a:off x="4405745" y="2372384"/>
            <a:ext cx="3092335" cy="39703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VISITAS </a:t>
            </a:r>
            <a:r>
              <a:rPr lang="es-ES" dirty="0" smtClean="0"/>
              <a:t>ASISTENCIA TÉCNICA </a:t>
            </a:r>
            <a:r>
              <a:rPr lang="es-ES" dirty="0" smtClean="0"/>
              <a:t>EAPB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Aplicación de formato lista de chequeo con lineamientos de la circular 001 y mitología GAUDI 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Presentación de lineamientos técnicos res 3280 y circular 001.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Validación de registros y soportes en las EAPB.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CuadroTexto 9"/>
          <p:cNvSpPr txBox="1"/>
          <p:nvPr/>
        </p:nvSpPr>
        <p:spPr>
          <a:xfrm>
            <a:off x="7498080" y="2372384"/>
            <a:ext cx="3092335" cy="39703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Estas actividades se desarrollan tanto de forma virtual como presencial, con mayor frecuencia de forma presencial, a todas las </a:t>
            </a:r>
            <a:r>
              <a:rPr lang="es-ES" dirty="0" smtClean="0"/>
              <a:t>EAPB </a:t>
            </a:r>
            <a:r>
              <a:rPr lang="es-ES" dirty="0" smtClean="0"/>
              <a:t>del municipio de Pereira, el soporte de estas actividades se realiza por medio de actas de visita, registro fotográfico y listados de asistencia o formatos de lista de chequeo en el caso de seguimiento a las HC y seguimiento a PM.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9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2745073" y="257910"/>
            <a:ext cx="5801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0" indent="-457200" algn="ctr"/>
            <a:r>
              <a:rPr lang="es-CO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SALUD VISUAL Y AUDITIVA </a:t>
            </a:r>
            <a:endParaRPr lang="es-CO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177411"/>
              </p:ext>
            </p:extLst>
          </p:nvPr>
        </p:nvGraphicFramePr>
        <p:xfrm>
          <a:off x="1313411" y="842685"/>
          <a:ext cx="9277004" cy="1529701"/>
        </p:xfrm>
        <a:graphic>
          <a:graphicData uri="http://schemas.openxmlformats.org/drawingml/2006/table">
            <a:tbl>
              <a:tblPr/>
              <a:tblGrid>
                <a:gridCol w="3091634">
                  <a:extLst>
                    <a:ext uri="{9D8B030D-6E8A-4147-A177-3AD203B41FA5}">
                      <a16:colId xmlns:a16="http://schemas.microsoft.com/office/drawing/2014/main" val="593323693"/>
                    </a:ext>
                  </a:extLst>
                </a:gridCol>
                <a:gridCol w="3092685">
                  <a:extLst>
                    <a:ext uri="{9D8B030D-6E8A-4147-A177-3AD203B41FA5}">
                      <a16:colId xmlns:a16="http://schemas.microsoft.com/office/drawing/2014/main" val="4177366360"/>
                    </a:ext>
                  </a:extLst>
                </a:gridCol>
                <a:gridCol w="3092685">
                  <a:extLst>
                    <a:ext uri="{9D8B030D-6E8A-4147-A177-3AD203B41FA5}">
                      <a16:colId xmlns:a16="http://schemas.microsoft.com/office/drawing/2014/main" val="2892553847"/>
                    </a:ext>
                  </a:extLst>
                </a:gridCol>
              </a:tblGrid>
              <a:tr h="1529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ALCANCE CONTRACTUAL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ACTIVIDADES QUE DESARROLLA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Calibri" panose="020F0502020204030204" pitchFamily="34" charset="0"/>
                        </a:rPr>
                        <a:t>METODOLOGÍA DE </a:t>
                      </a:r>
                      <a:r>
                        <a:rPr lang="es-ES" sz="1600" b="1" dirty="0" smtClean="0">
                          <a:effectLst/>
                          <a:latin typeface="Calibri" panose="020F0502020204030204" pitchFamily="34" charset="0"/>
                        </a:rPr>
                        <a:t>DESARROLLO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16753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92475" y="34147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13412" y="2372386"/>
            <a:ext cx="3092334" cy="397031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Contribuir con visitas de Asistencia técnica y/o</a:t>
            </a:r>
          </a:p>
          <a:p>
            <a:r>
              <a:rPr lang="es-ES" dirty="0"/>
              <a:t>seguimiento a planes de mejoramiento al 100% de las IPS públicas y privadas, priorizadas</a:t>
            </a:r>
          </a:p>
          <a:p>
            <a:r>
              <a:rPr lang="es-ES" dirty="0"/>
              <a:t>por la Secretaria de Salud Pública y Seguridad Social para dar cumplimiento a los</a:t>
            </a:r>
          </a:p>
          <a:p>
            <a:r>
              <a:rPr lang="es-ES" dirty="0"/>
              <a:t>lineamientos nacionales para la salud visual y auditiva como respuesta integral a promover</a:t>
            </a:r>
          </a:p>
          <a:p>
            <a:r>
              <a:rPr lang="es-ES" dirty="0"/>
              <a:t>el acceso y abordaje efectivo de los usuarios.</a:t>
            </a:r>
            <a:endParaRPr lang="en-US" dirty="0"/>
          </a:p>
        </p:txBody>
      </p:sp>
      <p:sp>
        <p:nvSpPr>
          <p:cNvPr id="9" name="CuadroTexto 8"/>
          <p:cNvSpPr txBox="1"/>
          <p:nvPr/>
        </p:nvSpPr>
        <p:spPr>
          <a:xfrm>
            <a:off x="4405745" y="2372384"/>
            <a:ext cx="3092335" cy="39703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VISITAS ASISTENCIA TÉCNICA A IPS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Se realiza presentación de los lineamientos técnicos y la normatividad vigente.</a:t>
            </a:r>
          </a:p>
          <a:p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Se realiza seguimiento a los planes de mejora y se dan indicaciones al respecto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Se hace revisión de historias clínicas, aplicando formato lista de chequeo.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CuadroTexto 9"/>
          <p:cNvSpPr txBox="1"/>
          <p:nvPr/>
        </p:nvSpPr>
        <p:spPr>
          <a:xfrm>
            <a:off x="7498080" y="2372384"/>
            <a:ext cx="3092335" cy="39703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Estas actividades se desarrollan tanto de forma virtual como presencial, con mayor frecuencia de forma presencial, a todas las IPS </a:t>
            </a:r>
            <a:r>
              <a:rPr lang="es-ES" dirty="0" smtClean="0"/>
              <a:t>del </a:t>
            </a:r>
            <a:r>
              <a:rPr lang="es-ES" dirty="0" smtClean="0"/>
              <a:t>municipio de Pereira, el soporte de estas actividades se realiza por medio de actas de visita, registro fotográfico y listados de asistencia o formatos de lista de chequeo en el caso de seguimiento a las HC y seguimiento a PM.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3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393625"/>
              </p:ext>
            </p:extLst>
          </p:nvPr>
        </p:nvGraphicFramePr>
        <p:xfrm>
          <a:off x="1330037" y="560052"/>
          <a:ext cx="9277004" cy="1529701"/>
        </p:xfrm>
        <a:graphic>
          <a:graphicData uri="http://schemas.openxmlformats.org/drawingml/2006/table">
            <a:tbl>
              <a:tblPr/>
              <a:tblGrid>
                <a:gridCol w="3091634">
                  <a:extLst>
                    <a:ext uri="{9D8B030D-6E8A-4147-A177-3AD203B41FA5}">
                      <a16:colId xmlns:a16="http://schemas.microsoft.com/office/drawing/2014/main" val="593323693"/>
                    </a:ext>
                  </a:extLst>
                </a:gridCol>
                <a:gridCol w="3092685">
                  <a:extLst>
                    <a:ext uri="{9D8B030D-6E8A-4147-A177-3AD203B41FA5}">
                      <a16:colId xmlns:a16="http://schemas.microsoft.com/office/drawing/2014/main" val="4177366360"/>
                    </a:ext>
                  </a:extLst>
                </a:gridCol>
                <a:gridCol w="3092685">
                  <a:extLst>
                    <a:ext uri="{9D8B030D-6E8A-4147-A177-3AD203B41FA5}">
                      <a16:colId xmlns:a16="http://schemas.microsoft.com/office/drawing/2014/main" val="2892553847"/>
                    </a:ext>
                  </a:extLst>
                </a:gridCol>
              </a:tblGrid>
              <a:tr h="1529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ALCANCE CONTRACTUAL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ACTIVIDADES QUE DESARROLLA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Calibri" panose="020F0502020204030204" pitchFamily="34" charset="0"/>
                        </a:rPr>
                        <a:t>METODOLOGÍA DE </a:t>
                      </a:r>
                      <a:r>
                        <a:rPr lang="es-ES" sz="1600" b="1" dirty="0" smtClean="0">
                          <a:effectLst/>
                          <a:latin typeface="Calibri" panose="020F0502020204030204" pitchFamily="34" charset="0"/>
                        </a:rPr>
                        <a:t>DESARROLLO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16753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92475" y="34147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30037" y="2095571"/>
            <a:ext cx="3092334" cy="397031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Apoyar los requerimientos técnicos, operativos y administrativos</a:t>
            </a:r>
          </a:p>
          <a:p>
            <a:r>
              <a:rPr lang="es-ES" dirty="0"/>
              <a:t>como actualización del estado de salud a nivel de la salud visual y auditiva, informes de</a:t>
            </a:r>
          </a:p>
          <a:p>
            <a:r>
              <a:rPr lang="es-ES" dirty="0"/>
              <a:t>gestión, e ingreso de las actividades realizadas en el sistema establecidos por la </a:t>
            </a:r>
            <a:r>
              <a:rPr lang="es-ES" dirty="0" smtClean="0"/>
              <a:t>secretaría de </a:t>
            </a:r>
            <a:r>
              <a:rPr lang="es-ES" dirty="0"/>
              <a:t>salud y los demás que le sean requeridos dentro de la línea de trabajo de salud visual </a:t>
            </a:r>
            <a:r>
              <a:rPr lang="es-ES" dirty="0" smtClean="0"/>
              <a:t>y auditiva</a:t>
            </a:r>
          </a:p>
          <a:p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4422371" y="2089751"/>
            <a:ext cx="3092335" cy="39703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Realización de análisis de salud mediante las plataformas de registro y control de la secretaria de salud SISAP, DANE.</a:t>
            </a:r>
          </a:p>
          <a:p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Acompañamiento a las brigadas de salud y diferentes actividades programadas por la dimensión.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CuadroTexto 9"/>
          <p:cNvSpPr txBox="1"/>
          <p:nvPr/>
        </p:nvSpPr>
        <p:spPr>
          <a:xfrm>
            <a:off x="7514706" y="2089751"/>
            <a:ext cx="3092335" cy="39703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Asistencia en el registro, pedagogía, y actividades de información Proción de las estrategias de salud y detección temprana de factores de riesgo en los programas de salud visual y auditiva, riesgo cardiovascular del municipio de </a:t>
            </a:r>
            <a:r>
              <a:rPr lang="es-ES" dirty="0" err="1" smtClean="0"/>
              <a:t>pereira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1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424309" y="364656"/>
            <a:ext cx="57779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 smtClean="0">
                <a:solidFill>
                  <a:srgbClr val="FF0000"/>
                </a:solidFill>
              </a:rPr>
              <a:t>DIFICULTADES </a:t>
            </a:r>
            <a:r>
              <a:rPr lang="es-CO" sz="3600" b="1" dirty="0" smtClean="0">
                <a:solidFill>
                  <a:srgbClr val="FF0000"/>
                </a:solidFill>
              </a:rPr>
              <a:t>PRESENTADAS </a:t>
            </a:r>
            <a:endParaRPr lang="es-CO" sz="3600" b="1" dirty="0">
              <a:solidFill>
                <a:srgbClr val="FF000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64771" y="1010987"/>
            <a:ext cx="96760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Hasta la fecha para la ejecución de estas actividades se han presentado las siguientes dificultades:</a:t>
            </a:r>
          </a:p>
          <a:p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En algunas ocasiones las Entidades requieren reprogramación de las actividades y esto puede ocasionar alteraciones en la programación de las agenda.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La rotación del recurso humano en las entidades de salud limita la continuidad de los proceso.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Se hace necesario tener un mejor proceso de comunicación e interacción entre los equipos de asistencia técnica y el equipo de la dimensión crónicos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19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8941" y="540501"/>
            <a:ext cx="6861390" cy="515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17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2228</TotalTime>
  <Words>632</Words>
  <Application>Microsoft Office PowerPoint</Application>
  <PresentationFormat>Panorámica</PresentationFormat>
  <Paragraphs>62</Paragraphs>
  <Slides>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Montserrat Black</vt:lpstr>
      <vt:lpstr>Open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FliaGómezMárquez</cp:lastModifiedBy>
  <cp:revision>120</cp:revision>
  <dcterms:created xsi:type="dcterms:W3CDTF">2020-08-01T22:10:19Z</dcterms:created>
  <dcterms:modified xsi:type="dcterms:W3CDTF">2021-06-22T17:45:29Z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