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307" r:id="rId4"/>
    <p:sldId id="258" r:id="rId5"/>
    <p:sldId id="259" r:id="rId6"/>
    <p:sldId id="263" r:id="rId7"/>
    <p:sldId id="266" r:id="rId8"/>
    <p:sldId id="265" r:id="rId9"/>
    <p:sldId id="264" r:id="rId10"/>
    <p:sldId id="261" r:id="rId11"/>
    <p:sldId id="279" r:id="rId12"/>
    <p:sldId id="278" r:id="rId13"/>
    <p:sldId id="281" r:id="rId14"/>
    <p:sldId id="280" r:id="rId15"/>
    <p:sldId id="282" r:id="rId16"/>
    <p:sldId id="305" r:id="rId17"/>
    <p:sldId id="284" r:id="rId18"/>
    <p:sldId id="285" r:id="rId19"/>
    <p:sldId id="287" r:id="rId20"/>
    <p:sldId id="288" r:id="rId21"/>
    <p:sldId id="289" r:id="rId22"/>
    <p:sldId id="290" r:id="rId23"/>
    <p:sldId id="291" r:id="rId24"/>
    <p:sldId id="292" r:id="rId25"/>
    <p:sldId id="293" r:id="rId26"/>
    <p:sldId id="294" r:id="rId27"/>
    <p:sldId id="295" r:id="rId28"/>
    <p:sldId id="296" r:id="rId29"/>
    <p:sldId id="297" r:id="rId30"/>
    <p:sldId id="302" r:id="rId31"/>
    <p:sldId id="303" r:id="rId32"/>
    <p:sldId id="308" r:id="rId33"/>
    <p:sldId id="309" r:id="rId34"/>
    <p:sldId id="310" r:id="rId35"/>
    <p:sldId id="311" r:id="rId36"/>
    <p:sldId id="312" r:id="rId37"/>
    <p:sldId id="313" r:id="rId38"/>
    <p:sldId id="314" r:id="rId39"/>
    <p:sldId id="306"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A3A2"/>
    <a:srgbClr val="A0508B"/>
    <a:srgbClr val="794773"/>
    <a:srgbClr val="727070"/>
    <a:srgbClr val="E20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39" autoAdjust="0"/>
  </p:normalViewPr>
  <p:slideViewPr>
    <p:cSldViewPr snapToGrid="0">
      <p:cViewPr varScale="1">
        <p:scale>
          <a:sx n="62" d="100"/>
          <a:sy n="62" d="100"/>
        </p:scale>
        <p:origin x="-77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A19E6-B385-4D8A-92D8-0DEEC532297E}" type="doc">
      <dgm:prSet loTypeId="urn:microsoft.com/office/officeart/2005/8/layout/process1" loCatId="process" qsTypeId="urn:microsoft.com/office/officeart/2005/8/quickstyle/simple1" qsCatId="simple" csTypeId="urn:microsoft.com/office/officeart/2005/8/colors/colorful2" csCatId="colorful" phldr="1"/>
      <dgm:spPr/>
    </dgm:pt>
    <dgm:pt modelId="{EECEB7CB-3E93-4502-9AEF-85C8F4F519A5}">
      <dgm:prSet phldrT="[Texto]"/>
      <dgm:spPr/>
      <dgm:t>
        <a:bodyPr/>
        <a:lstStyle/>
        <a:p>
          <a:r>
            <a:rPr lang="es-CO" smtClean="0">
              <a:latin typeface="Arial" panose="020B0604020202020204" pitchFamily="34" charset="0"/>
              <a:cs typeface="Arial" panose="020B0604020202020204" pitchFamily="34" charset="0"/>
            </a:rPr>
            <a:t>Identificación del riesgo en la Ruta de Prevención y Mantenimiento</a:t>
          </a:r>
          <a:endParaRPr lang="es-CO" dirty="0">
            <a:latin typeface="Arial" panose="020B0604020202020204" pitchFamily="34" charset="0"/>
            <a:cs typeface="Arial" panose="020B0604020202020204" pitchFamily="34" charset="0"/>
          </a:endParaRPr>
        </a:p>
      </dgm:t>
    </dgm:pt>
    <dgm:pt modelId="{A923B231-5ECF-44B9-B9B0-B1965083E06E}" type="parTrans" cxnId="{7EDD785A-CB99-4D2F-B5D3-CC639A7803BA}">
      <dgm:prSet/>
      <dgm:spPr/>
      <dgm:t>
        <a:bodyPr/>
        <a:lstStyle/>
        <a:p>
          <a:endParaRPr lang="es-CO"/>
        </a:p>
      </dgm:t>
    </dgm:pt>
    <dgm:pt modelId="{5A1F2430-ACE8-4E75-B735-4F41FA0C6C92}" type="sibTrans" cxnId="{7EDD785A-CB99-4D2F-B5D3-CC639A7803BA}">
      <dgm:prSet/>
      <dgm:spPr/>
      <dgm:t>
        <a:bodyPr/>
        <a:lstStyle/>
        <a:p>
          <a:endParaRPr lang="es-CO"/>
        </a:p>
      </dgm:t>
    </dgm:pt>
    <dgm:pt modelId="{ED2019B3-CE17-431C-A7BC-E171D438CB8D}">
      <dgm:prSet phldrT="[Texto]"/>
      <dgm:spPr/>
      <dgm:t>
        <a:bodyPr/>
        <a:lstStyle/>
        <a:p>
          <a:r>
            <a:rPr lang="es-CO" smtClean="0">
              <a:latin typeface="Arial" panose="020B0604020202020204" pitchFamily="34" charset="0"/>
              <a:cs typeface="Arial" panose="020B0604020202020204" pitchFamily="34" charset="0"/>
            </a:rPr>
            <a:t>En acciones individuales o colectivas, en otras rutas de riesgo o especificas</a:t>
          </a:r>
          <a:endParaRPr lang="es-CO" dirty="0">
            <a:latin typeface="Arial" panose="020B0604020202020204" pitchFamily="34" charset="0"/>
            <a:cs typeface="Arial" panose="020B0604020202020204" pitchFamily="34" charset="0"/>
          </a:endParaRPr>
        </a:p>
      </dgm:t>
    </dgm:pt>
    <dgm:pt modelId="{50F0FC6A-6087-4AFE-9B28-B9B43DD9A9C7}" type="parTrans" cxnId="{FED00D60-F501-4FC7-9B6C-1B56351D1531}">
      <dgm:prSet/>
      <dgm:spPr/>
      <dgm:t>
        <a:bodyPr/>
        <a:lstStyle/>
        <a:p>
          <a:endParaRPr lang="es-CO"/>
        </a:p>
      </dgm:t>
    </dgm:pt>
    <dgm:pt modelId="{69B762D2-1FBB-4239-9992-E67876889C5D}" type="sibTrans" cxnId="{FED00D60-F501-4FC7-9B6C-1B56351D1531}">
      <dgm:prSet/>
      <dgm:spPr/>
      <dgm:t>
        <a:bodyPr/>
        <a:lstStyle/>
        <a:p>
          <a:endParaRPr lang="es-CO"/>
        </a:p>
      </dgm:t>
    </dgm:pt>
    <dgm:pt modelId="{46958368-C26D-411A-AC91-0D1C1F7E4053}">
      <dgm:prSet phldrT="[Texto]"/>
      <dgm:spPr/>
      <dgm:t>
        <a:bodyPr/>
        <a:lstStyle/>
        <a:p>
          <a:r>
            <a:rPr lang="es-CO"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dirty="0">
            <a:latin typeface="Arial" panose="020B0604020202020204" pitchFamily="34" charset="0"/>
            <a:cs typeface="Arial" panose="020B0604020202020204" pitchFamily="34" charset="0"/>
          </a:endParaRPr>
        </a:p>
      </dgm:t>
    </dgm:pt>
    <dgm:pt modelId="{1E8AC23A-FADE-4585-B23D-4C23D9909880}" type="parTrans" cxnId="{9964AA81-4844-4A9D-840A-29F821D1C71B}">
      <dgm:prSet/>
      <dgm:spPr/>
      <dgm:t>
        <a:bodyPr/>
        <a:lstStyle/>
        <a:p>
          <a:endParaRPr lang="es-CO"/>
        </a:p>
      </dgm:t>
    </dgm:pt>
    <dgm:pt modelId="{F075EE66-9143-4759-A342-2C78CA3998CE}" type="sibTrans" cxnId="{9964AA81-4844-4A9D-840A-29F821D1C71B}">
      <dgm:prSet/>
      <dgm:spPr/>
      <dgm:t>
        <a:bodyPr/>
        <a:lstStyle/>
        <a:p>
          <a:endParaRPr lang="es-CO"/>
        </a:p>
      </dgm:t>
    </dgm:pt>
    <dgm:pt modelId="{5F385370-02DA-45EF-8794-E0AC03EEECA7}">
      <dgm:prSet phldrT="[Texto]"/>
      <dgm:spPr/>
      <dgm:t>
        <a:bodyPr/>
        <a:lstStyle/>
        <a:p>
          <a:r>
            <a:rPr lang="es-CO"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dirty="0">
            <a:latin typeface="Arial" panose="020B0604020202020204" pitchFamily="34" charset="0"/>
            <a:cs typeface="Arial" panose="020B0604020202020204" pitchFamily="34" charset="0"/>
          </a:endParaRPr>
        </a:p>
      </dgm:t>
    </dgm:pt>
    <dgm:pt modelId="{5917123F-B9CA-432E-A48B-D4336918C722}" type="parTrans" cxnId="{22368DDB-0654-413F-A857-F8D0545DE743}">
      <dgm:prSet/>
      <dgm:spPr/>
      <dgm:t>
        <a:bodyPr/>
        <a:lstStyle/>
        <a:p>
          <a:endParaRPr lang="es-CO"/>
        </a:p>
      </dgm:t>
    </dgm:pt>
    <dgm:pt modelId="{9D3736DF-E330-4C6A-885E-96AA8A5E155E}" type="sibTrans" cxnId="{22368DDB-0654-413F-A857-F8D0545DE743}">
      <dgm:prSet/>
      <dgm:spPr/>
      <dgm:t>
        <a:bodyPr/>
        <a:lstStyle/>
        <a:p>
          <a:endParaRPr lang="es-CO"/>
        </a:p>
      </dgm:t>
    </dgm:pt>
    <dgm:pt modelId="{98B0D559-027A-4BD9-875B-82626E2B9C87}" type="pres">
      <dgm:prSet presAssocID="{D9EA19E6-B385-4D8A-92D8-0DEEC532297E}" presName="Name0" presStyleCnt="0">
        <dgm:presLayoutVars>
          <dgm:dir/>
          <dgm:resizeHandles val="exact"/>
        </dgm:presLayoutVars>
      </dgm:prSet>
      <dgm:spPr/>
    </dgm:pt>
    <dgm:pt modelId="{A320ED7C-E17A-48E6-8CD0-5AD70E6D218F}" type="pres">
      <dgm:prSet presAssocID="{EECEB7CB-3E93-4502-9AEF-85C8F4F519A5}" presName="node" presStyleLbl="node1" presStyleIdx="0" presStyleCnt="4">
        <dgm:presLayoutVars>
          <dgm:bulletEnabled val="1"/>
        </dgm:presLayoutVars>
      </dgm:prSet>
      <dgm:spPr/>
      <dgm:t>
        <a:bodyPr/>
        <a:lstStyle/>
        <a:p>
          <a:endParaRPr lang="es-CO"/>
        </a:p>
      </dgm:t>
    </dgm:pt>
    <dgm:pt modelId="{1BE3FAEE-3644-4369-BB6A-1F83D1D57001}" type="pres">
      <dgm:prSet presAssocID="{5A1F2430-ACE8-4E75-B735-4F41FA0C6C92}" presName="sibTrans" presStyleLbl="sibTrans2D1" presStyleIdx="0" presStyleCnt="3"/>
      <dgm:spPr/>
      <dgm:t>
        <a:bodyPr/>
        <a:lstStyle/>
        <a:p>
          <a:endParaRPr lang="es-CO"/>
        </a:p>
      </dgm:t>
    </dgm:pt>
    <dgm:pt modelId="{0FF0A7B0-2A0D-4099-8C65-2F76577D7F89}" type="pres">
      <dgm:prSet presAssocID="{5A1F2430-ACE8-4E75-B735-4F41FA0C6C92}" presName="connectorText" presStyleLbl="sibTrans2D1" presStyleIdx="0" presStyleCnt="3"/>
      <dgm:spPr/>
      <dgm:t>
        <a:bodyPr/>
        <a:lstStyle/>
        <a:p>
          <a:endParaRPr lang="es-CO"/>
        </a:p>
      </dgm:t>
    </dgm:pt>
    <dgm:pt modelId="{5DEE8129-85B4-4ED1-B45C-FA45398B91EE}" type="pres">
      <dgm:prSet presAssocID="{ED2019B3-CE17-431C-A7BC-E171D438CB8D}" presName="node" presStyleLbl="node1" presStyleIdx="1" presStyleCnt="4">
        <dgm:presLayoutVars>
          <dgm:bulletEnabled val="1"/>
        </dgm:presLayoutVars>
      </dgm:prSet>
      <dgm:spPr/>
      <dgm:t>
        <a:bodyPr/>
        <a:lstStyle/>
        <a:p>
          <a:endParaRPr lang="es-CO"/>
        </a:p>
      </dgm:t>
    </dgm:pt>
    <dgm:pt modelId="{471EE6B2-7578-4DC6-85D9-7785D71804AC}" type="pres">
      <dgm:prSet presAssocID="{69B762D2-1FBB-4239-9992-E67876889C5D}" presName="sibTrans" presStyleLbl="sibTrans2D1" presStyleIdx="1" presStyleCnt="3"/>
      <dgm:spPr/>
      <dgm:t>
        <a:bodyPr/>
        <a:lstStyle/>
        <a:p>
          <a:endParaRPr lang="es-CO"/>
        </a:p>
      </dgm:t>
    </dgm:pt>
    <dgm:pt modelId="{C7DEBE94-A3CC-40BF-83F4-190E22129CDF}" type="pres">
      <dgm:prSet presAssocID="{69B762D2-1FBB-4239-9992-E67876889C5D}" presName="connectorText" presStyleLbl="sibTrans2D1" presStyleIdx="1" presStyleCnt="3"/>
      <dgm:spPr/>
      <dgm:t>
        <a:bodyPr/>
        <a:lstStyle/>
        <a:p>
          <a:endParaRPr lang="es-CO"/>
        </a:p>
      </dgm:t>
    </dgm:pt>
    <dgm:pt modelId="{88B08AAA-19D4-4092-ACB2-0BBA765971F1}" type="pres">
      <dgm:prSet presAssocID="{46958368-C26D-411A-AC91-0D1C1F7E4053}" presName="node" presStyleLbl="node1" presStyleIdx="2" presStyleCnt="4">
        <dgm:presLayoutVars>
          <dgm:bulletEnabled val="1"/>
        </dgm:presLayoutVars>
      </dgm:prSet>
      <dgm:spPr/>
      <dgm:t>
        <a:bodyPr/>
        <a:lstStyle/>
        <a:p>
          <a:endParaRPr lang="es-CO"/>
        </a:p>
      </dgm:t>
    </dgm:pt>
    <dgm:pt modelId="{2FE745D6-8F4E-4B6B-8761-2522D7BC8651}" type="pres">
      <dgm:prSet presAssocID="{F075EE66-9143-4759-A342-2C78CA3998CE}" presName="sibTrans" presStyleLbl="sibTrans2D1" presStyleIdx="2" presStyleCnt="3"/>
      <dgm:spPr/>
      <dgm:t>
        <a:bodyPr/>
        <a:lstStyle/>
        <a:p>
          <a:endParaRPr lang="es-CO"/>
        </a:p>
      </dgm:t>
    </dgm:pt>
    <dgm:pt modelId="{85EFD689-C83F-45D3-B706-158DF94F7BA1}" type="pres">
      <dgm:prSet presAssocID="{F075EE66-9143-4759-A342-2C78CA3998CE}" presName="connectorText" presStyleLbl="sibTrans2D1" presStyleIdx="2" presStyleCnt="3"/>
      <dgm:spPr/>
      <dgm:t>
        <a:bodyPr/>
        <a:lstStyle/>
        <a:p>
          <a:endParaRPr lang="es-CO"/>
        </a:p>
      </dgm:t>
    </dgm:pt>
    <dgm:pt modelId="{C934744B-C6E1-47A8-A800-FCA7EADD07FA}" type="pres">
      <dgm:prSet presAssocID="{5F385370-02DA-45EF-8794-E0AC03EEECA7}" presName="node" presStyleLbl="node1" presStyleIdx="3" presStyleCnt="4">
        <dgm:presLayoutVars>
          <dgm:bulletEnabled val="1"/>
        </dgm:presLayoutVars>
      </dgm:prSet>
      <dgm:spPr/>
      <dgm:t>
        <a:bodyPr/>
        <a:lstStyle/>
        <a:p>
          <a:endParaRPr lang="es-CO"/>
        </a:p>
      </dgm:t>
    </dgm:pt>
  </dgm:ptLst>
  <dgm:cxnLst>
    <dgm:cxn modelId="{AC456DF3-E646-48A1-83F1-007DE2D62ADD}" type="presOf" srcId="{D9EA19E6-B385-4D8A-92D8-0DEEC532297E}" destId="{98B0D559-027A-4BD9-875B-82626E2B9C87}" srcOrd="0" destOrd="0" presId="urn:microsoft.com/office/officeart/2005/8/layout/process1"/>
    <dgm:cxn modelId="{79A7972B-52B7-45C7-AA1D-CE632946DBAF}" type="presOf" srcId="{69B762D2-1FBB-4239-9992-E67876889C5D}" destId="{471EE6B2-7578-4DC6-85D9-7785D71804AC}" srcOrd="0" destOrd="0" presId="urn:microsoft.com/office/officeart/2005/8/layout/process1"/>
    <dgm:cxn modelId="{22368DDB-0654-413F-A857-F8D0545DE743}" srcId="{D9EA19E6-B385-4D8A-92D8-0DEEC532297E}" destId="{5F385370-02DA-45EF-8794-E0AC03EEECA7}" srcOrd="3" destOrd="0" parTransId="{5917123F-B9CA-432E-A48B-D4336918C722}" sibTransId="{9D3736DF-E330-4C6A-885E-96AA8A5E155E}"/>
    <dgm:cxn modelId="{32FB99BC-B202-4896-9400-60FF1AD2C654}" type="presOf" srcId="{5F385370-02DA-45EF-8794-E0AC03EEECA7}" destId="{C934744B-C6E1-47A8-A800-FCA7EADD07FA}" srcOrd="0" destOrd="0" presId="urn:microsoft.com/office/officeart/2005/8/layout/process1"/>
    <dgm:cxn modelId="{2B731195-FBF4-413A-BCC4-7E8D34209475}" type="presOf" srcId="{F075EE66-9143-4759-A342-2C78CA3998CE}" destId="{2FE745D6-8F4E-4B6B-8761-2522D7BC8651}" srcOrd="0" destOrd="0" presId="urn:microsoft.com/office/officeart/2005/8/layout/process1"/>
    <dgm:cxn modelId="{D0C9DC74-AE37-4F83-87EC-72110B225276}" type="presOf" srcId="{69B762D2-1FBB-4239-9992-E67876889C5D}" destId="{C7DEBE94-A3CC-40BF-83F4-190E22129CDF}" srcOrd="1" destOrd="0" presId="urn:microsoft.com/office/officeart/2005/8/layout/process1"/>
    <dgm:cxn modelId="{A483490B-362B-44B5-AD78-811967023C82}" type="presOf" srcId="{ED2019B3-CE17-431C-A7BC-E171D438CB8D}" destId="{5DEE8129-85B4-4ED1-B45C-FA45398B91EE}" srcOrd="0" destOrd="0" presId="urn:microsoft.com/office/officeart/2005/8/layout/process1"/>
    <dgm:cxn modelId="{E72513AD-2FAE-447A-B022-C174FD321845}" type="presOf" srcId="{F075EE66-9143-4759-A342-2C78CA3998CE}" destId="{85EFD689-C83F-45D3-B706-158DF94F7BA1}" srcOrd="1" destOrd="0" presId="urn:microsoft.com/office/officeart/2005/8/layout/process1"/>
    <dgm:cxn modelId="{7EDD785A-CB99-4D2F-B5D3-CC639A7803BA}" srcId="{D9EA19E6-B385-4D8A-92D8-0DEEC532297E}" destId="{EECEB7CB-3E93-4502-9AEF-85C8F4F519A5}" srcOrd="0" destOrd="0" parTransId="{A923B231-5ECF-44B9-B9B0-B1965083E06E}" sibTransId="{5A1F2430-ACE8-4E75-B735-4F41FA0C6C92}"/>
    <dgm:cxn modelId="{204EC619-2B08-43ED-AB30-2B1BF0F0E11D}" type="presOf" srcId="{EECEB7CB-3E93-4502-9AEF-85C8F4F519A5}" destId="{A320ED7C-E17A-48E6-8CD0-5AD70E6D218F}" srcOrd="0" destOrd="0" presId="urn:microsoft.com/office/officeart/2005/8/layout/process1"/>
    <dgm:cxn modelId="{B3D14DDD-0459-4E00-9AD0-50F3F2C7CB6C}" type="presOf" srcId="{5A1F2430-ACE8-4E75-B735-4F41FA0C6C92}" destId="{0FF0A7B0-2A0D-4099-8C65-2F76577D7F89}" srcOrd="1" destOrd="0" presId="urn:microsoft.com/office/officeart/2005/8/layout/process1"/>
    <dgm:cxn modelId="{FED00D60-F501-4FC7-9B6C-1B56351D1531}" srcId="{D9EA19E6-B385-4D8A-92D8-0DEEC532297E}" destId="{ED2019B3-CE17-431C-A7BC-E171D438CB8D}" srcOrd="1" destOrd="0" parTransId="{50F0FC6A-6087-4AFE-9B28-B9B43DD9A9C7}" sibTransId="{69B762D2-1FBB-4239-9992-E67876889C5D}"/>
    <dgm:cxn modelId="{6D5B3329-D213-4180-8D42-35D89A9B667F}" type="presOf" srcId="{46958368-C26D-411A-AC91-0D1C1F7E4053}" destId="{88B08AAA-19D4-4092-ACB2-0BBA765971F1}" srcOrd="0" destOrd="0" presId="urn:microsoft.com/office/officeart/2005/8/layout/process1"/>
    <dgm:cxn modelId="{F1FCE858-DBBD-4A11-B454-17CEDD222BA8}" type="presOf" srcId="{5A1F2430-ACE8-4E75-B735-4F41FA0C6C92}" destId="{1BE3FAEE-3644-4369-BB6A-1F83D1D57001}" srcOrd="0" destOrd="0" presId="urn:microsoft.com/office/officeart/2005/8/layout/process1"/>
    <dgm:cxn modelId="{9964AA81-4844-4A9D-840A-29F821D1C71B}" srcId="{D9EA19E6-B385-4D8A-92D8-0DEEC532297E}" destId="{46958368-C26D-411A-AC91-0D1C1F7E4053}" srcOrd="2" destOrd="0" parTransId="{1E8AC23A-FADE-4585-B23D-4C23D9909880}" sibTransId="{F075EE66-9143-4759-A342-2C78CA3998CE}"/>
    <dgm:cxn modelId="{33E1B0BA-469D-4AB9-B136-1BC23AFB8178}" type="presParOf" srcId="{98B0D559-027A-4BD9-875B-82626E2B9C87}" destId="{A320ED7C-E17A-48E6-8CD0-5AD70E6D218F}" srcOrd="0" destOrd="0" presId="urn:microsoft.com/office/officeart/2005/8/layout/process1"/>
    <dgm:cxn modelId="{75B935BB-E8D0-426D-B2B5-8532E9C5F1CA}" type="presParOf" srcId="{98B0D559-027A-4BD9-875B-82626E2B9C87}" destId="{1BE3FAEE-3644-4369-BB6A-1F83D1D57001}" srcOrd="1" destOrd="0" presId="urn:microsoft.com/office/officeart/2005/8/layout/process1"/>
    <dgm:cxn modelId="{06F0A68C-9F5B-4DAB-A791-F1E284ADBE6A}" type="presParOf" srcId="{1BE3FAEE-3644-4369-BB6A-1F83D1D57001}" destId="{0FF0A7B0-2A0D-4099-8C65-2F76577D7F89}" srcOrd="0" destOrd="0" presId="urn:microsoft.com/office/officeart/2005/8/layout/process1"/>
    <dgm:cxn modelId="{1FE447FD-9584-4842-9C0D-D636D21AB784}" type="presParOf" srcId="{98B0D559-027A-4BD9-875B-82626E2B9C87}" destId="{5DEE8129-85B4-4ED1-B45C-FA45398B91EE}" srcOrd="2" destOrd="0" presId="urn:microsoft.com/office/officeart/2005/8/layout/process1"/>
    <dgm:cxn modelId="{A8C52134-91DD-47F0-BE94-076AB54609B5}" type="presParOf" srcId="{98B0D559-027A-4BD9-875B-82626E2B9C87}" destId="{471EE6B2-7578-4DC6-85D9-7785D71804AC}" srcOrd="3" destOrd="0" presId="urn:microsoft.com/office/officeart/2005/8/layout/process1"/>
    <dgm:cxn modelId="{E149E085-57A6-4751-8E0F-09C294C0B605}" type="presParOf" srcId="{471EE6B2-7578-4DC6-85D9-7785D71804AC}" destId="{C7DEBE94-A3CC-40BF-83F4-190E22129CDF}" srcOrd="0" destOrd="0" presId="urn:microsoft.com/office/officeart/2005/8/layout/process1"/>
    <dgm:cxn modelId="{6AE8758E-66B1-4939-AD2F-8DB70B547190}" type="presParOf" srcId="{98B0D559-027A-4BD9-875B-82626E2B9C87}" destId="{88B08AAA-19D4-4092-ACB2-0BBA765971F1}" srcOrd="4" destOrd="0" presId="urn:microsoft.com/office/officeart/2005/8/layout/process1"/>
    <dgm:cxn modelId="{D0274263-8A1B-40E4-8DA5-2B40DEA16C9D}" type="presParOf" srcId="{98B0D559-027A-4BD9-875B-82626E2B9C87}" destId="{2FE745D6-8F4E-4B6B-8761-2522D7BC8651}" srcOrd="5" destOrd="0" presId="urn:microsoft.com/office/officeart/2005/8/layout/process1"/>
    <dgm:cxn modelId="{3FEF507F-193A-4337-9EC1-1AA46AC95278}" type="presParOf" srcId="{2FE745D6-8F4E-4B6B-8761-2522D7BC8651}" destId="{85EFD689-C83F-45D3-B706-158DF94F7BA1}" srcOrd="0" destOrd="0" presId="urn:microsoft.com/office/officeart/2005/8/layout/process1"/>
    <dgm:cxn modelId="{2B130EB7-864E-472D-9AF4-03C3EB1E8E34}" type="presParOf" srcId="{98B0D559-027A-4BD9-875B-82626E2B9C87}" destId="{C934744B-C6E1-47A8-A800-FCA7EADD07FA}" srcOrd="6" destOrd="0" presId="urn:microsoft.com/office/officeart/2005/8/layout/process1"/>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0ED7C-E17A-48E6-8CD0-5AD70E6D218F}">
      <dsp:nvSpPr>
        <dsp:cNvPr id="0" name=""/>
        <dsp:cNvSpPr/>
      </dsp:nvSpPr>
      <dsp:spPr>
        <a:xfrm>
          <a:off x="4437" y="768329"/>
          <a:ext cx="1940349" cy="24006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Identificación del riesgo en la Ruta de Prevención y Mantenimiento</a:t>
          </a:r>
          <a:endParaRPr lang="es-CO" sz="1800" kern="1200" dirty="0">
            <a:latin typeface="Arial" panose="020B0604020202020204" pitchFamily="34" charset="0"/>
            <a:cs typeface="Arial" panose="020B0604020202020204" pitchFamily="34" charset="0"/>
          </a:endParaRPr>
        </a:p>
      </dsp:txBody>
      <dsp:txXfrm>
        <a:off x="61268" y="825160"/>
        <a:ext cx="1826687" cy="2286952"/>
      </dsp:txXfrm>
    </dsp:sp>
    <dsp:sp modelId="{1BE3FAEE-3644-4369-BB6A-1F83D1D57001}">
      <dsp:nvSpPr>
        <dsp:cNvPr id="0" name=""/>
        <dsp:cNvSpPr/>
      </dsp:nvSpPr>
      <dsp:spPr>
        <a:xfrm>
          <a:off x="2138822" y="1728033"/>
          <a:ext cx="411354" cy="4812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2138822" y="1824274"/>
        <a:ext cx="287948" cy="288724"/>
      </dsp:txXfrm>
    </dsp:sp>
    <dsp:sp modelId="{5DEE8129-85B4-4ED1-B45C-FA45398B91EE}">
      <dsp:nvSpPr>
        <dsp:cNvPr id="0" name=""/>
        <dsp:cNvSpPr/>
      </dsp:nvSpPr>
      <dsp:spPr>
        <a:xfrm>
          <a:off x="2720927" y="768329"/>
          <a:ext cx="1940349" cy="240061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acciones individuales o colectivas, en otras rutas de riesgo o especificas</a:t>
          </a:r>
          <a:endParaRPr lang="es-CO" sz="1800" kern="1200" dirty="0">
            <a:latin typeface="Arial" panose="020B0604020202020204" pitchFamily="34" charset="0"/>
            <a:cs typeface="Arial" panose="020B0604020202020204" pitchFamily="34" charset="0"/>
          </a:endParaRPr>
        </a:p>
      </dsp:txBody>
      <dsp:txXfrm>
        <a:off x="2777758" y="825160"/>
        <a:ext cx="1826687" cy="2286952"/>
      </dsp:txXfrm>
    </dsp:sp>
    <dsp:sp modelId="{471EE6B2-7578-4DC6-85D9-7785D71804AC}">
      <dsp:nvSpPr>
        <dsp:cNvPr id="0" name=""/>
        <dsp:cNvSpPr/>
      </dsp:nvSpPr>
      <dsp:spPr>
        <a:xfrm>
          <a:off x="4855312" y="1728033"/>
          <a:ext cx="411354" cy="481206"/>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4855312" y="1824274"/>
        <a:ext cx="287948" cy="288724"/>
      </dsp:txXfrm>
    </dsp:sp>
    <dsp:sp modelId="{88B08AAA-19D4-4092-ACB2-0BBA765971F1}">
      <dsp:nvSpPr>
        <dsp:cNvPr id="0" name=""/>
        <dsp:cNvSpPr/>
      </dsp:nvSpPr>
      <dsp:spPr>
        <a:xfrm>
          <a:off x="5437417" y="768329"/>
          <a:ext cx="1940349" cy="240061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sz="1800" kern="1200" dirty="0">
            <a:latin typeface="Arial" panose="020B0604020202020204" pitchFamily="34" charset="0"/>
            <a:cs typeface="Arial" panose="020B0604020202020204" pitchFamily="34" charset="0"/>
          </a:endParaRPr>
        </a:p>
      </dsp:txBody>
      <dsp:txXfrm>
        <a:off x="5494248" y="825160"/>
        <a:ext cx="1826687" cy="2286952"/>
      </dsp:txXfrm>
    </dsp:sp>
    <dsp:sp modelId="{2FE745D6-8F4E-4B6B-8761-2522D7BC8651}">
      <dsp:nvSpPr>
        <dsp:cNvPr id="0" name=""/>
        <dsp:cNvSpPr/>
      </dsp:nvSpPr>
      <dsp:spPr>
        <a:xfrm>
          <a:off x="7571802" y="1728033"/>
          <a:ext cx="411354" cy="481206"/>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7571802" y="1824274"/>
        <a:ext cx="287948" cy="288724"/>
      </dsp:txXfrm>
    </dsp:sp>
    <dsp:sp modelId="{C934744B-C6E1-47A8-A800-FCA7EADD07FA}">
      <dsp:nvSpPr>
        <dsp:cNvPr id="0" name=""/>
        <dsp:cNvSpPr/>
      </dsp:nvSpPr>
      <dsp:spPr>
        <a:xfrm>
          <a:off x="8153907" y="768329"/>
          <a:ext cx="1940349" cy="240061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sz="1800" kern="1200" dirty="0">
            <a:latin typeface="Arial" panose="020B0604020202020204" pitchFamily="34" charset="0"/>
            <a:cs typeface="Arial" panose="020B0604020202020204" pitchFamily="34" charset="0"/>
          </a:endParaRPr>
        </a:p>
      </dsp:txBody>
      <dsp:txXfrm>
        <a:off x="8210738" y="825160"/>
        <a:ext cx="1826687" cy="22869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5AEBB-4A79-4299-AC2A-422F428560AF}" type="datetimeFigureOut">
              <a:rPr lang="es-CO" smtClean="0"/>
              <a:t>23/04/2021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FB274-5681-49AD-87B0-CFAFCB5371EF}" type="slidenum">
              <a:rPr lang="es-CO" smtClean="0"/>
              <a:t>‹Nº›</a:t>
            </a:fld>
            <a:endParaRPr lang="es-CO"/>
          </a:p>
        </p:txBody>
      </p:sp>
    </p:spTree>
    <p:extLst>
      <p:ext uri="{BB962C8B-B14F-4D97-AF65-F5344CB8AC3E}">
        <p14:creationId xmlns:p14="http://schemas.microsoft.com/office/powerpoint/2010/main" val="144999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 transformación positiva de los entornos, modos, condiciones y estilos</a:t>
            </a:r>
          </a:p>
          <a:p>
            <a:r>
              <a:rPr lang="es-CO" dirty="0" smtClean="0"/>
              <a:t>de vida saludable, traducidos de manera concreta en bienes, servicios</a:t>
            </a:r>
          </a:p>
          <a:p>
            <a:r>
              <a:rPr lang="es-CO" dirty="0" smtClean="0"/>
              <a:t>saludables e infraestructuras, ambientes tranquilos y saludables,</a:t>
            </a:r>
          </a:p>
          <a:p>
            <a:r>
              <a:rPr lang="es-CO" dirty="0" smtClean="0"/>
              <a:t>son parte de la política; profundizar en la relevancia de los cambios</a:t>
            </a:r>
          </a:p>
          <a:p>
            <a:r>
              <a:rPr lang="es-CO" dirty="0" err="1" smtClean="0"/>
              <a:t>bio</a:t>
            </a:r>
            <a:r>
              <a:rPr lang="es-CO" dirty="0" smtClean="0"/>
              <a:t>-</a:t>
            </a:r>
            <a:r>
              <a:rPr lang="es-CO" dirty="0" err="1" smtClean="0"/>
              <a:t>psico</a:t>
            </a:r>
            <a:r>
              <a:rPr lang="es-CO" dirty="0" smtClean="0"/>
              <a:t>-sociales de la población en favor de la salud auditiva</a:t>
            </a:r>
          </a:p>
          <a:p>
            <a:r>
              <a:rPr lang="es-CO" dirty="0" smtClean="0"/>
              <a:t>comunicativa expresados en conocimientos, actitudes y prácticas para</a:t>
            </a:r>
          </a:p>
          <a:p>
            <a:r>
              <a:rPr lang="es-CO" dirty="0" smtClean="0"/>
              <a:t>ser adoptados por los distintos grupos poblacionales, principalmente</a:t>
            </a:r>
          </a:p>
          <a:p>
            <a:r>
              <a:rPr lang="es-CO" dirty="0" smtClean="0"/>
              <a:t>desde la primera infancia, y en preparar a las entidades territoriales,</a:t>
            </a:r>
          </a:p>
          <a:p>
            <a:r>
              <a:rPr lang="es-CO" dirty="0" smtClean="0"/>
              <a:t>instituciones y profesionales de la salud como piezas fundamentales</a:t>
            </a:r>
          </a:p>
          <a:p>
            <a:r>
              <a:rPr lang="es-CO" dirty="0" smtClean="0"/>
              <a:t>para el proceso de cambio en los diferentes entornos como hogares </a:t>
            </a:r>
          </a:p>
          <a:p>
            <a:r>
              <a:rPr lang="es-CO" dirty="0" smtClean="0"/>
              <a:t>/vivienda y comunidad, espacios público, organizaciones saludables; </a:t>
            </a:r>
          </a:p>
          <a:p>
            <a:r>
              <a:rPr lang="es-CO" dirty="0" smtClean="0"/>
              <a:t>escuelas y universidades promotoras de la salud y servicios.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7</a:t>
            </a:fld>
            <a:endParaRPr lang="es-CO"/>
          </a:p>
        </p:txBody>
      </p:sp>
    </p:spTree>
    <p:extLst>
      <p:ext uri="{BB962C8B-B14F-4D97-AF65-F5344CB8AC3E}">
        <p14:creationId xmlns:p14="http://schemas.microsoft.com/office/powerpoint/2010/main" val="422633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smtClean="0"/>
              <a:t>ABORDAJE:</a:t>
            </a:r>
          </a:p>
          <a:p>
            <a:r>
              <a:rPr lang="es-CO" dirty="0" smtClean="0"/>
              <a:t>El enfoque de las actividades promocionales y preventivas en los territorios , está orientado a la detección temprana de los defectos de refracción, con especial énfasis en la población infantil, igualmente es importante realizar actividades de demanda inducida hacia los servicios de salud, diagnóstico y tratamiento en todo el curso de vida, desarrollo de actividades de información, educación, y comunicación, que permita generar conocimiento a la población frente al tema, el cual ya es considerado un problema de salud pública a nivel mundial.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20</a:t>
            </a:fld>
            <a:endParaRPr lang="es-CO"/>
          </a:p>
        </p:txBody>
      </p:sp>
    </p:spTree>
    <p:extLst>
      <p:ext uri="{BB962C8B-B14F-4D97-AF65-F5344CB8AC3E}">
        <p14:creationId xmlns:p14="http://schemas.microsoft.com/office/powerpoint/2010/main" val="54973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b="1" dirty="0" smtClean="0"/>
              <a:t>LOS DEFECTOS REFRACTIVOS EN EL POS </a:t>
            </a:r>
          </a:p>
          <a:p>
            <a:r>
              <a:rPr lang="es-CO" dirty="0" smtClean="0"/>
              <a:t>El plan obligatorio de salud, , el médico general realizará la remisión a este servicio. </a:t>
            </a:r>
          </a:p>
          <a:p>
            <a:endParaRPr lang="es-CO" dirty="0" smtClean="0"/>
          </a:p>
          <a:p>
            <a:r>
              <a:rPr lang="es-CO" dirty="0" smtClean="0"/>
              <a:t>En cuanto a corrección óptica la cobertura está establecida de la siguiente manera:</a:t>
            </a:r>
          </a:p>
          <a:p>
            <a:r>
              <a:rPr lang="es-CO" dirty="0" smtClean="0"/>
              <a:t>ARTÍCULO 58 RESOLUCION 6408 DE 2016. LENTES EXTERNOS. En el Plan de Beneficios en Salud con cargo a la UPC se cubren los lentes correctores externos en vidrio o plástico (incluye policarbonato) en las Siguientes condiciones:</a:t>
            </a:r>
          </a:p>
          <a:p>
            <a:endParaRPr lang="es-CO" dirty="0" smtClean="0"/>
          </a:p>
          <a:p>
            <a:r>
              <a:rPr lang="es-CO" dirty="0" smtClean="0"/>
              <a:t>1. En Régimen Contributivo:</a:t>
            </a:r>
          </a:p>
          <a:p>
            <a:r>
              <a:rPr lang="es-CO" dirty="0" smtClean="0"/>
              <a:t>Se cubren una (1) vez cada año en las personas de doce (12) años de edad o menos y una vez cada cinco (5) años en los mayores de doce (12) años de edad, por prescripción médica o por optometría y para defectos que disminuyan la agudeza visual.  La cobertura incluye la adaptación del lente formulado a la montura; el valor de la montura es asumido por el usuario. </a:t>
            </a:r>
          </a:p>
          <a:p>
            <a:endParaRPr lang="es-CO" dirty="0" smtClean="0"/>
          </a:p>
          <a:p>
            <a:r>
              <a:rPr lang="es-CO" dirty="0" smtClean="0"/>
              <a:t>2. En Régimen Subsidiado:</a:t>
            </a:r>
          </a:p>
          <a:p>
            <a:r>
              <a:rPr lang="es-CO" dirty="0" smtClean="0"/>
              <a:t>a. Para personas menores de 21 años y mayores de 60 años de edad, se cubren una vez al año, por prescripción médica o por optometría y para defectos que disminuyan la agudeza visual. La cobertura incluye el suministro de la montura hasta por un valor equivalente al 10% del salario mínimo legal mensual vigente.</a:t>
            </a:r>
          </a:p>
          <a:p>
            <a:endParaRPr lang="es-CO" dirty="0" smtClean="0"/>
          </a:p>
          <a:p>
            <a:r>
              <a:rPr lang="es-CO" dirty="0" smtClean="0"/>
              <a:t>b. Para las personas mayores de 21 y menores de 60 años de edad se cubren los lentes externos una vez cada cinco años por prescripción médica o por optometría para defectos que disminuyan la agudeza visual. La cobertura incluye la adaptación del lente formulado a la montura; el valor de la montura es asumido por el usuario.</a:t>
            </a:r>
          </a:p>
          <a:p>
            <a:endParaRPr lang="es-CO" dirty="0" smtClean="0"/>
          </a:p>
          <a:p>
            <a:r>
              <a:rPr lang="es-CO" dirty="0" smtClean="0"/>
              <a:t>PARÁGRAFO. No se cubren con cargo a la UPC filtros o colores, películas especiales, lentes de contacto ni líquidos para lentes.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21</a:t>
            </a:fld>
            <a:endParaRPr lang="es-CO"/>
          </a:p>
        </p:txBody>
      </p:sp>
    </p:spTree>
    <p:extLst>
      <p:ext uri="{BB962C8B-B14F-4D97-AF65-F5344CB8AC3E}">
        <p14:creationId xmlns:p14="http://schemas.microsoft.com/office/powerpoint/2010/main" val="156367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De acuerdo a lo anterior, es necesario fortalecer los canales que permiten el acceso a la cirugía</a:t>
            </a:r>
          </a:p>
          <a:p>
            <a:r>
              <a:rPr lang="es-CO" dirty="0" smtClean="0"/>
              <a:t>de catarata en Colombia,  partiendo desde procesos de información, educación y comunicación</a:t>
            </a:r>
          </a:p>
          <a:p>
            <a:r>
              <a:rPr lang="es-CO" dirty="0" smtClean="0"/>
              <a:t>a la comunidad, acerca de sus derechos frente al sistema de salud. </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22</a:t>
            </a:fld>
            <a:endParaRPr lang="es-CO"/>
          </a:p>
        </p:txBody>
      </p:sp>
    </p:spTree>
    <p:extLst>
      <p:ext uri="{BB962C8B-B14F-4D97-AF65-F5344CB8AC3E}">
        <p14:creationId xmlns:p14="http://schemas.microsoft.com/office/powerpoint/2010/main" val="17749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23</a:t>
            </a:fld>
            <a:endParaRPr lang="es-CO"/>
          </a:p>
        </p:txBody>
      </p:sp>
    </p:spTree>
    <p:extLst>
      <p:ext uri="{BB962C8B-B14F-4D97-AF65-F5344CB8AC3E}">
        <p14:creationId xmlns:p14="http://schemas.microsoft.com/office/powerpoint/2010/main" val="189890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p>
          <a:p>
            <a:r>
              <a:rPr lang="es-CO" dirty="0" smtClean="0"/>
              <a:t>Prevención secundaria</a:t>
            </a:r>
          </a:p>
          <a:p>
            <a:r>
              <a:rPr lang="es-CO" dirty="0" smtClean="0"/>
              <a:t>Consiste en adoptar medidas, que eviten que las personas se vuelvan ciegas por catarata, una </a:t>
            </a:r>
          </a:p>
          <a:p>
            <a:r>
              <a:rPr lang="es-CO" dirty="0" smtClean="0"/>
              <a:t>vez identificada la patología es necesario realizar el tratamiento adecuado y oportuno, dicho</a:t>
            </a:r>
          </a:p>
          <a:p>
            <a:r>
              <a:rPr lang="es-CO" dirty="0" smtClean="0"/>
              <a:t>tratamiento es esencialmente quirúrgico, y el médico tratante debe definir la técnica más</a:t>
            </a:r>
          </a:p>
          <a:p>
            <a:r>
              <a:rPr lang="es-CO" dirty="0" smtClean="0"/>
              <a:t>adecuada según el caso, es importante mencionar que el plan obligatorio de salud de Colombia,</a:t>
            </a:r>
          </a:p>
          <a:p>
            <a:r>
              <a:rPr lang="es-CO" dirty="0" smtClean="0"/>
              <a:t>posee una cobertura amplia de técnicas quirúrgicas para el tratamiento de la catarata,</a:t>
            </a:r>
          </a:p>
          <a:p>
            <a:r>
              <a:rPr lang="es-CO" dirty="0" smtClean="0"/>
              <a:t>incluyendo la extracción extra-capsular de cristalino por facoemulsificacion. </a:t>
            </a:r>
          </a:p>
          <a:p>
            <a:endParaRPr lang="es-CO" dirty="0" smtClean="0"/>
          </a:p>
          <a:p>
            <a:r>
              <a:rPr lang="es-CO" dirty="0" smtClean="0"/>
              <a:t>Prevención Terciaria</a:t>
            </a:r>
          </a:p>
          <a:p>
            <a:r>
              <a:rPr lang="es-CO" dirty="0" smtClean="0"/>
              <a:t>Las acciones que pueden ser aplicadas en este nivel de prevención son: </a:t>
            </a:r>
          </a:p>
          <a:p>
            <a:r>
              <a:rPr lang="es-CO" dirty="0" smtClean="0"/>
              <a:t> Operar a los pacientes que ya se encuentran ciegos por catarata.</a:t>
            </a:r>
          </a:p>
          <a:p>
            <a:r>
              <a:rPr lang="es-CO" dirty="0" smtClean="0"/>
              <a:t> Realización de cirugía a las personas que presentan ceguera recurrente. </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latin typeface="+mn-lt"/>
                <a:ea typeface="+mn-ea"/>
                <a:cs typeface="+mn-cs"/>
              </a:rPr>
              <a:t> Vincular a las personas ciegas en un programa de auxilio a la baja visión.</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24</a:t>
            </a:fld>
            <a:endParaRPr lang="es-CO"/>
          </a:p>
        </p:txBody>
      </p:sp>
    </p:spTree>
    <p:extLst>
      <p:ext uri="{BB962C8B-B14F-4D97-AF65-F5344CB8AC3E}">
        <p14:creationId xmlns:p14="http://schemas.microsoft.com/office/powerpoint/2010/main" val="249902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25</a:t>
            </a:fld>
            <a:endParaRPr lang="es-CO"/>
          </a:p>
        </p:txBody>
      </p:sp>
    </p:spTree>
    <p:extLst>
      <p:ext uri="{BB962C8B-B14F-4D97-AF65-F5344CB8AC3E}">
        <p14:creationId xmlns:p14="http://schemas.microsoft.com/office/powerpoint/2010/main" val="243095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La Retinopatía del Prematuro es un trastorno </a:t>
            </a:r>
            <a:r>
              <a:rPr lang="es-CO" dirty="0" err="1" smtClean="0"/>
              <a:t>retinal</a:t>
            </a:r>
            <a:r>
              <a:rPr lang="es-CO" dirty="0" smtClean="0"/>
              <a:t> de los niños prematuros de bajo peso,</a:t>
            </a:r>
          </a:p>
          <a:p>
            <a:r>
              <a:rPr lang="es-CO" dirty="0" smtClean="0"/>
              <a:t>caracterizado por proliferación de tejido vascular que crece en el límite entre la retina vascular y</a:t>
            </a:r>
          </a:p>
          <a:p>
            <a:r>
              <a:rPr lang="es-CO" dirty="0" err="1" smtClean="0"/>
              <a:t>avascular</a:t>
            </a:r>
            <a:r>
              <a:rPr lang="es-CO" dirty="0" smtClean="0"/>
              <a:t> que potencialmente puede provocar ceguera.</a:t>
            </a:r>
          </a:p>
          <a:p>
            <a:endParaRPr lang="es-CO" dirty="0" smtClean="0"/>
          </a:p>
          <a:p>
            <a:r>
              <a:rPr lang="es-CO" dirty="0" smtClean="0"/>
              <a:t>Este problema es prevenible en un 50% con un tratamiento oportuno a base de cirugía láser y</a:t>
            </a:r>
          </a:p>
          <a:p>
            <a:r>
              <a:rPr lang="es-CO" dirty="0" smtClean="0"/>
              <a:t>crioterapia. Para poder llegar a este diagnóstico es necesario realizar un tamiz a todos los</a:t>
            </a:r>
          </a:p>
          <a:p>
            <a:r>
              <a:rPr lang="es-CO" dirty="0" smtClean="0"/>
              <a:t>prematuros de riesgo que sean atendidos en la Unidad de Cuidados Intensivos Neonatales</a:t>
            </a:r>
          </a:p>
          <a:p>
            <a:r>
              <a:rPr lang="es-CO" dirty="0" smtClean="0"/>
              <a:t>(UCIN) en el que se requiere la participación de los médicos oftalmólogos, </a:t>
            </a:r>
            <a:r>
              <a:rPr lang="es-CO" dirty="0" err="1" smtClean="0"/>
              <a:t>retinólogos</a:t>
            </a:r>
            <a:r>
              <a:rPr lang="es-CO" dirty="0" smtClean="0"/>
              <a:t>,</a:t>
            </a:r>
          </a:p>
          <a:p>
            <a:r>
              <a:rPr lang="es-CO" dirty="0" err="1" smtClean="0"/>
              <a:t>neonatólogos</a:t>
            </a:r>
            <a:r>
              <a:rPr lang="es-CO" dirty="0" smtClean="0"/>
              <a:t>, pediatras, médicos generales, enfermeras especialistas, que con conciencia y</a:t>
            </a:r>
          </a:p>
          <a:p>
            <a:r>
              <a:rPr lang="es-CO" dirty="0" smtClean="0"/>
              <a:t>compromiso detecten este problema.</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26</a:t>
            </a:fld>
            <a:endParaRPr lang="es-CO"/>
          </a:p>
        </p:txBody>
      </p:sp>
    </p:spTree>
    <p:extLst>
      <p:ext uri="{BB962C8B-B14F-4D97-AF65-F5344CB8AC3E}">
        <p14:creationId xmlns:p14="http://schemas.microsoft.com/office/powerpoint/2010/main" val="931807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27</a:t>
            </a:fld>
            <a:endParaRPr lang="es-CO"/>
          </a:p>
        </p:txBody>
      </p:sp>
    </p:spTree>
    <p:extLst>
      <p:ext uri="{BB962C8B-B14F-4D97-AF65-F5344CB8AC3E}">
        <p14:creationId xmlns:p14="http://schemas.microsoft.com/office/powerpoint/2010/main" val="3909554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28</a:t>
            </a:fld>
            <a:endParaRPr lang="es-CO"/>
          </a:p>
        </p:txBody>
      </p:sp>
    </p:spTree>
    <p:extLst>
      <p:ext uri="{BB962C8B-B14F-4D97-AF65-F5344CB8AC3E}">
        <p14:creationId xmlns:p14="http://schemas.microsoft.com/office/powerpoint/2010/main" val="3591454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29</a:t>
            </a:fld>
            <a:endParaRPr lang="es-CO"/>
          </a:p>
        </p:txBody>
      </p:sp>
    </p:spTree>
    <p:extLst>
      <p:ext uri="{BB962C8B-B14F-4D97-AF65-F5344CB8AC3E}">
        <p14:creationId xmlns:p14="http://schemas.microsoft.com/office/powerpoint/2010/main" val="106530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8</a:t>
            </a:fld>
            <a:endParaRPr lang="es-CO"/>
          </a:p>
        </p:txBody>
      </p:sp>
    </p:spTree>
    <p:extLst>
      <p:ext uri="{BB962C8B-B14F-4D97-AF65-F5344CB8AC3E}">
        <p14:creationId xmlns:p14="http://schemas.microsoft.com/office/powerpoint/2010/main" val="2917445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1. Disminuir las barreras de acceso a los servicios de salud. </a:t>
            </a:r>
          </a:p>
          <a:p>
            <a:r>
              <a:rPr lang="es-CO" dirty="0" smtClean="0"/>
              <a:t>2. Priorizar y dar </a:t>
            </a:r>
            <a:r>
              <a:rPr lang="es-CO" dirty="0" err="1" smtClean="0"/>
              <a:t>resolutividad</a:t>
            </a:r>
            <a:r>
              <a:rPr lang="es-CO" dirty="0" smtClean="0"/>
              <a:t> a los eventos otológicos, auditivos, vestibulares y de comunicación. </a:t>
            </a:r>
          </a:p>
          <a:p>
            <a:r>
              <a:rPr lang="es-CO" dirty="0" smtClean="0"/>
              <a:t>3. Brindar atención de calidad y con humanización bajo las particularidades sociales, culturales y territoriales, y  las consideradas diferenciales. </a:t>
            </a:r>
          </a:p>
          <a:p>
            <a:r>
              <a:rPr lang="es-CO" dirty="0" smtClean="0"/>
              <a:t>4. Asegurar la valoración del desarrollo auditivo, de habla, lenguaje y comunicación en los niños menores de 12 años y la detección temprana de sus alteraciones en el curso de vida. </a:t>
            </a:r>
          </a:p>
          <a:p>
            <a:r>
              <a:rPr lang="es-CO" dirty="0" smtClean="0"/>
              <a:t>5. Ofertar servicio integrales e integrados de salud (especializados  de pediatría, audiología, fonoaudiología, otorrinolaringología) para la atención especialmente de la primera infancia y persona mayor. </a:t>
            </a:r>
          </a:p>
          <a:p>
            <a:r>
              <a:rPr lang="es-CO" dirty="0" smtClean="0"/>
              <a:t>6. Asegurar las acciones de: promoción, prevención, detección, temprana, diagnostico y atención oportuna, rehabilitación e inclusión social. </a:t>
            </a:r>
          </a:p>
          <a:p>
            <a:r>
              <a:rPr lang="es-CO" dirty="0" smtClean="0"/>
              <a:t>7. </a:t>
            </a:r>
            <a:r>
              <a:rPr lang="es-CO" dirty="0" err="1" smtClean="0"/>
              <a:t>Contempar</a:t>
            </a:r>
            <a:r>
              <a:rPr lang="es-CO" dirty="0" smtClean="0"/>
              <a:t> los enfoques: Derechos, Determinantes sociales y diferencial </a:t>
            </a:r>
          </a:p>
        </p:txBody>
      </p:sp>
      <p:sp>
        <p:nvSpPr>
          <p:cNvPr id="4" name="Marcador de número de diapositiva 3"/>
          <p:cNvSpPr>
            <a:spLocks noGrp="1"/>
          </p:cNvSpPr>
          <p:nvPr>
            <p:ph type="sldNum" sz="quarter" idx="10"/>
          </p:nvPr>
        </p:nvSpPr>
        <p:spPr/>
        <p:txBody>
          <a:bodyPr/>
          <a:lstStyle/>
          <a:p>
            <a:fld id="{7CAFB274-5681-49AD-87B0-CFAFCB5371EF}" type="slidenum">
              <a:rPr lang="es-CO" smtClean="0"/>
              <a:t>39</a:t>
            </a:fld>
            <a:endParaRPr lang="es-CO"/>
          </a:p>
        </p:txBody>
      </p:sp>
    </p:spTree>
    <p:extLst>
      <p:ext uri="{BB962C8B-B14F-4D97-AF65-F5344CB8AC3E}">
        <p14:creationId xmlns:p14="http://schemas.microsoft.com/office/powerpoint/2010/main" val="416630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 typeface="Arial" panose="020B0604020202020204" pitchFamily="34" charset="0"/>
              <a:buChar char="•"/>
            </a:pPr>
            <a:r>
              <a:rPr lang="es-CO" sz="1200" dirty="0" smtClean="0"/>
              <a:t>Biológicos: hereditarios, congénitos, adquiridos. </a:t>
            </a:r>
          </a:p>
          <a:p>
            <a:pPr marL="342900" indent="-342900">
              <a:buFont typeface="Arial" panose="020B0604020202020204" pitchFamily="34" charset="0"/>
              <a:buChar char="•"/>
            </a:pPr>
            <a:r>
              <a:rPr lang="es-CO" sz="1200" dirty="0" smtClean="0"/>
              <a:t> Ambientales: exposición a ruido, contaminación sonora y agentes </a:t>
            </a:r>
          </a:p>
          <a:p>
            <a:pPr marL="342900" indent="-342900">
              <a:buFont typeface="Arial" panose="020B0604020202020204" pitchFamily="34" charset="0"/>
              <a:buChar char="•"/>
            </a:pPr>
            <a:r>
              <a:rPr lang="es-CO" sz="1200" dirty="0" smtClean="0"/>
              <a:t>tóxicos. </a:t>
            </a:r>
          </a:p>
          <a:p>
            <a:pPr marL="342900" indent="-342900">
              <a:buFont typeface="Arial" panose="020B0604020202020204" pitchFamily="34" charset="0"/>
              <a:buChar char="•"/>
            </a:pPr>
            <a:r>
              <a:rPr lang="es-CO" sz="1200" dirty="0" smtClean="0"/>
              <a:t> Comportamentales: Malos hábitos como introducir objetos en los </a:t>
            </a:r>
          </a:p>
          <a:p>
            <a:pPr marL="342900" indent="-342900">
              <a:buFont typeface="Arial" panose="020B0604020202020204" pitchFamily="34" charset="0"/>
              <a:buChar char="•"/>
            </a:pPr>
            <a:r>
              <a:rPr lang="es-CO" sz="1200" dirty="0" smtClean="0"/>
              <a:t>oídos, escuchar a alto volumen, ser fuente generadora de ruido, entre</a:t>
            </a:r>
          </a:p>
          <a:p>
            <a:pPr marL="342900" indent="-342900">
              <a:buFont typeface="Arial" panose="020B0604020202020204" pitchFamily="34" charset="0"/>
              <a:buChar char="•"/>
            </a:pPr>
            <a:r>
              <a:rPr lang="es-CO" sz="1200" dirty="0" smtClean="0"/>
              <a:t>otros.  </a:t>
            </a:r>
          </a:p>
          <a:p>
            <a:pPr marL="342900" indent="-342900">
              <a:buFont typeface="Arial" panose="020B0604020202020204" pitchFamily="34" charset="0"/>
              <a:buChar char="•"/>
            </a:pPr>
            <a:r>
              <a:rPr lang="es-CO" sz="1200" dirty="0" smtClean="0"/>
              <a:t> Atención de salud: Disponibilidad de servicios de sal </a:t>
            </a:r>
            <a:r>
              <a:rPr lang="es-CO" sz="1200" dirty="0" err="1" smtClean="0"/>
              <a:t>ud</a:t>
            </a:r>
            <a:r>
              <a:rPr lang="es-CO" sz="1200" dirty="0" smtClean="0"/>
              <a:t>, de asistencia</a:t>
            </a:r>
          </a:p>
          <a:p>
            <a:pPr marL="342900" indent="-342900">
              <a:buFont typeface="Arial" panose="020B0604020202020204" pitchFamily="34" charset="0"/>
              <a:buChar char="•"/>
            </a:pPr>
            <a:r>
              <a:rPr lang="es-CO" sz="1200" dirty="0" smtClean="0"/>
              <a:t>otológica y audiológica, y de detección </a:t>
            </a:r>
            <a:r>
              <a:rPr lang="es-CO" sz="1200" dirty="0" err="1" smtClean="0"/>
              <a:t>temparana</a:t>
            </a:r>
            <a:r>
              <a:rPr lang="es-CO" sz="1200" dirty="0" smtClean="0"/>
              <a:t> insuficiente. </a:t>
            </a:r>
          </a:p>
          <a:p>
            <a:pPr marL="342900" indent="-342900">
              <a:buFont typeface="Arial" panose="020B0604020202020204" pitchFamily="34" charset="0"/>
              <a:buChar char="•"/>
            </a:pPr>
            <a:r>
              <a:rPr lang="es-CO" sz="1200" dirty="0" smtClean="0"/>
              <a:t> </a:t>
            </a:r>
          </a:p>
          <a:p>
            <a:pPr marL="342900" indent="-342900">
              <a:buFont typeface="Arial" panose="020B0604020202020204" pitchFamily="34" charset="0"/>
              <a:buChar char="•"/>
            </a:pPr>
            <a:endParaRPr lang="es-CO" sz="1200" dirty="0" smtClean="0"/>
          </a:p>
          <a:p>
            <a:pPr marL="342900" indent="-342900">
              <a:buFont typeface="Arial" panose="020B0604020202020204" pitchFamily="34" charset="0"/>
              <a:buChar char="•"/>
            </a:pPr>
            <a:r>
              <a:rPr lang="es-CO" sz="1200" dirty="0" smtClean="0"/>
              <a:t> Sociales-culturales: Modos, condiciones, estilos de vida asociados de</a:t>
            </a:r>
          </a:p>
          <a:p>
            <a:pPr marL="342900" indent="-342900">
              <a:buFont typeface="Arial" panose="020B0604020202020204" pitchFamily="34" charset="0"/>
              <a:buChar char="•"/>
            </a:pPr>
            <a:r>
              <a:rPr lang="es-CO" sz="1200" dirty="0" smtClean="0"/>
              <a:t>los determinantes sociales de la salud y pobre acceso a la información.  </a:t>
            </a:r>
          </a:p>
          <a:p>
            <a:pPr marL="342900" indent="-342900">
              <a:buFont typeface="Arial" panose="020B0604020202020204" pitchFamily="34" charset="0"/>
              <a:buChar char="•"/>
            </a:pPr>
            <a:r>
              <a:rPr lang="es-CO" sz="1200" dirty="0" smtClean="0"/>
              <a:t> Económicos: NBI, condiciones de pobreza, inequidad en el acceso a</a:t>
            </a:r>
          </a:p>
          <a:p>
            <a:pPr marL="342900" indent="-342900">
              <a:buFont typeface="Arial" panose="020B0604020202020204" pitchFamily="34" charset="0"/>
              <a:buChar char="•"/>
            </a:pPr>
            <a:r>
              <a:rPr lang="es-CO" sz="1200" dirty="0" smtClean="0"/>
              <a:t>servicios, educación y trabajo, bajos ingreso y condiciones de vida </a:t>
            </a:r>
          </a:p>
          <a:p>
            <a:pPr marL="342900" indent="-342900">
              <a:buFont typeface="Arial" panose="020B0604020202020204" pitchFamily="34" charset="0"/>
              <a:buChar char="•"/>
            </a:pPr>
            <a:r>
              <a:rPr lang="es-CO" sz="1200" dirty="0" smtClean="0"/>
              <a:t>precarias. </a:t>
            </a:r>
          </a:p>
          <a:p>
            <a:pPr marL="342900" indent="-342900">
              <a:buFont typeface="Arial" panose="020B0604020202020204" pitchFamily="34" charset="0"/>
              <a:buChar char="•"/>
            </a:pPr>
            <a:r>
              <a:rPr lang="es-CO" sz="1200" dirty="0" smtClean="0"/>
              <a:t> Interacción: biológicos asociados con otros como el stress, tabaco, </a:t>
            </a:r>
          </a:p>
          <a:p>
            <a:pPr marL="342900" indent="-342900">
              <a:buFont typeface="Arial" panose="020B0604020202020204" pitchFamily="34" charset="0"/>
              <a:buChar char="•"/>
            </a:pPr>
            <a:r>
              <a:rPr lang="es-CO" sz="1200" dirty="0" smtClean="0"/>
              <a:t>alcohol y ECNT.</a:t>
            </a:r>
          </a:p>
          <a:p>
            <a:pPr marL="342900" indent="-342900">
              <a:buFont typeface="Arial" panose="020B0604020202020204" pitchFamily="34" charset="0"/>
              <a:buChar char="•"/>
            </a:pPr>
            <a:r>
              <a:rPr lang="es-CO" sz="1200" dirty="0" smtClean="0"/>
              <a:t>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9</a:t>
            </a:fld>
            <a:endParaRPr lang="es-CO"/>
          </a:p>
        </p:txBody>
      </p:sp>
    </p:spTree>
    <p:extLst>
      <p:ext uri="{BB962C8B-B14F-4D97-AF65-F5344CB8AC3E}">
        <p14:creationId xmlns:p14="http://schemas.microsoft.com/office/powerpoint/2010/main" val="16887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dirty="0" err="1" smtClean="0"/>
              <a:t>a.Enfermedades</a:t>
            </a:r>
            <a:r>
              <a:rPr lang="es-CO" sz="1200" dirty="0" smtClean="0"/>
              <a:t> infecciosas y crónicas del oído</a:t>
            </a:r>
          </a:p>
          <a:p>
            <a:r>
              <a:rPr lang="es-CO" sz="1200" dirty="0" smtClean="0"/>
              <a:t>b. Enfermedades infecciosas de la infancia como la rubéola, sarampión, </a:t>
            </a:r>
          </a:p>
          <a:p>
            <a:r>
              <a:rPr lang="es-CO" sz="1200" dirty="0" smtClean="0"/>
              <a:t>parotiditis, meningitis y  toxoplasmosis, entre otras.</a:t>
            </a:r>
          </a:p>
          <a:p>
            <a:r>
              <a:rPr lang="es-CO" sz="1200" dirty="0" smtClean="0"/>
              <a:t>c. Bajo peso al nacer, incompatibilidad sanguínea, hipoxia neonatal, </a:t>
            </a:r>
          </a:p>
          <a:p>
            <a:r>
              <a:rPr lang="es-CO" sz="1200" dirty="0" smtClean="0"/>
              <a:t>sufrimiento fetal agudo,</a:t>
            </a:r>
          </a:p>
          <a:p>
            <a:r>
              <a:rPr lang="es-CO" sz="1200" dirty="0" smtClean="0"/>
              <a:t>d. Traumas craneoencefálicos y de oído.  </a:t>
            </a:r>
          </a:p>
          <a:p>
            <a:r>
              <a:rPr lang="es-CO" sz="1200" dirty="0" smtClean="0"/>
              <a:t>e. Exposición a ruidos excesivos y contaminación sonora </a:t>
            </a:r>
          </a:p>
          <a:p>
            <a:r>
              <a:rPr lang="es-CO" sz="1200" dirty="0" smtClean="0"/>
              <a:t>f. Uso de sustancias y medicamentos </a:t>
            </a:r>
            <a:r>
              <a:rPr lang="es-CO" sz="1200" dirty="0" err="1" smtClean="0"/>
              <a:t>ototóxicos</a:t>
            </a:r>
            <a:r>
              <a:rPr lang="es-CO" sz="1200" dirty="0" smtClean="0"/>
              <a:t> como los </a:t>
            </a:r>
            <a:r>
              <a:rPr lang="es-CO" sz="1200" dirty="0" err="1" smtClean="0"/>
              <a:t>aminoglicósidos</a:t>
            </a:r>
            <a:r>
              <a:rPr lang="es-CO" sz="1200" dirty="0" smtClean="0"/>
              <a:t> </a:t>
            </a:r>
          </a:p>
          <a:p>
            <a:r>
              <a:rPr lang="es-CO" sz="1200" dirty="0" smtClean="0"/>
              <a:t>g. </a:t>
            </a:r>
            <a:r>
              <a:rPr lang="es-CO" sz="1200" dirty="0" err="1" smtClean="0"/>
              <a:t>Presbiacusia</a:t>
            </a:r>
            <a:r>
              <a:rPr lang="es-CO" sz="1200" dirty="0" smtClean="0"/>
              <a:t> (pérdida auditiva durante el envejecimiento)</a:t>
            </a:r>
          </a:p>
          <a:p>
            <a:r>
              <a:rPr lang="es-CO" sz="1200" dirty="0" smtClean="0"/>
              <a:t>h. Cerumen impactado o encajamiento de cuerpos extraños</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10</a:t>
            </a:fld>
            <a:endParaRPr lang="es-CO"/>
          </a:p>
        </p:txBody>
      </p:sp>
    </p:spTree>
    <p:extLst>
      <p:ext uri="{BB962C8B-B14F-4D97-AF65-F5344CB8AC3E}">
        <p14:creationId xmlns:p14="http://schemas.microsoft.com/office/powerpoint/2010/main" val="347357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11</a:t>
            </a:fld>
            <a:endParaRPr lang="es-CO"/>
          </a:p>
        </p:txBody>
      </p:sp>
    </p:spTree>
    <p:extLst>
      <p:ext uri="{BB962C8B-B14F-4D97-AF65-F5344CB8AC3E}">
        <p14:creationId xmlns:p14="http://schemas.microsoft.com/office/powerpoint/2010/main" val="54973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12</a:t>
            </a:fld>
            <a:endParaRPr lang="es-CO"/>
          </a:p>
        </p:txBody>
      </p:sp>
    </p:spTree>
    <p:extLst>
      <p:ext uri="{BB962C8B-B14F-4D97-AF65-F5344CB8AC3E}">
        <p14:creationId xmlns:p14="http://schemas.microsoft.com/office/powerpoint/2010/main" val="156367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PSPIC: POLITICA DE SALUD PUBLICA EN INTERVENCIONES COLECTIVAS</a:t>
            </a:r>
          </a:p>
          <a:p>
            <a:endParaRPr lang="es-CO" dirty="0" smtClean="0"/>
          </a:p>
          <a:p>
            <a:endParaRPr lang="es-CO" dirty="0" smtClean="0"/>
          </a:p>
          <a:p>
            <a:r>
              <a:rPr lang="es-CO" dirty="0" smtClean="0"/>
              <a:t>PROMOCION DE LA SALUD:</a:t>
            </a:r>
          </a:p>
          <a:p>
            <a:r>
              <a:rPr lang="es-CO" dirty="0" smtClean="0"/>
              <a:t>Dar a conocer  la Normatividad  en salud , los  derechos y responsabilidades de los ciudadanos  (derecho a la tranquilidad,</a:t>
            </a:r>
          </a:p>
          <a:p>
            <a:r>
              <a:rPr lang="es-CO" dirty="0" smtClean="0"/>
              <a:t>servicios de salud auditiva y comunicativa, y la responsabilidad de cuidar el ambiente) Inclusión de las  temáticas  de salud auditiva y  EVS en los  POA  territoriales y programas de salud de las EPS e IPS  </a:t>
            </a:r>
          </a:p>
          <a:p>
            <a:r>
              <a:rPr lang="es-CO" dirty="0" smtClean="0"/>
              <a:t>Sensibilización y educación en salud a través de la estrategia de IEC con la participación de actores sociales y de salud y otros sectores como educación. </a:t>
            </a:r>
          </a:p>
          <a:p>
            <a:endParaRPr lang="es-CO" dirty="0" smtClean="0"/>
          </a:p>
          <a:p>
            <a:r>
              <a:rPr lang="es-CO" dirty="0" smtClean="0"/>
              <a:t>PROTECCION ESPECIFICA:</a:t>
            </a:r>
          </a:p>
          <a:p>
            <a:r>
              <a:rPr lang="es-CO" dirty="0" smtClean="0"/>
              <a:t>Promover  medidas de  protección específica  (vacunación,  lactancia materna  y  las  recomendaciones de la estrategia AIEPI para el manejo de la otitis </a:t>
            </a:r>
          </a:p>
          <a:p>
            <a:r>
              <a:rPr lang="es-CO" dirty="0" smtClean="0"/>
              <a:t>Generar conocimientos, actitudes y prácticas de auto-cuidado, autocontrol, autorregulación y adopción de conductas protectoras dirigido a la población en general con énfasis en madres gestantes y lactantes, primera infancia y persona mayor  </a:t>
            </a:r>
          </a:p>
          <a:p>
            <a:r>
              <a:rPr lang="es-CO" dirty="0" smtClean="0"/>
              <a:t>Generar demanda inducida a la valoración audiológica  y tamizaje auditivo de oportunidad en los servicios de salud especialmente para la población menor de 5 años, laboralmente activa y persona mayor </a:t>
            </a:r>
          </a:p>
          <a:p>
            <a:endParaRPr lang="es-CO" dirty="0" smtClean="0"/>
          </a:p>
          <a:p>
            <a:r>
              <a:rPr lang="es-CO" dirty="0" smtClean="0"/>
              <a:t>PREVENCION</a:t>
            </a:r>
          </a:p>
          <a:p>
            <a:r>
              <a:rPr lang="es-CO" dirty="0" smtClean="0"/>
              <a:t>Promover:  El estudio de genética de las enfermedades del oído y audición para los padres de niños sordos y/o con enfermedades asociadas a estas.  </a:t>
            </a:r>
          </a:p>
          <a:p>
            <a:r>
              <a:rPr lang="es-CO" dirty="0" smtClean="0"/>
              <a:t> La valoración auditiva y el estudio de los  factores de riesgo de pérdida auditiva en los programas de salud   </a:t>
            </a:r>
          </a:p>
          <a:p>
            <a:r>
              <a:rPr lang="es-CO" dirty="0" smtClean="0"/>
              <a:t>Ej.: SSR, control prenatal, crecimiento y desarrollo, consulta de medicina general </a:t>
            </a:r>
          </a:p>
          <a:p>
            <a:endParaRPr lang="es-CO" dirty="0" smtClean="0"/>
          </a:p>
          <a:p>
            <a:r>
              <a:rPr lang="es-CO" dirty="0" smtClean="0"/>
              <a:t> Gestionar: con la EPS y IPS la incorporación del tamizaje auditivo como medida de detección temprana de las deficiencias auditivas y alteraciones de la comunicación, en las consultas de control prenatal, crecimiento y desarrollo, pediátrica y medicina general. </a:t>
            </a:r>
          </a:p>
          <a:p>
            <a:r>
              <a:rPr lang="es-CO" dirty="0" smtClean="0"/>
              <a:t>Identificar a los grupo de exposición a similar a riesgo (ruido) para construir estrategias de atenuación y protección colectiva en salud.  </a:t>
            </a:r>
          </a:p>
          <a:p>
            <a:r>
              <a:rPr lang="es-CO" dirty="0" smtClean="0"/>
              <a:t>Derivar al  tamizaje auditivo u otros servicios de salud a para el diagnóstico, tratamiento, intervención y rehabilitación  de las personas identificadas. Y medicina general. </a:t>
            </a:r>
          </a:p>
          <a:p>
            <a:endParaRPr lang="es-CO" dirty="0" smtClean="0"/>
          </a:p>
          <a:p>
            <a:r>
              <a:rPr lang="es-CO" dirty="0" smtClean="0"/>
              <a:t>DETECCION TEMPRANA</a:t>
            </a:r>
          </a:p>
          <a:p>
            <a:r>
              <a:rPr lang="es-CO" dirty="0" smtClean="0"/>
              <a:t>Tamizar a la población sana en general y dar recomendaciones para el mantenimiento de la salud. auditiva y comunicativa en el curso de vida.   </a:t>
            </a:r>
          </a:p>
          <a:p>
            <a:r>
              <a:rPr lang="es-CO" dirty="0" smtClean="0"/>
              <a:t>Desarrollar actividades de </a:t>
            </a:r>
            <a:r>
              <a:rPr lang="es-CO" dirty="0" err="1" smtClean="0"/>
              <a:t>deteccion</a:t>
            </a:r>
            <a:r>
              <a:rPr lang="es-CO" dirty="0" smtClean="0"/>
              <a:t> </a:t>
            </a:r>
            <a:r>
              <a:rPr lang="es-CO" dirty="0" err="1" smtClean="0"/>
              <a:t>temparana</a:t>
            </a:r>
            <a:r>
              <a:rPr lang="es-CO" dirty="0" smtClean="0"/>
              <a:t> e implementar el tamizaje auditivo organizado para Colombia con adherencia a las GPC </a:t>
            </a:r>
          </a:p>
          <a:p>
            <a:r>
              <a:rPr lang="es-CO" dirty="0" smtClean="0"/>
              <a:t>Mejorar la capacidad de respuesta institucional para  el diagnóstico, tratamiento e intervención de la hipoacusia,  El monitoreo y seguimiento a las atenciones de rehabilitación auditiva, especial mente en niños y adultos mayores. </a:t>
            </a:r>
          </a:p>
          <a:p>
            <a:r>
              <a:rPr lang="es-CO" dirty="0" smtClean="0"/>
              <a:t>Utilizar pruebas objetivas de alta sensibilidad y especificidad con técnicas y tecnologías apropiadas acordes al grupo poblacional, </a:t>
            </a:r>
          </a:p>
          <a:p>
            <a:endParaRPr lang="es-CO" dirty="0" smtClean="0"/>
          </a:p>
          <a:p>
            <a:r>
              <a:rPr lang="es-CO" dirty="0" smtClean="0"/>
              <a:t>TRATAMIENTO</a:t>
            </a:r>
          </a:p>
          <a:p>
            <a:r>
              <a:rPr lang="es-CO" dirty="0" smtClean="0"/>
              <a:t>1.Plan de manejo: es la oportunidad de recibir atención médica </a:t>
            </a:r>
            <a:r>
              <a:rPr lang="es-CO" dirty="0" err="1" smtClean="0"/>
              <a:t>iel</a:t>
            </a:r>
            <a:r>
              <a:rPr lang="es-CO" dirty="0" smtClean="0"/>
              <a:t> ingreso a la ruta, en un paso a paso proyectando  la atención </a:t>
            </a:r>
            <a:r>
              <a:rPr lang="es-CO" dirty="0" err="1" smtClean="0"/>
              <a:t>intintegrada</a:t>
            </a:r>
            <a:r>
              <a:rPr lang="es-CO" dirty="0" smtClean="0"/>
              <a:t> e inclusiva. </a:t>
            </a:r>
          </a:p>
          <a:p>
            <a:r>
              <a:rPr lang="es-CO" dirty="0" smtClean="0"/>
              <a:t>2. Recibir tratamiento por medicina general de urgencias</a:t>
            </a:r>
          </a:p>
          <a:p>
            <a:r>
              <a:rPr lang="es-CO" dirty="0" smtClean="0"/>
              <a:t>3. Valoración y diagnostico audiológico con pruebas básicas</a:t>
            </a:r>
          </a:p>
          <a:p>
            <a:r>
              <a:rPr lang="es-CO" dirty="0" smtClean="0"/>
              <a:t>4.Valoración por medicina especializada en Otorrinolaringología  </a:t>
            </a:r>
          </a:p>
          <a:p>
            <a:endParaRPr lang="es-CO" dirty="0" smtClean="0"/>
          </a:p>
          <a:p>
            <a:r>
              <a:rPr lang="es-CO" dirty="0" smtClean="0"/>
              <a:t>5. Decisión de manejo de las alteraciones del oído, audición y comunicación (GPC no hay) punto crítico. </a:t>
            </a:r>
          </a:p>
          <a:p>
            <a:r>
              <a:rPr lang="es-CO" dirty="0" smtClean="0"/>
              <a:t>6. Verificación del estado del oído y audición. </a:t>
            </a:r>
          </a:p>
          <a:p>
            <a:endParaRPr lang="es-CO" dirty="0" smtClean="0"/>
          </a:p>
          <a:p>
            <a:r>
              <a:rPr lang="es-CO" dirty="0" smtClean="0"/>
              <a:t>REHABILITACION E INCLUSION</a:t>
            </a:r>
          </a:p>
          <a:p>
            <a:r>
              <a:rPr lang="es-CO" dirty="0" smtClean="0"/>
              <a:t>Esta atención  involucra la participación de individuos y familiares (RBC) trabajo interdisciplinario (UGD) y la articulación con otros sectores (Educación, cultura, deporte, comunicaciones </a:t>
            </a:r>
            <a:r>
              <a:rPr lang="es-CO" dirty="0" err="1" smtClean="0"/>
              <a:t>etc</a:t>
            </a:r>
            <a:r>
              <a:rPr lang="es-CO" dirty="0" smtClean="0"/>
              <a:t>)   </a:t>
            </a:r>
          </a:p>
          <a:p>
            <a:r>
              <a:rPr lang="es-CO" dirty="0" smtClean="0"/>
              <a:t> </a:t>
            </a:r>
          </a:p>
          <a:p>
            <a:r>
              <a:rPr lang="es-CO" dirty="0" smtClean="0"/>
              <a:t>Promoción de la persona sorda usuaria de castellano oral a través de las ayudas técnicas auditivas y  de la persona sorda usuaria de lengua de señas Colombiana, con el fin de lograr su inclusión en diferentes  ámbitos y entornos sociales </a:t>
            </a:r>
          </a:p>
          <a:p>
            <a:endParaRPr lang="es-CO" dirty="0" smtClean="0"/>
          </a:p>
          <a:p>
            <a:r>
              <a:rPr lang="es-CO" dirty="0" smtClean="0"/>
              <a:t>Participación en actividades de la vida diaria y autonomía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13</a:t>
            </a:fld>
            <a:endParaRPr lang="es-CO"/>
          </a:p>
        </p:txBody>
      </p:sp>
    </p:spTree>
    <p:extLst>
      <p:ext uri="{BB962C8B-B14F-4D97-AF65-F5344CB8AC3E}">
        <p14:creationId xmlns:p14="http://schemas.microsoft.com/office/powerpoint/2010/main" val="17749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14</a:t>
            </a:fld>
            <a:endParaRPr lang="es-CO"/>
          </a:p>
        </p:txBody>
      </p:sp>
    </p:spTree>
    <p:extLst>
      <p:ext uri="{BB962C8B-B14F-4D97-AF65-F5344CB8AC3E}">
        <p14:creationId xmlns:p14="http://schemas.microsoft.com/office/powerpoint/2010/main" val="189890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1. Disminuir las barreras de acceso a los servicios de salud. </a:t>
            </a:r>
          </a:p>
          <a:p>
            <a:r>
              <a:rPr lang="es-CO" dirty="0" smtClean="0"/>
              <a:t>2. Priorizar y dar </a:t>
            </a:r>
            <a:r>
              <a:rPr lang="es-CO" dirty="0" err="1" smtClean="0"/>
              <a:t>resolutividad</a:t>
            </a:r>
            <a:r>
              <a:rPr lang="es-CO" dirty="0" smtClean="0"/>
              <a:t> a los eventos otológicos, auditivos, vestibulares y de comunicación. </a:t>
            </a:r>
          </a:p>
          <a:p>
            <a:r>
              <a:rPr lang="es-CO" dirty="0" smtClean="0"/>
              <a:t>3. Brindar atención de calidad y con humanización bajo las particularidades sociales, culturales y territoriales, y  las consideradas diferenciales. </a:t>
            </a:r>
          </a:p>
          <a:p>
            <a:r>
              <a:rPr lang="es-CO" dirty="0" smtClean="0"/>
              <a:t>4. Asegurar la valoración del desarrollo auditivo, de habla, lenguaje y comunicación en los niños menores de 12 años y la detección temprana de sus alteraciones en el curso de vida. </a:t>
            </a:r>
          </a:p>
          <a:p>
            <a:r>
              <a:rPr lang="es-CO" dirty="0" smtClean="0"/>
              <a:t>5. Ofertar servicio integrales e integrados de salud (especializados  de pediatría, audiología, fonoaudiología, otorrinolaringología) para la atención especialmente de la primera infancia y persona mayor. </a:t>
            </a:r>
          </a:p>
          <a:p>
            <a:r>
              <a:rPr lang="es-CO" dirty="0" smtClean="0"/>
              <a:t>6. Asegurar las acciones de: promoción, prevención, detección, temprana, diagnostico y atención oportuna, rehabilitación e inclusión social. </a:t>
            </a:r>
          </a:p>
          <a:p>
            <a:r>
              <a:rPr lang="es-CO" dirty="0" smtClean="0"/>
              <a:t>7. </a:t>
            </a:r>
            <a:r>
              <a:rPr lang="es-CO" dirty="0" err="1" smtClean="0"/>
              <a:t>Contempar</a:t>
            </a:r>
            <a:r>
              <a:rPr lang="es-CO" dirty="0" smtClean="0"/>
              <a:t> los enfoques: Derechos, Determinantes sociales y diferencial </a:t>
            </a:r>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15</a:t>
            </a:fld>
            <a:endParaRPr lang="es-CO"/>
          </a:p>
        </p:txBody>
      </p:sp>
    </p:spTree>
    <p:extLst>
      <p:ext uri="{BB962C8B-B14F-4D97-AF65-F5344CB8AC3E}">
        <p14:creationId xmlns:p14="http://schemas.microsoft.com/office/powerpoint/2010/main" val="249902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23/04/2021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23/04/2021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23/04/2021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23/04/2021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23/04/2021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23/04/2021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23/04/2021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23/04/2021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23/04/2021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23/04/2021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23/04/2021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23/04/2021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2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2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10.pn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0.pn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10.pn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openxmlformats.org/officeDocument/2006/relationships/image" Target="../media/image10.pn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10.pn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10.pn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10.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9.xml"/><Relationship Id="rId5" Type="http://schemas.openxmlformats.org/officeDocument/2006/relationships/image" Target="../media/image2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0.xml"/><Relationship Id="rId5" Type="http://schemas.openxmlformats.org/officeDocument/2006/relationships/image" Target="../media/image27.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1.xml"/><Relationship Id="rId5" Type="http://schemas.openxmlformats.org/officeDocument/2006/relationships/image" Target="../media/image28.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openxmlformats.org/officeDocument/2006/relationships/image" Target="../media/image29.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3.xml"/><Relationship Id="rId5" Type="http://schemas.openxmlformats.org/officeDocument/2006/relationships/image" Target="../media/image30.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4.xml"/><Relationship Id="rId5" Type="http://schemas.openxmlformats.org/officeDocument/2006/relationships/image" Target="../media/image3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5.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135571" y="384182"/>
            <a:ext cx="822693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CAUSAS DE LA PERDIDA AUDITIVA</a:t>
            </a:r>
            <a:endParaRPr lang="es-CO" sz="3600" b="1" dirty="0"/>
          </a:p>
        </p:txBody>
      </p:sp>
      <p:pic>
        <p:nvPicPr>
          <p:cNvPr id="7" name="Imagen 6"/>
          <p:cNvPicPr>
            <a:picLocks noChangeAspect="1"/>
          </p:cNvPicPr>
          <p:nvPr/>
        </p:nvPicPr>
        <p:blipFill rotWithShape="1">
          <a:blip r:embed="rId5"/>
          <a:srcRect l="10615" r="10615"/>
          <a:stretch/>
        </p:blipFill>
        <p:spPr>
          <a:xfrm rot="799189">
            <a:off x="7205339" y="1551831"/>
            <a:ext cx="4951901" cy="3650975"/>
          </a:xfrm>
          <a:prstGeom prst="ellipse">
            <a:avLst/>
          </a:prstGeom>
          <a:ln>
            <a:noFill/>
          </a:ln>
          <a:effectLst>
            <a:softEdge rad="112500"/>
          </a:effectLst>
        </p:spPr>
      </p:pic>
      <p:sp>
        <p:nvSpPr>
          <p:cNvPr id="8" name="Rectángulo 7"/>
          <p:cNvSpPr/>
          <p:nvPr/>
        </p:nvSpPr>
        <p:spPr>
          <a:xfrm>
            <a:off x="585503" y="1484493"/>
            <a:ext cx="7034497" cy="4524315"/>
          </a:xfrm>
          <a:prstGeom prst="rect">
            <a:avLst/>
          </a:prstGeom>
        </p:spPr>
        <p:txBody>
          <a:bodyPr wrap="square">
            <a:spAutoFit/>
          </a:bodyPr>
          <a:lstStyle/>
          <a:p>
            <a:pPr marL="342900" indent="-342900">
              <a:buFont typeface="Arial" panose="020B0604020202020204" pitchFamily="34" charset="0"/>
              <a:buChar char="•"/>
            </a:pPr>
            <a:r>
              <a:rPr lang="es-CO" sz="2400" dirty="0" smtClean="0"/>
              <a:t>Enfermedades </a:t>
            </a:r>
            <a:r>
              <a:rPr lang="es-CO" sz="2400" dirty="0"/>
              <a:t>infecciosas y crónicas del oído</a:t>
            </a:r>
          </a:p>
          <a:p>
            <a:pPr marL="342900" indent="-342900">
              <a:buFont typeface="Arial" panose="020B0604020202020204" pitchFamily="34" charset="0"/>
              <a:buChar char="•"/>
            </a:pPr>
            <a:r>
              <a:rPr lang="es-CO" sz="2400" dirty="0" smtClean="0"/>
              <a:t>Enfermedades </a:t>
            </a:r>
            <a:r>
              <a:rPr lang="es-CO" sz="2400" dirty="0"/>
              <a:t>infecciosas de la infancia </a:t>
            </a:r>
            <a:endParaRPr lang="es-CO" sz="2400" dirty="0" smtClean="0"/>
          </a:p>
          <a:p>
            <a:pPr marL="342900" indent="-342900">
              <a:buFont typeface="Arial" panose="020B0604020202020204" pitchFamily="34" charset="0"/>
              <a:buChar char="•"/>
            </a:pPr>
            <a:r>
              <a:rPr lang="es-CO" sz="2400" dirty="0" smtClean="0"/>
              <a:t>Bajo </a:t>
            </a:r>
            <a:r>
              <a:rPr lang="es-CO" sz="2400" dirty="0"/>
              <a:t>peso al nacer, incompatibilidad sanguínea, hipoxia neonatal, </a:t>
            </a:r>
            <a:r>
              <a:rPr lang="es-CO" sz="2400" dirty="0" smtClean="0"/>
              <a:t>sufrimiento </a:t>
            </a:r>
            <a:r>
              <a:rPr lang="es-CO" sz="2400" dirty="0"/>
              <a:t>fetal </a:t>
            </a:r>
            <a:r>
              <a:rPr lang="es-CO" sz="2400" dirty="0" smtClean="0"/>
              <a:t>agudo.</a:t>
            </a:r>
            <a:endParaRPr lang="es-CO" sz="2400" dirty="0"/>
          </a:p>
          <a:p>
            <a:pPr marL="342900" indent="-342900">
              <a:buFont typeface="Arial" panose="020B0604020202020204" pitchFamily="34" charset="0"/>
              <a:buChar char="•"/>
            </a:pPr>
            <a:r>
              <a:rPr lang="es-CO" sz="2400" dirty="0" smtClean="0"/>
              <a:t>Traumas </a:t>
            </a:r>
            <a:r>
              <a:rPr lang="es-CO" sz="2400" dirty="0"/>
              <a:t>craneoencefálicos y de oído.  </a:t>
            </a:r>
          </a:p>
          <a:p>
            <a:pPr marL="342900" indent="-342900">
              <a:buFont typeface="Arial" panose="020B0604020202020204" pitchFamily="34" charset="0"/>
              <a:buChar char="•"/>
            </a:pPr>
            <a:r>
              <a:rPr lang="es-CO" sz="2400" dirty="0" smtClean="0"/>
              <a:t>Exposición </a:t>
            </a:r>
            <a:r>
              <a:rPr lang="es-CO" sz="2400" dirty="0"/>
              <a:t>a ruidos excesivos y </a:t>
            </a:r>
            <a:r>
              <a:rPr lang="es-CO" sz="2400" dirty="0" smtClean="0"/>
              <a:t>  contaminación </a:t>
            </a:r>
            <a:r>
              <a:rPr lang="es-CO" sz="2400" dirty="0"/>
              <a:t>sonora </a:t>
            </a:r>
          </a:p>
          <a:p>
            <a:pPr marL="342900" indent="-342900">
              <a:buFont typeface="Arial" panose="020B0604020202020204" pitchFamily="34" charset="0"/>
              <a:buChar char="•"/>
            </a:pPr>
            <a:r>
              <a:rPr lang="es-CO" sz="2400" dirty="0" smtClean="0"/>
              <a:t>Uso </a:t>
            </a:r>
            <a:r>
              <a:rPr lang="es-CO" sz="2400" dirty="0"/>
              <a:t>de sustancias y medicamentos </a:t>
            </a:r>
            <a:r>
              <a:rPr lang="es-CO" sz="2400" dirty="0" err="1" smtClean="0"/>
              <a:t>ototóxicos</a:t>
            </a:r>
            <a:r>
              <a:rPr lang="es-CO" sz="2400" dirty="0" smtClean="0"/>
              <a:t> </a:t>
            </a:r>
            <a:r>
              <a:rPr lang="es-CO" sz="2400" dirty="0"/>
              <a:t>como los </a:t>
            </a:r>
            <a:r>
              <a:rPr lang="es-CO" sz="2400" dirty="0" err="1" smtClean="0"/>
              <a:t>aminoglucósidos</a:t>
            </a:r>
            <a:r>
              <a:rPr lang="es-CO" sz="2400" dirty="0" smtClean="0"/>
              <a:t> </a:t>
            </a:r>
          </a:p>
          <a:p>
            <a:pPr marL="342900" indent="-342900">
              <a:buFont typeface="Arial" panose="020B0604020202020204" pitchFamily="34" charset="0"/>
              <a:buChar char="•"/>
            </a:pPr>
            <a:r>
              <a:rPr lang="es-CO" sz="2400" dirty="0" err="1" smtClean="0"/>
              <a:t>Presbiacusia</a:t>
            </a:r>
            <a:r>
              <a:rPr lang="es-CO" sz="2400" dirty="0" smtClean="0"/>
              <a:t> </a:t>
            </a:r>
          </a:p>
          <a:p>
            <a:pPr marL="342900" indent="-342900">
              <a:buFont typeface="Arial" panose="020B0604020202020204" pitchFamily="34" charset="0"/>
              <a:buChar char="•"/>
            </a:pPr>
            <a:r>
              <a:rPr lang="es-CO" sz="2400" dirty="0" smtClean="0"/>
              <a:t>Cerumen </a:t>
            </a:r>
            <a:r>
              <a:rPr lang="es-CO" sz="2400" dirty="0"/>
              <a:t>impactado o encajamiento de cuerpos extraños</a:t>
            </a:r>
          </a:p>
        </p:txBody>
      </p:sp>
    </p:spTree>
    <p:extLst>
      <p:ext uri="{BB962C8B-B14F-4D97-AF65-F5344CB8AC3E}">
        <p14:creationId xmlns:p14="http://schemas.microsoft.com/office/powerpoint/2010/main" val="3134567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4"/>
          <a:stretch>
            <a:fillRect/>
          </a:stretch>
        </p:blipFill>
        <p:spPr>
          <a:xfrm>
            <a:off x="7225554" y="2083375"/>
            <a:ext cx="4043057" cy="3063879"/>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00094" y="384182"/>
            <a:ext cx="5176417"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DETECCION TEMPRANA</a:t>
            </a:r>
            <a:endParaRPr lang="es-CO" sz="3600" b="1" dirty="0"/>
          </a:p>
        </p:txBody>
      </p:sp>
      <p:sp>
        <p:nvSpPr>
          <p:cNvPr id="2" name="Rectángulo 1"/>
          <p:cNvSpPr/>
          <p:nvPr/>
        </p:nvSpPr>
        <p:spPr>
          <a:xfrm>
            <a:off x="1042469" y="1845600"/>
            <a:ext cx="6487885" cy="3539430"/>
          </a:xfrm>
          <a:prstGeom prst="rect">
            <a:avLst/>
          </a:prstGeom>
        </p:spPr>
        <p:txBody>
          <a:bodyPr wrap="square">
            <a:spAutoFit/>
          </a:bodyPr>
          <a:lstStyle/>
          <a:p>
            <a:r>
              <a:rPr lang="es-CO" sz="2800" dirty="0" smtClean="0"/>
              <a:t>Las pruebas de detección temprana se </a:t>
            </a:r>
            <a:r>
              <a:rPr lang="es-CO" sz="2800" dirty="0"/>
              <a:t>consolidan </a:t>
            </a:r>
            <a:r>
              <a:rPr lang="es-CO" sz="2800" dirty="0" smtClean="0"/>
              <a:t>en el </a:t>
            </a:r>
            <a:r>
              <a:rPr lang="es-CO" sz="2800" dirty="0"/>
              <a:t>tamizaje </a:t>
            </a:r>
            <a:r>
              <a:rPr lang="es-CO" sz="2800" dirty="0" smtClean="0"/>
              <a:t>auditivo organizado </a:t>
            </a:r>
            <a:r>
              <a:rPr lang="es-CO" sz="2800" dirty="0"/>
              <a:t>para Colombia en todo el </a:t>
            </a:r>
            <a:r>
              <a:rPr lang="es-CO" sz="2800" dirty="0" smtClean="0"/>
              <a:t>curso </a:t>
            </a:r>
            <a:r>
              <a:rPr lang="es-CO" sz="2800" dirty="0"/>
              <a:t>de vida, incluye las pruebas de genética</a:t>
            </a:r>
          </a:p>
          <a:p>
            <a:r>
              <a:rPr lang="es-CO" sz="2800" dirty="0"/>
              <a:t>en la etapa </a:t>
            </a:r>
            <a:r>
              <a:rPr lang="es-CO" sz="2800" dirty="0" smtClean="0"/>
              <a:t>inicial </a:t>
            </a:r>
            <a:r>
              <a:rPr lang="es-CO" sz="2800" dirty="0"/>
              <a:t>o </a:t>
            </a:r>
            <a:r>
              <a:rPr lang="es-CO" sz="2800" dirty="0" err="1"/>
              <a:t>preconcepcional</a:t>
            </a:r>
            <a:r>
              <a:rPr lang="es-CO" sz="2800" dirty="0"/>
              <a:t> y de la gestación, primera infancia, infancia, adolescencia, juventud, hasta la adultez y vejez. </a:t>
            </a:r>
          </a:p>
        </p:txBody>
      </p:sp>
    </p:spTree>
    <p:extLst>
      <p:ext uri="{BB962C8B-B14F-4D97-AF65-F5344CB8AC3E}">
        <p14:creationId xmlns:p14="http://schemas.microsoft.com/office/powerpoint/2010/main" val="960974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535740" y="384182"/>
            <a:ext cx="9613529"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DIAGNOSTICO Y TRATAMIENTO OPORTUNO</a:t>
            </a:r>
            <a:endParaRPr lang="es-CO" sz="3600" b="1" dirty="0"/>
          </a:p>
        </p:txBody>
      </p:sp>
      <p:sp>
        <p:nvSpPr>
          <p:cNvPr id="2" name="Rectángulo 1"/>
          <p:cNvSpPr/>
          <p:nvPr/>
        </p:nvSpPr>
        <p:spPr>
          <a:xfrm>
            <a:off x="1067092" y="1845600"/>
            <a:ext cx="9941567" cy="2677656"/>
          </a:xfrm>
          <a:prstGeom prst="rect">
            <a:avLst/>
          </a:prstGeom>
        </p:spPr>
        <p:txBody>
          <a:bodyPr wrap="square">
            <a:spAutoFit/>
          </a:bodyPr>
          <a:lstStyle/>
          <a:p>
            <a:r>
              <a:rPr lang="es-CO" sz="2800" dirty="0" smtClean="0"/>
              <a:t>Es el </a:t>
            </a:r>
            <a:r>
              <a:rPr lang="es-CO" sz="2800" dirty="0"/>
              <a:t>paso siguiente a </a:t>
            </a:r>
            <a:r>
              <a:rPr lang="es-CO" sz="2800" dirty="0" smtClean="0"/>
              <a:t>la detección </a:t>
            </a:r>
            <a:r>
              <a:rPr lang="es-CO" sz="2800" dirty="0"/>
              <a:t>precoz dentro del programa y la ruta de Salud Auditiva y comunicativa; </a:t>
            </a:r>
            <a:r>
              <a:rPr lang="es-CO" sz="2800" dirty="0" smtClean="0"/>
              <a:t>el diagnóstico dependerá </a:t>
            </a:r>
            <a:r>
              <a:rPr lang="es-CO" sz="2800" dirty="0"/>
              <a:t>de la </a:t>
            </a:r>
            <a:r>
              <a:rPr lang="es-CO" sz="2800" dirty="0" err="1"/>
              <a:t>etiopatología</a:t>
            </a:r>
            <a:r>
              <a:rPr lang="es-CO" sz="2800" dirty="0"/>
              <a:t> para establecer la conducta de manejo con</a:t>
            </a:r>
          </a:p>
          <a:p>
            <a:r>
              <a:rPr lang="es-CO" sz="2800" dirty="0"/>
              <a:t>el tratamiento, ya sea médico, quirúrgico o de intervención, según el caso </a:t>
            </a:r>
            <a:r>
              <a:rPr lang="es-CO" sz="2800" dirty="0" smtClean="0"/>
              <a:t>con medicamentos</a:t>
            </a:r>
            <a:r>
              <a:rPr lang="es-CO" sz="2800" dirty="0"/>
              <a:t>, </a:t>
            </a:r>
            <a:r>
              <a:rPr lang="es-CO" sz="2800" dirty="0" smtClean="0"/>
              <a:t>cirugía, </a:t>
            </a:r>
            <a:r>
              <a:rPr lang="es-CO" sz="2800" dirty="0"/>
              <a:t>adaptación de ayudas </a:t>
            </a:r>
            <a:r>
              <a:rPr lang="es-CO" sz="2800" dirty="0" smtClean="0"/>
              <a:t>técnicas </a:t>
            </a:r>
            <a:r>
              <a:rPr lang="es-CO" sz="2800" dirty="0"/>
              <a:t>auditivas o </a:t>
            </a:r>
            <a:r>
              <a:rPr lang="es-CO" sz="2800" dirty="0" smtClean="0"/>
              <a:t>LSC (lengua de señas colombiana). </a:t>
            </a:r>
            <a:endParaRPr lang="es-CO" sz="2800" dirty="0"/>
          </a:p>
        </p:txBody>
      </p:sp>
    </p:spTree>
    <p:extLst>
      <p:ext uri="{BB962C8B-B14F-4D97-AF65-F5344CB8AC3E}">
        <p14:creationId xmlns:p14="http://schemas.microsoft.com/office/powerpoint/2010/main" val="3590107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618286" y="430348"/>
            <a:ext cx="6008376" cy="1200329"/>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LINEAMIENTOS PROGRAMA</a:t>
            </a:r>
          </a:p>
          <a:p>
            <a:r>
              <a:rPr lang="es-CO" sz="3600" b="1" dirty="0" smtClean="0">
                <a:solidFill>
                  <a:srgbClr val="E20E18"/>
                </a:solidFill>
                <a:latin typeface="Montserrat Black" panose="00000A00000000000000" pitchFamily="2" charset="0"/>
              </a:rPr>
              <a:t> “SOMOS TODO OIDOS”</a:t>
            </a:r>
            <a:endParaRPr lang="es-CO" sz="3600" b="1" dirty="0"/>
          </a:p>
        </p:txBody>
      </p:sp>
      <p:pic>
        <p:nvPicPr>
          <p:cNvPr id="4" name="Imagen 3"/>
          <p:cNvPicPr>
            <a:picLocks noChangeAspect="1"/>
          </p:cNvPicPr>
          <p:nvPr/>
        </p:nvPicPr>
        <p:blipFill>
          <a:blip r:embed="rId5"/>
          <a:stretch>
            <a:fillRect/>
          </a:stretch>
        </p:blipFill>
        <p:spPr>
          <a:xfrm>
            <a:off x="1953635" y="1845600"/>
            <a:ext cx="7943400" cy="3710149"/>
          </a:xfrm>
          <a:prstGeom prst="rect">
            <a:avLst/>
          </a:prstGeom>
          <a:ln>
            <a:noFill/>
          </a:ln>
          <a:effectLst>
            <a:softEdge rad="112500"/>
          </a:effectLst>
        </p:spPr>
      </p:pic>
      <p:grpSp>
        <p:nvGrpSpPr>
          <p:cNvPr id="9" name="Grupo 8"/>
          <p:cNvGrpSpPr/>
          <p:nvPr/>
        </p:nvGrpSpPr>
        <p:grpSpPr>
          <a:xfrm>
            <a:off x="1081581" y="2831096"/>
            <a:ext cx="9388397" cy="1739156"/>
            <a:chOff x="2273419" y="2439016"/>
            <a:chExt cx="9388397" cy="1739156"/>
          </a:xfrm>
        </p:grpSpPr>
        <p:sp>
          <p:nvSpPr>
            <p:cNvPr id="8" name="Rectángulo redondeado 7"/>
            <p:cNvSpPr/>
            <p:nvPr/>
          </p:nvSpPr>
          <p:spPr>
            <a:xfrm>
              <a:off x="2273419" y="2439019"/>
              <a:ext cx="1404377" cy="1739153"/>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t>GES</a:t>
              </a:r>
              <a:r>
                <a:rPr lang="es-CO" sz="1400" b="1" dirty="0"/>
                <a:t>TIÓN DEL</a:t>
              </a:r>
            </a:p>
            <a:p>
              <a:pPr algn="ctr"/>
              <a:r>
                <a:rPr lang="es-CO" sz="1400" b="1" dirty="0"/>
                <a:t>RIESGO Y </a:t>
              </a:r>
            </a:p>
            <a:p>
              <a:pPr algn="ctr"/>
              <a:r>
                <a:rPr lang="es-CO" sz="1400" b="1" dirty="0"/>
                <a:t>PROMOCIÓN DE</a:t>
              </a:r>
            </a:p>
            <a:p>
              <a:pPr algn="ctr"/>
              <a:r>
                <a:rPr lang="es-CO" sz="1400" b="1" dirty="0"/>
                <a:t>LA SALUD EN LOS </a:t>
              </a:r>
            </a:p>
            <a:p>
              <a:pPr algn="ctr"/>
              <a:r>
                <a:rPr lang="es-CO" sz="1400" b="1" dirty="0"/>
                <a:t>ENTORNOS -1</a:t>
              </a:r>
            </a:p>
          </p:txBody>
        </p:sp>
        <p:sp>
          <p:nvSpPr>
            <p:cNvPr id="12" name="Rectángulo redondeado 11"/>
            <p:cNvSpPr/>
            <p:nvPr/>
          </p:nvSpPr>
          <p:spPr>
            <a:xfrm>
              <a:off x="3790132" y="2439016"/>
              <a:ext cx="1404377" cy="1739153"/>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redondeado 12"/>
            <p:cNvSpPr/>
            <p:nvPr/>
          </p:nvSpPr>
          <p:spPr>
            <a:xfrm>
              <a:off x="5342575" y="2439017"/>
              <a:ext cx="1404377" cy="1739153"/>
            </a:xfrm>
            <a:prstGeom prst="roundRect">
              <a:avLst/>
            </a:prstGeom>
            <a:solidFill>
              <a:srgbClr val="A0508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PREVENCION DE LA ENFERMEDAD </a:t>
              </a:r>
            </a:p>
            <a:p>
              <a:pPr algn="ctr"/>
              <a:r>
                <a:rPr lang="es-CO" sz="1400" dirty="0"/>
                <a:t>3</a:t>
              </a:r>
            </a:p>
          </p:txBody>
        </p:sp>
        <p:sp>
          <p:nvSpPr>
            <p:cNvPr id="14" name="Rectángulo redondeado 13"/>
            <p:cNvSpPr/>
            <p:nvPr/>
          </p:nvSpPr>
          <p:spPr>
            <a:xfrm>
              <a:off x="6917281" y="2439017"/>
              <a:ext cx="1404377" cy="1739153"/>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DETECCION TEMPRANA</a:t>
              </a:r>
            </a:p>
            <a:p>
              <a:pPr algn="ctr"/>
              <a:r>
                <a:rPr lang="es-CO" dirty="0"/>
                <a:t>4</a:t>
              </a:r>
            </a:p>
          </p:txBody>
        </p:sp>
        <p:sp>
          <p:nvSpPr>
            <p:cNvPr id="15" name="Rectángulo redondeado 14"/>
            <p:cNvSpPr/>
            <p:nvPr/>
          </p:nvSpPr>
          <p:spPr>
            <a:xfrm>
              <a:off x="8452044" y="2439016"/>
              <a:ext cx="1618478" cy="1739153"/>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TRATAMIENTO 5</a:t>
              </a:r>
            </a:p>
            <a:p>
              <a:pPr algn="ctr"/>
              <a:r>
                <a:rPr lang="es-CO" sz="1400" dirty="0" smtClean="0"/>
                <a:t>REHABILITACIÓN </a:t>
              </a:r>
              <a:r>
                <a:rPr lang="es-CO" sz="1600" dirty="0" smtClean="0"/>
                <a:t>6</a:t>
              </a:r>
            </a:p>
            <a:p>
              <a:pPr algn="ctr"/>
              <a:r>
                <a:rPr lang="es-CO" sz="1600" dirty="0" smtClean="0"/>
                <a:t>INCLUSIÓN 7</a:t>
              </a:r>
              <a:endParaRPr lang="es-CO" sz="1600" dirty="0"/>
            </a:p>
          </p:txBody>
        </p:sp>
        <p:sp>
          <p:nvSpPr>
            <p:cNvPr id="17" name="Rectángulo redondeado 16"/>
            <p:cNvSpPr/>
            <p:nvPr/>
          </p:nvSpPr>
          <p:spPr>
            <a:xfrm>
              <a:off x="10130118" y="2439018"/>
              <a:ext cx="1531698" cy="1739153"/>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POBLACIÓN SANA</a:t>
              </a:r>
              <a:endParaRPr lang="es-CO" dirty="0"/>
            </a:p>
          </p:txBody>
        </p:sp>
      </p:grpSp>
      <p:sp>
        <p:nvSpPr>
          <p:cNvPr id="19" name="Rectángulo 18"/>
          <p:cNvSpPr/>
          <p:nvPr/>
        </p:nvSpPr>
        <p:spPr>
          <a:xfrm>
            <a:off x="2636215" y="2922499"/>
            <a:ext cx="1280768" cy="1600438"/>
          </a:xfrm>
          <a:prstGeom prst="rect">
            <a:avLst/>
          </a:prstGeom>
        </p:spPr>
        <p:txBody>
          <a:bodyPr wrap="square">
            <a:spAutoFit/>
          </a:bodyPr>
          <a:lstStyle/>
          <a:p>
            <a:pPr algn="ctr"/>
            <a:r>
              <a:rPr lang="es-CO" sz="1400" b="1" dirty="0">
                <a:solidFill>
                  <a:srgbClr val="FFFFFF"/>
                </a:solidFill>
                <a:latin typeface="Calibri" panose="020F0502020204030204" pitchFamily="34" charset="0"/>
              </a:rPr>
              <a:t>PROMOCIÓN DE</a:t>
            </a:r>
          </a:p>
          <a:p>
            <a:pPr algn="ctr"/>
            <a:r>
              <a:rPr lang="es-CO" sz="1400" b="1" dirty="0">
                <a:solidFill>
                  <a:srgbClr val="FFFFFF"/>
                </a:solidFill>
                <a:latin typeface="Calibri" panose="020F0502020204030204" pitchFamily="34" charset="0"/>
              </a:rPr>
              <a:t>LA SALUD PSPIC Y</a:t>
            </a:r>
          </a:p>
          <a:p>
            <a:pPr algn="ctr"/>
            <a:r>
              <a:rPr lang="es-CO" sz="1400" b="1" dirty="0">
                <a:solidFill>
                  <a:srgbClr val="FFFFFF"/>
                </a:solidFill>
                <a:latin typeface="Calibri" panose="020F0502020204030204" pitchFamily="34" charset="0"/>
              </a:rPr>
              <a:t>EN LOS SERVICIOS </a:t>
            </a:r>
          </a:p>
          <a:p>
            <a:pPr algn="ctr"/>
            <a:r>
              <a:rPr lang="es-CO" sz="1400" b="1" dirty="0">
                <a:solidFill>
                  <a:srgbClr val="FFFFFF"/>
                </a:solidFill>
                <a:latin typeface="Calibri" panose="020F0502020204030204" pitchFamily="34" charset="0"/>
              </a:rPr>
              <a:t>2</a:t>
            </a:r>
            <a:endParaRPr lang="es-CO" sz="4000" dirty="0"/>
          </a:p>
        </p:txBody>
      </p:sp>
    </p:spTree>
    <p:extLst>
      <p:ext uri="{BB962C8B-B14F-4D97-AF65-F5344CB8AC3E}">
        <p14:creationId xmlns:p14="http://schemas.microsoft.com/office/powerpoint/2010/main" val="1851524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4"/>
          <a:stretch>
            <a:fillRect/>
          </a:stretch>
        </p:blipFill>
        <p:spPr>
          <a:xfrm>
            <a:off x="2511718" y="1379775"/>
            <a:ext cx="1253457" cy="968017"/>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1748159" y="415085"/>
            <a:ext cx="905889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ARTICULAR ACCIONES TRANSVERSALES</a:t>
            </a:r>
            <a:endParaRPr lang="es-CO" sz="3600" b="1" dirty="0"/>
          </a:p>
        </p:txBody>
      </p:sp>
      <p:pic>
        <p:nvPicPr>
          <p:cNvPr id="5" name="Imagen 4"/>
          <p:cNvPicPr>
            <a:picLocks noChangeAspect="1"/>
          </p:cNvPicPr>
          <p:nvPr/>
        </p:nvPicPr>
        <p:blipFill>
          <a:blip r:embed="rId6"/>
          <a:stretch>
            <a:fillRect/>
          </a:stretch>
        </p:blipFill>
        <p:spPr>
          <a:xfrm>
            <a:off x="1676383" y="1450823"/>
            <a:ext cx="1461264" cy="789553"/>
          </a:xfrm>
          <a:prstGeom prst="rect">
            <a:avLst/>
          </a:prstGeom>
        </p:spPr>
      </p:pic>
      <p:pic>
        <p:nvPicPr>
          <p:cNvPr id="7" name="Imagen 6"/>
          <p:cNvPicPr>
            <a:picLocks noChangeAspect="1"/>
          </p:cNvPicPr>
          <p:nvPr/>
        </p:nvPicPr>
        <p:blipFill>
          <a:blip r:embed="rId7"/>
          <a:stretch>
            <a:fillRect/>
          </a:stretch>
        </p:blipFill>
        <p:spPr>
          <a:xfrm>
            <a:off x="2529646" y="3263875"/>
            <a:ext cx="1293487" cy="1253890"/>
          </a:xfrm>
          <a:prstGeom prst="rect">
            <a:avLst/>
          </a:prstGeom>
        </p:spPr>
      </p:pic>
      <p:pic>
        <p:nvPicPr>
          <p:cNvPr id="8" name="Imagen 7"/>
          <p:cNvPicPr>
            <a:picLocks noChangeAspect="1"/>
          </p:cNvPicPr>
          <p:nvPr/>
        </p:nvPicPr>
        <p:blipFill>
          <a:blip r:embed="rId8"/>
          <a:stretch>
            <a:fillRect/>
          </a:stretch>
        </p:blipFill>
        <p:spPr>
          <a:xfrm>
            <a:off x="7873516" y="2213229"/>
            <a:ext cx="1489459" cy="978283"/>
          </a:xfrm>
          <a:prstGeom prst="rect">
            <a:avLst/>
          </a:prstGeom>
        </p:spPr>
      </p:pic>
      <p:pic>
        <p:nvPicPr>
          <p:cNvPr id="10" name="Imagen 9"/>
          <p:cNvPicPr>
            <a:picLocks noChangeAspect="1"/>
          </p:cNvPicPr>
          <p:nvPr/>
        </p:nvPicPr>
        <p:blipFill>
          <a:blip r:embed="rId9"/>
          <a:stretch>
            <a:fillRect/>
          </a:stretch>
        </p:blipFill>
        <p:spPr>
          <a:xfrm>
            <a:off x="7873516" y="4329448"/>
            <a:ext cx="1489459" cy="1131092"/>
          </a:xfrm>
          <a:prstGeom prst="rect">
            <a:avLst/>
          </a:prstGeom>
        </p:spPr>
      </p:pic>
      <p:pic>
        <p:nvPicPr>
          <p:cNvPr id="12" name="Imagen 11"/>
          <p:cNvPicPr>
            <a:picLocks noChangeAspect="1"/>
          </p:cNvPicPr>
          <p:nvPr/>
        </p:nvPicPr>
        <p:blipFill>
          <a:blip r:embed="rId10"/>
          <a:stretch>
            <a:fillRect/>
          </a:stretch>
        </p:blipFill>
        <p:spPr>
          <a:xfrm>
            <a:off x="715363" y="5539474"/>
            <a:ext cx="1507624" cy="998004"/>
          </a:xfrm>
          <a:prstGeom prst="rect">
            <a:avLst/>
          </a:prstGeom>
        </p:spPr>
      </p:pic>
      <p:sp>
        <p:nvSpPr>
          <p:cNvPr id="13" name="Flecha derecha 12"/>
          <p:cNvSpPr/>
          <p:nvPr/>
        </p:nvSpPr>
        <p:spPr>
          <a:xfrm>
            <a:off x="1682728" y="4460578"/>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derecha 15"/>
          <p:cNvSpPr/>
          <p:nvPr/>
        </p:nvSpPr>
        <p:spPr>
          <a:xfrm>
            <a:off x="1682728" y="2347792"/>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derecha 16"/>
          <p:cNvSpPr/>
          <p:nvPr/>
        </p:nvSpPr>
        <p:spPr>
          <a:xfrm rot="10800000">
            <a:off x="4509245" y="3366041"/>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derecha 17"/>
          <p:cNvSpPr/>
          <p:nvPr/>
        </p:nvSpPr>
        <p:spPr>
          <a:xfrm rot="10800000">
            <a:off x="2407015" y="5556772"/>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derecha 18"/>
          <p:cNvSpPr/>
          <p:nvPr/>
        </p:nvSpPr>
        <p:spPr>
          <a:xfrm rot="10800000">
            <a:off x="4509245" y="1285464"/>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CuadroTexto 19"/>
          <p:cNvSpPr txBox="1"/>
          <p:nvPr/>
        </p:nvSpPr>
        <p:spPr>
          <a:xfrm>
            <a:off x="5118847" y="1582501"/>
            <a:ext cx="4912657" cy="400110"/>
          </a:xfrm>
          <a:prstGeom prst="rect">
            <a:avLst/>
          </a:prstGeom>
          <a:noFill/>
        </p:spPr>
        <p:txBody>
          <a:bodyPr wrap="square" rtlCol="0">
            <a:spAutoFit/>
          </a:bodyPr>
          <a:lstStyle/>
          <a:p>
            <a:r>
              <a:rPr lang="es-CO" sz="2000" dirty="0" smtClean="0"/>
              <a:t>Disminuir  daños auditiva y comunicativa</a:t>
            </a:r>
            <a:endParaRPr lang="es-CO" sz="2000" dirty="0"/>
          </a:p>
        </p:txBody>
      </p:sp>
      <p:sp>
        <p:nvSpPr>
          <p:cNvPr id="22" name="CuadroTexto 21"/>
          <p:cNvSpPr txBox="1"/>
          <p:nvPr/>
        </p:nvSpPr>
        <p:spPr>
          <a:xfrm>
            <a:off x="2222987" y="2665585"/>
            <a:ext cx="4912657" cy="400110"/>
          </a:xfrm>
          <a:prstGeom prst="rect">
            <a:avLst/>
          </a:prstGeom>
          <a:noFill/>
        </p:spPr>
        <p:txBody>
          <a:bodyPr wrap="square" rtlCol="0">
            <a:spAutoFit/>
          </a:bodyPr>
          <a:lstStyle/>
          <a:p>
            <a:pPr algn="ctr"/>
            <a:r>
              <a:rPr lang="es-CO" sz="2000" dirty="0" smtClean="0"/>
              <a:t>Alimentación saludable</a:t>
            </a:r>
            <a:endParaRPr lang="es-CO" sz="2000" dirty="0"/>
          </a:p>
        </p:txBody>
      </p:sp>
      <p:sp>
        <p:nvSpPr>
          <p:cNvPr id="23" name="CuadroTexto 22"/>
          <p:cNvSpPr txBox="1"/>
          <p:nvPr/>
        </p:nvSpPr>
        <p:spPr>
          <a:xfrm>
            <a:off x="5085492" y="3690147"/>
            <a:ext cx="4912657" cy="400110"/>
          </a:xfrm>
          <a:prstGeom prst="rect">
            <a:avLst/>
          </a:prstGeom>
          <a:noFill/>
        </p:spPr>
        <p:txBody>
          <a:bodyPr wrap="square" rtlCol="0">
            <a:spAutoFit/>
          </a:bodyPr>
          <a:lstStyle/>
          <a:p>
            <a:r>
              <a:rPr lang="es-CO" sz="2000" dirty="0" smtClean="0"/>
              <a:t>Disminuir la exposición y consumo de tabaco</a:t>
            </a:r>
            <a:endParaRPr lang="es-CO" sz="2000" dirty="0"/>
          </a:p>
        </p:txBody>
      </p:sp>
      <p:sp>
        <p:nvSpPr>
          <p:cNvPr id="24" name="CuadroTexto 23"/>
          <p:cNvSpPr txBox="1"/>
          <p:nvPr/>
        </p:nvSpPr>
        <p:spPr>
          <a:xfrm>
            <a:off x="2052916" y="4767114"/>
            <a:ext cx="4912657" cy="400110"/>
          </a:xfrm>
          <a:prstGeom prst="rect">
            <a:avLst/>
          </a:prstGeom>
          <a:noFill/>
        </p:spPr>
        <p:txBody>
          <a:bodyPr wrap="square" rtlCol="0">
            <a:spAutoFit/>
          </a:bodyPr>
          <a:lstStyle/>
          <a:p>
            <a:r>
              <a:rPr lang="es-CO" sz="2000" dirty="0" smtClean="0"/>
              <a:t>Aumento de la actividad física</a:t>
            </a:r>
            <a:endParaRPr lang="es-CO" sz="2000" dirty="0"/>
          </a:p>
        </p:txBody>
      </p:sp>
      <p:sp>
        <p:nvSpPr>
          <p:cNvPr id="25" name="CuadroTexto 24"/>
          <p:cNvSpPr txBox="1"/>
          <p:nvPr/>
        </p:nvSpPr>
        <p:spPr>
          <a:xfrm>
            <a:off x="2960859" y="5838421"/>
            <a:ext cx="4912657" cy="400110"/>
          </a:xfrm>
          <a:prstGeom prst="rect">
            <a:avLst/>
          </a:prstGeom>
          <a:noFill/>
        </p:spPr>
        <p:txBody>
          <a:bodyPr wrap="square" rtlCol="0">
            <a:spAutoFit/>
          </a:bodyPr>
          <a:lstStyle/>
          <a:p>
            <a:r>
              <a:rPr lang="es-CO" sz="2000" dirty="0" smtClean="0"/>
              <a:t>Disminución de consumo de alcohol</a:t>
            </a:r>
            <a:endParaRPr lang="es-CO" sz="2000" dirty="0"/>
          </a:p>
        </p:txBody>
      </p:sp>
    </p:spTree>
    <p:extLst>
      <p:ext uri="{BB962C8B-B14F-4D97-AF65-F5344CB8AC3E}">
        <p14:creationId xmlns:p14="http://schemas.microsoft.com/office/powerpoint/2010/main" val="2395548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143436" y="397156"/>
            <a:ext cx="11080376" cy="830997"/>
          </a:xfrm>
          <a:prstGeom prst="rect">
            <a:avLst/>
          </a:prstGeom>
        </p:spPr>
        <p:txBody>
          <a:bodyPr wrap="square">
            <a:spAutoFit/>
          </a:bodyPr>
          <a:lstStyle/>
          <a:p>
            <a:pPr algn="ctr"/>
            <a:r>
              <a:rPr lang="es-CO" sz="2400" b="1" dirty="0" smtClean="0">
                <a:solidFill>
                  <a:srgbClr val="E20E18"/>
                </a:solidFill>
                <a:latin typeface="Montserrat Black" panose="00000A00000000000000" pitchFamily="2" charset="0"/>
              </a:rPr>
              <a:t>ABORDAJE INTEGRAL DE LAS ALTERACIONES DE SALUD </a:t>
            </a:r>
          </a:p>
          <a:p>
            <a:pPr algn="ctr"/>
            <a:r>
              <a:rPr lang="es-CO" sz="2400" b="1" dirty="0" smtClean="0">
                <a:solidFill>
                  <a:srgbClr val="E20E18"/>
                </a:solidFill>
                <a:latin typeface="Montserrat Black" panose="00000A00000000000000" pitchFamily="2" charset="0"/>
              </a:rPr>
              <a:t>AUDITIVA Y COMUNICATIVA EN EL POS</a:t>
            </a:r>
            <a:endParaRPr lang="es-CO" sz="2400" b="1" dirty="0"/>
          </a:p>
        </p:txBody>
      </p:sp>
      <p:sp>
        <p:nvSpPr>
          <p:cNvPr id="4" name="Rectángulo redondeado 3"/>
          <p:cNvSpPr/>
          <p:nvPr/>
        </p:nvSpPr>
        <p:spPr>
          <a:xfrm>
            <a:off x="855451" y="1595022"/>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1. Disminuir las barreras de acceso a los servicios de salud. </a:t>
            </a:r>
          </a:p>
        </p:txBody>
      </p:sp>
      <p:sp>
        <p:nvSpPr>
          <p:cNvPr id="8" name="Rectángulo redondeado 7"/>
          <p:cNvSpPr/>
          <p:nvPr/>
        </p:nvSpPr>
        <p:spPr>
          <a:xfrm>
            <a:off x="511312" y="4458204"/>
            <a:ext cx="4859511" cy="140949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6. Asegurar las acciones de: promoción, prevención, detección, temprana, diagnostico y atención oportuna, rehabilitación e inclusión social.</a:t>
            </a:r>
          </a:p>
        </p:txBody>
      </p:sp>
      <p:sp>
        <p:nvSpPr>
          <p:cNvPr id="10" name="Rectángulo redondeado 9"/>
          <p:cNvSpPr/>
          <p:nvPr/>
        </p:nvSpPr>
        <p:spPr>
          <a:xfrm>
            <a:off x="4406112" y="1595022"/>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2. Priorizar y dar </a:t>
            </a:r>
            <a:r>
              <a:rPr lang="es-CO" dirty="0" err="1">
                <a:ln w="0"/>
                <a:solidFill>
                  <a:schemeClr val="tx1"/>
                </a:solidFill>
                <a:effectLst>
                  <a:outerShdw blurRad="38100" dist="19050" dir="2700000" algn="tl" rotWithShape="0">
                    <a:schemeClr val="dk1">
                      <a:alpha val="40000"/>
                    </a:schemeClr>
                  </a:outerShdw>
                </a:effectLst>
              </a:rPr>
              <a:t>resolutividad</a:t>
            </a:r>
            <a:r>
              <a:rPr lang="es-CO" dirty="0">
                <a:ln w="0"/>
                <a:solidFill>
                  <a:schemeClr val="tx1"/>
                </a:solidFill>
                <a:effectLst>
                  <a:outerShdw blurRad="38100" dist="19050" dir="2700000" algn="tl" rotWithShape="0">
                    <a:schemeClr val="dk1">
                      <a:alpha val="40000"/>
                    </a:schemeClr>
                  </a:outerShdw>
                </a:effectLst>
              </a:rPr>
              <a:t> </a:t>
            </a:r>
          </a:p>
          <a:p>
            <a:endParaRPr lang="es-CO" dirty="0">
              <a:ln w="0"/>
              <a:solidFill>
                <a:schemeClr val="tx1"/>
              </a:solidFill>
              <a:effectLst>
                <a:outerShdw blurRad="38100" dist="19050" dir="2700000" algn="tl" rotWithShape="0">
                  <a:schemeClr val="dk1">
                    <a:alpha val="40000"/>
                  </a:schemeClr>
                </a:outerShdw>
              </a:effectLst>
            </a:endParaRPr>
          </a:p>
        </p:txBody>
      </p:sp>
      <p:sp>
        <p:nvSpPr>
          <p:cNvPr id="13" name="Rectángulo redondeado 12"/>
          <p:cNvSpPr/>
          <p:nvPr/>
        </p:nvSpPr>
        <p:spPr>
          <a:xfrm>
            <a:off x="6078703" y="4529235"/>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7. Contemplar los enfoques: Derechos, Determinantes sociales y diferencial</a:t>
            </a:r>
          </a:p>
        </p:txBody>
      </p:sp>
      <p:sp>
        <p:nvSpPr>
          <p:cNvPr id="14" name="Rectángulo redondeado 13"/>
          <p:cNvSpPr/>
          <p:nvPr/>
        </p:nvSpPr>
        <p:spPr>
          <a:xfrm>
            <a:off x="5809129" y="2699606"/>
            <a:ext cx="5683623" cy="1543446"/>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5. Ofertar </a:t>
            </a:r>
            <a:r>
              <a:rPr lang="es-CO" dirty="0" smtClean="0">
                <a:ln w="0"/>
                <a:solidFill>
                  <a:schemeClr val="tx1"/>
                </a:solidFill>
                <a:effectLst>
                  <a:outerShdw blurRad="38100" dist="19050" dir="2700000" algn="tl" rotWithShape="0">
                    <a:schemeClr val="dk1">
                      <a:alpha val="40000"/>
                    </a:schemeClr>
                  </a:outerShdw>
                </a:effectLst>
              </a:rPr>
              <a:t>servicios </a:t>
            </a:r>
            <a:r>
              <a:rPr lang="es-CO" dirty="0">
                <a:ln w="0"/>
                <a:solidFill>
                  <a:schemeClr val="tx1"/>
                </a:solidFill>
                <a:effectLst>
                  <a:outerShdw blurRad="38100" dist="19050" dir="2700000" algn="tl" rotWithShape="0">
                    <a:schemeClr val="dk1">
                      <a:alpha val="40000"/>
                    </a:schemeClr>
                  </a:outerShdw>
                </a:effectLst>
              </a:rPr>
              <a:t>integrales e integrados de salud (especializados  de pediatría, audiología, fonoaudiología, otorrinolaringología) para la atención </a:t>
            </a:r>
          </a:p>
          <a:p>
            <a:r>
              <a:rPr lang="es-CO" dirty="0">
                <a:ln w="0"/>
                <a:solidFill>
                  <a:schemeClr val="tx1"/>
                </a:solidFill>
                <a:effectLst>
                  <a:outerShdw blurRad="38100" dist="19050" dir="2700000" algn="tl" rotWithShape="0">
                    <a:schemeClr val="dk1">
                      <a:alpha val="40000"/>
                    </a:schemeClr>
                  </a:outerShdw>
                </a:effectLst>
              </a:rPr>
              <a:t>especialmente de la primera infancia y persona mayor. </a:t>
            </a:r>
          </a:p>
        </p:txBody>
      </p:sp>
      <p:sp>
        <p:nvSpPr>
          <p:cNvPr id="15" name="Rectángulo redondeado 14"/>
          <p:cNvSpPr/>
          <p:nvPr/>
        </p:nvSpPr>
        <p:spPr>
          <a:xfrm>
            <a:off x="251011" y="2657779"/>
            <a:ext cx="5235388" cy="1654357"/>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4. Asegurar la valoración del desarrollo auditivo, de habla, lenguaje y comunicación en los niños menores de 12 años y la detección temprana de</a:t>
            </a:r>
          </a:p>
          <a:p>
            <a:r>
              <a:rPr lang="es-CO" dirty="0">
                <a:ln w="0"/>
                <a:solidFill>
                  <a:schemeClr val="tx1"/>
                </a:solidFill>
                <a:effectLst>
                  <a:outerShdw blurRad="38100" dist="19050" dir="2700000" algn="tl" rotWithShape="0">
                    <a:schemeClr val="dk1">
                      <a:alpha val="40000"/>
                    </a:schemeClr>
                  </a:outerShdw>
                </a:effectLst>
              </a:rPr>
              <a:t>sus alteraciones en el curso de vida. </a:t>
            </a:r>
          </a:p>
        </p:txBody>
      </p:sp>
      <p:sp>
        <p:nvSpPr>
          <p:cNvPr id="16" name="Rectángulo redondeado 15"/>
          <p:cNvSpPr/>
          <p:nvPr/>
        </p:nvSpPr>
        <p:spPr>
          <a:xfrm>
            <a:off x="7978842" y="1574703"/>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3. Brindar atención de calidad y con humanización </a:t>
            </a:r>
          </a:p>
        </p:txBody>
      </p:sp>
    </p:spTree>
    <p:extLst>
      <p:ext uri="{BB962C8B-B14F-4D97-AF65-F5344CB8AC3E}">
        <p14:creationId xmlns:p14="http://schemas.microsoft.com/office/powerpoint/2010/main" val="1988538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593371" y="156754"/>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EL PROGRAMA DE SALUD VISUAL</a:t>
            </a:r>
          </a:p>
        </p:txBody>
      </p:sp>
      <p:pic>
        <p:nvPicPr>
          <p:cNvPr id="8" name="Imagen 7"/>
          <p:cNvPicPr>
            <a:picLocks noChangeAspect="1"/>
          </p:cNvPicPr>
          <p:nvPr/>
        </p:nvPicPr>
        <p:blipFill>
          <a:blip r:embed="rId4"/>
          <a:stretch>
            <a:fillRect/>
          </a:stretch>
        </p:blipFill>
        <p:spPr>
          <a:xfrm>
            <a:off x="1656256" y="1729367"/>
            <a:ext cx="4157960" cy="5030424"/>
          </a:xfrm>
          <a:prstGeom prst="ellipse">
            <a:avLst/>
          </a:prstGeom>
          <a:ln>
            <a:noFill/>
          </a:ln>
          <a:effectLst>
            <a:softEdge rad="112500"/>
          </a:effectLst>
        </p:spPr>
      </p:pic>
    </p:spTree>
    <p:extLst>
      <p:ext uri="{BB962C8B-B14F-4D97-AF65-F5344CB8AC3E}">
        <p14:creationId xmlns:p14="http://schemas.microsoft.com/office/powerpoint/2010/main" val="2948529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240322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OBJETIVO</a:t>
            </a:r>
            <a:endParaRPr lang="es-CO" sz="3600" b="1" dirty="0"/>
          </a:p>
        </p:txBody>
      </p:sp>
      <p:sp>
        <p:nvSpPr>
          <p:cNvPr id="2" name="Rectángulo 1"/>
          <p:cNvSpPr/>
          <p:nvPr/>
        </p:nvSpPr>
        <p:spPr>
          <a:xfrm>
            <a:off x="984739" y="1654931"/>
            <a:ext cx="6147582" cy="3046988"/>
          </a:xfrm>
          <a:prstGeom prst="rect">
            <a:avLst/>
          </a:prstGeom>
        </p:spPr>
        <p:txBody>
          <a:bodyPr wrap="square">
            <a:spAutoFit/>
          </a:bodyPr>
          <a:lstStyle/>
          <a:p>
            <a:pPr algn="just"/>
            <a:r>
              <a:rPr lang="es-CO" sz="2400" dirty="0"/>
              <a:t>Construir, desarrollar e implementar, planes, programas y proyectos, para la promoción de la</a:t>
            </a:r>
          </a:p>
          <a:p>
            <a:pPr algn="just"/>
            <a:r>
              <a:rPr lang="es-CO" sz="2400" dirty="0"/>
              <a:t>salud visual y la prevención de alteraciones visuales evitables, por medio de estrategias e</a:t>
            </a:r>
          </a:p>
          <a:p>
            <a:pPr algn="just"/>
            <a:r>
              <a:rPr lang="es-CO" sz="2400" dirty="0"/>
              <a:t>intervenciones,  que contribuyan a la transformación positiva de los entornos y el </a:t>
            </a:r>
            <a:r>
              <a:rPr lang="es-CO" sz="2400" dirty="0" smtClean="0"/>
              <a:t>mejoramiento de </a:t>
            </a:r>
            <a:r>
              <a:rPr lang="es-CO" sz="2400" dirty="0"/>
              <a:t>la capacidad de respuesta del sistema general de seguridad social en salud. </a:t>
            </a:r>
          </a:p>
        </p:txBody>
      </p:sp>
      <p:pic>
        <p:nvPicPr>
          <p:cNvPr id="6" name="Imagen 5"/>
          <p:cNvPicPr>
            <a:picLocks noChangeAspect="1"/>
          </p:cNvPicPr>
          <p:nvPr/>
        </p:nvPicPr>
        <p:blipFill>
          <a:blip r:embed="rId5"/>
          <a:stretch>
            <a:fillRect/>
          </a:stretch>
        </p:blipFill>
        <p:spPr>
          <a:xfrm>
            <a:off x="7526215" y="1409469"/>
            <a:ext cx="3634741" cy="3427041"/>
          </a:xfrm>
          <a:prstGeom prst="ellipse">
            <a:avLst/>
          </a:prstGeom>
          <a:ln>
            <a:noFill/>
          </a:ln>
          <a:effectLst>
            <a:softEdge rad="112500"/>
          </a:effectLst>
        </p:spPr>
      </p:pic>
    </p:spTree>
    <p:extLst>
      <p:ext uri="{BB962C8B-B14F-4D97-AF65-F5344CB8AC3E}">
        <p14:creationId xmlns:p14="http://schemas.microsoft.com/office/powerpoint/2010/main" val="31253307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143437" y="1186965"/>
            <a:ext cx="5701552" cy="567103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351250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SALUD VISUAL</a:t>
            </a:r>
            <a:endParaRPr lang="es-CO" sz="3600" b="1" dirty="0"/>
          </a:p>
        </p:txBody>
      </p:sp>
      <p:sp>
        <p:nvSpPr>
          <p:cNvPr id="4" name="Rectángulo 3"/>
          <p:cNvSpPr/>
          <p:nvPr/>
        </p:nvSpPr>
        <p:spPr>
          <a:xfrm>
            <a:off x="6249962" y="1506526"/>
            <a:ext cx="4927554" cy="3785652"/>
          </a:xfrm>
          <a:prstGeom prst="rect">
            <a:avLst/>
          </a:prstGeom>
        </p:spPr>
        <p:txBody>
          <a:bodyPr wrap="square">
            <a:spAutoFit/>
          </a:bodyPr>
          <a:lstStyle/>
          <a:p>
            <a:r>
              <a:rPr lang="es-CO" sz="2400" dirty="0"/>
              <a:t>Tener salud visual implica que no existen enfermedades en el sentido de la visión, ni en </a:t>
            </a:r>
            <a:r>
              <a:rPr lang="es-CO" sz="2400" dirty="0" smtClean="0"/>
              <a:t>estructuras </a:t>
            </a:r>
            <a:r>
              <a:rPr lang="es-CO" sz="2400" dirty="0"/>
              <a:t>de los ojos, al mismo tiempo que la persona goza de buena agudeza visual. </a:t>
            </a:r>
            <a:r>
              <a:rPr lang="es-CO" sz="2400" dirty="0" smtClean="0"/>
              <a:t> en </a:t>
            </a:r>
            <a:r>
              <a:rPr lang="es-CO" sz="2400" dirty="0"/>
              <a:t>la ausencia de aquellas alteraciones visuales, que impiden al ser </a:t>
            </a:r>
            <a:r>
              <a:rPr lang="es-CO" sz="2400" dirty="0" smtClean="0"/>
              <a:t>humano conseguir </a:t>
            </a:r>
            <a:r>
              <a:rPr lang="es-CO" sz="2400" dirty="0"/>
              <a:t>un estado físico, cultural, estructural y funcional de bienestar social. </a:t>
            </a:r>
          </a:p>
        </p:txBody>
      </p:sp>
    </p:spTree>
    <p:extLst>
      <p:ext uri="{BB962C8B-B14F-4D97-AF65-F5344CB8AC3E}">
        <p14:creationId xmlns:p14="http://schemas.microsoft.com/office/powerpoint/2010/main" val="4212572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135571" y="384182"/>
            <a:ext cx="794961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PRIORIDADES EN SALUD VISUAL</a:t>
            </a:r>
            <a:endParaRPr lang="es-CO" sz="3600" b="1" dirty="0"/>
          </a:p>
        </p:txBody>
      </p:sp>
      <p:pic>
        <p:nvPicPr>
          <p:cNvPr id="2" name="Imagen 1"/>
          <p:cNvPicPr>
            <a:picLocks noChangeAspect="1"/>
          </p:cNvPicPr>
          <p:nvPr/>
        </p:nvPicPr>
        <p:blipFill>
          <a:blip r:embed="rId5"/>
          <a:stretch>
            <a:fillRect/>
          </a:stretch>
        </p:blipFill>
        <p:spPr>
          <a:xfrm>
            <a:off x="1241946" y="1353678"/>
            <a:ext cx="9144000" cy="4209796"/>
          </a:xfrm>
          <a:prstGeom prst="rect">
            <a:avLst/>
          </a:prstGeom>
        </p:spPr>
      </p:pic>
    </p:spTree>
    <p:extLst>
      <p:ext uri="{BB962C8B-B14F-4D97-AF65-F5344CB8AC3E}">
        <p14:creationId xmlns:p14="http://schemas.microsoft.com/office/powerpoint/2010/main" val="22829540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740018" y="1078442"/>
            <a:ext cx="6534239" cy="2062103"/>
          </a:xfrm>
          <a:prstGeom prst="rect">
            <a:avLst/>
          </a:prstGeom>
          <a:noFill/>
        </p:spPr>
        <p:txBody>
          <a:bodyPr wrap="square" rtlCol="0">
            <a:spAutoFit/>
          </a:bodyPr>
          <a:lstStyle/>
          <a:p>
            <a:r>
              <a:rPr lang="es-ES" sz="3200" b="1" dirty="0">
                <a:solidFill>
                  <a:srgbClr val="FF0000"/>
                </a:solidFill>
                <a:latin typeface="Arial" pitchFamily="34" charset="0"/>
                <a:ea typeface="Open Sans" panose="020B0606030504020204" pitchFamily="34" charset="0"/>
                <a:cs typeface="Arial" pitchFamily="34" charset="0"/>
              </a:rPr>
              <a:t>DIMENSIÓN VIDA SALUDABLE Y CONDICIONES NO TRANSMISIBLES</a:t>
            </a:r>
            <a:endParaRPr lang="id-ID" sz="3200" b="1" dirty="0">
              <a:solidFill>
                <a:srgbClr val="FF0000"/>
              </a:solidFill>
              <a:latin typeface="Arial" pitchFamily="34" charset="0"/>
              <a:ea typeface="Open Sans" panose="020B0606030504020204" pitchFamily="34" charset="0"/>
              <a:cs typeface="Arial" pitchFamily="34" charset="0"/>
            </a:endParaRPr>
          </a:p>
          <a:p>
            <a:endParaRPr lang="es-CO" sz="3200" b="1" dirty="0" smtClean="0">
              <a:solidFill>
                <a:srgbClr val="FF0000"/>
              </a:solidFill>
              <a:latin typeface="Montserrat Black" panose="00000A00000000000000" pitchFamily="2"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51" y="3378200"/>
            <a:ext cx="1771481" cy="181129"/>
          </a:xfrm>
          <a:prstGeom prst="rect">
            <a:avLst/>
          </a:prstGeom>
        </p:spPr>
      </p:pic>
      <p:sp>
        <p:nvSpPr>
          <p:cNvPr id="3" name="Rectángulo 2"/>
          <p:cNvSpPr/>
          <p:nvPr/>
        </p:nvSpPr>
        <p:spPr>
          <a:xfrm>
            <a:off x="740018" y="4175159"/>
            <a:ext cx="6193045" cy="1077218"/>
          </a:xfrm>
          <a:prstGeom prst="rect">
            <a:avLst/>
          </a:prstGeom>
        </p:spPr>
        <p:txBody>
          <a:bodyPr wrap="square">
            <a:spAutoFit/>
          </a:bodyPr>
          <a:lstStyle/>
          <a:p>
            <a:r>
              <a:rPr lang="es-CO" sz="3200" b="1" dirty="0"/>
              <a:t>SECRETARÍA DE SALUD PÚBLICA Y SEGURIDAD SOCIAL</a:t>
            </a:r>
          </a:p>
        </p:txBody>
      </p:sp>
    </p:spTree>
    <p:extLst>
      <p:ext uri="{BB962C8B-B14F-4D97-AF65-F5344CB8AC3E}">
        <p14:creationId xmlns:p14="http://schemas.microsoft.com/office/powerpoint/2010/main" val="169262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00094" y="384182"/>
            <a:ext cx="6840334"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LOS DEFECTOS REFRACTIVOS</a:t>
            </a:r>
            <a:endParaRPr lang="es-CO" sz="3600" b="1" dirty="0"/>
          </a:p>
        </p:txBody>
      </p:sp>
      <p:sp>
        <p:nvSpPr>
          <p:cNvPr id="5" name="Rectángulo redondeado 4"/>
          <p:cNvSpPr/>
          <p:nvPr/>
        </p:nvSpPr>
        <p:spPr>
          <a:xfrm>
            <a:off x="1201003" y="1845600"/>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6" name="Rectángulo 5"/>
          <p:cNvSpPr/>
          <p:nvPr/>
        </p:nvSpPr>
        <p:spPr>
          <a:xfrm>
            <a:off x="1304843" y="1845600"/>
            <a:ext cx="4701694" cy="3600986"/>
          </a:xfrm>
          <a:prstGeom prst="rect">
            <a:avLst/>
          </a:prstGeom>
        </p:spPr>
        <p:txBody>
          <a:bodyPr wrap="square">
            <a:spAutoFit/>
          </a:bodyPr>
          <a:lstStyle/>
          <a:p>
            <a:pPr algn="ctr"/>
            <a:endParaRPr lang="es-CO" sz="2800" b="1" dirty="0" smtClean="0"/>
          </a:p>
          <a:p>
            <a:pPr algn="just"/>
            <a:r>
              <a:rPr lang="es-CO" sz="2000" dirty="0" smtClean="0"/>
              <a:t>Miopía</a:t>
            </a:r>
            <a:r>
              <a:rPr lang="es-CO" sz="2000" dirty="0"/>
              <a:t>, hipermetropía, astigmatismo y ambliopía, los </a:t>
            </a:r>
            <a:r>
              <a:rPr lang="es-CO" sz="2000" dirty="0" smtClean="0"/>
              <a:t>síntomas principales </a:t>
            </a:r>
            <a:r>
              <a:rPr lang="es-CO" sz="2000" dirty="0"/>
              <a:t>son la visión borrosa, picazón, sensación de tensión en los ojos y, ocasionalmente</a:t>
            </a:r>
            <a:r>
              <a:rPr lang="es-CO" sz="2000" dirty="0" smtClean="0"/>
              <a:t>, dolor </a:t>
            </a:r>
            <a:r>
              <a:rPr lang="es-CO" sz="2000" dirty="0"/>
              <a:t>de cabeza, estos últimos provocados por un sobreesfuerzo continuado. Estos </a:t>
            </a:r>
            <a:r>
              <a:rPr lang="es-CO" sz="2000" dirty="0" smtClean="0"/>
              <a:t>síntomas suelen </a:t>
            </a:r>
            <a:r>
              <a:rPr lang="es-CO" sz="2000" dirty="0"/>
              <a:t>desaparecer al corregir el defecto, ya sea con anteojos, lentes de contacto o por cirugía. </a:t>
            </a:r>
          </a:p>
          <a:p>
            <a:pPr algn="just"/>
            <a:endParaRPr lang="es-CO" sz="2000" dirty="0"/>
          </a:p>
        </p:txBody>
      </p:sp>
      <p:sp>
        <p:nvSpPr>
          <p:cNvPr id="9" name="CuadroTexto 8"/>
          <p:cNvSpPr txBox="1"/>
          <p:nvPr/>
        </p:nvSpPr>
        <p:spPr>
          <a:xfrm>
            <a:off x="6691745" y="1779610"/>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Enfoque de actividades promocionales y preventivas</a:t>
            </a:r>
            <a:endParaRPr lang="es-CO" sz="2400" dirty="0"/>
          </a:p>
        </p:txBody>
      </p:sp>
      <p:sp>
        <p:nvSpPr>
          <p:cNvPr id="14" name="CuadroTexto 13"/>
          <p:cNvSpPr txBox="1"/>
          <p:nvPr/>
        </p:nvSpPr>
        <p:spPr>
          <a:xfrm>
            <a:off x="6762335" y="4463847"/>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a:t>Especial énfasis en población infantil</a:t>
            </a:r>
          </a:p>
        </p:txBody>
      </p:sp>
      <p:sp>
        <p:nvSpPr>
          <p:cNvPr id="15" name="CuadroTexto 14"/>
          <p:cNvSpPr txBox="1"/>
          <p:nvPr/>
        </p:nvSpPr>
        <p:spPr>
          <a:xfrm>
            <a:off x="6691745" y="3074103"/>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s-CO" sz="2400" dirty="0" smtClean="0"/>
          </a:p>
          <a:p>
            <a:pPr algn="ctr"/>
            <a:r>
              <a:rPr lang="es-CO" sz="2400" dirty="0" smtClean="0"/>
              <a:t>Detección temprana</a:t>
            </a:r>
            <a:endParaRPr lang="es-CO" sz="2400" dirty="0"/>
          </a:p>
        </p:txBody>
      </p:sp>
    </p:spTree>
    <p:extLst>
      <p:ext uri="{BB962C8B-B14F-4D97-AF65-F5344CB8AC3E}">
        <p14:creationId xmlns:p14="http://schemas.microsoft.com/office/powerpoint/2010/main" val="14099387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418328" y="384182"/>
            <a:ext cx="6285695"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ATENCION NORMATIVA POS</a:t>
            </a:r>
            <a:endParaRPr lang="es-CO" sz="3600" b="1" dirty="0"/>
          </a:p>
        </p:txBody>
      </p:sp>
      <p:sp>
        <p:nvSpPr>
          <p:cNvPr id="9" name="CuadroTexto 8"/>
          <p:cNvSpPr txBox="1"/>
          <p:nvPr/>
        </p:nvSpPr>
        <p:spPr>
          <a:xfrm>
            <a:off x="1205343" y="2429855"/>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SUBSIDIADO</a:t>
            </a:r>
            <a:endParaRPr lang="es-CO" sz="2400" dirty="0"/>
          </a:p>
        </p:txBody>
      </p:sp>
      <p:sp>
        <p:nvSpPr>
          <p:cNvPr id="14" name="CuadroTexto 13"/>
          <p:cNvSpPr txBox="1"/>
          <p:nvPr/>
        </p:nvSpPr>
        <p:spPr>
          <a:xfrm>
            <a:off x="1205342" y="3391909"/>
            <a:ext cx="4490063"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&lt; 21  y &gt; de 60 años 1 vez al año</a:t>
            </a:r>
          </a:p>
          <a:p>
            <a:endParaRPr lang="es-CO" sz="2400" dirty="0"/>
          </a:p>
          <a:p>
            <a:pPr marL="342900" indent="-342900">
              <a:buFont typeface="Arial" panose="020B0604020202020204" pitchFamily="34" charset="0"/>
              <a:buChar char="•"/>
            </a:pPr>
            <a:r>
              <a:rPr lang="es-CO" sz="2400" dirty="0" smtClean="0"/>
              <a:t>&gt;21 y &lt; de 60 lentes externos una vez cada cinco años</a:t>
            </a:r>
          </a:p>
          <a:p>
            <a:pPr marL="342900" indent="-342900">
              <a:buFont typeface="Arial" panose="020B0604020202020204" pitchFamily="34" charset="0"/>
              <a:buChar char="•"/>
            </a:pPr>
            <a:endParaRPr lang="es-CO" sz="2400" dirty="0"/>
          </a:p>
        </p:txBody>
      </p:sp>
      <p:sp>
        <p:nvSpPr>
          <p:cNvPr id="15" name="CuadroTexto 14"/>
          <p:cNvSpPr txBox="1"/>
          <p:nvPr/>
        </p:nvSpPr>
        <p:spPr>
          <a:xfrm>
            <a:off x="6859735" y="2410436"/>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CONTRIBUTIVO</a:t>
            </a:r>
          </a:p>
        </p:txBody>
      </p:sp>
      <p:sp>
        <p:nvSpPr>
          <p:cNvPr id="10" name="Rectángulo 9"/>
          <p:cNvSpPr/>
          <p:nvPr/>
        </p:nvSpPr>
        <p:spPr>
          <a:xfrm>
            <a:off x="1205343" y="1105501"/>
            <a:ext cx="9867208" cy="1200329"/>
          </a:xfrm>
          <a:prstGeom prst="rect">
            <a:avLst/>
          </a:prstGeom>
        </p:spPr>
        <p:txBody>
          <a:bodyPr wrap="square">
            <a:spAutoFit/>
          </a:bodyPr>
          <a:lstStyle/>
          <a:p>
            <a:r>
              <a:rPr lang="es-CO" sz="2400" dirty="0"/>
              <a:t>C</a:t>
            </a:r>
            <a:r>
              <a:rPr lang="es-CO" sz="2400" dirty="0" smtClean="0"/>
              <a:t>onsulta </a:t>
            </a:r>
            <a:r>
              <a:rPr lang="es-CO" sz="2400" dirty="0"/>
              <a:t>de optometría y oftalmología a todos los grupos de edad en todos los regímenes de afiliación, para la identificación, diagnóstico y tratamiento de los defectos de </a:t>
            </a:r>
            <a:r>
              <a:rPr lang="es-CO" sz="2400" dirty="0" smtClean="0"/>
              <a:t>refracción.</a:t>
            </a:r>
            <a:endParaRPr lang="es-CO" sz="2400" dirty="0"/>
          </a:p>
        </p:txBody>
      </p:sp>
      <p:sp>
        <p:nvSpPr>
          <p:cNvPr id="17" name="CuadroTexto 16"/>
          <p:cNvSpPr txBox="1"/>
          <p:nvPr/>
        </p:nvSpPr>
        <p:spPr>
          <a:xfrm>
            <a:off x="6859735" y="3391909"/>
            <a:ext cx="4212816"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&lt; 12  una vez al año</a:t>
            </a:r>
          </a:p>
          <a:p>
            <a:endParaRPr lang="es-CO" sz="2400" dirty="0"/>
          </a:p>
          <a:p>
            <a:pPr marL="342900" indent="-342900">
              <a:buFont typeface="Arial" panose="020B0604020202020204" pitchFamily="34" charset="0"/>
              <a:buChar char="•"/>
            </a:pPr>
            <a:r>
              <a:rPr lang="es-CO" sz="2400" dirty="0" smtClean="0"/>
              <a:t>&gt;12 una vez cada cinco años</a:t>
            </a:r>
            <a:endParaRPr lang="es-CO" sz="2400" dirty="0"/>
          </a:p>
        </p:txBody>
      </p:sp>
    </p:spTree>
    <p:extLst>
      <p:ext uri="{BB962C8B-B14F-4D97-AF65-F5344CB8AC3E}">
        <p14:creationId xmlns:p14="http://schemas.microsoft.com/office/powerpoint/2010/main" val="11875178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Rectángulo redondeado 9"/>
          <p:cNvSpPr/>
          <p:nvPr/>
        </p:nvSpPr>
        <p:spPr>
          <a:xfrm>
            <a:off x="6308935" y="1629338"/>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4398589" y="383916"/>
            <a:ext cx="3512500" cy="1200329"/>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LA CATARATA </a:t>
            </a:r>
          </a:p>
          <a:p>
            <a:endParaRPr lang="es-CO" sz="3600" b="1" dirty="0"/>
          </a:p>
        </p:txBody>
      </p:sp>
      <p:sp>
        <p:nvSpPr>
          <p:cNvPr id="5" name="Rectángulo redondeado 4"/>
          <p:cNvSpPr/>
          <p:nvPr/>
        </p:nvSpPr>
        <p:spPr>
          <a:xfrm>
            <a:off x="827315" y="1584511"/>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6" name="Rectángulo 5"/>
          <p:cNvSpPr/>
          <p:nvPr/>
        </p:nvSpPr>
        <p:spPr>
          <a:xfrm>
            <a:off x="951230" y="2015464"/>
            <a:ext cx="4701694" cy="2677656"/>
          </a:xfrm>
          <a:prstGeom prst="rect">
            <a:avLst/>
          </a:prstGeom>
        </p:spPr>
        <p:txBody>
          <a:bodyPr wrap="square">
            <a:spAutoFit/>
          </a:bodyPr>
          <a:lstStyle/>
          <a:p>
            <a:pPr algn="ctr"/>
            <a:r>
              <a:rPr lang="es-CO" sz="2800" b="1" dirty="0"/>
              <a:t>La catarata representa cerca del 48% de los casos de deficiencia visual en el mundo, siendo una</a:t>
            </a:r>
          </a:p>
          <a:p>
            <a:pPr algn="ctr"/>
            <a:r>
              <a:rPr lang="es-CO" sz="2800" b="1" dirty="0"/>
              <a:t>causa recuperable por medio de cirugía. </a:t>
            </a:r>
            <a:endParaRPr lang="es-CO" sz="2000" dirty="0"/>
          </a:p>
        </p:txBody>
      </p:sp>
      <p:sp>
        <p:nvSpPr>
          <p:cNvPr id="2" name="Rectángulo 1"/>
          <p:cNvSpPr/>
          <p:nvPr/>
        </p:nvSpPr>
        <p:spPr>
          <a:xfrm>
            <a:off x="6512594" y="1845600"/>
            <a:ext cx="4686866" cy="3539430"/>
          </a:xfrm>
          <a:prstGeom prst="rect">
            <a:avLst/>
          </a:prstGeom>
        </p:spPr>
        <p:txBody>
          <a:bodyPr wrap="square">
            <a:spAutoFit/>
          </a:bodyPr>
          <a:lstStyle/>
          <a:p>
            <a:r>
              <a:rPr lang="es-CO" sz="2800" dirty="0"/>
              <a:t>Un indicador muy importante para los programas de prevención de ceguera por catarata es </a:t>
            </a:r>
            <a:r>
              <a:rPr lang="es-CO" sz="2800" dirty="0" smtClean="0"/>
              <a:t>el número </a:t>
            </a:r>
            <a:r>
              <a:rPr lang="es-CO" sz="2800" dirty="0"/>
              <a:t>de cirugías de catarata realizada en un año por millón de habitantes, TCC o tasa de</a:t>
            </a:r>
          </a:p>
          <a:p>
            <a:r>
              <a:rPr lang="es-CO" sz="2800" dirty="0"/>
              <a:t>cirugía de catarata. </a:t>
            </a:r>
          </a:p>
        </p:txBody>
      </p:sp>
    </p:spTree>
    <p:extLst>
      <p:ext uri="{BB962C8B-B14F-4D97-AF65-F5344CB8AC3E}">
        <p14:creationId xmlns:p14="http://schemas.microsoft.com/office/powerpoint/2010/main" val="1305621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1205341" y="2824309"/>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SUBSIDIADO</a:t>
            </a:r>
            <a:endParaRPr lang="es-CO" sz="2400" dirty="0"/>
          </a:p>
        </p:txBody>
      </p:sp>
      <p:sp>
        <p:nvSpPr>
          <p:cNvPr id="14" name="CuadroTexto 13"/>
          <p:cNvSpPr txBox="1"/>
          <p:nvPr/>
        </p:nvSpPr>
        <p:spPr>
          <a:xfrm>
            <a:off x="1205342" y="3804280"/>
            <a:ext cx="9867208"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 </a:t>
            </a:r>
            <a:r>
              <a:rPr lang="es-CO" sz="2400" dirty="0"/>
              <a:t>Suministro del Lente Intraocular y su implantación.</a:t>
            </a:r>
          </a:p>
          <a:p>
            <a:pPr marL="342900" indent="-342900">
              <a:buFont typeface="Arial" panose="020B0604020202020204" pitchFamily="34" charset="0"/>
              <a:buChar char="•"/>
            </a:pPr>
            <a:r>
              <a:rPr lang="es-CO" sz="2400" dirty="0" smtClean="0"/>
              <a:t>Atención </a:t>
            </a:r>
            <a:r>
              <a:rPr lang="es-CO" sz="2400" dirty="0"/>
              <a:t>de las complicaciones inherentes a las cataratas y a su tratamiento. </a:t>
            </a:r>
          </a:p>
        </p:txBody>
      </p:sp>
      <p:sp>
        <p:nvSpPr>
          <p:cNvPr id="15" name="CuadroTexto 14"/>
          <p:cNvSpPr txBox="1"/>
          <p:nvPr/>
        </p:nvSpPr>
        <p:spPr>
          <a:xfrm>
            <a:off x="6859734" y="2824310"/>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CONTRIBUTIVO</a:t>
            </a:r>
          </a:p>
        </p:txBody>
      </p:sp>
      <p:sp>
        <p:nvSpPr>
          <p:cNvPr id="11" name="Rectángulo 10"/>
          <p:cNvSpPr/>
          <p:nvPr/>
        </p:nvSpPr>
        <p:spPr>
          <a:xfrm>
            <a:off x="1748159" y="415085"/>
            <a:ext cx="8781571" cy="646331"/>
          </a:xfrm>
          <a:prstGeom prst="rect">
            <a:avLst/>
          </a:prstGeom>
        </p:spPr>
        <p:txBody>
          <a:bodyPr wrap="none">
            <a:spAutoFit/>
          </a:bodyPr>
          <a:lstStyle/>
          <a:p>
            <a:r>
              <a:rPr lang="es-CO" sz="3600" b="1" dirty="0">
                <a:solidFill>
                  <a:srgbClr val="E20E18"/>
                </a:solidFill>
                <a:latin typeface="Montserrat Black" panose="00000A00000000000000" pitchFamily="2" charset="0"/>
              </a:rPr>
              <a:t>ATENCION NORMATIVA </a:t>
            </a:r>
            <a:r>
              <a:rPr lang="es-CO" sz="3600" b="1" dirty="0" smtClean="0">
                <a:solidFill>
                  <a:srgbClr val="E20E18"/>
                </a:solidFill>
                <a:latin typeface="Montserrat Black" panose="00000A00000000000000" pitchFamily="2" charset="0"/>
              </a:rPr>
              <a:t>POS CATARATA</a:t>
            </a:r>
            <a:endParaRPr lang="es-CO" sz="3600" b="1" dirty="0"/>
          </a:p>
        </p:txBody>
      </p:sp>
      <p:sp>
        <p:nvSpPr>
          <p:cNvPr id="2" name="Rectángulo 1"/>
          <p:cNvSpPr/>
          <p:nvPr/>
        </p:nvSpPr>
        <p:spPr>
          <a:xfrm>
            <a:off x="1205341" y="1561793"/>
            <a:ext cx="9867209" cy="1200329"/>
          </a:xfrm>
          <a:prstGeom prst="rect">
            <a:avLst/>
          </a:prstGeom>
        </p:spPr>
        <p:txBody>
          <a:bodyPr wrap="square">
            <a:spAutoFit/>
          </a:bodyPr>
          <a:lstStyle/>
          <a:p>
            <a:r>
              <a:rPr lang="es-CO" sz="2400" dirty="0"/>
              <a:t>El Plan obligatorio de salud subsidiado y contributivo, incluye la Atención de los casos </a:t>
            </a:r>
            <a:r>
              <a:rPr lang="es-CO" sz="2400" dirty="0" smtClean="0"/>
              <a:t>con diagnóstico </a:t>
            </a:r>
            <a:r>
              <a:rPr lang="es-CO" sz="2400" dirty="0"/>
              <a:t>de cataratas de cualquier </a:t>
            </a:r>
            <a:r>
              <a:rPr lang="es-CO" sz="2400" dirty="0" smtClean="0"/>
              <a:t>etiología</a:t>
            </a:r>
          </a:p>
          <a:p>
            <a:endParaRPr lang="es-CO" sz="2400" dirty="0"/>
          </a:p>
        </p:txBody>
      </p:sp>
    </p:spTree>
    <p:extLst>
      <p:ext uri="{BB962C8B-B14F-4D97-AF65-F5344CB8AC3E}">
        <p14:creationId xmlns:p14="http://schemas.microsoft.com/office/powerpoint/2010/main" val="3383925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3708416" y="1294493"/>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PREVENCION PRIMARIA</a:t>
            </a:r>
            <a:endParaRPr lang="es-CO" sz="2400" dirty="0"/>
          </a:p>
        </p:txBody>
      </p:sp>
      <p:sp>
        <p:nvSpPr>
          <p:cNvPr id="11" name="Rectángulo 10"/>
          <p:cNvSpPr/>
          <p:nvPr/>
        </p:nvSpPr>
        <p:spPr>
          <a:xfrm>
            <a:off x="143436" y="397156"/>
            <a:ext cx="11080376" cy="830997"/>
          </a:xfrm>
          <a:prstGeom prst="rect">
            <a:avLst/>
          </a:prstGeom>
        </p:spPr>
        <p:txBody>
          <a:bodyPr wrap="square">
            <a:spAutoFit/>
          </a:bodyPr>
          <a:lstStyle/>
          <a:p>
            <a:pPr algn="ctr"/>
            <a:r>
              <a:rPr lang="es-CO" sz="2400" b="1" dirty="0" smtClean="0">
                <a:solidFill>
                  <a:srgbClr val="E20E18"/>
                </a:solidFill>
                <a:latin typeface="Montserrat Black" panose="00000A00000000000000" pitchFamily="2" charset="0"/>
              </a:rPr>
              <a:t>ASPECTOS OPERATIVOS PARA EL ABORDAJE</a:t>
            </a:r>
          </a:p>
          <a:p>
            <a:pPr algn="ctr"/>
            <a:r>
              <a:rPr lang="es-CO" sz="2400" b="1" dirty="0" smtClean="0">
                <a:solidFill>
                  <a:srgbClr val="E20E18"/>
                </a:solidFill>
                <a:latin typeface="Montserrat Black" panose="00000A00000000000000" pitchFamily="2" charset="0"/>
              </a:rPr>
              <a:t> DE CATARATA </a:t>
            </a:r>
            <a:endParaRPr lang="es-CO" sz="2400" b="1" dirty="0"/>
          </a:p>
        </p:txBody>
      </p:sp>
      <p:graphicFrame>
        <p:nvGraphicFramePr>
          <p:cNvPr id="5" name="Tabla 4"/>
          <p:cNvGraphicFramePr>
            <a:graphicFrameLocks noGrp="1"/>
          </p:cNvGraphicFramePr>
          <p:nvPr>
            <p:extLst>
              <p:ext uri="{D42A27DB-BD31-4B8C-83A1-F6EECF244321}">
                <p14:modId xmlns:p14="http://schemas.microsoft.com/office/powerpoint/2010/main" val="4115593385"/>
              </p:ext>
            </p:extLst>
          </p:nvPr>
        </p:nvGraphicFramePr>
        <p:xfrm>
          <a:off x="827315" y="1917271"/>
          <a:ext cx="10127556" cy="3549739"/>
        </p:xfrm>
        <a:graphic>
          <a:graphicData uri="http://schemas.openxmlformats.org/drawingml/2006/table">
            <a:tbl>
              <a:tblPr>
                <a:tableStyleId>{5C22544A-7EE6-4342-B048-85BDC9FD1C3A}</a:tableStyleId>
              </a:tblPr>
              <a:tblGrid>
                <a:gridCol w="4340381">
                  <a:extLst>
                    <a:ext uri="{9D8B030D-6E8A-4147-A177-3AD203B41FA5}">
                      <a16:colId xmlns:a16="http://schemas.microsoft.com/office/drawing/2014/main" xmlns="" val="20000"/>
                    </a:ext>
                  </a:extLst>
                </a:gridCol>
                <a:gridCol w="5787175">
                  <a:extLst>
                    <a:ext uri="{9D8B030D-6E8A-4147-A177-3AD203B41FA5}">
                      <a16:colId xmlns:a16="http://schemas.microsoft.com/office/drawing/2014/main" xmlns="" val="20001"/>
                    </a:ext>
                  </a:extLst>
                </a:gridCol>
              </a:tblGrid>
              <a:tr h="346315">
                <a:tc>
                  <a:txBody>
                    <a:bodyPr/>
                    <a:lstStyle/>
                    <a:p>
                      <a:pPr algn="ctr" fontAlgn="b"/>
                      <a:r>
                        <a:rPr lang="es-CO" sz="1800" u="none" strike="noStrike" dirty="0">
                          <a:effectLst/>
                        </a:rPr>
                        <a:t>ACCIONES PROMOCIONALES </a:t>
                      </a:r>
                      <a:endParaRPr lang="es-CO" sz="18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1800" u="none" strike="noStrike" dirty="0">
                          <a:effectLst/>
                        </a:rPr>
                        <a:t>ACCIONES PREVENTIVAS </a:t>
                      </a:r>
                      <a:endParaRPr lang="es-CO" sz="18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xmlns="" val="10000"/>
                  </a:ext>
                </a:extLst>
              </a:tr>
              <a:tr h="779213">
                <a:tc>
                  <a:txBody>
                    <a:bodyPr/>
                    <a:lstStyle/>
                    <a:p>
                      <a:pPr algn="l" fontAlgn="b"/>
                      <a:r>
                        <a:rPr lang="es-CO" sz="1800" u="none" strike="noStrike">
                          <a:effectLst/>
                        </a:rPr>
                        <a:t>Promover el uso de protección solar con filtros.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Realizar actividades de demanda inducida a servicios de salud, especialmente en población mayor de 50 años.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01"/>
                  </a:ext>
                </a:extLst>
              </a:tr>
              <a:tr h="692633">
                <a:tc>
                  <a:txBody>
                    <a:bodyPr/>
                    <a:lstStyle/>
                    <a:p>
                      <a:pPr algn="l" fontAlgn="b"/>
                      <a:r>
                        <a:rPr lang="es-CO" sz="1800" u="none" strike="noStrike">
                          <a:effectLst/>
                        </a:rPr>
                        <a:t>Educación y sensibilización  a los profesionales de la salud.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Desarrollar actividades de tamizaje donde se realice valoración de fondo de ojo.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02"/>
                  </a:ext>
                </a:extLst>
              </a:tr>
              <a:tr h="692633">
                <a:tc>
                  <a:txBody>
                    <a:bodyPr/>
                    <a:lstStyle/>
                    <a:p>
                      <a:pPr algn="l" fontAlgn="b"/>
                      <a:r>
                        <a:rPr lang="es-CO" sz="1800" u="none" strike="noStrike">
                          <a:effectLst/>
                        </a:rPr>
                        <a:t>Promoción del consumo de frutas y verduras.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dirty="0">
                          <a:effectLst/>
                        </a:rPr>
                        <a:t>Fortalecimiento de los servicios de primer nivel  para la detección oportuna de la catarata. </a:t>
                      </a:r>
                      <a:endParaRPr lang="es-CO"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03"/>
                  </a:ext>
                </a:extLst>
              </a:tr>
              <a:tr h="346315">
                <a:tc>
                  <a:txBody>
                    <a:bodyPr/>
                    <a:lstStyle/>
                    <a:p>
                      <a:pPr algn="l" fontAlgn="b"/>
                      <a:r>
                        <a:rPr lang="es-CO" sz="1800" u="none" strike="noStrike">
                          <a:effectLst/>
                        </a:rPr>
                        <a:t>Promoción del no consumo de tabaco.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Prevención y control de la diabetes como factor de riesgo.</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04"/>
                  </a:ext>
                </a:extLst>
              </a:tr>
              <a:tr h="346315">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Control de la obesidad.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05"/>
                  </a:ext>
                </a:extLst>
              </a:tr>
              <a:tr h="346315">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dirty="0">
                          <a:effectLst/>
                        </a:rPr>
                        <a:t>Controlar el uso excesivo de corticoides. </a:t>
                      </a:r>
                      <a:endParaRPr lang="es-CO"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9922728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970750" y="1039050"/>
            <a:ext cx="10076328" cy="1200329"/>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a:solidFill>
                  <a:schemeClr val="tx1"/>
                </a:solidFill>
              </a:rPr>
              <a:t>En Colombia el tratamiento para el glaucoma se encuentra cubierto por el POS.</a:t>
            </a:r>
          </a:p>
          <a:p>
            <a:pPr marL="342900" indent="-342900" algn="ctr">
              <a:buFont typeface="Arial" panose="020B0604020202020204" pitchFamily="34" charset="0"/>
              <a:buChar char="•"/>
            </a:pPr>
            <a:r>
              <a:rPr lang="es-CO" sz="2400" dirty="0">
                <a:solidFill>
                  <a:schemeClr val="tx1"/>
                </a:solidFill>
              </a:rPr>
              <a:t>Soluciones oftálmicas para el control de la presión intraocular. </a:t>
            </a:r>
          </a:p>
          <a:p>
            <a:pPr marL="342900" indent="-342900" algn="ctr">
              <a:buFont typeface="Arial" panose="020B0604020202020204" pitchFamily="34" charset="0"/>
              <a:buChar char="•"/>
            </a:pPr>
            <a:r>
              <a:rPr lang="es-CO" sz="2400" dirty="0">
                <a:solidFill>
                  <a:schemeClr val="tx1"/>
                </a:solidFill>
              </a:rPr>
              <a:t> Tratamiento quirúrgico (</a:t>
            </a:r>
            <a:r>
              <a:rPr lang="es-CO" sz="2400" dirty="0" err="1">
                <a:solidFill>
                  <a:schemeClr val="tx1"/>
                </a:solidFill>
              </a:rPr>
              <a:t>Iridotomia</a:t>
            </a:r>
            <a:r>
              <a:rPr lang="es-CO" sz="2400" dirty="0">
                <a:solidFill>
                  <a:schemeClr val="tx1"/>
                </a:solidFill>
              </a:rPr>
              <a:t> o iridectomía laser) </a:t>
            </a:r>
          </a:p>
        </p:txBody>
      </p:sp>
      <p:sp>
        <p:nvSpPr>
          <p:cNvPr id="11" name="Rectángulo 10"/>
          <p:cNvSpPr/>
          <p:nvPr/>
        </p:nvSpPr>
        <p:spPr>
          <a:xfrm>
            <a:off x="143436" y="397156"/>
            <a:ext cx="11080376" cy="707886"/>
          </a:xfrm>
          <a:prstGeom prst="rect">
            <a:avLst/>
          </a:prstGeom>
        </p:spPr>
        <p:txBody>
          <a:bodyPr wrap="square">
            <a:spAutoFit/>
          </a:bodyPr>
          <a:lstStyle/>
          <a:p>
            <a:pPr algn="ctr"/>
            <a:r>
              <a:rPr lang="es-CO" sz="4000" b="1" dirty="0" smtClean="0">
                <a:solidFill>
                  <a:srgbClr val="E20E18"/>
                </a:solidFill>
                <a:latin typeface="Montserrat Black" panose="00000A00000000000000" pitchFamily="2" charset="0"/>
              </a:rPr>
              <a:t>GLAUCOMA</a:t>
            </a:r>
            <a:endParaRPr lang="es-CO" sz="4000" b="1" dirty="0"/>
          </a:p>
        </p:txBody>
      </p:sp>
      <p:graphicFrame>
        <p:nvGraphicFramePr>
          <p:cNvPr id="2" name="Tabla 1"/>
          <p:cNvGraphicFramePr>
            <a:graphicFrameLocks noGrp="1"/>
          </p:cNvGraphicFramePr>
          <p:nvPr>
            <p:extLst>
              <p:ext uri="{D42A27DB-BD31-4B8C-83A1-F6EECF244321}">
                <p14:modId xmlns:p14="http://schemas.microsoft.com/office/powerpoint/2010/main" val="3762300451"/>
              </p:ext>
            </p:extLst>
          </p:nvPr>
        </p:nvGraphicFramePr>
        <p:xfrm>
          <a:off x="827315" y="2506662"/>
          <a:ext cx="10808873" cy="3971716"/>
        </p:xfrm>
        <a:graphic>
          <a:graphicData uri="http://schemas.openxmlformats.org/drawingml/2006/table">
            <a:tbl>
              <a:tblPr>
                <a:tableStyleId>{5C22544A-7EE6-4342-B048-85BDC9FD1C3A}</a:tableStyleId>
              </a:tblPr>
              <a:tblGrid>
                <a:gridCol w="4088014">
                  <a:extLst>
                    <a:ext uri="{9D8B030D-6E8A-4147-A177-3AD203B41FA5}">
                      <a16:colId xmlns:a16="http://schemas.microsoft.com/office/drawing/2014/main" xmlns="" val="20000"/>
                    </a:ext>
                  </a:extLst>
                </a:gridCol>
                <a:gridCol w="6720859">
                  <a:extLst>
                    <a:ext uri="{9D8B030D-6E8A-4147-A177-3AD203B41FA5}">
                      <a16:colId xmlns:a16="http://schemas.microsoft.com/office/drawing/2014/main" xmlns="" val="20001"/>
                    </a:ext>
                  </a:extLst>
                </a:gridCol>
              </a:tblGrid>
              <a:tr h="409273">
                <a:tc>
                  <a:txBody>
                    <a:bodyPr/>
                    <a:lstStyle/>
                    <a:p>
                      <a:pPr algn="ctr" fontAlgn="b"/>
                      <a:r>
                        <a:rPr lang="es-CO" sz="2400" u="none" strike="noStrike" dirty="0">
                          <a:effectLst/>
                        </a:rPr>
                        <a:t>PROMOCION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u="none" strike="noStrike" dirty="0">
                          <a:effectLst/>
                        </a:rPr>
                        <a:t>PREVENCION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xmlns="" val="10000"/>
                  </a:ext>
                </a:extLst>
              </a:tr>
              <a:tr h="818546">
                <a:tc>
                  <a:txBody>
                    <a:bodyPr/>
                    <a:lstStyle/>
                    <a:p>
                      <a:pPr algn="l" fontAlgn="t"/>
                      <a:r>
                        <a:rPr lang="es-CO" sz="2400" u="none" strike="noStrike">
                          <a:effectLst/>
                        </a:rPr>
                        <a:t>Desarrollar acciones de IEC, sobre glaucoma.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Desarrollar actividades de detección precoz de glaucoma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01"/>
                  </a:ext>
                </a:extLst>
              </a:tr>
              <a:tr h="818546">
                <a:tc>
                  <a:txBody>
                    <a:bodyPr/>
                    <a:lstStyle/>
                    <a:p>
                      <a:pPr algn="l" fontAlgn="t"/>
                      <a:r>
                        <a:rPr lang="es-CO" sz="2400" u="none" strike="noStrike">
                          <a:effectLst/>
                        </a:rPr>
                        <a:t>Difundir medidas de prevención.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a:effectLst/>
                        </a:rPr>
                        <a:t>Realizar demanda inducida a personas con factores de riesgo. </a:t>
                      </a:r>
                      <a:endParaRPr lang="es-CO" sz="2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02"/>
                  </a:ext>
                </a:extLst>
              </a:tr>
              <a:tr h="818546">
                <a:tc>
                  <a:txBody>
                    <a:bodyPr/>
                    <a:lstStyle/>
                    <a:p>
                      <a:pPr algn="l" fontAlgn="t"/>
                      <a:r>
                        <a:rPr lang="es-CO" sz="2400" u="none" strike="noStrike">
                          <a:effectLst/>
                        </a:rPr>
                        <a:t>Promoción de la alimentación saludable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Fortalecer los primeros niveles de atención para lograr detecciones oportunas.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03"/>
                  </a:ext>
                </a:extLst>
              </a:tr>
              <a:tr h="1100944">
                <a:tc>
                  <a:txBody>
                    <a:bodyPr/>
                    <a:lstStyle/>
                    <a:p>
                      <a:pPr algn="l" fontAlgn="t"/>
                      <a:r>
                        <a:rPr lang="es-CO" sz="2400" u="none" strike="noStrike" dirty="0">
                          <a:effectLst/>
                        </a:rPr>
                        <a:t>Promoción de hábitos de vida saludable para prevenir la HTA y la diabetes. </a:t>
                      </a:r>
                      <a:endParaRPr lang="es-CO"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440383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2278922" y="384182"/>
            <a:ext cx="7117654"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RETINOPATIA DEL PREMATURO</a:t>
            </a:r>
            <a:endParaRPr lang="es-CO" sz="3600" b="1" dirty="0"/>
          </a:p>
        </p:txBody>
      </p:sp>
      <p:sp>
        <p:nvSpPr>
          <p:cNvPr id="6" name="Rectángulo 5"/>
          <p:cNvSpPr/>
          <p:nvPr/>
        </p:nvSpPr>
        <p:spPr>
          <a:xfrm>
            <a:off x="827315" y="1361506"/>
            <a:ext cx="10486144" cy="1569660"/>
          </a:xfrm>
          <a:prstGeom prst="rect">
            <a:avLst/>
          </a:prstGeom>
        </p:spPr>
        <p:txBody>
          <a:bodyPr wrap="square">
            <a:spAutoFit/>
          </a:bodyPr>
          <a:lstStyle/>
          <a:p>
            <a:r>
              <a:rPr lang="es-CO" sz="2400" dirty="0" smtClean="0"/>
              <a:t>Es </a:t>
            </a:r>
            <a:r>
              <a:rPr lang="es-CO" sz="2400" dirty="0"/>
              <a:t>necesario realizar un tamiz a todos </a:t>
            </a:r>
            <a:r>
              <a:rPr lang="es-CO" sz="2400" dirty="0" smtClean="0"/>
              <a:t>los prematuros </a:t>
            </a:r>
            <a:r>
              <a:rPr lang="es-CO" sz="2400" dirty="0"/>
              <a:t>de riesgo que sean atendidos en la Unidad de Cuidados Intensivos </a:t>
            </a:r>
            <a:r>
              <a:rPr lang="es-CO" sz="2400" dirty="0" smtClean="0"/>
              <a:t>Neonatales (UCIN</a:t>
            </a:r>
            <a:r>
              <a:rPr lang="es-CO" sz="2400" dirty="0"/>
              <a:t>) en el que se requiere la participación de los médicos oftalmólogos, </a:t>
            </a:r>
            <a:r>
              <a:rPr lang="es-CO" sz="2400" dirty="0" err="1" smtClean="0"/>
              <a:t>retinólogos</a:t>
            </a:r>
            <a:r>
              <a:rPr lang="es-CO" sz="2400" dirty="0" smtClean="0"/>
              <a:t>, </a:t>
            </a:r>
            <a:r>
              <a:rPr lang="es-CO" sz="2400" dirty="0" err="1" smtClean="0"/>
              <a:t>neonatólogos</a:t>
            </a:r>
            <a:r>
              <a:rPr lang="es-CO" sz="2400" dirty="0"/>
              <a:t>, pediatras, médicos generales, enfermeras </a:t>
            </a:r>
            <a:r>
              <a:rPr lang="es-CO" sz="2400" dirty="0" smtClean="0"/>
              <a:t>especialistas.</a:t>
            </a:r>
            <a:endParaRPr lang="es-CO" sz="2400" dirty="0"/>
          </a:p>
        </p:txBody>
      </p:sp>
      <p:sp>
        <p:nvSpPr>
          <p:cNvPr id="7" name="Rectángulo 6"/>
          <p:cNvSpPr/>
          <p:nvPr/>
        </p:nvSpPr>
        <p:spPr>
          <a:xfrm>
            <a:off x="758159" y="3638541"/>
            <a:ext cx="10486144" cy="2677656"/>
          </a:xfrm>
          <a:prstGeom prst="rect">
            <a:avLst/>
          </a:prstGeom>
        </p:spPr>
        <p:txBody>
          <a:bodyPr wrap="square">
            <a:spAutoFit/>
          </a:bodyPr>
          <a:lstStyle/>
          <a:p>
            <a:r>
              <a:rPr lang="es-CO" sz="2400" dirty="0"/>
              <a:t>Principales Factores de riesgo</a:t>
            </a:r>
          </a:p>
          <a:p>
            <a:r>
              <a:rPr lang="es-CO" sz="2400" dirty="0"/>
              <a:t> </a:t>
            </a:r>
          </a:p>
          <a:p>
            <a:pPr marL="342900" indent="-342900">
              <a:buFont typeface="Arial" panose="020B0604020202020204" pitchFamily="34" charset="0"/>
              <a:buChar char="•"/>
            </a:pPr>
            <a:r>
              <a:rPr lang="es-CO" sz="2400" dirty="0" smtClean="0"/>
              <a:t>Peso </a:t>
            </a:r>
            <a:r>
              <a:rPr lang="es-CO" sz="2400" dirty="0"/>
              <a:t>al nacimiento inferior a 1600g</a:t>
            </a:r>
          </a:p>
          <a:p>
            <a:pPr marL="342900" indent="-342900">
              <a:buFont typeface="Arial" panose="020B0604020202020204" pitchFamily="34" charset="0"/>
              <a:buChar char="•"/>
            </a:pPr>
            <a:r>
              <a:rPr lang="es-CO" sz="2400" dirty="0" smtClean="0"/>
              <a:t>peso </a:t>
            </a:r>
            <a:r>
              <a:rPr lang="es-CO" sz="2400" dirty="0"/>
              <a:t>superior a 1600g pero que han recibido oxigenoterapia prolongada o han sido </a:t>
            </a:r>
            <a:r>
              <a:rPr lang="es-CO" sz="2400" dirty="0" smtClean="0"/>
              <a:t>sometidos </a:t>
            </a:r>
            <a:r>
              <a:rPr lang="es-CO" sz="2400" dirty="0"/>
              <a:t>a transfusiones o han sufrido sepsis, anemia, hipoglucemia.</a:t>
            </a:r>
          </a:p>
          <a:p>
            <a:endParaRPr lang="es-CO" sz="2400" dirty="0"/>
          </a:p>
          <a:p>
            <a:endParaRPr lang="es-CO" sz="2400" dirty="0"/>
          </a:p>
        </p:txBody>
      </p:sp>
    </p:spTree>
    <p:extLst>
      <p:ext uri="{BB962C8B-B14F-4D97-AF65-F5344CB8AC3E}">
        <p14:creationId xmlns:p14="http://schemas.microsoft.com/office/powerpoint/2010/main" val="2720910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2189275" y="304842"/>
            <a:ext cx="7758855" cy="954107"/>
          </a:xfrm>
          <a:prstGeom prst="rect">
            <a:avLst/>
          </a:prstGeom>
        </p:spPr>
        <p:txBody>
          <a:bodyPr wrap="none">
            <a:spAutoFit/>
          </a:bodyPr>
          <a:lstStyle/>
          <a:p>
            <a:pPr algn="ctr"/>
            <a:r>
              <a:rPr lang="es-CO" sz="2800" b="1" dirty="0" smtClean="0">
                <a:solidFill>
                  <a:srgbClr val="E20E18"/>
                </a:solidFill>
                <a:latin typeface="Montserrat Black" panose="00000A00000000000000" pitchFamily="2" charset="0"/>
              </a:rPr>
              <a:t>ACCIONES PROMOCIONALES Y EDUCATIVAS</a:t>
            </a:r>
          </a:p>
          <a:p>
            <a:pPr algn="ctr"/>
            <a:r>
              <a:rPr lang="es-CO" sz="2800" b="1" dirty="0" smtClean="0">
                <a:solidFill>
                  <a:srgbClr val="E20E18"/>
                </a:solidFill>
                <a:latin typeface="Montserrat Black" panose="00000A00000000000000" pitchFamily="2" charset="0"/>
              </a:rPr>
              <a:t>RETINOPATIA DEL PREMATURO</a:t>
            </a:r>
            <a:endParaRPr lang="es-CO" sz="2800" b="1" dirty="0"/>
          </a:p>
        </p:txBody>
      </p:sp>
      <p:graphicFrame>
        <p:nvGraphicFramePr>
          <p:cNvPr id="2" name="Tabla 1"/>
          <p:cNvGraphicFramePr>
            <a:graphicFrameLocks noGrp="1"/>
          </p:cNvGraphicFramePr>
          <p:nvPr>
            <p:extLst>
              <p:ext uri="{D42A27DB-BD31-4B8C-83A1-F6EECF244321}">
                <p14:modId xmlns:p14="http://schemas.microsoft.com/office/powerpoint/2010/main" val="2881721399"/>
              </p:ext>
            </p:extLst>
          </p:nvPr>
        </p:nvGraphicFramePr>
        <p:xfrm>
          <a:off x="1498879" y="1192182"/>
          <a:ext cx="10007321" cy="4979670"/>
        </p:xfrm>
        <a:graphic>
          <a:graphicData uri="http://schemas.openxmlformats.org/drawingml/2006/table">
            <a:tbl>
              <a:tblPr>
                <a:tableStyleId>{5C22544A-7EE6-4342-B048-85BDC9FD1C3A}</a:tableStyleId>
              </a:tblPr>
              <a:tblGrid>
                <a:gridCol w="2844435">
                  <a:extLst>
                    <a:ext uri="{9D8B030D-6E8A-4147-A177-3AD203B41FA5}">
                      <a16:colId xmlns:a16="http://schemas.microsoft.com/office/drawing/2014/main" xmlns="" val="20000"/>
                    </a:ext>
                  </a:extLst>
                </a:gridCol>
                <a:gridCol w="4676362">
                  <a:extLst>
                    <a:ext uri="{9D8B030D-6E8A-4147-A177-3AD203B41FA5}">
                      <a16:colId xmlns:a16="http://schemas.microsoft.com/office/drawing/2014/main" xmlns="" val="20001"/>
                    </a:ext>
                  </a:extLst>
                </a:gridCol>
                <a:gridCol w="2486524">
                  <a:extLst>
                    <a:ext uri="{9D8B030D-6E8A-4147-A177-3AD203B41FA5}">
                      <a16:colId xmlns:a16="http://schemas.microsoft.com/office/drawing/2014/main" xmlns="" val="20002"/>
                    </a:ext>
                  </a:extLst>
                </a:gridCol>
              </a:tblGrid>
              <a:tr h="644154">
                <a:tc>
                  <a:txBody>
                    <a:bodyPr/>
                    <a:lstStyle/>
                    <a:p>
                      <a:pPr algn="ctr" fontAlgn="b"/>
                      <a:r>
                        <a:rPr lang="es-CO" sz="2400" b="1" u="none" strike="noStrike" dirty="0">
                          <a:effectLst/>
                        </a:rPr>
                        <a:t>Promocionales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b="1" u="none" strike="noStrike" dirty="0">
                          <a:effectLst/>
                        </a:rPr>
                        <a:t>Educativas (personal médico Y padres de </a:t>
                      </a:r>
                      <a:r>
                        <a:rPr lang="es-CO" sz="2400" b="1" u="none" strike="noStrike" dirty="0" smtClean="0">
                          <a:effectLst/>
                        </a:rPr>
                        <a:t>familia)</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b="1" u="none" strike="noStrike" dirty="0">
                          <a:effectLst/>
                        </a:rPr>
                        <a:t>Responsables.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xmlns="" val="10000"/>
                  </a:ext>
                </a:extLst>
              </a:tr>
              <a:tr h="246732">
                <a:tc>
                  <a:txBody>
                    <a:bodyPr/>
                    <a:lstStyle/>
                    <a:p>
                      <a:pPr algn="l" fontAlgn="b"/>
                      <a:r>
                        <a:rPr lang="es-CO" sz="1800" u="none" strike="noStrike" dirty="0">
                          <a:effectLst/>
                        </a:rPr>
                        <a:t>Planificación familiar.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Supervisión del cuidado del niño</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ET, EAPB, IPS.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246732">
                <a:tc>
                  <a:txBody>
                    <a:bodyPr/>
                    <a:lstStyle/>
                    <a:p>
                      <a:pPr algn="l" fontAlgn="b"/>
                      <a:r>
                        <a:rPr lang="es-CO" sz="1800" u="none" strike="noStrike" dirty="0">
                          <a:effectLst/>
                        </a:rPr>
                        <a:t>Nutrición(Micronutrientes)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Alimentación al seno materno y nutrición materna</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ET, EAPB, IPS.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46732">
                <a:tc>
                  <a:txBody>
                    <a:bodyPr/>
                    <a:lstStyle/>
                    <a:p>
                      <a:pPr algn="l" fontAlgn="b"/>
                      <a:r>
                        <a:rPr lang="es-CO" sz="1800" u="none" strike="noStrike" dirty="0">
                          <a:effectLst/>
                        </a:rPr>
                        <a:t>Cuidado </a:t>
                      </a:r>
                      <a:r>
                        <a:rPr lang="es-CO" sz="1800" u="none" strike="noStrike" dirty="0" err="1">
                          <a:effectLst/>
                        </a:rPr>
                        <a:t>preconcepcional</a:t>
                      </a:r>
                      <a:r>
                        <a:rPr lang="es-CO" sz="1800" u="none" strike="noStrike" dirty="0">
                          <a:effectLst/>
                        </a:rPr>
                        <a:t>.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Monitoreo de crecimiento y desarrollo</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ET, EAPB, IPS.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485185">
                <a:tc>
                  <a:txBody>
                    <a:bodyPr/>
                    <a:lstStyle/>
                    <a:p>
                      <a:pPr algn="l" fontAlgn="b"/>
                      <a:r>
                        <a:rPr lang="es-CO" sz="1800" u="none" strike="noStrike">
                          <a:effectLst/>
                        </a:rPr>
                        <a:t>Control Prenatal.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Participación y concientización comunitaria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ET, EAPB, Equipos básicos de salud</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246732">
                <a:tc>
                  <a:txBody>
                    <a:bodyPr/>
                    <a:lstStyle/>
                    <a:p>
                      <a:pPr algn="l" fontAlgn="b"/>
                      <a:r>
                        <a:rPr lang="es-CO" sz="1800" u="none" strike="noStrike">
                          <a:effectLst/>
                        </a:rPr>
                        <a:t>Cuidado Postparto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Inmunizaciones</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Normas y lineamientos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MSPS.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Monitorización </a:t>
                      </a:r>
                      <a:r>
                        <a:rPr lang="es-CO" sz="1800" u="none" strike="noStrike" dirty="0" err="1">
                          <a:effectLst/>
                        </a:rPr>
                        <a:t>intraparto</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Servicios quirurgicos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Sistema de referencia y contra referencia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EAPB, IPS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Reanimacion neonatal</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0"/>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Reanimación neonatal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1"/>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Control Termico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2"/>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Asistencia respiratoria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EAPB, IPS, Academia.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3737169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3920522" y="304842"/>
            <a:ext cx="4296369" cy="523220"/>
          </a:xfrm>
          <a:prstGeom prst="rect">
            <a:avLst/>
          </a:prstGeom>
        </p:spPr>
        <p:txBody>
          <a:bodyPr wrap="none">
            <a:spAutoFit/>
          </a:bodyPr>
          <a:lstStyle/>
          <a:p>
            <a:pPr algn="ctr"/>
            <a:r>
              <a:rPr lang="es-CO" sz="2800" b="1" dirty="0" smtClean="0">
                <a:solidFill>
                  <a:srgbClr val="E20E18"/>
                </a:solidFill>
                <a:latin typeface="Montserrat Black" panose="00000A00000000000000" pitchFamily="2" charset="0"/>
              </a:rPr>
              <a:t>RESUMEN MEDIDAS </a:t>
            </a:r>
            <a:r>
              <a:rPr lang="es-CO" sz="2800" b="1" dirty="0" smtClean="0">
                <a:solidFill>
                  <a:srgbClr val="E20E18"/>
                </a:solidFill>
                <a:latin typeface="Montserrat Black" panose="00000A00000000000000" pitchFamily="2" charset="0"/>
              </a:rPr>
              <a:t>PREVENTIVAS</a:t>
            </a:r>
            <a:endParaRPr lang="es-CO" sz="2800" b="1" dirty="0"/>
          </a:p>
        </p:txBody>
      </p:sp>
      <p:sp>
        <p:nvSpPr>
          <p:cNvPr id="6" name="CuadroTexto 5"/>
          <p:cNvSpPr txBox="1"/>
          <p:nvPr/>
        </p:nvSpPr>
        <p:spPr>
          <a:xfrm>
            <a:off x="3920521" y="1066261"/>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 </a:t>
            </a:r>
            <a:r>
              <a:rPr lang="es-CO" sz="2400" dirty="0" smtClean="0"/>
              <a:t>SALUD VISUAL </a:t>
            </a:r>
            <a:endParaRPr lang="es-CO" sz="2400" dirty="0"/>
          </a:p>
        </p:txBody>
      </p:sp>
      <p:sp>
        <p:nvSpPr>
          <p:cNvPr id="8" name="CuadroTexto 7"/>
          <p:cNvSpPr txBox="1"/>
          <p:nvPr/>
        </p:nvSpPr>
        <p:spPr>
          <a:xfrm>
            <a:off x="1177321" y="1691077"/>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Prevención nacimientos prematuros y de bajo peso</a:t>
            </a:r>
            <a:endParaRPr lang="es-CO" sz="2400" dirty="0"/>
          </a:p>
        </p:txBody>
      </p:sp>
      <p:sp>
        <p:nvSpPr>
          <p:cNvPr id="9" name="CuadroTexto 8"/>
          <p:cNvSpPr txBox="1"/>
          <p:nvPr/>
        </p:nvSpPr>
        <p:spPr>
          <a:xfrm>
            <a:off x="5647763" y="1691077"/>
            <a:ext cx="4823011"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a:t>Prevención de </a:t>
            </a:r>
            <a:r>
              <a:rPr lang="es-CO" sz="2400" dirty="0" smtClean="0"/>
              <a:t>abuso de </a:t>
            </a:r>
            <a:r>
              <a:rPr lang="es-CO" sz="2400" dirty="0"/>
              <a:t>consumo </a:t>
            </a:r>
            <a:r>
              <a:rPr lang="es-CO" sz="2400" dirty="0" smtClean="0"/>
              <a:t>de Sustancias Psicoactivas</a:t>
            </a:r>
            <a:r>
              <a:rPr lang="es-CO" sz="2400" dirty="0"/>
              <a:t>. </a:t>
            </a:r>
          </a:p>
        </p:txBody>
      </p:sp>
      <p:sp>
        <p:nvSpPr>
          <p:cNvPr id="10" name="CuadroTexto 9"/>
          <p:cNvSpPr txBox="1"/>
          <p:nvPr/>
        </p:nvSpPr>
        <p:spPr>
          <a:xfrm>
            <a:off x="1177321" y="2641840"/>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Detección temprana de factores de riesgo.</a:t>
            </a:r>
            <a:endParaRPr lang="es-CO" sz="2400" dirty="0"/>
          </a:p>
        </p:txBody>
      </p:sp>
      <p:sp>
        <p:nvSpPr>
          <p:cNvPr id="12" name="CuadroTexto 11"/>
          <p:cNvSpPr txBox="1"/>
          <p:nvPr/>
        </p:nvSpPr>
        <p:spPr>
          <a:xfrm>
            <a:off x="1157556" y="3592603"/>
            <a:ext cx="4212816" cy="120032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a:t>Elaboración y </a:t>
            </a:r>
            <a:r>
              <a:rPr lang="es-CO" sz="2400" dirty="0" smtClean="0"/>
              <a:t>control con </a:t>
            </a:r>
            <a:r>
              <a:rPr lang="es-CO" sz="2400" dirty="0"/>
              <a:t>guías de </a:t>
            </a:r>
            <a:r>
              <a:rPr lang="es-CO" sz="2400" dirty="0" smtClean="0"/>
              <a:t>atención y </a:t>
            </a:r>
            <a:r>
              <a:rPr lang="es-CO" sz="2400" dirty="0"/>
              <a:t>lineamiento. </a:t>
            </a:r>
          </a:p>
        </p:txBody>
      </p:sp>
      <p:sp>
        <p:nvSpPr>
          <p:cNvPr id="13" name="CuadroTexto 12"/>
          <p:cNvSpPr txBox="1"/>
          <p:nvPr/>
        </p:nvSpPr>
        <p:spPr>
          <a:xfrm>
            <a:off x="1157556" y="4960748"/>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Prevención de enfermedades de transmisión sexual</a:t>
            </a:r>
            <a:endParaRPr lang="es-CO" sz="2400" dirty="0"/>
          </a:p>
        </p:txBody>
      </p:sp>
      <p:sp>
        <p:nvSpPr>
          <p:cNvPr id="14" name="CuadroTexto 13"/>
          <p:cNvSpPr txBox="1"/>
          <p:nvPr/>
        </p:nvSpPr>
        <p:spPr>
          <a:xfrm>
            <a:off x="5647764" y="4550564"/>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Reducción de consumo de alcohol, drogas y tabaco</a:t>
            </a:r>
            <a:endParaRPr lang="es-CO" sz="2400" dirty="0"/>
          </a:p>
        </p:txBody>
      </p:sp>
      <p:sp>
        <p:nvSpPr>
          <p:cNvPr id="15" name="CuadroTexto 14"/>
          <p:cNvSpPr txBox="1"/>
          <p:nvPr/>
        </p:nvSpPr>
        <p:spPr>
          <a:xfrm>
            <a:off x="5647764" y="3629224"/>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Prevención de rubéola congénita</a:t>
            </a:r>
          </a:p>
          <a:p>
            <a:pPr algn="ctr"/>
            <a:endParaRPr lang="es-CO" sz="2400" dirty="0"/>
          </a:p>
        </p:txBody>
      </p:sp>
      <p:sp>
        <p:nvSpPr>
          <p:cNvPr id="16" name="CuadroTexto 15"/>
          <p:cNvSpPr txBox="1"/>
          <p:nvPr/>
        </p:nvSpPr>
        <p:spPr>
          <a:xfrm>
            <a:off x="5647764" y="2667823"/>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Suplementación con ácido Fólico</a:t>
            </a:r>
            <a:endParaRPr lang="es-CO" sz="2400" dirty="0"/>
          </a:p>
          <a:p>
            <a:pPr algn="ctr"/>
            <a:endParaRPr lang="es-CO" sz="2400" dirty="0"/>
          </a:p>
        </p:txBody>
      </p:sp>
    </p:spTree>
    <p:extLst>
      <p:ext uri="{BB962C8B-B14F-4D97-AF65-F5344CB8AC3E}">
        <p14:creationId xmlns:p14="http://schemas.microsoft.com/office/powerpoint/2010/main" val="2483213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77984" y="341980"/>
            <a:ext cx="718978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ESTRATEGIAS GENERALES PARA EL ABORDAJE</a:t>
            </a:r>
            <a:endParaRPr lang="es-CO" sz="2400" b="1" dirty="0"/>
          </a:p>
        </p:txBody>
      </p:sp>
      <p:sp>
        <p:nvSpPr>
          <p:cNvPr id="5" name="Rectángulo 4"/>
          <p:cNvSpPr/>
          <p:nvPr/>
        </p:nvSpPr>
        <p:spPr>
          <a:xfrm>
            <a:off x="1181687" y="1443841"/>
            <a:ext cx="9917722" cy="3046988"/>
          </a:xfrm>
          <a:prstGeom prst="rect">
            <a:avLst/>
          </a:prstGeom>
        </p:spPr>
        <p:txBody>
          <a:bodyPr wrap="square">
            <a:spAutoFit/>
          </a:bodyPr>
          <a:lstStyle/>
          <a:p>
            <a:r>
              <a:rPr lang="es-CO" sz="2400" dirty="0">
                <a:solidFill>
                  <a:srgbClr val="C00000"/>
                </a:solidFill>
              </a:rPr>
              <a:t>Prevención, Sensibilización y Educación en Salud Visual</a:t>
            </a:r>
          </a:p>
          <a:p>
            <a:endParaRPr lang="es-CO" sz="2400" dirty="0"/>
          </a:p>
          <a:p>
            <a:r>
              <a:rPr lang="es-CO" sz="2400" dirty="0"/>
              <a:t>Esta línea busca promover la educación a la comunidad para la identificación de factores </a:t>
            </a:r>
            <a:r>
              <a:rPr lang="es-CO" sz="2400" dirty="0" smtClean="0"/>
              <a:t>de riesgo </a:t>
            </a:r>
            <a:r>
              <a:rPr lang="es-CO" sz="2400" dirty="0"/>
              <a:t>de enfermedad visual, la prevención y la detección temprana de las alteraciones </a:t>
            </a:r>
            <a:r>
              <a:rPr lang="es-CO" sz="2400" dirty="0" smtClean="0"/>
              <a:t>visuales; igualmente </a:t>
            </a:r>
            <a:r>
              <a:rPr lang="es-CO" sz="2400" dirty="0"/>
              <a:t>una de las estrategias vinculadas a esta línea de intervención,  es la Investigación, </a:t>
            </a:r>
            <a:r>
              <a:rPr lang="es-CO" sz="2400" dirty="0" smtClean="0"/>
              <a:t>la cual </a:t>
            </a:r>
            <a:r>
              <a:rPr lang="es-CO" sz="2400" dirty="0"/>
              <a:t>se plantea como respuesta al hecho de que la salud visual ha sido escasamente </a:t>
            </a:r>
            <a:r>
              <a:rPr lang="es-CO" sz="2400" dirty="0" smtClean="0"/>
              <a:t>tratada desde </a:t>
            </a:r>
            <a:r>
              <a:rPr lang="es-CO" sz="2400" dirty="0"/>
              <a:t>el punto de vista de la salud </a:t>
            </a:r>
            <a:r>
              <a:rPr lang="es-CO" sz="2400" dirty="0" smtClean="0"/>
              <a:t>pública</a:t>
            </a:r>
            <a:r>
              <a:rPr lang="es-CO" sz="2400" dirty="0"/>
              <a:t>.</a:t>
            </a:r>
          </a:p>
        </p:txBody>
      </p:sp>
    </p:spTree>
    <p:extLst>
      <p:ext uri="{BB962C8B-B14F-4D97-AF65-F5344CB8AC3E}">
        <p14:creationId xmlns:p14="http://schemas.microsoft.com/office/powerpoint/2010/main" val="2526265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88008" y="363737"/>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a:t>
            </a:r>
            <a:r>
              <a:rPr lang="es-CO" sz="4000" b="1" dirty="0" smtClean="0">
                <a:solidFill>
                  <a:schemeClr val="bg1"/>
                </a:solidFill>
                <a:latin typeface="Montserrat Black" panose="00000A00000000000000" pitchFamily="2" charset="0"/>
              </a:rPr>
              <a:t>LOS PROGRAMAS SALUD VISUAL Y AUDITIVA</a:t>
            </a:r>
            <a:endParaRPr lang="es-CO" sz="4000" b="1" dirty="0" smtClean="0">
              <a:solidFill>
                <a:schemeClr val="bg1"/>
              </a:solidFill>
              <a:latin typeface="Montserrat Black" panose="00000A00000000000000" pitchFamily="2" charset="0"/>
            </a:endParaRPr>
          </a:p>
        </p:txBody>
      </p:sp>
      <p:sp>
        <p:nvSpPr>
          <p:cNvPr id="4" name="CuadroTexto 3"/>
          <p:cNvSpPr txBox="1"/>
          <p:nvPr/>
        </p:nvSpPr>
        <p:spPr>
          <a:xfrm>
            <a:off x="158903" y="4049302"/>
            <a:ext cx="6828750" cy="2677656"/>
          </a:xfrm>
          <a:prstGeom prst="rect">
            <a:avLst/>
          </a:prstGeom>
          <a:noFill/>
        </p:spPr>
        <p:txBody>
          <a:bodyPr wrap="square" rtlCol="0">
            <a:spAutoFit/>
          </a:bodyPr>
          <a:lstStyle/>
          <a:p>
            <a:r>
              <a:rPr lang="es-CO" sz="2400" b="1" dirty="0" smtClean="0">
                <a:solidFill>
                  <a:schemeClr val="bg1"/>
                </a:solidFill>
                <a:latin typeface="Montserrat Black" panose="00000A00000000000000" pitchFamily="2" charset="0"/>
              </a:rPr>
              <a:t>GUSTAVO ADLFO GOMEZ MARQUEZ</a:t>
            </a:r>
          </a:p>
          <a:p>
            <a:r>
              <a:rPr lang="es-CO" sz="2400" b="1" dirty="0" smtClean="0">
                <a:solidFill>
                  <a:schemeClr val="bg1"/>
                </a:solidFill>
                <a:latin typeface="Montserrat Black" panose="00000A00000000000000" pitchFamily="2" charset="0"/>
              </a:rPr>
              <a:t>ENFERMERO PROFESIONAL</a:t>
            </a:r>
          </a:p>
          <a:p>
            <a:endParaRPr lang="es-CO" sz="2400" b="1" dirty="0" smtClean="0">
              <a:solidFill>
                <a:schemeClr val="bg1"/>
              </a:solidFill>
              <a:latin typeface="Montserrat Black" panose="00000A00000000000000" pitchFamily="2" charset="0"/>
            </a:endParaRPr>
          </a:p>
          <a:p>
            <a:r>
              <a:rPr lang="es-CO" sz="2400" b="1" dirty="0" smtClean="0">
                <a:solidFill>
                  <a:schemeClr val="bg1"/>
                </a:solidFill>
                <a:latin typeface="Montserrat Black" panose="00000A00000000000000" pitchFamily="2" charset="0"/>
              </a:rPr>
              <a:t>Referente de la Ruta Salud Visual y Auditiva Secretaria de Salud y Seguridad Social Municipio de Pereira.</a:t>
            </a:r>
          </a:p>
        </p:txBody>
      </p:sp>
    </p:spTree>
    <p:extLst>
      <p:ext uri="{BB962C8B-B14F-4D97-AF65-F5344CB8AC3E}">
        <p14:creationId xmlns:p14="http://schemas.microsoft.com/office/powerpoint/2010/main" val="1451999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347408" y="400038"/>
            <a:ext cx="9217588"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COMPONENTES PARA LA INTERVENCIÓN EN SALUD VISUAL </a:t>
            </a:r>
            <a:endParaRPr lang="es-CO" sz="2400" b="1" dirty="0"/>
          </a:p>
        </p:txBody>
      </p:sp>
      <p:sp>
        <p:nvSpPr>
          <p:cNvPr id="5" name="Rectángulo 4"/>
          <p:cNvSpPr/>
          <p:nvPr/>
        </p:nvSpPr>
        <p:spPr>
          <a:xfrm>
            <a:off x="1181687" y="1443841"/>
            <a:ext cx="9917722" cy="1200329"/>
          </a:xfrm>
          <a:prstGeom prst="rect">
            <a:avLst/>
          </a:prstGeom>
        </p:spPr>
        <p:txBody>
          <a:bodyPr wrap="square">
            <a:spAutoFit/>
          </a:bodyPr>
          <a:lstStyle/>
          <a:p>
            <a:pPr marL="342900" indent="-342900">
              <a:buFont typeface="Arial" panose="020B0604020202020204" pitchFamily="34" charset="0"/>
              <a:buChar char="•"/>
            </a:pPr>
            <a:r>
              <a:rPr lang="es-CO" sz="2400" dirty="0"/>
              <a:t>Promoción y protección de salud </a:t>
            </a:r>
            <a:r>
              <a:rPr lang="es-CO" sz="2400" dirty="0" smtClean="0"/>
              <a:t>visual</a:t>
            </a:r>
          </a:p>
          <a:p>
            <a:pPr marL="342900" indent="-342900">
              <a:buFont typeface="Arial" panose="020B0604020202020204" pitchFamily="34" charset="0"/>
              <a:buChar char="•"/>
            </a:pPr>
            <a:r>
              <a:rPr lang="es-CO" sz="2400" dirty="0"/>
              <a:t>Restitución frente a situaciones que afectan negativamente la salud visual.</a:t>
            </a:r>
          </a:p>
          <a:p>
            <a:endParaRPr lang="es-CO" sz="2400" dirty="0"/>
          </a:p>
        </p:txBody>
      </p:sp>
      <p:sp>
        <p:nvSpPr>
          <p:cNvPr id="6" name="Rectángulo 5"/>
          <p:cNvSpPr/>
          <p:nvPr/>
        </p:nvSpPr>
        <p:spPr>
          <a:xfrm>
            <a:off x="1181687" y="3106953"/>
            <a:ext cx="958627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FASES METODOLOGICAS DE LA RESPUESTA DE SALUD VISUAL</a:t>
            </a:r>
            <a:endParaRPr lang="es-CO" sz="2400" b="1" dirty="0"/>
          </a:p>
        </p:txBody>
      </p:sp>
      <p:sp>
        <p:nvSpPr>
          <p:cNvPr id="7" name="Rectángulo 6"/>
          <p:cNvSpPr/>
          <p:nvPr/>
        </p:nvSpPr>
        <p:spPr>
          <a:xfrm>
            <a:off x="1347408" y="3831441"/>
            <a:ext cx="9917722" cy="1569660"/>
          </a:xfrm>
          <a:prstGeom prst="rect">
            <a:avLst/>
          </a:prstGeom>
        </p:spPr>
        <p:txBody>
          <a:bodyPr wrap="square">
            <a:spAutoFit/>
          </a:bodyPr>
          <a:lstStyle/>
          <a:p>
            <a:pPr marL="342900" indent="-342900">
              <a:buFont typeface="Arial" panose="020B0604020202020204" pitchFamily="34" charset="0"/>
              <a:buChar char="•"/>
            </a:pPr>
            <a:r>
              <a:rPr lang="es-CO" sz="2400" dirty="0" smtClean="0"/>
              <a:t>Fase I: Planeación Participativa</a:t>
            </a:r>
          </a:p>
          <a:p>
            <a:pPr marL="342900" indent="-342900">
              <a:buFont typeface="Arial" panose="020B0604020202020204" pitchFamily="34" charset="0"/>
              <a:buChar char="•"/>
            </a:pPr>
            <a:r>
              <a:rPr lang="es-CO" sz="2400" dirty="0" smtClean="0"/>
              <a:t>Fase II: Implementación de planes de acción</a:t>
            </a:r>
          </a:p>
          <a:p>
            <a:pPr marL="342900" indent="-342900">
              <a:buFont typeface="Arial" panose="020B0604020202020204" pitchFamily="34" charset="0"/>
              <a:buChar char="•"/>
            </a:pPr>
            <a:r>
              <a:rPr lang="es-CO" sz="2400" dirty="0" smtClean="0"/>
              <a:t>Fase III: Balance y monitoreo</a:t>
            </a:r>
            <a:endParaRPr lang="es-CO" sz="2400" dirty="0"/>
          </a:p>
          <a:p>
            <a:endParaRPr lang="es-CO" sz="2400" dirty="0"/>
          </a:p>
        </p:txBody>
      </p:sp>
    </p:spTree>
    <p:extLst>
      <p:ext uri="{BB962C8B-B14F-4D97-AF65-F5344CB8AC3E}">
        <p14:creationId xmlns:p14="http://schemas.microsoft.com/office/powerpoint/2010/main" val="27744439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216743" y="388540"/>
            <a:ext cx="405591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ENFOQUE DE ESCENARIOS</a:t>
            </a:r>
            <a:endParaRPr lang="es-CO" sz="2400" b="1" dirty="0"/>
          </a:p>
        </p:txBody>
      </p:sp>
      <p:sp>
        <p:nvSpPr>
          <p:cNvPr id="5" name="Rectángulo 4"/>
          <p:cNvSpPr/>
          <p:nvPr/>
        </p:nvSpPr>
        <p:spPr>
          <a:xfrm>
            <a:off x="1181687" y="1030513"/>
            <a:ext cx="9917722" cy="1631216"/>
          </a:xfrm>
          <a:prstGeom prst="rect">
            <a:avLst/>
          </a:prstGeom>
        </p:spPr>
        <p:txBody>
          <a:bodyPr wrap="square">
            <a:spAutoFit/>
          </a:bodyPr>
          <a:lstStyle/>
          <a:p>
            <a:r>
              <a:rPr lang="es-CO" sz="2000" dirty="0" smtClean="0"/>
              <a:t>1. Familiar</a:t>
            </a:r>
          </a:p>
          <a:p>
            <a:r>
              <a:rPr lang="es-CO" sz="2000" dirty="0" smtClean="0"/>
              <a:t>2. Escolar (incluye preescolar)</a:t>
            </a:r>
          </a:p>
          <a:p>
            <a:r>
              <a:rPr lang="es-CO" sz="2000" dirty="0" smtClean="0"/>
              <a:t>3. Organizaciones saludables</a:t>
            </a:r>
          </a:p>
          <a:p>
            <a:r>
              <a:rPr lang="es-CO" sz="2000" dirty="0" smtClean="0"/>
              <a:t>4. Servicios de salud</a:t>
            </a:r>
          </a:p>
          <a:p>
            <a:endParaRPr lang="es-CO" sz="2000" dirty="0"/>
          </a:p>
        </p:txBody>
      </p:sp>
      <p:sp>
        <p:nvSpPr>
          <p:cNvPr id="8" name="Rectángulo 7"/>
          <p:cNvSpPr/>
          <p:nvPr/>
        </p:nvSpPr>
        <p:spPr>
          <a:xfrm>
            <a:off x="3493261" y="2534098"/>
            <a:ext cx="3502882"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SERVICIOS DE SALUD</a:t>
            </a:r>
            <a:endParaRPr lang="es-CO" sz="2400" b="1" dirty="0"/>
          </a:p>
        </p:txBody>
      </p:sp>
      <p:sp>
        <p:nvSpPr>
          <p:cNvPr id="9" name="Rectángulo 8"/>
          <p:cNvSpPr/>
          <p:nvPr/>
        </p:nvSpPr>
        <p:spPr>
          <a:xfrm>
            <a:off x="1080087" y="3053673"/>
            <a:ext cx="9917722" cy="2862322"/>
          </a:xfrm>
          <a:prstGeom prst="rect">
            <a:avLst/>
          </a:prstGeom>
        </p:spPr>
        <p:txBody>
          <a:bodyPr wrap="square">
            <a:spAutoFit/>
          </a:bodyPr>
          <a:lstStyle/>
          <a:p>
            <a:r>
              <a:rPr lang="es-CO" sz="2000" dirty="0"/>
              <a:t>Los servicios de salud, deben incluir como método, la estrategia de Atención Primaria, que </a:t>
            </a:r>
          </a:p>
          <a:p>
            <a:r>
              <a:rPr lang="es-CO" sz="2000" dirty="0"/>
              <a:t>incluye acciones de promoción de la salud visual, prevención, detección temprana y </a:t>
            </a:r>
            <a:r>
              <a:rPr lang="es-CO" sz="2000" dirty="0" smtClean="0"/>
              <a:t>tratamiento oportuno</a:t>
            </a:r>
            <a:r>
              <a:rPr lang="es-CO" sz="2000" dirty="0"/>
              <a:t>, como componente esencial de la prestación de los servicios, que permitan </a:t>
            </a:r>
            <a:r>
              <a:rPr lang="es-CO" sz="2000" dirty="0" smtClean="0"/>
              <a:t>lograr dinámicas </a:t>
            </a:r>
            <a:r>
              <a:rPr lang="es-CO" sz="2000" dirty="0"/>
              <a:t>accesibles, flexibles, participativas y que respondan a las necesidades de </a:t>
            </a:r>
            <a:r>
              <a:rPr lang="es-CO" sz="2000" dirty="0" smtClean="0"/>
              <a:t>la población</a:t>
            </a:r>
            <a:r>
              <a:rPr lang="es-CO" sz="2000" dirty="0"/>
              <a:t>. </a:t>
            </a:r>
          </a:p>
          <a:p>
            <a:endParaRPr lang="es-CO" sz="2000" dirty="0"/>
          </a:p>
          <a:p>
            <a:r>
              <a:rPr lang="es-CO" sz="2000" dirty="0"/>
              <a:t>Facilitar la articulación de las acciones individuales y colectivas, gestionando la reducción de </a:t>
            </a:r>
          </a:p>
          <a:p>
            <a:r>
              <a:rPr lang="es-CO" sz="2000" dirty="0"/>
              <a:t>barreras de acceso a los servicios, y el incremento del nivel de flexibilidad, incluyendo la</a:t>
            </a:r>
          </a:p>
          <a:p>
            <a:r>
              <a:rPr lang="es-CO" sz="2000" dirty="0"/>
              <a:t>generación de alianzas estratégicas con otros actores </a:t>
            </a:r>
          </a:p>
        </p:txBody>
      </p:sp>
    </p:spTree>
    <p:extLst>
      <p:ext uri="{BB962C8B-B14F-4D97-AF65-F5344CB8AC3E}">
        <p14:creationId xmlns:p14="http://schemas.microsoft.com/office/powerpoint/2010/main" val="2710414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977640" y="807220"/>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HITOS </a:t>
            </a:r>
            <a:endParaRPr lang="es-CO" sz="3600" b="1" dirty="0"/>
          </a:p>
        </p:txBody>
      </p:sp>
      <p:sp>
        <p:nvSpPr>
          <p:cNvPr id="5" name="Rectángulo 4"/>
          <p:cNvSpPr/>
          <p:nvPr/>
        </p:nvSpPr>
        <p:spPr>
          <a:xfrm>
            <a:off x="1283678" y="2114935"/>
            <a:ext cx="9917722" cy="2246769"/>
          </a:xfrm>
          <a:prstGeom prst="rect">
            <a:avLst/>
          </a:prstGeom>
        </p:spPr>
        <p:txBody>
          <a:bodyPr wrap="square">
            <a:spAutoFit/>
          </a:bodyPr>
          <a:lstStyle/>
          <a:p>
            <a:pPr fontAlgn="base"/>
            <a:r>
              <a:rPr lang="es-ES" sz="2000" dirty="0"/>
              <a:t>Hito</a:t>
            </a:r>
            <a:r>
              <a:rPr lang="es-ES" sz="2000" dirty="0" smtClean="0"/>
              <a:t>, </a:t>
            </a:r>
            <a:r>
              <a:rPr lang="es-ES" sz="2000" dirty="0"/>
              <a:t>se utiliza para denominar a la señal permanente que permite indicar una dirección, una situación geográfica o una distancia determinada. Suele tratarse de esculturas o señalaciones de diversos materiales. El Hito Tres Fronteras, por ejemplo, es un obelisco ubicado donde confluyen los ríos Iguazú y Paraná que marca el límite entre Argentina, Brasil y Paraguay. El Hito al Trópico de Capricornio, por otra parte, es una escultura de gran tamaño que se encuentra a casi 30 kilómetros de la localidad de Antofagasta, en territorio chileno.</a:t>
            </a:r>
          </a:p>
          <a:p>
            <a:endParaRPr lang="es-CO" sz="2000" dirty="0"/>
          </a:p>
        </p:txBody>
      </p:sp>
    </p:spTree>
    <p:extLst>
      <p:ext uri="{BB962C8B-B14F-4D97-AF65-F5344CB8AC3E}">
        <p14:creationId xmlns:p14="http://schemas.microsoft.com/office/powerpoint/2010/main" val="1357381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1600200" y="1047425"/>
            <a:ext cx="3124200" cy="523220"/>
          </a:xfrm>
          <a:prstGeom prst="rect">
            <a:avLst/>
          </a:prstGeom>
        </p:spPr>
        <p:txBody>
          <a:bodyPr wrap="square">
            <a:spAutoFit/>
          </a:bodyPr>
          <a:lstStyle/>
          <a:p>
            <a:pPr algn="ctr"/>
            <a:r>
              <a:rPr lang="es-CO" sz="2800" b="1" dirty="0" smtClean="0">
                <a:solidFill>
                  <a:srgbClr val="E20E18"/>
                </a:solidFill>
                <a:latin typeface="Montserrat Black" panose="00000A00000000000000" pitchFamily="2" charset="0"/>
              </a:rPr>
              <a:t>PRIMERA INFANCIA</a:t>
            </a:r>
            <a:endParaRPr lang="es-CO" sz="2800" b="1" dirty="0"/>
          </a:p>
        </p:txBody>
      </p:sp>
      <p:pic>
        <p:nvPicPr>
          <p:cNvPr id="7" name="6 Imagen"/>
          <p:cNvPicPr/>
          <p:nvPr/>
        </p:nvPicPr>
        <p:blipFill rotWithShape="1">
          <a:blip r:embed="rId5">
            <a:extLst>
              <a:ext uri="{28A0092B-C50C-407E-A947-70E740481C1C}">
                <a14:useLocalDpi xmlns:a14="http://schemas.microsoft.com/office/drawing/2010/main" val="0"/>
              </a:ext>
            </a:extLst>
          </a:blip>
          <a:srcRect l="1965" t="29468" r="1963" b="38146"/>
          <a:stretch/>
        </p:blipFill>
        <p:spPr bwMode="auto">
          <a:xfrm>
            <a:off x="822960" y="1844040"/>
            <a:ext cx="10241279" cy="3596640"/>
          </a:xfrm>
          <a:prstGeom prst="rect">
            <a:avLst/>
          </a:prstGeom>
          <a:ln>
            <a:noFill/>
          </a:ln>
          <a:extLst>
            <a:ext uri="{53640926-AAD7-44D8-BBD7-CCE9431645EC}">
              <a14:shadowObscured xmlns:a14="http://schemas.microsoft.com/office/drawing/2010/main"/>
            </a:ext>
          </a:extLst>
        </p:spPr>
      </p:pic>
      <p:sp>
        <p:nvSpPr>
          <p:cNvPr id="9" name="Rectángulo 15"/>
          <p:cNvSpPr/>
          <p:nvPr/>
        </p:nvSpPr>
        <p:spPr>
          <a:xfrm>
            <a:off x="4373880" y="436941"/>
            <a:ext cx="3733800" cy="523220"/>
          </a:xfrm>
          <a:prstGeom prst="rect">
            <a:avLst/>
          </a:prstGeom>
        </p:spPr>
        <p:txBody>
          <a:bodyPr wrap="square">
            <a:spAutoFit/>
          </a:bodyPr>
          <a:lstStyle/>
          <a:p>
            <a:pPr algn="ctr"/>
            <a:r>
              <a:rPr lang="es-CO" sz="2800" b="1" dirty="0" smtClean="0">
                <a:solidFill>
                  <a:srgbClr val="E20E18"/>
                </a:solidFill>
                <a:latin typeface="Montserrat Black" panose="00000A00000000000000" pitchFamily="2" charset="0"/>
              </a:rPr>
              <a:t>HITOS  POR CURSO DE VIDA </a:t>
            </a:r>
            <a:endParaRPr lang="es-CO" sz="2800" b="1" dirty="0"/>
          </a:p>
        </p:txBody>
      </p:sp>
    </p:spTree>
    <p:extLst>
      <p:ext uri="{BB962C8B-B14F-4D97-AF65-F5344CB8AC3E}">
        <p14:creationId xmlns:p14="http://schemas.microsoft.com/office/powerpoint/2010/main" val="20323419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373880" y="707347"/>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INFANCIA</a:t>
            </a:r>
            <a:endParaRPr lang="es-CO" sz="3600" b="1" dirty="0"/>
          </a:p>
        </p:txBody>
      </p:sp>
      <p:pic>
        <p:nvPicPr>
          <p:cNvPr id="8" name="7 Imagen"/>
          <p:cNvPicPr/>
          <p:nvPr/>
        </p:nvPicPr>
        <p:blipFill rotWithShape="1">
          <a:blip r:embed="rId5">
            <a:extLst>
              <a:ext uri="{28A0092B-C50C-407E-A947-70E740481C1C}">
                <a14:useLocalDpi xmlns:a14="http://schemas.microsoft.com/office/drawing/2010/main" val="0"/>
              </a:ext>
            </a:extLst>
          </a:blip>
          <a:srcRect l="2114" t="29727" r="1964" b="37198"/>
          <a:stretch/>
        </p:blipFill>
        <p:spPr bwMode="auto">
          <a:xfrm>
            <a:off x="827315" y="1558384"/>
            <a:ext cx="10526485" cy="3851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9319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130040" y="635054"/>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ADOLESCENCIA </a:t>
            </a:r>
            <a:endParaRPr lang="es-CO" sz="3600" b="1" dirty="0"/>
          </a:p>
        </p:txBody>
      </p:sp>
      <p:pic>
        <p:nvPicPr>
          <p:cNvPr id="5" name="4 Imagen"/>
          <p:cNvPicPr/>
          <p:nvPr/>
        </p:nvPicPr>
        <p:blipFill rotWithShape="1">
          <a:blip r:embed="rId5">
            <a:extLst>
              <a:ext uri="{28A0092B-C50C-407E-A947-70E740481C1C}">
                <a14:useLocalDpi xmlns:a14="http://schemas.microsoft.com/office/drawing/2010/main" val="0"/>
              </a:ext>
            </a:extLst>
          </a:blip>
          <a:srcRect l="2265" t="29485" r="1812" b="41063"/>
          <a:stretch/>
        </p:blipFill>
        <p:spPr bwMode="auto">
          <a:xfrm>
            <a:off x="888274" y="1402081"/>
            <a:ext cx="10450285" cy="40415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985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130040" y="635054"/>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JUVENTUD </a:t>
            </a:r>
            <a:endParaRPr lang="es-CO" sz="3600" b="1" dirty="0"/>
          </a:p>
        </p:txBody>
      </p:sp>
      <p:pic>
        <p:nvPicPr>
          <p:cNvPr id="7" name="6 Imagen"/>
          <p:cNvPicPr/>
          <p:nvPr/>
        </p:nvPicPr>
        <p:blipFill rotWithShape="1">
          <a:blip r:embed="rId5">
            <a:extLst>
              <a:ext uri="{28A0092B-C50C-407E-A947-70E740481C1C}">
                <a14:useLocalDpi xmlns:a14="http://schemas.microsoft.com/office/drawing/2010/main" val="0"/>
              </a:ext>
            </a:extLst>
          </a:blip>
          <a:srcRect l="1964" t="29727" r="1812" b="36473"/>
          <a:stretch/>
        </p:blipFill>
        <p:spPr bwMode="auto">
          <a:xfrm>
            <a:off x="944880" y="1281385"/>
            <a:ext cx="10256520" cy="42202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4359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251960" y="635054"/>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ADULTEZ  </a:t>
            </a:r>
            <a:endParaRPr lang="es-CO" sz="3600" b="1" dirty="0"/>
          </a:p>
        </p:txBody>
      </p:sp>
      <p:pic>
        <p:nvPicPr>
          <p:cNvPr id="5" name="4 Imagen"/>
          <p:cNvPicPr/>
          <p:nvPr/>
        </p:nvPicPr>
        <p:blipFill rotWithShape="1">
          <a:blip r:embed="rId5">
            <a:extLst>
              <a:ext uri="{28A0092B-C50C-407E-A947-70E740481C1C}">
                <a14:useLocalDpi xmlns:a14="http://schemas.microsoft.com/office/drawing/2010/main" val="0"/>
              </a:ext>
            </a:extLst>
          </a:blip>
          <a:srcRect l="2718" t="31418" r="3022" b="32609"/>
          <a:stretch/>
        </p:blipFill>
        <p:spPr bwMode="auto">
          <a:xfrm>
            <a:off x="1066800" y="1356360"/>
            <a:ext cx="10012680" cy="3794760"/>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1066800" y="4792980"/>
            <a:ext cx="8225245"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146227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251960" y="689763"/>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VEJEZ </a:t>
            </a:r>
            <a:endParaRPr lang="es-CO" sz="3600" b="1" dirty="0"/>
          </a:p>
        </p:txBody>
      </p:sp>
      <p:sp>
        <p:nvSpPr>
          <p:cNvPr id="2" name="1 Rectángulo"/>
          <p:cNvSpPr/>
          <p:nvPr/>
        </p:nvSpPr>
        <p:spPr>
          <a:xfrm>
            <a:off x="1066800" y="4792980"/>
            <a:ext cx="8225245"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6 Imagen"/>
          <p:cNvPicPr/>
          <p:nvPr/>
        </p:nvPicPr>
        <p:blipFill rotWithShape="1">
          <a:blip r:embed="rId5"/>
          <a:srcRect l="2417" t="28985" r="1813" b="24611"/>
          <a:stretch/>
        </p:blipFill>
        <p:spPr bwMode="auto">
          <a:xfrm>
            <a:off x="1051560" y="1336094"/>
            <a:ext cx="10226040" cy="40207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76834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2" name="Imagen 1"/>
          <p:cNvPicPr>
            <a:picLocks noChangeAspect="1"/>
          </p:cNvPicPr>
          <p:nvPr/>
        </p:nvPicPr>
        <p:blipFill>
          <a:blip r:embed="rId6"/>
          <a:stretch>
            <a:fillRect/>
          </a:stretch>
        </p:blipFill>
        <p:spPr>
          <a:xfrm>
            <a:off x="2685566" y="124865"/>
            <a:ext cx="6861390" cy="5151420"/>
          </a:xfrm>
          <a:prstGeom prst="rect">
            <a:avLst/>
          </a:prstGeom>
        </p:spPr>
      </p:pic>
    </p:spTree>
    <p:extLst>
      <p:ext uri="{BB962C8B-B14F-4D97-AF65-F5344CB8AC3E}">
        <p14:creationId xmlns:p14="http://schemas.microsoft.com/office/powerpoint/2010/main" val="409428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04800" y="1636010"/>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EL PROGRAMA DE SALUD AUDITIVA</a:t>
            </a:r>
          </a:p>
        </p:txBody>
      </p:sp>
      <p:pic>
        <p:nvPicPr>
          <p:cNvPr id="2" name="Imagen 1"/>
          <p:cNvPicPr>
            <a:picLocks noChangeAspect="1"/>
          </p:cNvPicPr>
          <p:nvPr/>
        </p:nvPicPr>
        <p:blipFill>
          <a:blip r:embed="rId3"/>
          <a:stretch>
            <a:fillRect/>
          </a:stretch>
        </p:blipFill>
        <p:spPr>
          <a:xfrm>
            <a:off x="5791523" y="1093871"/>
            <a:ext cx="5628917" cy="3953332"/>
          </a:xfrm>
          <a:prstGeom prst="ellipse">
            <a:avLst/>
          </a:prstGeom>
          <a:ln>
            <a:noFill/>
          </a:ln>
          <a:effectLst>
            <a:softEdge rad="112500"/>
          </a:effectLst>
        </p:spPr>
      </p:pic>
    </p:spTree>
    <p:extLst>
      <p:ext uri="{BB962C8B-B14F-4D97-AF65-F5344CB8AC3E}">
        <p14:creationId xmlns:p14="http://schemas.microsoft.com/office/powerpoint/2010/main" val="1620695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1201002" y="1624808"/>
            <a:ext cx="9880979" cy="3908762"/>
          </a:xfrm>
          <a:prstGeom prst="rect">
            <a:avLst/>
          </a:prstGeom>
          <a:noFill/>
        </p:spPr>
        <p:txBody>
          <a:bodyPr wrap="square" rtlCol="0">
            <a:spAutoFit/>
          </a:bodyPr>
          <a:lstStyle/>
          <a:p>
            <a:pPr algn="just"/>
            <a:r>
              <a:rPr lang="es-CO" dirty="0">
                <a:latin typeface="Arial" panose="020B0604020202020204" pitchFamily="34" charset="0"/>
                <a:cs typeface="Arial" panose="020B0604020202020204" pitchFamily="34" charset="0"/>
              </a:rPr>
              <a:t>Da vía a las Rutas Integrales de Atención en Salud (RIAS), en el marco del Modelo Integral de Atención en Salud (MIAS), la cual tiene como objetivo buscar un modelo que pase del asistencialismo a la prevención; las entidades territoriales, las aseguradoras y los prestadores estarán obligadas a brindar atenciones para promover la salud y anticiparse a la enfermedad tanto en niños, adolescentes, adultos y adultos mayores.</a:t>
            </a:r>
          </a:p>
          <a:p>
            <a:pPr algn="just"/>
            <a:endParaRPr lang="es-CO" b="1" dirty="0">
              <a:latin typeface="Arial" panose="020B0604020202020204" pitchFamily="34" charset="0"/>
              <a:cs typeface="Arial" pitchFamily="34" charset="0"/>
            </a:endParaRPr>
          </a:p>
          <a:p>
            <a:pPr algn="just"/>
            <a:r>
              <a:rPr lang="es-CO" b="1" dirty="0">
                <a:latin typeface="Arial" panose="020B0604020202020204" pitchFamily="34" charset="0"/>
                <a:cs typeface="Arial" pitchFamily="34" charset="0"/>
              </a:rPr>
              <a:t>LAS RIAS (Ruta Integral de Atención en Salud)</a:t>
            </a:r>
          </a:p>
          <a:p>
            <a:pPr algn="just"/>
            <a:r>
              <a:rPr lang="es-CO" dirty="0">
                <a:latin typeface="Arial" panose="020B0604020202020204" pitchFamily="34" charset="0"/>
                <a:cs typeface="Arial" panose="020B0604020202020204" pitchFamily="34" charset="0"/>
              </a:rPr>
              <a:t>Tiene como objetivo  </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Contribuir al mejoramiento de los resultados en salud</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Reducir la carga de la enfermedad </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Mediante las condiciones necesarias para asegurar la integralidad en la atención en Salud para las personas, familias y comunidades.</a:t>
            </a:r>
            <a:endParaRPr lang="es-ES" dirty="0">
              <a:latin typeface="Arial" panose="020B0604020202020204" pitchFamily="34" charset="0"/>
              <a:cs typeface="Arial" pitchFamily="34" charset="0"/>
            </a:endParaRPr>
          </a:p>
          <a:p>
            <a:endParaRPr lang="es-CO" sz="1600" dirty="0">
              <a:solidFill>
                <a:srgbClr val="727070"/>
              </a:solidFill>
              <a:latin typeface="Montserrat Medium" panose="00000600000000000000" pitchFamily="2" charset="0"/>
            </a:endParaRPr>
          </a:p>
        </p:txBody>
      </p:sp>
      <p:sp>
        <p:nvSpPr>
          <p:cNvPr id="7" name="CuadroTexto 6"/>
          <p:cNvSpPr txBox="1"/>
          <p:nvPr/>
        </p:nvSpPr>
        <p:spPr>
          <a:xfrm>
            <a:off x="2818833" y="550298"/>
            <a:ext cx="5654112" cy="584775"/>
          </a:xfrm>
          <a:prstGeom prst="rect">
            <a:avLst/>
          </a:prstGeom>
          <a:noFill/>
        </p:spPr>
        <p:txBody>
          <a:bodyPr wrap="none" rtlCol="0">
            <a:spAutoFit/>
          </a:bodyPr>
          <a:lstStyle/>
          <a:p>
            <a:pPr marL="457200" lvl="0" indent="-457200" algn="ctr"/>
            <a:r>
              <a:rPr lang="es-CO" sz="3200" b="1" dirty="0">
                <a:solidFill>
                  <a:srgbClr val="FF0000"/>
                </a:solidFill>
                <a:latin typeface="Arial" pitchFamily="34" charset="0"/>
                <a:cs typeface="Arial" pitchFamily="34" charset="0"/>
              </a:rPr>
              <a:t>RESOLUCIÓN 3280 DE 2018</a:t>
            </a:r>
          </a:p>
        </p:txBody>
      </p:sp>
    </p:spTree>
    <p:extLst>
      <p:ext uri="{BB962C8B-B14F-4D97-AF65-F5344CB8AC3E}">
        <p14:creationId xmlns:p14="http://schemas.microsoft.com/office/powerpoint/2010/main" val="2527591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CC6D5181-ABF5-4215-BF7E-4FC2F472B4D7}"/>
              </a:ext>
            </a:extLst>
          </p:cNvPr>
          <p:cNvGraphicFramePr/>
          <p:nvPr>
            <p:extLst>
              <p:ext uri="{D42A27DB-BD31-4B8C-83A1-F6EECF244321}">
                <p14:modId xmlns:p14="http://schemas.microsoft.com/office/powerpoint/2010/main" val="1082894856"/>
              </p:ext>
            </p:extLst>
          </p:nvPr>
        </p:nvGraphicFramePr>
        <p:xfrm>
          <a:off x="1009931" y="1303469"/>
          <a:ext cx="10098695" cy="3937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3424309" y="364656"/>
            <a:ext cx="4086696" cy="646331"/>
          </a:xfrm>
          <a:prstGeom prst="rect">
            <a:avLst/>
          </a:prstGeom>
        </p:spPr>
        <p:txBody>
          <a:bodyPr wrap="none">
            <a:spAutoFit/>
          </a:bodyPr>
          <a:lstStyle/>
          <a:p>
            <a:r>
              <a:rPr lang="es-CO" sz="3600" b="1" dirty="0" smtClean="0">
                <a:solidFill>
                  <a:srgbClr val="FF0000"/>
                </a:solidFill>
              </a:rPr>
              <a:t>INGRESO A LAS RIAS</a:t>
            </a:r>
            <a:endParaRPr lang="es-CO" sz="3600" b="1" dirty="0">
              <a:solidFill>
                <a:srgbClr val="FF0000"/>
              </a:solidFill>
            </a:endParaRPr>
          </a:p>
        </p:txBody>
      </p:sp>
    </p:spTree>
    <p:extLst>
      <p:ext uri="{BB962C8B-B14F-4D97-AF65-F5344CB8AC3E}">
        <p14:creationId xmlns:p14="http://schemas.microsoft.com/office/powerpoint/2010/main" val="4261924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4"/>
          <a:stretch>
            <a:fillRect/>
          </a:stretch>
        </p:blipFill>
        <p:spPr>
          <a:xfrm>
            <a:off x="6198995" y="1179835"/>
            <a:ext cx="5762380" cy="4321369"/>
          </a:xfrm>
          <a:prstGeom prst="ellipse">
            <a:avLst/>
          </a:prstGeom>
          <a:ln>
            <a:noFill/>
          </a:ln>
          <a:effectLst>
            <a:softEdge rad="112500"/>
          </a:effectLst>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085529" y="533504"/>
            <a:ext cx="822693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SALUD AUDITIVA Y COMUNICATIVA</a:t>
            </a:r>
            <a:endParaRPr lang="es-CO" sz="3600" b="1" dirty="0"/>
          </a:p>
        </p:txBody>
      </p:sp>
      <p:sp>
        <p:nvSpPr>
          <p:cNvPr id="4" name="Rectángulo 3"/>
          <p:cNvSpPr/>
          <p:nvPr/>
        </p:nvSpPr>
        <p:spPr>
          <a:xfrm>
            <a:off x="1200482" y="1606692"/>
            <a:ext cx="6186435" cy="3539430"/>
          </a:xfrm>
          <a:prstGeom prst="rect">
            <a:avLst/>
          </a:prstGeom>
        </p:spPr>
        <p:txBody>
          <a:bodyPr wrap="square">
            <a:spAutoFit/>
          </a:bodyPr>
          <a:lstStyle/>
          <a:p>
            <a:r>
              <a:rPr lang="es-CO" sz="2800" dirty="0"/>
              <a:t>Salud Auditiva y comunicativa: Es la capacidad efectiva sana del ser humano</a:t>
            </a:r>
          </a:p>
          <a:p>
            <a:r>
              <a:rPr lang="es-CO" sz="2800" dirty="0"/>
              <a:t>para oír, ligada a la función de c</a:t>
            </a:r>
            <a:r>
              <a:rPr lang="es-CO" sz="2800" dirty="0" smtClean="0"/>
              <a:t>omunicar </a:t>
            </a:r>
            <a:r>
              <a:rPr lang="es-CO" sz="2800" dirty="0"/>
              <a:t>a través del lenguaje, dicha capacidad</a:t>
            </a:r>
          </a:p>
          <a:p>
            <a:r>
              <a:rPr lang="es-CO" sz="2800" dirty="0"/>
              <a:t>depende de las estructuras y fisiología del órgano de la audición, del grado de</a:t>
            </a:r>
          </a:p>
          <a:p>
            <a:r>
              <a:rPr lang="es-CO" sz="2800" dirty="0"/>
              <a:t>maduración del individuo y del a</a:t>
            </a:r>
            <a:r>
              <a:rPr lang="es-CO" sz="2800" dirty="0" smtClean="0"/>
              <a:t>mbiente </a:t>
            </a:r>
            <a:r>
              <a:rPr lang="es-CO" sz="2800" dirty="0"/>
              <a:t>sociocultural en el que se desenvuelve. </a:t>
            </a:r>
          </a:p>
        </p:txBody>
      </p:sp>
    </p:spTree>
    <p:extLst>
      <p:ext uri="{BB962C8B-B14F-4D97-AF65-F5344CB8AC3E}">
        <p14:creationId xmlns:p14="http://schemas.microsoft.com/office/powerpoint/2010/main" val="401617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4"/>
          <a:stretch>
            <a:fillRect/>
          </a:stretch>
        </p:blipFill>
        <p:spPr>
          <a:xfrm>
            <a:off x="6705600" y="2061885"/>
            <a:ext cx="5197158" cy="3478306"/>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620971" y="616133"/>
            <a:ext cx="905889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TRANSTORNOS DEL SISTEMA AUDITIVO</a:t>
            </a:r>
            <a:endParaRPr lang="es-CO" sz="3600" b="1" dirty="0"/>
          </a:p>
        </p:txBody>
      </p:sp>
      <p:sp>
        <p:nvSpPr>
          <p:cNvPr id="2" name="Rectángulo 1"/>
          <p:cNvSpPr/>
          <p:nvPr/>
        </p:nvSpPr>
        <p:spPr>
          <a:xfrm>
            <a:off x="1114186" y="1656912"/>
            <a:ext cx="5770709" cy="4832092"/>
          </a:xfrm>
          <a:prstGeom prst="rect">
            <a:avLst/>
          </a:prstGeom>
        </p:spPr>
        <p:txBody>
          <a:bodyPr wrap="square">
            <a:spAutoFit/>
          </a:bodyPr>
          <a:lstStyle/>
          <a:p>
            <a:endParaRPr lang="es-CO" sz="2800" dirty="0"/>
          </a:p>
          <a:p>
            <a:r>
              <a:rPr lang="es-CO" sz="2800" dirty="0"/>
              <a:t>L</a:t>
            </a:r>
            <a:r>
              <a:rPr lang="es-CO" sz="2800" dirty="0" smtClean="0"/>
              <a:t>os </a:t>
            </a:r>
            <a:r>
              <a:rPr lang="es-CO" sz="2800" dirty="0"/>
              <a:t>trastornos del sistema auditivo y la discapacidad auditiva han sido </a:t>
            </a:r>
          </a:p>
          <a:p>
            <a:r>
              <a:rPr lang="es-CO" sz="2800" dirty="0"/>
              <a:t>identificados como </a:t>
            </a:r>
            <a:r>
              <a:rPr lang="es-CO" sz="2800" dirty="0" smtClean="0"/>
              <a:t>prioritarios</a:t>
            </a:r>
            <a:r>
              <a:rPr lang="es-CO" sz="2800" dirty="0"/>
              <a:t> y</a:t>
            </a:r>
            <a:r>
              <a:rPr lang="es-CO" sz="2800" dirty="0" smtClean="0"/>
              <a:t> exigen respuestas </a:t>
            </a:r>
            <a:r>
              <a:rPr lang="es-CO" sz="2800" dirty="0"/>
              <a:t>estatales y gubernamentales efectivas, </a:t>
            </a:r>
            <a:r>
              <a:rPr lang="es-CO" sz="2800" dirty="0" smtClean="0"/>
              <a:t>las </a:t>
            </a:r>
            <a:r>
              <a:rPr lang="es-CO" sz="2800" dirty="0"/>
              <a:t>causas principales </a:t>
            </a:r>
            <a:r>
              <a:rPr lang="es-CO" sz="2800" dirty="0" smtClean="0"/>
              <a:t>de daño </a:t>
            </a:r>
            <a:r>
              <a:rPr lang="es-CO" sz="2800" dirty="0"/>
              <a:t>o deterioro del sistema auditivo de los colombianos y de intervención prioritaria </a:t>
            </a:r>
          </a:p>
          <a:p>
            <a:r>
              <a:rPr lang="es-CO" sz="2800" dirty="0"/>
              <a:t>obedecen a:   </a:t>
            </a:r>
          </a:p>
          <a:p>
            <a:r>
              <a:rPr lang="es-CO" sz="2800" dirty="0"/>
              <a:t> </a:t>
            </a:r>
          </a:p>
        </p:txBody>
      </p:sp>
    </p:spTree>
    <p:extLst>
      <p:ext uri="{BB962C8B-B14F-4D97-AF65-F5344CB8AC3E}">
        <p14:creationId xmlns:p14="http://schemas.microsoft.com/office/powerpoint/2010/main" val="232099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5176417"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FACTORES DE RIESGO</a:t>
            </a:r>
            <a:endParaRPr lang="es-CO" sz="3600" b="1" dirty="0"/>
          </a:p>
        </p:txBody>
      </p:sp>
      <p:pic>
        <p:nvPicPr>
          <p:cNvPr id="9" name="Imagen 8"/>
          <p:cNvPicPr>
            <a:picLocks noChangeAspect="1"/>
          </p:cNvPicPr>
          <p:nvPr/>
        </p:nvPicPr>
        <p:blipFill>
          <a:blip r:embed="rId5"/>
          <a:stretch>
            <a:fillRect/>
          </a:stretch>
        </p:blipFill>
        <p:spPr>
          <a:xfrm>
            <a:off x="4805082" y="2335307"/>
            <a:ext cx="2638748" cy="2638748"/>
          </a:xfrm>
          <a:prstGeom prst="rect">
            <a:avLst/>
          </a:prstGeom>
        </p:spPr>
      </p:pic>
      <p:sp>
        <p:nvSpPr>
          <p:cNvPr id="19" name="Elipse 18"/>
          <p:cNvSpPr/>
          <p:nvPr/>
        </p:nvSpPr>
        <p:spPr>
          <a:xfrm>
            <a:off x="6538517" y="1168023"/>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Interacción</a:t>
            </a:r>
            <a:endParaRPr lang="es-CO" dirty="0"/>
          </a:p>
        </p:txBody>
      </p:sp>
      <p:sp>
        <p:nvSpPr>
          <p:cNvPr id="20" name="Elipse 19"/>
          <p:cNvSpPr/>
          <p:nvPr/>
        </p:nvSpPr>
        <p:spPr>
          <a:xfrm>
            <a:off x="3481430" y="1144516"/>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Ambientales</a:t>
            </a:r>
          </a:p>
        </p:txBody>
      </p:sp>
      <p:sp>
        <p:nvSpPr>
          <p:cNvPr id="21" name="Elipse 20"/>
          <p:cNvSpPr/>
          <p:nvPr/>
        </p:nvSpPr>
        <p:spPr>
          <a:xfrm>
            <a:off x="7715486" y="2524861"/>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Económicos</a:t>
            </a:r>
            <a:endParaRPr lang="es-CO" dirty="0"/>
          </a:p>
        </p:txBody>
      </p:sp>
      <p:sp>
        <p:nvSpPr>
          <p:cNvPr id="22" name="Elipse 21"/>
          <p:cNvSpPr/>
          <p:nvPr/>
        </p:nvSpPr>
        <p:spPr>
          <a:xfrm>
            <a:off x="7631945" y="4093952"/>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Sociales-culturales</a:t>
            </a:r>
            <a:endParaRPr lang="es-CO" dirty="0"/>
          </a:p>
        </p:txBody>
      </p:sp>
      <p:sp>
        <p:nvSpPr>
          <p:cNvPr id="23" name="Elipse 22"/>
          <p:cNvSpPr/>
          <p:nvPr/>
        </p:nvSpPr>
        <p:spPr>
          <a:xfrm>
            <a:off x="4660352" y="5219800"/>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Atención de salud</a:t>
            </a:r>
            <a:endParaRPr lang="es-CO" dirty="0"/>
          </a:p>
        </p:txBody>
      </p:sp>
      <p:sp>
        <p:nvSpPr>
          <p:cNvPr id="24" name="Elipse 23"/>
          <p:cNvSpPr/>
          <p:nvPr/>
        </p:nvSpPr>
        <p:spPr>
          <a:xfrm>
            <a:off x="1804002" y="3839717"/>
            <a:ext cx="285947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Comportamentales</a:t>
            </a:r>
            <a:endParaRPr lang="es-CO" dirty="0"/>
          </a:p>
        </p:txBody>
      </p:sp>
      <p:sp>
        <p:nvSpPr>
          <p:cNvPr id="25" name="Elipse 24"/>
          <p:cNvSpPr/>
          <p:nvPr/>
        </p:nvSpPr>
        <p:spPr>
          <a:xfrm>
            <a:off x="1997552" y="2468124"/>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Biológicos</a:t>
            </a:r>
            <a:endParaRPr lang="es-CO" dirty="0"/>
          </a:p>
        </p:txBody>
      </p:sp>
    </p:spTree>
    <p:extLst>
      <p:ext uri="{BB962C8B-B14F-4D97-AF65-F5344CB8AC3E}">
        <p14:creationId xmlns:p14="http://schemas.microsoft.com/office/powerpoint/2010/main" val="3524764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1873</TotalTime>
  <Words>4076</Words>
  <Application>Microsoft Office PowerPoint</Application>
  <PresentationFormat>Personalizado</PresentationFormat>
  <Paragraphs>427</Paragraphs>
  <Slides>39</Slides>
  <Notes>20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GUSTAVO</cp:lastModifiedBy>
  <cp:revision>101</cp:revision>
  <dcterms:created xsi:type="dcterms:W3CDTF">2020-08-01T22:10:19Z</dcterms:created>
  <dcterms:modified xsi:type="dcterms:W3CDTF">2021-04-23T17:16:55Z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