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59" r:id="rId5"/>
    <p:sldId id="263" r:id="rId6"/>
    <p:sldId id="266" r:id="rId7"/>
    <p:sldId id="264" r:id="rId8"/>
    <p:sldId id="265" r:id="rId9"/>
    <p:sldId id="261" r:id="rId10"/>
    <p:sldId id="279" r:id="rId11"/>
    <p:sldId id="278" r:id="rId12"/>
    <p:sldId id="281" r:id="rId13"/>
    <p:sldId id="280" r:id="rId14"/>
    <p:sldId id="282" r:id="rId15"/>
    <p:sldId id="286" r:id="rId16"/>
    <p:sldId id="283" r:id="rId17"/>
    <p:sldId id="284" r:id="rId18"/>
    <p:sldId id="285" r:id="rId19"/>
    <p:sldId id="269" r:id="rId20"/>
    <p:sldId id="271" r:id="rId21"/>
    <p:sldId id="272" r:id="rId22"/>
    <p:sldId id="273" r:id="rId23"/>
    <p:sldId id="274" r:id="rId24"/>
    <p:sldId id="275" r:id="rId25"/>
    <p:sldId id="276" r:id="rId26"/>
    <p:sldId id="277" r:id="rId2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7070"/>
    <a:srgbClr val="E20E18"/>
    <a:srgbClr val="A4A3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095" autoAdjust="0"/>
  </p:normalViewPr>
  <p:slideViewPr>
    <p:cSldViewPr snapToGrid="0">
      <p:cViewPr varScale="1">
        <p:scale>
          <a:sx n="47" d="100"/>
          <a:sy n="47" d="100"/>
        </p:scale>
        <p:origin x="15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EA19E6-B385-4D8A-92D8-0DEEC532297E}" type="doc">
      <dgm:prSet loTypeId="urn:microsoft.com/office/officeart/2005/8/layout/process1" loCatId="process" qsTypeId="urn:microsoft.com/office/officeart/2005/8/quickstyle/simple1" qsCatId="simple" csTypeId="urn:microsoft.com/office/officeart/2005/8/colors/colorful2" csCatId="colorful" phldr="1"/>
      <dgm:spPr/>
    </dgm:pt>
    <dgm:pt modelId="{EECEB7CB-3E93-4502-9AEF-85C8F4F519A5}">
      <dgm:prSet phldrT="[Texto]"/>
      <dgm:spPr/>
      <dgm:t>
        <a:bodyPr/>
        <a:lstStyle/>
        <a:p>
          <a:r>
            <a:rPr lang="es-CO" smtClean="0">
              <a:latin typeface="Arial" panose="020B0604020202020204" pitchFamily="34" charset="0"/>
              <a:cs typeface="Arial" panose="020B0604020202020204" pitchFamily="34" charset="0"/>
            </a:rPr>
            <a:t>Identificación del riesgo en la Ruta de Prevención y Mantenimiento</a:t>
          </a:r>
          <a:endParaRPr lang="es-CO" dirty="0">
            <a:latin typeface="Arial" panose="020B0604020202020204" pitchFamily="34" charset="0"/>
            <a:cs typeface="Arial" panose="020B0604020202020204" pitchFamily="34" charset="0"/>
          </a:endParaRPr>
        </a:p>
      </dgm:t>
    </dgm:pt>
    <dgm:pt modelId="{A923B231-5ECF-44B9-B9B0-B1965083E06E}" type="parTrans" cxnId="{7EDD785A-CB99-4D2F-B5D3-CC639A7803BA}">
      <dgm:prSet/>
      <dgm:spPr/>
      <dgm:t>
        <a:bodyPr/>
        <a:lstStyle/>
        <a:p>
          <a:endParaRPr lang="es-CO"/>
        </a:p>
      </dgm:t>
    </dgm:pt>
    <dgm:pt modelId="{5A1F2430-ACE8-4E75-B735-4F41FA0C6C92}" type="sibTrans" cxnId="{7EDD785A-CB99-4D2F-B5D3-CC639A7803BA}">
      <dgm:prSet/>
      <dgm:spPr/>
      <dgm:t>
        <a:bodyPr/>
        <a:lstStyle/>
        <a:p>
          <a:endParaRPr lang="es-CO"/>
        </a:p>
      </dgm:t>
    </dgm:pt>
    <dgm:pt modelId="{ED2019B3-CE17-431C-A7BC-E171D438CB8D}">
      <dgm:prSet phldrT="[Texto]"/>
      <dgm:spPr/>
      <dgm:t>
        <a:bodyPr/>
        <a:lstStyle/>
        <a:p>
          <a:r>
            <a:rPr lang="es-CO" smtClean="0">
              <a:latin typeface="Arial" panose="020B0604020202020204" pitchFamily="34" charset="0"/>
              <a:cs typeface="Arial" panose="020B0604020202020204" pitchFamily="34" charset="0"/>
            </a:rPr>
            <a:t>En acciones individuales o colectivas, en otras rutas de riesgo o especificas</a:t>
          </a:r>
          <a:endParaRPr lang="es-CO" dirty="0">
            <a:latin typeface="Arial" panose="020B0604020202020204" pitchFamily="34" charset="0"/>
            <a:cs typeface="Arial" panose="020B0604020202020204" pitchFamily="34" charset="0"/>
          </a:endParaRPr>
        </a:p>
      </dgm:t>
    </dgm:pt>
    <dgm:pt modelId="{50F0FC6A-6087-4AFE-9B28-B9B43DD9A9C7}" type="parTrans" cxnId="{FED00D60-F501-4FC7-9B6C-1B56351D1531}">
      <dgm:prSet/>
      <dgm:spPr/>
      <dgm:t>
        <a:bodyPr/>
        <a:lstStyle/>
        <a:p>
          <a:endParaRPr lang="es-CO"/>
        </a:p>
      </dgm:t>
    </dgm:pt>
    <dgm:pt modelId="{69B762D2-1FBB-4239-9992-E67876889C5D}" type="sibTrans" cxnId="{FED00D60-F501-4FC7-9B6C-1B56351D1531}">
      <dgm:prSet/>
      <dgm:spPr/>
      <dgm:t>
        <a:bodyPr/>
        <a:lstStyle/>
        <a:p>
          <a:endParaRPr lang="es-CO"/>
        </a:p>
      </dgm:t>
    </dgm:pt>
    <dgm:pt modelId="{46958368-C26D-411A-AC91-0D1C1F7E4053}">
      <dgm:prSet phldrT="[Texto]"/>
      <dgm:spPr/>
      <dgm:t>
        <a:bodyPr/>
        <a:lstStyle/>
        <a:p>
          <a:r>
            <a:rPr lang="es-CO" smtClean="0">
              <a:latin typeface="Arial" panose="020B0604020202020204" pitchFamily="34" charset="0"/>
              <a:cs typeface="Arial" panose="020B0604020202020204" pitchFamily="34" charset="0"/>
            </a:rPr>
            <a:t>En la demanda espontánea realizada por el paciente en servicios ambulatorios por sintomatología asociada</a:t>
          </a:r>
          <a:endParaRPr lang="es-CO" dirty="0">
            <a:latin typeface="Arial" panose="020B0604020202020204" pitchFamily="34" charset="0"/>
            <a:cs typeface="Arial" panose="020B0604020202020204" pitchFamily="34" charset="0"/>
          </a:endParaRPr>
        </a:p>
      </dgm:t>
    </dgm:pt>
    <dgm:pt modelId="{1E8AC23A-FADE-4585-B23D-4C23D9909880}" type="parTrans" cxnId="{9964AA81-4844-4A9D-840A-29F821D1C71B}">
      <dgm:prSet/>
      <dgm:spPr/>
      <dgm:t>
        <a:bodyPr/>
        <a:lstStyle/>
        <a:p>
          <a:endParaRPr lang="es-CO"/>
        </a:p>
      </dgm:t>
    </dgm:pt>
    <dgm:pt modelId="{F075EE66-9143-4759-A342-2C78CA3998CE}" type="sibTrans" cxnId="{9964AA81-4844-4A9D-840A-29F821D1C71B}">
      <dgm:prSet/>
      <dgm:spPr/>
      <dgm:t>
        <a:bodyPr/>
        <a:lstStyle/>
        <a:p>
          <a:endParaRPr lang="es-CO"/>
        </a:p>
      </dgm:t>
    </dgm:pt>
    <dgm:pt modelId="{5F385370-02DA-45EF-8794-E0AC03EEECA7}">
      <dgm:prSet phldrT="[Texto]"/>
      <dgm:spPr/>
      <dgm:t>
        <a:bodyPr/>
        <a:lstStyle/>
        <a:p>
          <a:r>
            <a:rPr lang="es-CO" smtClean="0">
              <a:latin typeface="Arial" panose="020B0604020202020204" pitchFamily="34" charset="0"/>
              <a:cs typeface="Arial" panose="020B0604020202020204" pitchFamily="34" charset="0"/>
            </a:rPr>
            <a:t>En el ámbito hospitalario o de urgencias en caso de presentar un episodio agudo que requiera atención institucional</a:t>
          </a:r>
          <a:endParaRPr lang="es-CO" dirty="0">
            <a:latin typeface="Arial" panose="020B0604020202020204" pitchFamily="34" charset="0"/>
            <a:cs typeface="Arial" panose="020B0604020202020204" pitchFamily="34" charset="0"/>
          </a:endParaRPr>
        </a:p>
      </dgm:t>
    </dgm:pt>
    <dgm:pt modelId="{5917123F-B9CA-432E-A48B-D4336918C722}" type="parTrans" cxnId="{22368DDB-0654-413F-A857-F8D0545DE743}">
      <dgm:prSet/>
      <dgm:spPr/>
      <dgm:t>
        <a:bodyPr/>
        <a:lstStyle/>
        <a:p>
          <a:endParaRPr lang="es-CO"/>
        </a:p>
      </dgm:t>
    </dgm:pt>
    <dgm:pt modelId="{9D3736DF-E330-4C6A-885E-96AA8A5E155E}" type="sibTrans" cxnId="{22368DDB-0654-413F-A857-F8D0545DE743}">
      <dgm:prSet/>
      <dgm:spPr/>
      <dgm:t>
        <a:bodyPr/>
        <a:lstStyle/>
        <a:p>
          <a:endParaRPr lang="es-CO"/>
        </a:p>
      </dgm:t>
    </dgm:pt>
    <dgm:pt modelId="{98B0D559-027A-4BD9-875B-82626E2B9C87}" type="pres">
      <dgm:prSet presAssocID="{D9EA19E6-B385-4D8A-92D8-0DEEC532297E}" presName="Name0" presStyleCnt="0">
        <dgm:presLayoutVars>
          <dgm:dir/>
          <dgm:resizeHandles val="exact"/>
        </dgm:presLayoutVars>
      </dgm:prSet>
      <dgm:spPr/>
    </dgm:pt>
    <dgm:pt modelId="{A320ED7C-E17A-48E6-8CD0-5AD70E6D218F}" type="pres">
      <dgm:prSet presAssocID="{EECEB7CB-3E93-4502-9AEF-85C8F4F519A5}" presName="node" presStyleLbl="node1" presStyleIdx="0" presStyleCnt="4">
        <dgm:presLayoutVars>
          <dgm:bulletEnabled val="1"/>
        </dgm:presLayoutVars>
      </dgm:prSet>
      <dgm:spPr/>
      <dgm:t>
        <a:bodyPr/>
        <a:lstStyle/>
        <a:p>
          <a:endParaRPr lang="es-CO"/>
        </a:p>
      </dgm:t>
    </dgm:pt>
    <dgm:pt modelId="{1BE3FAEE-3644-4369-BB6A-1F83D1D57001}" type="pres">
      <dgm:prSet presAssocID="{5A1F2430-ACE8-4E75-B735-4F41FA0C6C92}" presName="sibTrans" presStyleLbl="sibTrans2D1" presStyleIdx="0" presStyleCnt="3"/>
      <dgm:spPr/>
      <dgm:t>
        <a:bodyPr/>
        <a:lstStyle/>
        <a:p>
          <a:endParaRPr lang="es-CO"/>
        </a:p>
      </dgm:t>
    </dgm:pt>
    <dgm:pt modelId="{0FF0A7B0-2A0D-4099-8C65-2F76577D7F89}" type="pres">
      <dgm:prSet presAssocID="{5A1F2430-ACE8-4E75-B735-4F41FA0C6C92}" presName="connectorText" presStyleLbl="sibTrans2D1" presStyleIdx="0" presStyleCnt="3"/>
      <dgm:spPr/>
      <dgm:t>
        <a:bodyPr/>
        <a:lstStyle/>
        <a:p>
          <a:endParaRPr lang="es-CO"/>
        </a:p>
      </dgm:t>
    </dgm:pt>
    <dgm:pt modelId="{5DEE8129-85B4-4ED1-B45C-FA45398B91EE}" type="pres">
      <dgm:prSet presAssocID="{ED2019B3-CE17-431C-A7BC-E171D438CB8D}" presName="node" presStyleLbl="node1" presStyleIdx="1" presStyleCnt="4">
        <dgm:presLayoutVars>
          <dgm:bulletEnabled val="1"/>
        </dgm:presLayoutVars>
      </dgm:prSet>
      <dgm:spPr/>
      <dgm:t>
        <a:bodyPr/>
        <a:lstStyle/>
        <a:p>
          <a:endParaRPr lang="es-CO"/>
        </a:p>
      </dgm:t>
    </dgm:pt>
    <dgm:pt modelId="{471EE6B2-7578-4DC6-85D9-7785D71804AC}" type="pres">
      <dgm:prSet presAssocID="{69B762D2-1FBB-4239-9992-E67876889C5D}" presName="sibTrans" presStyleLbl="sibTrans2D1" presStyleIdx="1" presStyleCnt="3"/>
      <dgm:spPr/>
      <dgm:t>
        <a:bodyPr/>
        <a:lstStyle/>
        <a:p>
          <a:endParaRPr lang="es-CO"/>
        </a:p>
      </dgm:t>
    </dgm:pt>
    <dgm:pt modelId="{C7DEBE94-A3CC-40BF-83F4-190E22129CDF}" type="pres">
      <dgm:prSet presAssocID="{69B762D2-1FBB-4239-9992-E67876889C5D}" presName="connectorText" presStyleLbl="sibTrans2D1" presStyleIdx="1" presStyleCnt="3"/>
      <dgm:spPr/>
      <dgm:t>
        <a:bodyPr/>
        <a:lstStyle/>
        <a:p>
          <a:endParaRPr lang="es-CO"/>
        </a:p>
      </dgm:t>
    </dgm:pt>
    <dgm:pt modelId="{88B08AAA-19D4-4092-ACB2-0BBA765971F1}" type="pres">
      <dgm:prSet presAssocID="{46958368-C26D-411A-AC91-0D1C1F7E4053}" presName="node" presStyleLbl="node1" presStyleIdx="2" presStyleCnt="4">
        <dgm:presLayoutVars>
          <dgm:bulletEnabled val="1"/>
        </dgm:presLayoutVars>
      </dgm:prSet>
      <dgm:spPr/>
      <dgm:t>
        <a:bodyPr/>
        <a:lstStyle/>
        <a:p>
          <a:endParaRPr lang="es-CO"/>
        </a:p>
      </dgm:t>
    </dgm:pt>
    <dgm:pt modelId="{2FE745D6-8F4E-4B6B-8761-2522D7BC8651}" type="pres">
      <dgm:prSet presAssocID="{F075EE66-9143-4759-A342-2C78CA3998CE}" presName="sibTrans" presStyleLbl="sibTrans2D1" presStyleIdx="2" presStyleCnt="3"/>
      <dgm:spPr/>
      <dgm:t>
        <a:bodyPr/>
        <a:lstStyle/>
        <a:p>
          <a:endParaRPr lang="es-CO"/>
        </a:p>
      </dgm:t>
    </dgm:pt>
    <dgm:pt modelId="{85EFD689-C83F-45D3-B706-158DF94F7BA1}" type="pres">
      <dgm:prSet presAssocID="{F075EE66-9143-4759-A342-2C78CA3998CE}" presName="connectorText" presStyleLbl="sibTrans2D1" presStyleIdx="2" presStyleCnt="3"/>
      <dgm:spPr/>
      <dgm:t>
        <a:bodyPr/>
        <a:lstStyle/>
        <a:p>
          <a:endParaRPr lang="es-CO"/>
        </a:p>
      </dgm:t>
    </dgm:pt>
    <dgm:pt modelId="{C934744B-C6E1-47A8-A800-FCA7EADD07FA}" type="pres">
      <dgm:prSet presAssocID="{5F385370-02DA-45EF-8794-E0AC03EEECA7}" presName="node" presStyleLbl="node1" presStyleIdx="3" presStyleCnt="4">
        <dgm:presLayoutVars>
          <dgm:bulletEnabled val="1"/>
        </dgm:presLayoutVars>
      </dgm:prSet>
      <dgm:spPr/>
      <dgm:t>
        <a:bodyPr/>
        <a:lstStyle/>
        <a:p>
          <a:endParaRPr lang="es-CO"/>
        </a:p>
      </dgm:t>
    </dgm:pt>
  </dgm:ptLst>
  <dgm:cxnLst>
    <dgm:cxn modelId="{AC456DF3-E646-48A1-83F1-007DE2D62ADD}" type="presOf" srcId="{D9EA19E6-B385-4D8A-92D8-0DEEC532297E}" destId="{98B0D559-027A-4BD9-875B-82626E2B9C87}" srcOrd="0" destOrd="0" presId="urn:microsoft.com/office/officeart/2005/8/layout/process1"/>
    <dgm:cxn modelId="{79A7972B-52B7-45C7-AA1D-CE632946DBAF}" type="presOf" srcId="{69B762D2-1FBB-4239-9992-E67876889C5D}" destId="{471EE6B2-7578-4DC6-85D9-7785D71804AC}" srcOrd="0" destOrd="0" presId="urn:microsoft.com/office/officeart/2005/8/layout/process1"/>
    <dgm:cxn modelId="{22368DDB-0654-413F-A857-F8D0545DE743}" srcId="{D9EA19E6-B385-4D8A-92D8-0DEEC532297E}" destId="{5F385370-02DA-45EF-8794-E0AC03EEECA7}" srcOrd="3" destOrd="0" parTransId="{5917123F-B9CA-432E-A48B-D4336918C722}" sibTransId="{9D3736DF-E330-4C6A-885E-96AA8A5E155E}"/>
    <dgm:cxn modelId="{32FB99BC-B202-4896-9400-60FF1AD2C654}" type="presOf" srcId="{5F385370-02DA-45EF-8794-E0AC03EEECA7}" destId="{C934744B-C6E1-47A8-A800-FCA7EADD07FA}" srcOrd="0" destOrd="0" presId="urn:microsoft.com/office/officeart/2005/8/layout/process1"/>
    <dgm:cxn modelId="{2B731195-FBF4-413A-BCC4-7E8D34209475}" type="presOf" srcId="{F075EE66-9143-4759-A342-2C78CA3998CE}" destId="{2FE745D6-8F4E-4B6B-8761-2522D7BC8651}" srcOrd="0" destOrd="0" presId="urn:microsoft.com/office/officeart/2005/8/layout/process1"/>
    <dgm:cxn modelId="{D0C9DC74-AE37-4F83-87EC-72110B225276}" type="presOf" srcId="{69B762D2-1FBB-4239-9992-E67876889C5D}" destId="{C7DEBE94-A3CC-40BF-83F4-190E22129CDF}" srcOrd="1" destOrd="0" presId="urn:microsoft.com/office/officeart/2005/8/layout/process1"/>
    <dgm:cxn modelId="{A483490B-362B-44B5-AD78-811967023C82}" type="presOf" srcId="{ED2019B3-CE17-431C-A7BC-E171D438CB8D}" destId="{5DEE8129-85B4-4ED1-B45C-FA45398B91EE}" srcOrd="0" destOrd="0" presId="urn:microsoft.com/office/officeart/2005/8/layout/process1"/>
    <dgm:cxn modelId="{E72513AD-2FAE-447A-B022-C174FD321845}" type="presOf" srcId="{F075EE66-9143-4759-A342-2C78CA3998CE}" destId="{85EFD689-C83F-45D3-B706-158DF94F7BA1}" srcOrd="1" destOrd="0" presId="urn:microsoft.com/office/officeart/2005/8/layout/process1"/>
    <dgm:cxn modelId="{7EDD785A-CB99-4D2F-B5D3-CC639A7803BA}" srcId="{D9EA19E6-B385-4D8A-92D8-0DEEC532297E}" destId="{EECEB7CB-3E93-4502-9AEF-85C8F4F519A5}" srcOrd="0" destOrd="0" parTransId="{A923B231-5ECF-44B9-B9B0-B1965083E06E}" sibTransId="{5A1F2430-ACE8-4E75-B735-4F41FA0C6C92}"/>
    <dgm:cxn modelId="{204EC619-2B08-43ED-AB30-2B1BF0F0E11D}" type="presOf" srcId="{EECEB7CB-3E93-4502-9AEF-85C8F4F519A5}" destId="{A320ED7C-E17A-48E6-8CD0-5AD70E6D218F}" srcOrd="0" destOrd="0" presId="urn:microsoft.com/office/officeart/2005/8/layout/process1"/>
    <dgm:cxn modelId="{B3D14DDD-0459-4E00-9AD0-50F3F2C7CB6C}" type="presOf" srcId="{5A1F2430-ACE8-4E75-B735-4F41FA0C6C92}" destId="{0FF0A7B0-2A0D-4099-8C65-2F76577D7F89}" srcOrd="1" destOrd="0" presId="urn:microsoft.com/office/officeart/2005/8/layout/process1"/>
    <dgm:cxn modelId="{FED00D60-F501-4FC7-9B6C-1B56351D1531}" srcId="{D9EA19E6-B385-4D8A-92D8-0DEEC532297E}" destId="{ED2019B3-CE17-431C-A7BC-E171D438CB8D}" srcOrd="1" destOrd="0" parTransId="{50F0FC6A-6087-4AFE-9B28-B9B43DD9A9C7}" sibTransId="{69B762D2-1FBB-4239-9992-E67876889C5D}"/>
    <dgm:cxn modelId="{6D5B3329-D213-4180-8D42-35D89A9B667F}" type="presOf" srcId="{46958368-C26D-411A-AC91-0D1C1F7E4053}" destId="{88B08AAA-19D4-4092-ACB2-0BBA765971F1}" srcOrd="0" destOrd="0" presId="urn:microsoft.com/office/officeart/2005/8/layout/process1"/>
    <dgm:cxn modelId="{F1FCE858-DBBD-4A11-B454-17CEDD222BA8}" type="presOf" srcId="{5A1F2430-ACE8-4E75-B735-4F41FA0C6C92}" destId="{1BE3FAEE-3644-4369-BB6A-1F83D1D57001}" srcOrd="0" destOrd="0" presId="urn:microsoft.com/office/officeart/2005/8/layout/process1"/>
    <dgm:cxn modelId="{9964AA81-4844-4A9D-840A-29F821D1C71B}" srcId="{D9EA19E6-B385-4D8A-92D8-0DEEC532297E}" destId="{46958368-C26D-411A-AC91-0D1C1F7E4053}" srcOrd="2" destOrd="0" parTransId="{1E8AC23A-FADE-4585-B23D-4C23D9909880}" sibTransId="{F075EE66-9143-4759-A342-2C78CA3998CE}"/>
    <dgm:cxn modelId="{33E1B0BA-469D-4AB9-B136-1BC23AFB8178}" type="presParOf" srcId="{98B0D559-027A-4BD9-875B-82626E2B9C87}" destId="{A320ED7C-E17A-48E6-8CD0-5AD70E6D218F}" srcOrd="0" destOrd="0" presId="urn:microsoft.com/office/officeart/2005/8/layout/process1"/>
    <dgm:cxn modelId="{75B935BB-E8D0-426D-B2B5-8532E9C5F1CA}" type="presParOf" srcId="{98B0D559-027A-4BD9-875B-82626E2B9C87}" destId="{1BE3FAEE-3644-4369-BB6A-1F83D1D57001}" srcOrd="1" destOrd="0" presId="urn:microsoft.com/office/officeart/2005/8/layout/process1"/>
    <dgm:cxn modelId="{06F0A68C-9F5B-4DAB-A791-F1E284ADBE6A}" type="presParOf" srcId="{1BE3FAEE-3644-4369-BB6A-1F83D1D57001}" destId="{0FF0A7B0-2A0D-4099-8C65-2F76577D7F89}" srcOrd="0" destOrd="0" presId="urn:microsoft.com/office/officeart/2005/8/layout/process1"/>
    <dgm:cxn modelId="{1FE447FD-9584-4842-9C0D-D636D21AB784}" type="presParOf" srcId="{98B0D559-027A-4BD9-875B-82626E2B9C87}" destId="{5DEE8129-85B4-4ED1-B45C-FA45398B91EE}" srcOrd="2" destOrd="0" presId="urn:microsoft.com/office/officeart/2005/8/layout/process1"/>
    <dgm:cxn modelId="{A8C52134-91DD-47F0-BE94-076AB54609B5}" type="presParOf" srcId="{98B0D559-027A-4BD9-875B-82626E2B9C87}" destId="{471EE6B2-7578-4DC6-85D9-7785D71804AC}" srcOrd="3" destOrd="0" presId="urn:microsoft.com/office/officeart/2005/8/layout/process1"/>
    <dgm:cxn modelId="{E149E085-57A6-4751-8E0F-09C294C0B605}" type="presParOf" srcId="{471EE6B2-7578-4DC6-85D9-7785D71804AC}" destId="{C7DEBE94-A3CC-40BF-83F4-190E22129CDF}" srcOrd="0" destOrd="0" presId="urn:microsoft.com/office/officeart/2005/8/layout/process1"/>
    <dgm:cxn modelId="{6AE8758E-66B1-4939-AD2F-8DB70B547190}" type="presParOf" srcId="{98B0D559-027A-4BD9-875B-82626E2B9C87}" destId="{88B08AAA-19D4-4092-ACB2-0BBA765971F1}" srcOrd="4" destOrd="0" presId="urn:microsoft.com/office/officeart/2005/8/layout/process1"/>
    <dgm:cxn modelId="{D0274263-8A1B-40E4-8DA5-2B40DEA16C9D}" type="presParOf" srcId="{98B0D559-027A-4BD9-875B-82626E2B9C87}" destId="{2FE745D6-8F4E-4B6B-8761-2522D7BC8651}" srcOrd="5" destOrd="0" presId="urn:microsoft.com/office/officeart/2005/8/layout/process1"/>
    <dgm:cxn modelId="{3FEF507F-193A-4337-9EC1-1AA46AC95278}" type="presParOf" srcId="{2FE745D6-8F4E-4B6B-8761-2522D7BC8651}" destId="{85EFD689-C83F-45D3-B706-158DF94F7BA1}" srcOrd="0" destOrd="0" presId="urn:microsoft.com/office/officeart/2005/8/layout/process1"/>
    <dgm:cxn modelId="{2B130EB7-864E-472D-9AF4-03C3EB1E8E34}" type="presParOf" srcId="{98B0D559-027A-4BD9-875B-82626E2B9C87}" destId="{C934744B-C6E1-47A8-A800-FCA7EADD07FA}" srcOrd="6" destOrd="0" presId="urn:microsoft.com/office/officeart/2005/8/layout/process1"/>
  </dgm:cxnLst>
  <dgm:bg>
    <a:solidFill>
      <a:srgbClr val="FFC00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0ED7C-E17A-48E6-8CD0-5AD70E6D218F}">
      <dsp:nvSpPr>
        <dsp:cNvPr id="0" name=""/>
        <dsp:cNvSpPr/>
      </dsp:nvSpPr>
      <dsp:spPr>
        <a:xfrm>
          <a:off x="4437" y="768329"/>
          <a:ext cx="1940349" cy="240061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smtClean="0">
              <a:latin typeface="Arial" panose="020B0604020202020204" pitchFamily="34" charset="0"/>
              <a:cs typeface="Arial" panose="020B0604020202020204" pitchFamily="34" charset="0"/>
            </a:rPr>
            <a:t>Identificación del riesgo en la Ruta de Prevención y Mantenimiento</a:t>
          </a:r>
          <a:endParaRPr lang="es-CO" sz="1800" kern="1200" dirty="0">
            <a:latin typeface="Arial" panose="020B0604020202020204" pitchFamily="34" charset="0"/>
            <a:cs typeface="Arial" panose="020B0604020202020204" pitchFamily="34" charset="0"/>
          </a:endParaRPr>
        </a:p>
      </dsp:txBody>
      <dsp:txXfrm>
        <a:off x="61268" y="825160"/>
        <a:ext cx="1826687" cy="2286952"/>
      </dsp:txXfrm>
    </dsp:sp>
    <dsp:sp modelId="{1BE3FAEE-3644-4369-BB6A-1F83D1D57001}">
      <dsp:nvSpPr>
        <dsp:cNvPr id="0" name=""/>
        <dsp:cNvSpPr/>
      </dsp:nvSpPr>
      <dsp:spPr>
        <a:xfrm>
          <a:off x="2138822" y="1728033"/>
          <a:ext cx="411354" cy="48120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CO" sz="1400" kern="1200"/>
        </a:p>
      </dsp:txBody>
      <dsp:txXfrm>
        <a:off x="2138822" y="1824274"/>
        <a:ext cx="287948" cy="288724"/>
      </dsp:txXfrm>
    </dsp:sp>
    <dsp:sp modelId="{5DEE8129-85B4-4ED1-B45C-FA45398B91EE}">
      <dsp:nvSpPr>
        <dsp:cNvPr id="0" name=""/>
        <dsp:cNvSpPr/>
      </dsp:nvSpPr>
      <dsp:spPr>
        <a:xfrm>
          <a:off x="2720927" y="768329"/>
          <a:ext cx="1940349" cy="2400614"/>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smtClean="0">
              <a:latin typeface="Arial" panose="020B0604020202020204" pitchFamily="34" charset="0"/>
              <a:cs typeface="Arial" panose="020B0604020202020204" pitchFamily="34" charset="0"/>
            </a:rPr>
            <a:t>En acciones individuales o colectivas, en otras rutas de riesgo o especificas</a:t>
          </a:r>
          <a:endParaRPr lang="es-CO" sz="1800" kern="1200" dirty="0">
            <a:latin typeface="Arial" panose="020B0604020202020204" pitchFamily="34" charset="0"/>
            <a:cs typeface="Arial" panose="020B0604020202020204" pitchFamily="34" charset="0"/>
          </a:endParaRPr>
        </a:p>
      </dsp:txBody>
      <dsp:txXfrm>
        <a:off x="2777758" y="825160"/>
        <a:ext cx="1826687" cy="2286952"/>
      </dsp:txXfrm>
    </dsp:sp>
    <dsp:sp modelId="{471EE6B2-7578-4DC6-85D9-7785D71804AC}">
      <dsp:nvSpPr>
        <dsp:cNvPr id="0" name=""/>
        <dsp:cNvSpPr/>
      </dsp:nvSpPr>
      <dsp:spPr>
        <a:xfrm>
          <a:off x="4855312" y="1728033"/>
          <a:ext cx="411354" cy="481206"/>
        </a:xfrm>
        <a:prstGeom prst="rightArrow">
          <a:avLst>
            <a:gd name="adj1" fmla="val 60000"/>
            <a:gd name="adj2" fmla="val 50000"/>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CO" sz="1400" kern="1200"/>
        </a:p>
      </dsp:txBody>
      <dsp:txXfrm>
        <a:off x="4855312" y="1824274"/>
        <a:ext cx="287948" cy="288724"/>
      </dsp:txXfrm>
    </dsp:sp>
    <dsp:sp modelId="{88B08AAA-19D4-4092-ACB2-0BBA765971F1}">
      <dsp:nvSpPr>
        <dsp:cNvPr id="0" name=""/>
        <dsp:cNvSpPr/>
      </dsp:nvSpPr>
      <dsp:spPr>
        <a:xfrm>
          <a:off x="5437417" y="768329"/>
          <a:ext cx="1940349" cy="2400614"/>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smtClean="0">
              <a:latin typeface="Arial" panose="020B0604020202020204" pitchFamily="34" charset="0"/>
              <a:cs typeface="Arial" panose="020B0604020202020204" pitchFamily="34" charset="0"/>
            </a:rPr>
            <a:t>En la demanda espontánea realizada por el paciente en servicios ambulatorios por sintomatología asociada</a:t>
          </a:r>
          <a:endParaRPr lang="es-CO" sz="1800" kern="1200" dirty="0">
            <a:latin typeface="Arial" panose="020B0604020202020204" pitchFamily="34" charset="0"/>
            <a:cs typeface="Arial" panose="020B0604020202020204" pitchFamily="34" charset="0"/>
          </a:endParaRPr>
        </a:p>
      </dsp:txBody>
      <dsp:txXfrm>
        <a:off x="5494248" y="825160"/>
        <a:ext cx="1826687" cy="2286952"/>
      </dsp:txXfrm>
    </dsp:sp>
    <dsp:sp modelId="{2FE745D6-8F4E-4B6B-8761-2522D7BC8651}">
      <dsp:nvSpPr>
        <dsp:cNvPr id="0" name=""/>
        <dsp:cNvSpPr/>
      </dsp:nvSpPr>
      <dsp:spPr>
        <a:xfrm>
          <a:off x="7571802" y="1728033"/>
          <a:ext cx="411354" cy="481206"/>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CO" sz="1400" kern="1200"/>
        </a:p>
      </dsp:txBody>
      <dsp:txXfrm>
        <a:off x="7571802" y="1824274"/>
        <a:ext cx="287948" cy="288724"/>
      </dsp:txXfrm>
    </dsp:sp>
    <dsp:sp modelId="{C934744B-C6E1-47A8-A800-FCA7EADD07FA}">
      <dsp:nvSpPr>
        <dsp:cNvPr id="0" name=""/>
        <dsp:cNvSpPr/>
      </dsp:nvSpPr>
      <dsp:spPr>
        <a:xfrm>
          <a:off x="8153907" y="768329"/>
          <a:ext cx="1940349" cy="2400614"/>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smtClean="0">
              <a:latin typeface="Arial" panose="020B0604020202020204" pitchFamily="34" charset="0"/>
              <a:cs typeface="Arial" panose="020B0604020202020204" pitchFamily="34" charset="0"/>
            </a:rPr>
            <a:t>En el ámbito hospitalario o de urgencias en caso de presentar un episodio agudo que requiera atención institucional</a:t>
          </a:r>
          <a:endParaRPr lang="es-CO" sz="1800" kern="1200" dirty="0">
            <a:latin typeface="Arial" panose="020B0604020202020204" pitchFamily="34" charset="0"/>
            <a:cs typeface="Arial" panose="020B0604020202020204" pitchFamily="34" charset="0"/>
          </a:endParaRPr>
        </a:p>
      </dsp:txBody>
      <dsp:txXfrm>
        <a:off x="8210738" y="825160"/>
        <a:ext cx="1826687" cy="228695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C5AEBB-4A79-4299-AC2A-422F428560AF}" type="datetimeFigureOut">
              <a:rPr lang="es-CO" smtClean="0"/>
              <a:t>11/03/2021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AFB274-5681-49AD-87B0-CFAFCB5371EF}" type="slidenum">
              <a:rPr lang="es-CO" smtClean="0"/>
              <a:t>‹Nº›</a:t>
            </a:fld>
            <a:endParaRPr lang="es-CO"/>
          </a:p>
        </p:txBody>
      </p:sp>
    </p:spTree>
    <p:extLst>
      <p:ext uri="{BB962C8B-B14F-4D97-AF65-F5344CB8AC3E}">
        <p14:creationId xmlns:p14="http://schemas.microsoft.com/office/powerpoint/2010/main" val="1449992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PDSP : PLAN DECENAL DE SALUD</a:t>
            </a:r>
            <a:r>
              <a:rPr lang="es-CO" baseline="0" dirty="0" smtClean="0"/>
              <a:t> PUBLICA </a:t>
            </a:r>
            <a:endParaRPr lang="es-CO" dirty="0" smtClean="0"/>
          </a:p>
          <a:p>
            <a:r>
              <a:rPr lang="es-CO" dirty="0" smtClean="0"/>
              <a:t>PSPIC : PLAN DE SALUD PÚBLICA DE INTERVENCIONES COLECTIVAS</a:t>
            </a:r>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8</a:t>
            </a:fld>
            <a:endParaRPr lang="es-CO"/>
          </a:p>
        </p:txBody>
      </p:sp>
    </p:spTree>
    <p:extLst>
      <p:ext uri="{BB962C8B-B14F-4D97-AF65-F5344CB8AC3E}">
        <p14:creationId xmlns:p14="http://schemas.microsoft.com/office/powerpoint/2010/main" val="2917445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smtClean="0"/>
          </a:p>
          <a:p>
            <a:r>
              <a:rPr lang="es-CO" dirty="0" smtClean="0"/>
              <a:t> </a:t>
            </a:r>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18</a:t>
            </a:fld>
            <a:endParaRPr lang="es-CO"/>
          </a:p>
        </p:txBody>
      </p:sp>
    </p:spTree>
    <p:extLst>
      <p:ext uri="{BB962C8B-B14F-4D97-AF65-F5344CB8AC3E}">
        <p14:creationId xmlns:p14="http://schemas.microsoft.com/office/powerpoint/2010/main" val="3591454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19</a:t>
            </a:fld>
            <a:endParaRPr lang="es-CO"/>
          </a:p>
        </p:txBody>
      </p:sp>
    </p:spTree>
    <p:extLst>
      <p:ext uri="{BB962C8B-B14F-4D97-AF65-F5344CB8AC3E}">
        <p14:creationId xmlns:p14="http://schemas.microsoft.com/office/powerpoint/2010/main" val="1065304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b="1" dirty="0" smtClean="0"/>
              <a:t>ABORDAJE:</a:t>
            </a:r>
          </a:p>
          <a:p>
            <a:r>
              <a:rPr lang="es-CO" dirty="0" smtClean="0"/>
              <a:t>El enfoque de las actividades promocionales y preventivas en los territorios , está orientado a la detección temprana de los defectos de refracción, con especial énfasis en la población infantil, igualmente es importante realizar actividades de demanda inducida hacia los servicios de salud, diagnóstico y tratamiento en todo el curso de vida, desarrollo de actividades de información, educación, y comunicación, que permita generar conocimiento a la población frente al tema, el cual ya es considerado un problema de salud pública a nivel mundial. </a:t>
            </a:r>
          </a:p>
          <a:p>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10</a:t>
            </a:fld>
            <a:endParaRPr lang="es-CO"/>
          </a:p>
        </p:txBody>
      </p:sp>
    </p:spTree>
    <p:extLst>
      <p:ext uri="{BB962C8B-B14F-4D97-AF65-F5344CB8AC3E}">
        <p14:creationId xmlns:p14="http://schemas.microsoft.com/office/powerpoint/2010/main" val="549732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smtClean="0"/>
          </a:p>
          <a:p>
            <a:r>
              <a:rPr lang="es-CO" b="1" dirty="0" smtClean="0"/>
              <a:t>LOS DEFECTOS REFRACTIVOS EN EL POS </a:t>
            </a:r>
          </a:p>
          <a:p>
            <a:r>
              <a:rPr lang="es-CO" dirty="0" smtClean="0"/>
              <a:t>El plan obligatorio de salud, , el médico general realizará la remisión a este servicio. </a:t>
            </a:r>
          </a:p>
          <a:p>
            <a:endParaRPr lang="es-CO" dirty="0" smtClean="0"/>
          </a:p>
          <a:p>
            <a:r>
              <a:rPr lang="es-CO" dirty="0" smtClean="0"/>
              <a:t>En cuanto a corrección óptica la cobertura está establecida de la siguiente manera:</a:t>
            </a:r>
          </a:p>
          <a:p>
            <a:r>
              <a:rPr lang="es-CO" dirty="0" smtClean="0"/>
              <a:t>ARTÍCULO 58 RESOLUCION 6408 DE 2016. LENTES EXTERNOS. En el Plan de Beneficios en Salud con cargo a la UPC se cubren los lentes correctores externos en vidrio o plástico (incluye policarbonato) en las Siguientes condiciones:</a:t>
            </a:r>
          </a:p>
          <a:p>
            <a:endParaRPr lang="es-CO" dirty="0" smtClean="0"/>
          </a:p>
          <a:p>
            <a:r>
              <a:rPr lang="es-CO" dirty="0" smtClean="0"/>
              <a:t>1. En Régimen Contributivo:</a:t>
            </a:r>
          </a:p>
          <a:p>
            <a:r>
              <a:rPr lang="es-CO" dirty="0" smtClean="0"/>
              <a:t>Se cubren una (1) vez cada año en las personas de doce (12) años de edad o menos y una vez cada cinco (5) años en los mayores de doce (12) años de edad, por prescripción médica o por optometría y para defectos que disminuyan la agudeza visual.  La cobertura incluye la adaptación del lente formulado a la montura; el valor de la montura es asumido por el usuario. </a:t>
            </a:r>
          </a:p>
          <a:p>
            <a:endParaRPr lang="es-CO" dirty="0" smtClean="0"/>
          </a:p>
          <a:p>
            <a:r>
              <a:rPr lang="es-CO" dirty="0" smtClean="0"/>
              <a:t>2. En Régimen Subsidiado:</a:t>
            </a:r>
          </a:p>
          <a:p>
            <a:r>
              <a:rPr lang="es-CO" dirty="0" smtClean="0"/>
              <a:t>a. Para personas menores de 21 años y mayores de 60 años de edad, se cubren una vez al año, por prescripción médica o por optometría y para defectos que disminuyan la agudeza visual. La cobertura incluye el suministro de la montura hasta por un valor equivalente al 10% del salario mínimo legal mensual vigente.</a:t>
            </a:r>
          </a:p>
          <a:p>
            <a:endParaRPr lang="es-CO" dirty="0" smtClean="0"/>
          </a:p>
          <a:p>
            <a:r>
              <a:rPr lang="es-CO" dirty="0" smtClean="0"/>
              <a:t>b. Para las personas mayores de 21 y menores de 60 años de edad se cubren los lentes externos una vez cada cinco años por prescripción médica o por optometría para defectos que disminuyan la agudeza visual. La cobertura incluye la adaptación del lente formulado a la montura; el valor de la montura es asumido por el usuario.</a:t>
            </a:r>
          </a:p>
          <a:p>
            <a:endParaRPr lang="es-CO" dirty="0" smtClean="0"/>
          </a:p>
          <a:p>
            <a:r>
              <a:rPr lang="es-CO" dirty="0" smtClean="0"/>
              <a:t>PARÁGRAFO. No se cubren con cargo a la UPC filtros o colores, películas especiales, lentes de contacto ni líquidos para lentes. </a:t>
            </a:r>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11</a:t>
            </a:fld>
            <a:endParaRPr lang="es-CO"/>
          </a:p>
        </p:txBody>
      </p:sp>
    </p:spTree>
    <p:extLst>
      <p:ext uri="{BB962C8B-B14F-4D97-AF65-F5344CB8AC3E}">
        <p14:creationId xmlns:p14="http://schemas.microsoft.com/office/powerpoint/2010/main" val="1563672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De acuerdo a lo anterior, es necesario fortalecer los canales que permiten el acceso a la cirugía</a:t>
            </a:r>
          </a:p>
          <a:p>
            <a:r>
              <a:rPr lang="es-CO" dirty="0" smtClean="0"/>
              <a:t>de catarata en Colombia,  partiendo desde procesos de información, educación y comunicación</a:t>
            </a:r>
          </a:p>
          <a:p>
            <a:r>
              <a:rPr lang="es-CO" dirty="0" smtClean="0"/>
              <a:t>a la comunidad, acerca de sus derechos frente al sistema de salud. </a:t>
            </a:r>
          </a:p>
          <a:p>
            <a:endParaRPr lang="es-CO" dirty="0" smtClean="0"/>
          </a:p>
          <a:p>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12</a:t>
            </a:fld>
            <a:endParaRPr lang="es-CO"/>
          </a:p>
        </p:txBody>
      </p:sp>
    </p:spTree>
    <p:extLst>
      <p:ext uri="{BB962C8B-B14F-4D97-AF65-F5344CB8AC3E}">
        <p14:creationId xmlns:p14="http://schemas.microsoft.com/office/powerpoint/2010/main" val="177490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smtClean="0"/>
          </a:p>
          <a:p>
            <a:r>
              <a:rPr lang="es-CO" dirty="0" smtClean="0"/>
              <a:t> </a:t>
            </a:r>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13</a:t>
            </a:fld>
            <a:endParaRPr lang="es-CO"/>
          </a:p>
        </p:txBody>
      </p:sp>
    </p:spTree>
    <p:extLst>
      <p:ext uri="{BB962C8B-B14F-4D97-AF65-F5344CB8AC3E}">
        <p14:creationId xmlns:p14="http://schemas.microsoft.com/office/powerpoint/2010/main" val="1898900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smtClean="0"/>
          </a:p>
          <a:p>
            <a:r>
              <a:rPr lang="es-CO" dirty="0" smtClean="0"/>
              <a:t> </a:t>
            </a:r>
          </a:p>
          <a:p>
            <a:r>
              <a:rPr lang="es-CO" dirty="0" smtClean="0"/>
              <a:t>Prevención secundaria</a:t>
            </a:r>
          </a:p>
          <a:p>
            <a:r>
              <a:rPr lang="es-CO" dirty="0" smtClean="0"/>
              <a:t>Consiste en adoptar medidas, que eviten que las personas se vuelvan ciegas por catarata, una </a:t>
            </a:r>
          </a:p>
          <a:p>
            <a:r>
              <a:rPr lang="es-CO" dirty="0" smtClean="0"/>
              <a:t>vez identificada la patología es necesario realizar el tratamiento adecuado y oportuno, dicho</a:t>
            </a:r>
          </a:p>
          <a:p>
            <a:r>
              <a:rPr lang="es-CO" dirty="0" smtClean="0"/>
              <a:t>tratamiento es esencialmente quirúrgico, y el médico tratante debe definir la técnica más</a:t>
            </a:r>
          </a:p>
          <a:p>
            <a:r>
              <a:rPr lang="es-CO" dirty="0" smtClean="0"/>
              <a:t>adecuada según el caso, es importante mencionar que el plan obligatorio de salud de Colombia,</a:t>
            </a:r>
          </a:p>
          <a:p>
            <a:r>
              <a:rPr lang="es-CO" dirty="0" smtClean="0"/>
              <a:t>posee una cobertura amplia de técnicas quirúrgicas para el tratamiento de la catarata,</a:t>
            </a:r>
          </a:p>
          <a:p>
            <a:r>
              <a:rPr lang="es-CO" dirty="0" smtClean="0"/>
              <a:t>incluyendo la extracción extra-capsular de cristalino por facoemulsificacion. </a:t>
            </a:r>
          </a:p>
          <a:p>
            <a:endParaRPr lang="es-CO" dirty="0" smtClean="0"/>
          </a:p>
          <a:p>
            <a:r>
              <a:rPr lang="es-CO" dirty="0" smtClean="0"/>
              <a:t>Prevención Terciaria</a:t>
            </a:r>
          </a:p>
          <a:p>
            <a:r>
              <a:rPr lang="es-CO" dirty="0" smtClean="0"/>
              <a:t>Las acciones que pueden ser aplicadas en este nivel de prevención son: </a:t>
            </a:r>
          </a:p>
          <a:p>
            <a:r>
              <a:rPr lang="es-CO" dirty="0" smtClean="0"/>
              <a:t> Operar a los pacientes que ya se encuentran ciegos por catarata.</a:t>
            </a:r>
          </a:p>
          <a:p>
            <a:r>
              <a:rPr lang="es-CO" dirty="0" smtClean="0"/>
              <a:t> Realización de cirugía a las personas que presentan ceguera recurrente. </a:t>
            </a:r>
          </a:p>
          <a:p>
            <a:pPr marL="0" marR="0" indent="0" algn="l" defTabSz="914400" rtl="0" eaLnBrk="1" fontAlgn="auto" latinLnBrk="0" hangingPunct="1">
              <a:lnSpc>
                <a:spcPct val="100000"/>
              </a:lnSpc>
              <a:spcBef>
                <a:spcPts val="0"/>
              </a:spcBef>
              <a:spcAft>
                <a:spcPts val="0"/>
              </a:spcAft>
              <a:buClrTx/>
              <a:buSzTx/>
              <a:buFontTx/>
              <a:buNone/>
              <a:tabLst/>
              <a:defRPr/>
            </a:pPr>
            <a:r>
              <a:rPr lang="es-CO" sz="1200" kern="1200" dirty="0" smtClean="0">
                <a:solidFill>
                  <a:schemeClr val="tx1"/>
                </a:solidFill>
                <a:latin typeface="+mn-lt"/>
                <a:ea typeface="+mn-ea"/>
                <a:cs typeface="+mn-cs"/>
              </a:rPr>
              <a:t> Vincular a las personas ciegas en un programa de auxilio a la baja visión.</a:t>
            </a:r>
          </a:p>
          <a:p>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14</a:t>
            </a:fld>
            <a:endParaRPr lang="es-CO"/>
          </a:p>
        </p:txBody>
      </p:sp>
    </p:spTree>
    <p:extLst>
      <p:ext uri="{BB962C8B-B14F-4D97-AF65-F5344CB8AC3E}">
        <p14:creationId xmlns:p14="http://schemas.microsoft.com/office/powerpoint/2010/main" val="2499023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smtClean="0"/>
          </a:p>
          <a:p>
            <a:r>
              <a:rPr lang="es-CO" dirty="0" smtClean="0"/>
              <a:t> </a:t>
            </a:r>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15</a:t>
            </a:fld>
            <a:endParaRPr lang="es-CO"/>
          </a:p>
        </p:txBody>
      </p:sp>
    </p:spTree>
    <p:extLst>
      <p:ext uri="{BB962C8B-B14F-4D97-AF65-F5344CB8AC3E}">
        <p14:creationId xmlns:p14="http://schemas.microsoft.com/office/powerpoint/2010/main" val="2430957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smtClean="0"/>
          </a:p>
          <a:p>
            <a:r>
              <a:rPr lang="es-CO" dirty="0" smtClean="0"/>
              <a:t> La Retinopatía del Prematuro es un trastorno </a:t>
            </a:r>
            <a:r>
              <a:rPr lang="es-CO" dirty="0" err="1" smtClean="0"/>
              <a:t>retinal</a:t>
            </a:r>
            <a:r>
              <a:rPr lang="es-CO" dirty="0" smtClean="0"/>
              <a:t> de los niños prematuros de bajo peso,</a:t>
            </a:r>
          </a:p>
          <a:p>
            <a:r>
              <a:rPr lang="es-CO" dirty="0" smtClean="0"/>
              <a:t>caracterizado por proliferación de tejido vascular que crece en el límite entre la retina vascular y</a:t>
            </a:r>
          </a:p>
          <a:p>
            <a:r>
              <a:rPr lang="es-CO" dirty="0" err="1" smtClean="0"/>
              <a:t>avascular</a:t>
            </a:r>
            <a:r>
              <a:rPr lang="es-CO" dirty="0" smtClean="0"/>
              <a:t> que potencialmente puede provocar ceguera.</a:t>
            </a:r>
          </a:p>
          <a:p>
            <a:endParaRPr lang="es-CO" dirty="0" smtClean="0"/>
          </a:p>
          <a:p>
            <a:r>
              <a:rPr lang="es-CO" dirty="0" smtClean="0"/>
              <a:t>Este problema es prevenible en un 50% con un tratamiento oportuno a base de cirugía láser y</a:t>
            </a:r>
          </a:p>
          <a:p>
            <a:r>
              <a:rPr lang="es-CO" dirty="0" smtClean="0"/>
              <a:t>crioterapia. Para poder llegar a este diagnóstico es necesario realizar un tamiz a todos los</a:t>
            </a:r>
          </a:p>
          <a:p>
            <a:r>
              <a:rPr lang="es-CO" dirty="0" smtClean="0"/>
              <a:t>prematuros de riesgo que sean atendidos en la Unidad de Cuidados Intensivos Neonatales</a:t>
            </a:r>
          </a:p>
          <a:p>
            <a:r>
              <a:rPr lang="es-CO" dirty="0" smtClean="0"/>
              <a:t>(UCIN) en el que se requiere la participación de los médicos oftalmólogos, </a:t>
            </a:r>
            <a:r>
              <a:rPr lang="es-CO" dirty="0" err="1" smtClean="0"/>
              <a:t>retinólogos</a:t>
            </a:r>
            <a:r>
              <a:rPr lang="es-CO" dirty="0" smtClean="0"/>
              <a:t>,</a:t>
            </a:r>
          </a:p>
          <a:p>
            <a:r>
              <a:rPr lang="es-CO" dirty="0" err="1" smtClean="0"/>
              <a:t>neonatólogos</a:t>
            </a:r>
            <a:r>
              <a:rPr lang="es-CO" dirty="0" smtClean="0"/>
              <a:t>, pediatras, médicos generales, enfermeras especialistas, que con conciencia y</a:t>
            </a:r>
          </a:p>
          <a:p>
            <a:r>
              <a:rPr lang="es-CO" dirty="0" smtClean="0"/>
              <a:t>compromiso detecten este problema.</a:t>
            </a:r>
          </a:p>
          <a:p>
            <a:endParaRPr lang="es-CO" dirty="0" smtClean="0"/>
          </a:p>
          <a:p>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16</a:t>
            </a:fld>
            <a:endParaRPr lang="es-CO"/>
          </a:p>
        </p:txBody>
      </p:sp>
    </p:spTree>
    <p:extLst>
      <p:ext uri="{BB962C8B-B14F-4D97-AF65-F5344CB8AC3E}">
        <p14:creationId xmlns:p14="http://schemas.microsoft.com/office/powerpoint/2010/main" val="931807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smtClean="0"/>
          </a:p>
          <a:p>
            <a:r>
              <a:rPr lang="es-CO" dirty="0" smtClean="0"/>
              <a:t> </a:t>
            </a:r>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17</a:t>
            </a:fld>
            <a:endParaRPr lang="es-CO"/>
          </a:p>
        </p:txBody>
      </p:sp>
    </p:spTree>
    <p:extLst>
      <p:ext uri="{BB962C8B-B14F-4D97-AF65-F5344CB8AC3E}">
        <p14:creationId xmlns:p14="http://schemas.microsoft.com/office/powerpoint/2010/main" val="3909554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11/03/2021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042242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11/03/2021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628298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11/03/2021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3249705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11/03/2021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1646926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F597D0CE-5128-414C-A023-A39569FB07FF}" type="datetimeFigureOut">
              <a:rPr lang="es-CO" smtClean="0"/>
              <a:t>11/03/2021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844075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F597D0CE-5128-414C-A023-A39569FB07FF}" type="datetimeFigureOut">
              <a:rPr lang="es-CO" smtClean="0"/>
              <a:t>11/03/2021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1182940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F597D0CE-5128-414C-A023-A39569FB07FF}" type="datetimeFigureOut">
              <a:rPr lang="es-CO" smtClean="0"/>
              <a:t>11/03/2021</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702757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F597D0CE-5128-414C-A023-A39569FB07FF}" type="datetimeFigureOut">
              <a:rPr lang="es-CO" smtClean="0"/>
              <a:t>11/03/2021</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89230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597D0CE-5128-414C-A023-A39569FB07FF}" type="datetimeFigureOut">
              <a:rPr lang="es-CO" smtClean="0"/>
              <a:t>11/03/2021</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3709320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597D0CE-5128-414C-A023-A39569FB07FF}" type="datetimeFigureOut">
              <a:rPr lang="es-CO" smtClean="0"/>
              <a:t>11/03/2021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931906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597D0CE-5128-414C-A023-A39569FB07FF}" type="datetimeFigureOut">
              <a:rPr lang="es-CO" smtClean="0"/>
              <a:t>11/03/2021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1583423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97D0CE-5128-414C-A023-A39569FB07FF}" type="datetimeFigureOut">
              <a:rPr lang="es-CO" smtClean="0"/>
              <a:t>11/03/2021</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C6AC8A-B3E1-4F75-8EFF-2AB62962D6C8}" type="slidenum">
              <a:rPr lang="es-CO" smtClean="0"/>
              <a:t>‹Nº›</a:t>
            </a:fld>
            <a:endParaRPr lang="es-CO"/>
          </a:p>
        </p:txBody>
      </p:sp>
    </p:spTree>
    <p:extLst>
      <p:ext uri="{BB962C8B-B14F-4D97-AF65-F5344CB8AC3E}">
        <p14:creationId xmlns:p14="http://schemas.microsoft.com/office/powerpoint/2010/main" val="3905940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9820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3000094" y="384182"/>
            <a:ext cx="6840334" cy="646331"/>
          </a:xfrm>
          <a:prstGeom prst="rect">
            <a:avLst/>
          </a:prstGeom>
        </p:spPr>
        <p:txBody>
          <a:bodyPr wrap="none">
            <a:spAutoFit/>
          </a:bodyPr>
          <a:lstStyle/>
          <a:p>
            <a:r>
              <a:rPr lang="es-CO" sz="3600" b="1" dirty="0" smtClean="0">
                <a:solidFill>
                  <a:srgbClr val="E20E18"/>
                </a:solidFill>
                <a:latin typeface="Montserrat Black" panose="00000A00000000000000" pitchFamily="2" charset="0"/>
              </a:rPr>
              <a:t>LOS DEFECTOS REFRACTIVOS</a:t>
            </a:r>
            <a:endParaRPr lang="es-CO" sz="3600" b="1" dirty="0"/>
          </a:p>
        </p:txBody>
      </p:sp>
      <p:sp>
        <p:nvSpPr>
          <p:cNvPr id="5" name="Rectángulo redondeado 4"/>
          <p:cNvSpPr/>
          <p:nvPr/>
        </p:nvSpPr>
        <p:spPr>
          <a:xfrm>
            <a:off x="1201003" y="1845600"/>
            <a:ext cx="4909374" cy="3709039"/>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s-CO"/>
          </a:p>
        </p:txBody>
      </p:sp>
      <p:sp>
        <p:nvSpPr>
          <p:cNvPr id="6" name="Rectángulo 5"/>
          <p:cNvSpPr/>
          <p:nvPr/>
        </p:nvSpPr>
        <p:spPr>
          <a:xfrm>
            <a:off x="1304843" y="1845600"/>
            <a:ext cx="4701694" cy="3600986"/>
          </a:xfrm>
          <a:prstGeom prst="rect">
            <a:avLst/>
          </a:prstGeom>
        </p:spPr>
        <p:txBody>
          <a:bodyPr wrap="square">
            <a:spAutoFit/>
          </a:bodyPr>
          <a:lstStyle/>
          <a:p>
            <a:pPr algn="ctr"/>
            <a:endParaRPr lang="es-CO" sz="2800" b="1" dirty="0" smtClean="0"/>
          </a:p>
          <a:p>
            <a:pPr algn="just"/>
            <a:r>
              <a:rPr lang="es-CO" sz="2000" dirty="0" smtClean="0"/>
              <a:t>Miopía</a:t>
            </a:r>
            <a:r>
              <a:rPr lang="es-CO" sz="2000" dirty="0"/>
              <a:t>, hipermetropía, astigmatismo y ambliopía, los </a:t>
            </a:r>
            <a:r>
              <a:rPr lang="es-CO" sz="2000" dirty="0" smtClean="0"/>
              <a:t>síntomas principales </a:t>
            </a:r>
            <a:r>
              <a:rPr lang="es-CO" sz="2000" dirty="0"/>
              <a:t>son la visión borrosa, picazón, sensación de tensión en los ojos y, ocasionalmente</a:t>
            </a:r>
            <a:r>
              <a:rPr lang="es-CO" sz="2000" dirty="0" smtClean="0"/>
              <a:t>, dolor </a:t>
            </a:r>
            <a:r>
              <a:rPr lang="es-CO" sz="2000" dirty="0"/>
              <a:t>de cabeza, estos últimos provocados por un sobreesfuerzo continuado. Estos </a:t>
            </a:r>
            <a:r>
              <a:rPr lang="es-CO" sz="2000" dirty="0" smtClean="0"/>
              <a:t>síntomas suelen </a:t>
            </a:r>
            <a:r>
              <a:rPr lang="es-CO" sz="2000" dirty="0"/>
              <a:t>desaparecer al corregir el defecto, ya sea con anteojos, lentes de contacto o por cirugía. </a:t>
            </a:r>
          </a:p>
          <a:p>
            <a:pPr algn="just"/>
            <a:endParaRPr lang="es-CO" sz="2000" dirty="0"/>
          </a:p>
        </p:txBody>
      </p:sp>
      <p:sp>
        <p:nvSpPr>
          <p:cNvPr id="9" name="CuadroTexto 8"/>
          <p:cNvSpPr txBox="1"/>
          <p:nvPr/>
        </p:nvSpPr>
        <p:spPr>
          <a:xfrm>
            <a:off x="6691745" y="1779610"/>
            <a:ext cx="4212816" cy="83099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400" dirty="0" smtClean="0"/>
              <a:t>Enfoque de actividades promocionales y preventivas</a:t>
            </a:r>
            <a:endParaRPr lang="es-CO" sz="2400" dirty="0"/>
          </a:p>
        </p:txBody>
      </p:sp>
      <p:sp>
        <p:nvSpPr>
          <p:cNvPr id="14" name="CuadroTexto 13"/>
          <p:cNvSpPr txBox="1"/>
          <p:nvPr/>
        </p:nvSpPr>
        <p:spPr>
          <a:xfrm>
            <a:off x="6762335" y="4463847"/>
            <a:ext cx="4212816" cy="83099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400" dirty="0"/>
              <a:t>Especial énfasis en población infantil</a:t>
            </a:r>
          </a:p>
        </p:txBody>
      </p:sp>
      <p:sp>
        <p:nvSpPr>
          <p:cNvPr id="15" name="CuadroTexto 14"/>
          <p:cNvSpPr txBox="1"/>
          <p:nvPr/>
        </p:nvSpPr>
        <p:spPr>
          <a:xfrm>
            <a:off x="6691745" y="3074103"/>
            <a:ext cx="4212816" cy="83099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endParaRPr lang="es-CO" sz="2400" dirty="0" smtClean="0"/>
          </a:p>
          <a:p>
            <a:pPr algn="ctr"/>
            <a:r>
              <a:rPr lang="es-CO" sz="2400" dirty="0" smtClean="0"/>
              <a:t>Detección temprana</a:t>
            </a:r>
            <a:endParaRPr lang="es-CO" sz="2400" dirty="0"/>
          </a:p>
        </p:txBody>
      </p:sp>
    </p:spTree>
    <p:extLst>
      <p:ext uri="{BB962C8B-B14F-4D97-AF65-F5344CB8AC3E}">
        <p14:creationId xmlns:p14="http://schemas.microsoft.com/office/powerpoint/2010/main" val="9609744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3418328" y="384182"/>
            <a:ext cx="6285695" cy="646331"/>
          </a:xfrm>
          <a:prstGeom prst="rect">
            <a:avLst/>
          </a:prstGeom>
        </p:spPr>
        <p:txBody>
          <a:bodyPr wrap="none">
            <a:spAutoFit/>
          </a:bodyPr>
          <a:lstStyle/>
          <a:p>
            <a:r>
              <a:rPr lang="es-CO" sz="3600" b="1" dirty="0" smtClean="0">
                <a:solidFill>
                  <a:srgbClr val="E20E18"/>
                </a:solidFill>
                <a:latin typeface="Montserrat Black" panose="00000A00000000000000" pitchFamily="2" charset="0"/>
              </a:rPr>
              <a:t>ATENCION NORMATIVA POS</a:t>
            </a:r>
            <a:endParaRPr lang="es-CO" sz="3600" b="1" dirty="0"/>
          </a:p>
        </p:txBody>
      </p:sp>
      <p:sp>
        <p:nvSpPr>
          <p:cNvPr id="9" name="CuadroTexto 8"/>
          <p:cNvSpPr txBox="1"/>
          <p:nvPr/>
        </p:nvSpPr>
        <p:spPr>
          <a:xfrm>
            <a:off x="1205343" y="2429855"/>
            <a:ext cx="4212816"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400" dirty="0" smtClean="0"/>
              <a:t>REGIMEN SUBSIDIADO</a:t>
            </a:r>
            <a:endParaRPr lang="es-CO" sz="2400" dirty="0"/>
          </a:p>
        </p:txBody>
      </p:sp>
      <p:sp>
        <p:nvSpPr>
          <p:cNvPr id="14" name="CuadroTexto 13"/>
          <p:cNvSpPr txBox="1"/>
          <p:nvPr/>
        </p:nvSpPr>
        <p:spPr>
          <a:xfrm>
            <a:off x="1205342" y="3391909"/>
            <a:ext cx="4490063" cy="193899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buFont typeface="Arial" panose="020B0604020202020204" pitchFamily="34" charset="0"/>
              <a:buChar char="•"/>
            </a:pPr>
            <a:r>
              <a:rPr lang="es-CO" sz="2400" dirty="0" smtClean="0"/>
              <a:t>&lt; 21  y &gt; de 60 años 1 vez al año</a:t>
            </a:r>
          </a:p>
          <a:p>
            <a:endParaRPr lang="es-CO" sz="2400" dirty="0"/>
          </a:p>
          <a:p>
            <a:pPr marL="342900" indent="-342900">
              <a:buFont typeface="Arial" panose="020B0604020202020204" pitchFamily="34" charset="0"/>
              <a:buChar char="•"/>
            </a:pPr>
            <a:r>
              <a:rPr lang="es-CO" sz="2400" dirty="0" smtClean="0"/>
              <a:t>&gt;21 y &lt; de 60 lentes externos una vez cada cinco años</a:t>
            </a:r>
          </a:p>
          <a:p>
            <a:pPr marL="342900" indent="-342900">
              <a:buFont typeface="Arial" panose="020B0604020202020204" pitchFamily="34" charset="0"/>
              <a:buChar char="•"/>
            </a:pPr>
            <a:endParaRPr lang="es-CO" sz="2400" dirty="0"/>
          </a:p>
        </p:txBody>
      </p:sp>
      <p:sp>
        <p:nvSpPr>
          <p:cNvPr id="15" name="CuadroTexto 14"/>
          <p:cNvSpPr txBox="1"/>
          <p:nvPr/>
        </p:nvSpPr>
        <p:spPr>
          <a:xfrm>
            <a:off x="6859735" y="2410436"/>
            <a:ext cx="4212816"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400" dirty="0" smtClean="0"/>
              <a:t>REGIMEN CONTRIBUTIVO</a:t>
            </a:r>
          </a:p>
        </p:txBody>
      </p:sp>
      <p:sp>
        <p:nvSpPr>
          <p:cNvPr id="10" name="Rectángulo 9"/>
          <p:cNvSpPr/>
          <p:nvPr/>
        </p:nvSpPr>
        <p:spPr>
          <a:xfrm>
            <a:off x="1205343" y="1105501"/>
            <a:ext cx="9867208" cy="1200329"/>
          </a:xfrm>
          <a:prstGeom prst="rect">
            <a:avLst/>
          </a:prstGeom>
        </p:spPr>
        <p:txBody>
          <a:bodyPr wrap="square">
            <a:spAutoFit/>
          </a:bodyPr>
          <a:lstStyle/>
          <a:p>
            <a:r>
              <a:rPr lang="es-CO" sz="2400" dirty="0"/>
              <a:t>C</a:t>
            </a:r>
            <a:r>
              <a:rPr lang="es-CO" sz="2400" dirty="0" smtClean="0"/>
              <a:t>onsulta </a:t>
            </a:r>
            <a:r>
              <a:rPr lang="es-CO" sz="2400" dirty="0"/>
              <a:t>de optometría y oftalmología a todos los grupos de edad en todos los regímenes de afiliación, para la identificación, diagnóstico y tratamiento de los defectos de </a:t>
            </a:r>
            <a:r>
              <a:rPr lang="es-CO" sz="2400" dirty="0" smtClean="0"/>
              <a:t>refracción.</a:t>
            </a:r>
            <a:endParaRPr lang="es-CO" sz="2400" dirty="0"/>
          </a:p>
        </p:txBody>
      </p:sp>
      <p:sp>
        <p:nvSpPr>
          <p:cNvPr id="17" name="CuadroTexto 16"/>
          <p:cNvSpPr txBox="1"/>
          <p:nvPr/>
        </p:nvSpPr>
        <p:spPr>
          <a:xfrm>
            <a:off x="6859735" y="3391909"/>
            <a:ext cx="4212816" cy="120032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buFont typeface="Arial" panose="020B0604020202020204" pitchFamily="34" charset="0"/>
              <a:buChar char="•"/>
            </a:pPr>
            <a:r>
              <a:rPr lang="es-CO" sz="2400" dirty="0" smtClean="0"/>
              <a:t>&lt; 12  una vez al año</a:t>
            </a:r>
          </a:p>
          <a:p>
            <a:endParaRPr lang="es-CO" sz="2400" dirty="0"/>
          </a:p>
          <a:p>
            <a:pPr marL="342900" indent="-342900">
              <a:buFont typeface="Arial" panose="020B0604020202020204" pitchFamily="34" charset="0"/>
              <a:buChar char="•"/>
            </a:pPr>
            <a:r>
              <a:rPr lang="es-CO" sz="2400" dirty="0" smtClean="0"/>
              <a:t>&gt;12 una vez cada cinco años</a:t>
            </a:r>
            <a:endParaRPr lang="es-CO" sz="2400" dirty="0"/>
          </a:p>
        </p:txBody>
      </p:sp>
    </p:spTree>
    <p:extLst>
      <p:ext uri="{BB962C8B-B14F-4D97-AF65-F5344CB8AC3E}">
        <p14:creationId xmlns:p14="http://schemas.microsoft.com/office/powerpoint/2010/main" val="3590107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Rectángulo redondeado 9"/>
          <p:cNvSpPr/>
          <p:nvPr/>
        </p:nvSpPr>
        <p:spPr>
          <a:xfrm>
            <a:off x="6308935" y="1629338"/>
            <a:ext cx="4909374" cy="3709039"/>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s-CO"/>
          </a:p>
        </p:txBody>
      </p:sp>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4398589" y="383916"/>
            <a:ext cx="3512500" cy="1200329"/>
          </a:xfrm>
          <a:prstGeom prst="rect">
            <a:avLst/>
          </a:prstGeom>
        </p:spPr>
        <p:txBody>
          <a:bodyPr wrap="none">
            <a:spAutoFit/>
          </a:bodyPr>
          <a:lstStyle/>
          <a:p>
            <a:r>
              <a:rPr lang="es-CO" sz="3600" b="1" dirty="0" smtClean="0">
                <a:solidFill>
                  <a:srgbClr val="E20E18"/>
                </a:solidFill>
                <a:latin typeface="Montserrat Black" panose="00000A00000000000000" pitchFamily="2" charset="0"/>
              </a:rPr>
              <a:t>LA CATARATA </a:t>
            </a:r>
          </a:p>
          <a:p>
            <a:endParaRPr lang="es-CO" sz="3600" b="1" dirty="0"/>
          </a:p>
        </p:txBody>
      </p:sp>
      <p:sp>
        <p:nvSpPr>
          <p:cNvPr id="5" name="Rectángulo redondeado 4"/>
          <p:cNvSpPr/>
          <p:nvPr/>
        </p:nvSpPr>
        <p:spPr>
          <a:xfrm>
            <a:off x="827315" y="1584511"/>
            <a:ext cx="4909374" cy="3709039"/>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s-CO"/>
          </a:p>
        </p:txBody>
      </p:sp>
      <p:sp>
        <p:nvSpPr>
          <p:cNvPr id="6" name="Rectángulo 5"/>
          <p:cNvSpPr/>
          <p:nvPr/>
        </p:nvSpPr>
        <p:spPr>
          <a:xfrm>
            <a:off x="951230" y="2015464"/>
            <a:ext cx="4701694" cy="2677656"/>
          </a:xfrm>
          <a:prstGeom prst="rect">
            <a:avLst/>
          </a:prstGeom>
        </p:spPr>
        <p:txBody>
          <a:bodyPr wrap="square">
            <a:spAutoFit/>
          </a:bodyPr>
          <a:lstStyle/>
          <a:p>
            <a:pPr algn="ctr"/>
            <a:r>
              <a:rPr lang="es-CO" sz="2800" b="1" dirty="0"/>
              <a:t>La catarata representa cerca del 48% de los casos de deficiencia visual en el mundo, siendo una</a:t>
            </a:r>
          </a:p>
          <a:p>
            <a:pPr algn="ctr"/>
            <a:r>
              <a:rPr lang="es-CO" sz="2800" b="1" dirty="0"/>
              <a:t>causa recuperable por medio de cirugía. </a:t>
            </a:r>
            <a:endParaRPr lang="es-CO" sz="2000" dirty="0"/>
          </a:p>
        </p:txBody>
      </p:sp>
      <p:sp>
        <p:nvSpPr>
          <p:cNvPr id="2" name="Rectángulo 1"/>
          <p:cNvSpPr/>
          <p:nvPr/>
        </p:nvSpPr>
        <p:spPr>
          <a:xfrm>
            <a:off x="6512594" y="1845600"/>
            <a:ext cx="4686866" cy="3539430"/>
          </a:xfrm>
          <a:prstGeom prst="rect">
            <a:avLst/>
          </a:prstGeom>
        </p:spPr>
        <p:txBody>
          <a:bodyPr wrap="square">
            <a:spAutoFit/>
          </a:bodyPr>
          <a:lstStyle/>
          <a:p>
            <a:r>
              <a:rPr lang="es-CO" sz="2800" dirty="0"/>
              <a:t>Un indicador muy importante para los programas de prevención de ceguera por catarata es </a:t>
            </a:r>
            <a:r>
              <a:rPr lang="es-CO" sz="2800" dirty="0" smtClean="0"/>
              <a:t>el número </a:t>
            </a:r>
            <a:r>
              <a:rPr lang="es-CO" sz="2800" dirty="0"/>
              <a:t>de cirugías de catarata realizada en un año por millón de habitantes, TCC o tasa de</a:t>
            </a:r>
          </a:p>
          <a:p>
            <a:r>
              <a:rPr lang="es-CO" sz="2800" dirty="0"/>
              <a:t>cirugía de catarata. </a:t>
            </a:r>
          </a:p>
        </p:txBody>
      </p:sp>
    </p:spTree>
    <p:extLst>
      <p:ext uri="{BB962C8B-B14F-4D97-AF65-F5344CB8AC3E}">
        <p14:creationId xmlns:p14="http://schemas.microsoft.com/office/powerpoint/2010/main" val="18515244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9" name="CuadroTexto 8"/>
          <p:cNvSpPr txBox="1"/>
          <p:nvPr/>
        </p:nvSpPr>
        <p:spPr>
          <a:xfrm>
            <a:off x="1205341" y="2824309"/>
            <a:ext cx="4212816"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400" dirty="0" smtClean="0"/>
              <a:t>REGIMEN SUBSIDIADO</a:t>
            </a:r>
            <a:endParaRPr lang="es-CO" sz="2400" dirty="0"/>
          </a:p>
        </p:txBody>
      </p:sp>
      <p:sp>
        <p:nvSpPr>
          <p:cNvPr id="14" name="CuadroTexto 13"/>
          <p:cNvSpPr txBox="1"/>
          <p:nvPr/>
        </p:nvSpPr>
        <p:spPr>
          <a:xfrm>
            <a:off x="1205342" y="3804280"/>
            <a:ext cx="9867208" cy="120032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buFont typeface="Arial" panose="020B0604020202020204" pitchFamily="34" charset="0"/>
              <a:buChar char="•"/>
            </a:pPr>
            <a:r>
              <a:rPr lang="es-CO" sz="2400" dirty="0" smtClean="0"/>
              <a:t> </a:t>
            </a:r>
            <a:r>
              <a:rPr lang="es-CO" sz="2400" dirty="0"/>
              <a:t>Suministro del Lente Intraocular y su implantación.</a:t>
            </a:r>
          </a:p>
          <a:p>
            <a:pPr marL="342900" indent="-342900">
              <a:buFont typeface="Arial" panose="020B0604020202020204" pitchFamily="34" charset="0"/>
              <a:buChar char="•"/>
            </a:pPr>
            <a:r>
              <a:rPr lang="es-CO" sz="2400" dirty="0" smtClean="0"/>
              <a:t>Atención </a:t>
            </a:r>
            <a:r>
              <a:rPr lang="es-CO" sz="2400" dirty="0"/>
              <a:t>de las complicaciones inherentes a las cataratas y a su tratamiento. </a:t>
            </a:r>
          </a:p>
        </p:txBody>
      </p:sp>
      <p:sp>
        <p:nvSpPr>
          <p:cNvPr id="15" name="CuadroTexto 14"/>
          <p:cNvSpPr txBox="1"/>
          <p:nvPr/>
        </p:nvSpPr>
        <p:spPr>
          <a:xfrm>
            <a:off x="6859734" y="2824310"/>
            <a:ext cx="4212816"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400" dirty="0" smtClean="0"/>
              <a:t>REGIMEN CONTRIBUTIVO</a:t>
            </a:r>
          </a:p>
        </p:txBody>
      </p:sp>
      <p:sp>
        <p:nvSpPr>
          <p:cNvPr id="11" name="Rectángulo 10"/>
          <p:cNvSpPr/>
          <p:nvPr/>
        </p:nvSpPr>
        <p:spPr>
          <a:xfrm>
            <a:off x="1748159" y="415085"/>
            <a:ext cx="8781571" cy="646331"/>
          </a:xfrm>
          <a:prstGeom prst="rect">
            <a:avLst/>
          </a:prstGeom>
        </p:spPr>
        <p:txBody>
          <a:bodyPr wrap="none">
            <a:spAutoFit/>
          </a:bodyPr>
          <a:lstStyle/>
          <a:p>
            <a:r>
              <a:rPr lang="es-CO" sz="3600" b="1" dirty="0">
                <a:solidFill>
                  <a:srgbClr val="E20E18"/>
                </a:solidFill>
                <a:latin typeface="Montserrat Black" panose="00000A00000000000000" pitchFamily="2" charset="0"/>
              </a:rPr>
              <a:t>ATENCION NORMATIVA </a:t>
            </a:r>
            <a:r>
              <a:rPr lang="es-CO" sz="3600" b="1" dirty="0" smtClean="0">
                <a:solidFill>
                  <a:srgbClr val="E20E18"/>
                </a:solidFill>
                <a:latin typeface="Montserrat Black" panose="00000A00000000000000" pitchFamily="2" charset="0"/>
              </a:rPr>
              <a:t>POS CATARATA</a:t>
            </a:r>
            <a:endParaRPr lang="es-CO" sz="3600" b="1" dirty="0"/>
          </a:p>
        </p:txBody>
      </p:sp>
      <p:sp>
        <p:nvSpPr>
          <p:cNvPr id="2" name="Rectángulo 1"/>
          <p:cNvSpPr/>
          <p:nvPr/>
        </p:nvSpPr>
        <p:spPr>
          <a:xfrm>
            <a:off x="1205341" y="1561793"/>
            <a:ext cx="9867209" cy="1200329"/>
          </a:xfrm>
          <a:prstGeom prst="rect">
            <a:avLst/>
          </a:prstGeom>
        </p:spPr>
        <p:txBody>
          <a:bodyPr wrap="square">
            <a:spAutoFit/>
          </a:bodyPr>
          <a:lstStyle/>
          <a:p>
            <a:r>
              <a:rPr lang="es-CO" sz="2400" dirty="0"/>
              <a:t>El Plan obligatorio de salud subsidiado y contributivo, incluye la Atención de los casos </a:t>
            </a:r>
            <a:r>
              <a:rPr lang="es-CO" sz="2400" dirty="0" smtClean="0"/>
              <a:t>con diagnóstico </a:t>
            </a:r>
            <a:r>
              <a:rPr lang="es-CO" sz="2400" dirty="0"/>
              <a:t>de cataratas de cualquier </a:t>
            </a:r>
            <a:r>
              <a:rPr lang="es-CO" sz="2400" dirty="0" smtClean="0"/>
              <a:t>etiología</a:t>
            </a:r>
          </a:p>
          <a:p>
            <a:endParaRPr lang="es-CO" sz="2400" dirty="0"/>
          </a:p>
        </p:txBody>
      </p:sp>
    </p:spTree>
    <p:extLst>
      <p:ext uri="{BB962C8B-B14F-4D97-AF65-F5344CB8AC3E}">
        <p14:creationId xmlns:p14="http://schemas.microsoft.com/office/powerpoint/2010/main" val="23955488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9" name="CuadroTexto 8"/>
          <p:cNvSpPr txBox="1"/>
          <p:nvPr/>
        </p:nvSpPr>
        <p:spPr>
          <a:xfrm>
            <a:off x="3708416" y="1294493"/>
            <a:ext cx="4212816"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400" dirty="0" smtClean="0"/>
              <a:t>PREVENCION PRIMARIA</a:t>
            </a:r>
            <a:endParaRPr lang="es-CO" sz="2400" dirty="0"/>
          </a:p>
        </p:txBody>
      </p:sp>
      <p:sp>
        <p:nvSpPr>
          <p:cNvPr id="11" name="Rectángulo 10"/>
          <p:cNvSpPr/>
          <p:nvPr/>
        </p:nvSpPr>
        <p:spPr>
          <a:xfrm>
            <a:off x="143436" y="397156"/>
            <a:ext cx="11080376" cy="830997"/>
          </a:xfrm>
          <a:prstGeom prst="rect">
            <a:avLst/>
          </a:prstGeom>
        </p:spPr>
        <p:txBody>
          <a:bodyPr wrap="square">
            <a:spAutoFit/>
          </a:bodyPr>
          <a:lstStyle/>
          <a:p>
            <a:pPr algn="ctr"/>
            <a:r>
              <a:rPr lang="es-CO" sz="2400" b="1" dirty="0" smtClean="0">
                <a:solidFill>
                  <a:srgbClr val="E20E18"/>
                </a:solidFill>
                <a:latin typeface="Montserrat Black" panose="00000A00000000000000" pitchFamily="2" charset="0"/>
              </a:rPr>
              <a:t>ASPECTOS OPERATIVOS PARA EL ABORDAJE</a:t>
            </a:r>
          </a:p>
          <a:p>
            <a:pPr algn="ctr"/>
            <a:r>
              <a:rPr lang="es-CO" sz="2400" b="1" dirty="0" smtClean="0">
                <a:solidFill>
                  <a:srgbClr val="E20E18"/>
                </a:solidFill>
                <a:latin typeface="Montserrat Black" panose="00000A00000000000000" pitchFamily="2" charset="0"/>
              </a:rPr>
              <a:t> DE CATARATA </a:t>
            </a:r>
            <a:endParaRPr lang="es-CO" sz="2400" b="1" dirty="0"/>
          </a:p>
        </p:txBody>
      </p:sp>
      <p:graphicFrame>
        <p:nvGraphicFramePr>
          <p:cNvPr id="5" name="Tabla 4"/>
          <p:cNvGraphicFramePr>
            <a:graphicFrameLocks noGrp="1"/>
          </p:cNvGraphicFramePr>
          <p:nvPr>
            <p:extLst>
              <p:ext uri="{D42A27DB-BD31-4B8C-83A1-F6EECF244321}">
                <p14:modId xmlns:p14="http://schemas.microsoft.com/office/powerpoint/2010/main" val="2762769714"/>
              </p:ext>
            </p:extLst>
          </p:nvPr>
        </p:nvGraphicFramePr>
        <p:xfrm>
          <a:off x="827315" y="1917271"/>
          <a:ext cx="10127556" cy="3549739"/>
        </p:xfrm>
        <a:graphic>
          <a:graphicData uri="http://schemas.openxmlformats.org/drawingml/2006/table">
            <a:tbl>
              <a:tblPr>
                <a:tableStyleId>{5C22544A-7EE6-4342-B048-85BDC9FD1C3A}</a:tableStyleId>
              </a:tblPr>
              <a:tblGrid>
                <a:gridCol w="4340381">
                  <a:extLst>
                    <a:ext uri="{9D8B030D-6E8A-4147-A177-3AD203B41FA5}">
                      <a16:colId xmlns:a16="http://schemas.microsoft.com/office/drawing/2014/main" val="20000"/>
                    </a:ext>
                  </a:extLst>
                </a:gridCol>
                <a:gridCol w="5787175">
                  <a:extLst>
                    <a:ext uri="{9D8B030D-6E8A-4147-A177-3AD203B41FA5}">
                      <a16:colId xmlns:a16="http://schemas.microsoft.com/office/drawing/2014/main" val="20001"/>
                    </a:ext>
                  </a:extLst>
                </a:gridCol>
              </a:tblGrid>
              <a:tr h="346315">
                <a:tc>
                  <a:txBody>
                    <a:bodyPr/>
                    <a:lstStyle/>
                    <a:p>
                      <a:pPr algn="ctr" fontAlgn="b"/>
                      <a:r>
                        <a:rPr lang="es-CO" sz="1800" u="none" strike="noStrike" dirty="0">
                          <a:effectLst/>
                        </a:rPr>
                        <a:t>ACCIONES PROMOCIONALES </a:t>
                      </a:r>
                      <a:endParaRPr lang="es-CO" sz="1800" b="1" i="0" u="none" strike="noStrike" dirty="0">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tc>
                  <a:txBody>
                    <a:bodyPr/>
                    <a:lstStyle/>
                    <a:p>
                      <a:pPr algn="ctr" fontAlgn="b"/>
                      <a:r>
                        <a:rPr lang="es-CO" sz="1800" u="none" strike="noStrike" dirty="0">
                          <a:effectLst/>
                        </a:rPr>
                        <a:t>ACCIONES PREVENTIVAS </a:t>
                      </a:r>
                      <a:endParaRPr lang="es-CO" sz="1800" b="1" i="0" u="none" strike="noStrike" dirty="0">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extLst>
                  <a:ext uri="{0D108BD9-81ED-4DB2-BD59-A6C34878D82A}">
                    <a16:rowId xmlns:a16="http://schemas.microsoft.com/office/drawing/2014/main" val="10000"/>
                  </a:ext>
                </a:extLst>
              </a:tr>
              <a:tr h="779213">
                <a:tc>
                  <a:txBody>
                    <a:bodyPr/>
                    <a:lstStyle/>
                    <a:p>
                      <a:pPr algn="l" fontAlgn="b"/>
                      <a:r>
                        <a:rPr lang="es-CO" sz="1800" u="none" strike="noStrike">
                          <a:effectLst/>
                        </a:rPr>
                        <a:t>Promover el uso de protección solar con filtros.</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es-CO" sz="1800" u="none" strike="noStrike">
                          <a:effectLst/>
                        </a:rPr>
                        <a:t>Realizar actividades de demanda inducida a servicios de salud, especialmente en población mayor de 50 años.  </a:t>
                      </a:r>
                      <a:endParaRPr lang="es-CO" sz="18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0001"/>
                  </a:ext>
                </a:extLst>
              </a:tr>
              <a:tr h="692633">
                <a:tc>
                  <a:txBody>
                    <a:bodyPr/>
                    <a:lstStyle/>
                    <a:p>
                      <a:pPr algn="l" fontAlgn="b"/>
                      <a:r>
                        <a:rPr lang="es-CO" sz="1800" u="none" strike="noStrike">
                          <a:effectLst/>
                        </a:rPr>
                        <a:t>Educación y sensibilización  a los profesionales de la salud.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es-CO" sz="1800" u="none" strike="noStrike">
                          <a:effectLst/>
                        </a:rPr>
                        <a:t>Desarrollar actividades de tamizaje donde se realice valoración de fondo de ojo. </a:t>
                      </a:r>
                      <a:endParaRPr lang="es-CO" sz="18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0002"/>
                  </a:ext>
                </a:extLst>
              </a:tr>
              <a:tr h="692633">
                <a:tc>
                  <a:txBody>
                    <a:bodyPr/>
                    <a:lstStyle/>
                    <a:p>
                      <a:pPr algn="l" fontAlgn="b"/>
                      <a:r>
                        <a:rPr lang="es-CO" sz="1800" u="none" strike="noStrike">
                          <a:effectLst/>
                        </a:rPr>
                        <a:t>Promoción del consumo de frutas y verduras.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es-CO" sz="1800" u="none" strike="noStrike" dirty="0">
                          <a:effectLst/>
                        </a:rPr>
                        <a:t>Fortalecimiento de los servicios de primer nivel  para la detección oportuna de la catarata. </a:t>
                      </a:r>
                      <a:endParaRPr lang="es-CO" sz="18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0003"/>
                  </a:ext>
                </a:extLst>
              </a:tr>
              <a:tr h="346315">
                <a:tc>
                  <a:txBody>
                    <a:bodyPr/>
                    <a:lstStyle/>
                    <a:p>
                      <a:pPr algn="l" fontAlgn="b"/>
                      <a:r>
                        <a:rPr lang="es-CO" sz="1800" u="none" strike="noStrike">
                          <a:effectLst/>
                        </a:rPr>
                        <a:t>Promoción del no consumo de tabaco.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es-CO" sz="1800" u="none" strike="noStrike">
                          <a:effectLst/>
                        </a:rPr>
                        <a:t>Prevención y control de la diabetes como factor de riesgo.</a:t>
                      </a:r>
                      <a:endParaRPr lang="es-CO" sz="18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0004"/>
                  </a:ext>
                </a:extLst>
              </a:tr>
              <a:tr h="346315">
                <a:tc>
                  <a:txBody>
                    <a:bodyPr/>
                    <a:lstStyle/>
                    <a:p>
                      <a:pPr algn="l" fontAlgn="b"/>
                      <a:r>
                        <a:rPr lang="es-CO" sz="1800" u="none" strike="noStrike">
                          <a:effectLst/>
                        </a:rPr>
                        <a:t>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es-CO" sz="1800" u="none" strike="noStrike">
                          <a:effectLst/>
                        </a:rPr>
                        <a:t>Control de la obesidad. </a:t>
                      </a:r>
                      <a:endParaRPr lang="es-CO" sz="18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0005"/>
                  </a:ext>
                </a:extLst>
              </a:tr>
              <a:tr h="346315">
                <a:tc>
                  <a:txBody>
                    <a:bodyPr/>
                    <a:lstStyle/>
                    <a:p>
                      <a:pPr algn="l" fontAlgn="b"/>
                      <a:r>
                        <a:rPr lang="es-CO" sz="1800" u="none" strike="noStrike">
                          <a:effectLst/>
                        </a:rPr>
                        <a:t>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es-CO" sz="1800" u="none" strike="noStrike" dirty="0">
                          <a:effectLst/>
                        </a:rPr>
                        <a:t>Controlar el uso excesivo de corticoides. </a:t>
                      </a:r>
                      <a:endParaRPr lang="es-CO" sz="18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88538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9" name="CuadroTexto 8"/>
          <p:cNvSpPr txBox="1"/>
          <p:nvPr/>
        </p:nvSpPr>
        <p:spPr>
          <a:xfrm>
            <a:off x="970750" y="1039050"/>
            <a:ext cx="10076328" cy="1200329"/>
          </a:xfrm>
          <a:prstGeom prst="rect">
            <a:avLst/>
          </a:prstGeom>
          <a:no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400" dirty="0">
                <a:solidFill>
                  <a:schemeClr val="tx1"/>
                </a:solidFill>
              </a:rPr>
              <a:t>En Colombia el tratamiento para el glaucoma se encuentra cubierto por el POS.</a:t>
            </a:r>
          </a:p>
          <a:p>
            <a:pPr marL="342900" indent="-342900" algn="ctr">
              <a:buFont typeface="Arial" panose="020B0604020202020204" pitchFamily="34" charset="0"/>
              <a:buChar char="•"/>
            </a:pPr>
            <a:r>
              <a:rPr lang="es-CO" sz="2400" dirty="0">
                <a:solidFill>
                  <a:schemeClr val="tx1"/>
                </a:solidFill>
              </a:rPr>
              <a:t>Soluciones oftálmicas para el control de la presión intraocular. </a:t>
            </a:r>
          </a:p>
          <a:p>
            <a:pPr marL="342900" indent="-342900" algn="ctr">
              <a:buFont typeface="Arial" panose="020B0604020202020204" pitchFamily="34" charset="0"/>
              <a:buChar char="•"/>
            </a:pPr>
            <a:r>
              <a:rPr lang="es-CO" sz="2400" dirty="0">
                <a:solidFill>
                  <a:schemeClr val="tx1"/>
                </a:solidFill>
              </a:rPr>
              <a:t> Tratamiento quirúrgico (</a:t>
            </a:r>
            <a:r>
              <a:rPr lang="es-CO" sz="2400" dirty="0" err="1">
                <a:solidFill>
                  <a:schemeClr val="tx1"/>
                </a:solidFill>
              </a:rPr>
              <a:t>Iridotomia</a:t>
            </a:r>
            <a:r>
              <a:rPr lang="es-CO" sz="2400" dirty="0">
                <a:solidFill>
                  <a:schemeClr val="tx1"/>
                </a:solidFill>
              </a:rPr>
              <a:t> o iridectomía laser) </a:t>
            </a:r>
          </a:p>
        </p:txBody>
      </p:sp>
      <p:sp>
        <p:nvSpPr>
          <p:cNvPr id="11" name="Rectángulo 10"/>
          <p:cNvSpPr/>
          <p:nvPr/>
        </p:nvSpPr>
        <p:spPr>
          <a:xfrm>
            <a:off x="143436" y="397156"/>
            <a:ext cx="11080376" cy="707886"/>
          </a:xfrm>
          <a:prstGeom prst="rect">
            <a:avLst/>
          </a:prstGeom>
        </p:spPr>
        <p:txBody>
          <a:bodyPr wrap="square">
            <a:spAutoFit/>
          </a:bodyPr>
          <a:lstStyle/>
          <a:p>
            <a:pPr algn="ctr"/>
            <a:r>
              <a:rPr lang="es-CO" sz="4000" b="1" dirty="0" smtClean="0">
                <a:solidFill>
                  <a:srgbClr val="E20E18"/>
                </a:solidFill>
                <a:latin typeface="Montserrat Black" panose="00000A00000000000000" pitchFamily="2" charset="0"/>
              </a:rPr>
              <a:t>GLAUCOMA</a:t>
            </a:r>
            <a:endParaRPr lang="es-CO" sz="4000" b="1" dirty="0"/>
          </a:p>
        </p:txBody>
      </p:sp>
      <p:graphicFrame>
        <p:nvGraphicFramePr>
          <p:cNvPr id="2" name="Tabla 1"/>
          <p:cNvGraphicFramePr>
            <a:graphicFrameLocks noGrp="1"/>
          </p:cNvGraphicFramePr>
          <p:nvPr>
            <p:extLst>
              <p:ext uri="{D42A27DB-BD31-4B8C-83A1-F6EECF244321}">
                <p14:modId xmlns:p14="http://schemas.microsoft.com/office/powerpoint/2010/main" val="2857986349"/>
              </p:ext>
            </p:extLst>
          </p:nvPr>
        </p:nvGraphicFramePr>
        <p:xfrm>
          <a:off x="827315" y="2506662"/>
          <a:ext cx="10808873" cy="3971716"/>
        </p:xfrm>
        <a:graphic>
          <a:graphicData uri="http://schemas.openxmlformats.org/drawingml/2006/table">
            <a:tbl>
              <a:tblPr>
                <a:tableStyleId>{5C22544A-7EE6-4342-B048-85BDC9FD1C3A}</a:tableStyleId>
              </a:tblPr>
              <a:tblGrid>
                <a:gridCol w="4088014">
                  <a:extLst>
                    <a:ext uri="{9D8B030D-6E8A-4147-A177-3AD203B41FA5}">
                      <a16:colId xmlns:a16="http://schemas.microsoft.com/office/drawing/2014/main" val="20000"/>
                    </a:ext>
                  </a:extLst>
                </a:gridCol>
                <a:gridCol w="6720859">
                  <a:extLst>
                    <a:ext uri="{9D8B030D-6E8A-4147-A177-3AD203B41FA5}">
                      <a16:colId xmlns:a16="http://schemas.microsoft.com/office/drawing/2014/main" val="20001"/>
                    </a:ext>
                  </a:extLst>
                </a:gridCol>
              </a:tblGrid>
              <a:tr h="409273">
                <a:tc>
                  <a:txBody>
                    <a:bodyPr/>
                    <a:lstStyle/>
                    <a:p>
                      <a:pPr algn="ctr" fontAlgn="b"/>
                      <a:r>
                        <a:rPr lang="es-CO" sz="2400" u="none" strike="noStrike" dirty="0">
                          <a:effectLst/>
                        </a:rPr>
                        <a:t>PROMOCION </a:t>
                      </a:r>
                      <a:endParaRPr lang="es-CO" sz="2400" b="1" i="0" u="none" strike="noStrike" dirty="0">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tc>
                  <a:txBody>
                    <a:bodyPr/>
                    <a:lstStyle/>
                    <a:p>
                      <a:pPr algn="ctr" fontAlgn="b"/>
                      <a:r>
                        <a:rPr lang="es-CO" sz="2400" u="none" strike="noStrike" dirty="0">
                          <a:effectLst/>
                        </a:rPr>
                        <a:t>PREVENCION </a:t>
                      </a:r>
                      <a:endParaRPr lang="es-CO" sz="2400" b="1" i="0" u="none" strike="noStrike" dirty="0">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extLst>
                  <a:ext uri="{0D108BD9-81ED-4DB2-BD59-A6C34878D82A}">
                    <a16:rowId xmlns:a16="http://schemas.microsoft.com/office/drawing/2014/main" val="10000"/>
                  </a:ext>
                </a:extLst>
              </a:tr>
              <a:tr h="818546">
                <a:tc>
                  <a:txBody>
                    <a:bodyPr/>
                    <a:lstStyle/>
                    <a:p>
                      <a:pPr algn="l" fontAlgn="t"/>
                      <a:r>
                        <a:rPr lang="es-CO" sz="2400" u="none" strike="noStrike">
                          <a:effectLst/>
                        </a:rPr>
                        <a:t>Desarrollar acciones de IEC, sobre glaucoma. </a:t>
                      </a:r>
                      <a:endParaRPr lang="es-CO" sz="24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s-CO" sz="2400" u="none" strike="noStrike" dirty="0">
                          <a:effectLst/>
                        </a:rPr>
                        <a:t>Desarrollar actividades de detección precoz de glaucoma </a:t>
                      </a:r>
                      <a:endParaRPr lang="es-CO" sz="24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0001"/>
                  </a:ext>
                </a:extLst>
              </a:tr>
              <a:tr h="818546">
                <a:tc>
                  <a:txBody>
                    <a:bodyPr/>
                    <a:lstStyle/>
                    <a:p>
                      <a:pPr algn="l" fontAlgn="t"/>
                      <a:r>
                        <a:rPr lang="es-CO" sz="2400" u="none" strike="noStrike">
                          <a:effectLst/>
                        </a:rPr>
                        <a:t>Difundir medidas de prevención. </a:t>
                      </a:r>
                      <a:endParaRPr lang="es-CO" sz="24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s-CO" sz="2400" u="none" strike="noStrike">
                          <a:effectLst/>
                        </a:rPr>
                        <a:t>Realizar demanda inducida a personas con factores de riesgo. </a:t>
                      </a:r>
                      <a:endParaRPr lang="es-CO" sz="24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0002"/>
                  </a:ext>
                </a:extLst>
              </a:tr>
              <a:tr h="818546">
                <a:tc>
                  <a:txBody>
                    <a:bodyPr/>
                    <a:lstStyle/>
                    <a:p>
                      <a:pPr algn="l" fontAlgn="t"/>
                      <a:r>
                        <a:rPr lang="es-CO" sz="2400" u="none" strike="noStrike">
                          <a:effectLst/>
                        </a:rPr>
                        <a:t>Promoción de la alimentación saludable </a:t>
                      </a:r>
                      <a:endParaRPr lang="es-CO" sz="24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s-CO" sz="2400" u="none" strike="noStrike" dirty="0">
                          <a:effectLst/>
                        </a:rPr>
                        <a:t>Fortalecer los primeros niveles de atención para lograr detecciones oportunas. </a:t>
                      </a:r>
                      <a:endParaRPr lang="es-CO" sz="24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0003"/>
                  </a:ext>
                </a:extLst>
              </a:tr>
              <a:tr h="1100944">
                <a:tc>
                  <a:txBody>
                    <a:bodyPr/>
                    <a:lstStyle/>
                    <a:p>
                      <a:pPr algn="l" fontAlgn="t"/>
                      <a:r>
                        <a:rPr lang="es-CO" sz="2400" u="none" strike="noStrike" dirty="0">
                          <a:effectLst/>
                        </a:rPr>
                        <a:t>Promoción de hábitos de vida saludable para prevenir la HTA y la diabetes. </a:t>
                      </a:r>
                      <a:endParaRPr lang="es-CO" sz="24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s-CO" sz="2400" u="none" strike="noStrike" dirty="0">
                          <a:effectLst/>
                        </a:rPr>
                        <a:t> </a:t>
                      </a:r>
                      <a:endParaRPr lang="es-CO" sz="24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791353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1" name="Rectángulo 10"/>
          <p:cNvSpPr/>
          <p:nvPr/>
        </p:nvSpPr>
        <p:spPr>
          <a:xfrm>
            <a:off x="2278922" y="384182"/>
            <a:ext cx="7117654" cy="646331"/>
          </a:xfrm>
          <a:prstGeom prst="rect">
            <a:avLst/>
          </a:prstGeom>
        </p:spPr>
        <p:txBody>
          <a:bodyPr wrap="none">
            <a:spAutoFit/>
          </a:bodyPr>
          <a:lstStyle/>
          <a:p>
            <a:r>
              <a:rPr lang="es-CO" sz="3600" b="1" dirty="0" smtClean="0">
                <a:solidFill>
                  <a:srgbClr val="E20E18"/>
                </a:solidFill>
                <a:latin typeface="Montserrat Black" panose="00000A00000000000000" pitchFamily="2" charset="0"/>
              </a:rPr>
              <a:t>RETINOPATIA DEL PREMATURO</a:t>
            </a:r>
            <a:endParaRPr lang="es-CO" sz="3600" b="1" dirty="0"/>
          </a:p>
        </p:txBody>
      </p:sp>
      <p:sp>
        <p:nvSpPr>
          <p:cNvPr id="6" name="Rectángulo 5"/>
          <p:cNvSpPr/>
          <p:nvPr/>
        </p:nvSpPr>
        <p:spPr>
          <a:xfrm>
            <a:off x="827315" y="1361506"/>
            <a:ext cx="10486144" cy="1569660"/>
          </a:xfrm>
          <a:prstGeom prst="rect">
            <a:avLst/>
          </a:prstGeom>
        </p:spPr>
        <p:txBody>
          <a:bodyPr wrap="square">
            <a:spAutoFit/>
          </a:bodyPr>
          <a:lstStyle/>
          <a:p>
            <a:r>
              <a:rPr lang="es-CO" sz="2400" dirty="0" smtClean="0"/>
              <a:t>Es </a:t>
            </a:r>
            <a:r>
              <a:rPr lang="es-CO" sz="2400" dirty="0"/>
              <a:t>necesario realizar un tamiz a todos </a:t>
            </a:r>
            <a:r>
              <a:rPr lang="es-CO" sz="2400" dirty="0" smtClean="0"/>
              <a:t>los prematuros </a:t>
            </a:r>
            <a:r>
              <a:rPr lang="es-CO" sz="2400" dirty="0"/>
              <a:t>de riesgo que sean atendidos en la Unidad de Cuidados Intensivos </a:t>
            </a:r>
            <a:r>
              <a:rPr lang="es-CO" sz="2400" dirty="0" smtClean="0"/>
              <a:t>Neonatales (UCIN</a:t>
            </a:r>
            <a:r>
              <a:rPr lang="es-CO" sz="2400" dirty="0"/>
              <a:t>) en el que se requiere la participación de los médicos oftalmólogos, </a:t>
            </a:r>
            <a:r>
              <a:rPr lang="es-CO" sz="2400" dirty="0" err="1" smtClean="0"/>
              <a:t>retinólogos</a:t>
            </a:r>
            <a:r>
              <a:rPr lang="es-CO" sz="2400" dirty="0" smtClean="0"/>
              <a:t>, </a:t>
            </a:r>
            <a:r>
              <a:rPr lang="es-CO" sz="2400" dirty="0" err="1" smtClean="0"/>
              <a:t>neonatólogos</a:t>
            </a:r>
            <a:r>
              <a:rPr lang="es-CO" sz="2400" dirty="0"/>
              <a:t>, pediatras, médicos generales, enfermeras </a:t>
            </a:r>
            <a:r>
              <a:rPr lang="es-CO" sz="2400" dirty="0" smtClean="0"/>
              <a:t>especialistas.</a:t>
            </a:r>
            <a:endParaRPr lang="es-CO" sz="2400" dirty="0"/>
          </a:p>
        </p:txBody>
      </p:sp>
      <p:sp>
        <p:nvSpPr>
          <p:cNvPr id="7" name="Rectángulo 6"/>
          <p:cNvSpPr/>
          <p:nvPr/>
        </p:nvSpPr>
        <p:spPr>
          <a:xfrm>
            <a:off x="758159" y="3638541"/>
            <a:ext cx="10486144" cy="2677656"/>
          </a:xfrm>
          <a:prstGeom prst="rect">
            <a:avLst/>
          </a:prstGeom>
        </p:spPr>
        <p:txBody>
          <a:bodyPr wrap="square">
            <a:spAutoFit/>
          </a:bodyPr>
          <a:lstStyle/>
          <a:p>
            <a:r>
              <a:rPr lang="es-CO" sz="2400" dirty="0"/>
              <a:t>Principales Factores de riesgo</a:t>
            </a:r>
          </a:p>
          <a:p>
            <a:r>
              <a:rPr lang="es-CO" sz="2400" dirty="0"/>
              <a:t> </a:t>
            </a:r>
          </a:p>
          <a:p>
            <a:pPr marL="342900" indent="-342900">
              <a:buFont typeface="Arial" panose="020B0604020202020204" pitchFamily="34" charset="0"/>
              <a:buChar char="•"/>
            </a:pPr>
            <a:r>
              <a:rPr lang="es-CO" sz="2400" dirty="0" smtClean="0"/>
              <a:t>Peso </a:t>
            </a:r>
            <a:r>
              <a:rPr lang="es-CO" sz="2400" dirty="0"/>
              <a:t>al nacimiento inferior a 1600g</a:t>
            </a:r>
          </a:p>
          <a:p>
            <a:pPr marL="342900" indent="-342900">
              <a:buFont typeface="Arial" panose="020B0604020202020204" pitchFamily="34" charset="0"/>
              <a:buChar char="•"/>
            </a:pPr>
            <a:r>
              <a:rPr lang="es-CO" sz="2400" dirty="0" smtClean="0"/>
              <a:t>peso </a:t>
            </a:r>
            <a:r>
              <a:rPr lang="es-CO" sz="2400" dirty="0"/>
              <a:t>superior a 1600g pero que han recibido oxigenoterapia prolongada o han sido </a:t>
            </a:r>
            <a:r>
              <a:rPr lang="es-CO" sz="2400" dirty="0" smtClean="0"/>
              <a:t>sometidos </a:t>
            </a:r>
            <a:r>
              <a:rPr lang="es-CO" sz="2400" dirty="0"/>
              <a:t>a transfusiones o han sufrido sepsis, anemia, hipoglucemia.</a:t>
            </a:r>
          </a:p>
          <a:p>
            <a:endParaRPr lang="es-CO" sz="2400" dirty="0"/>
          </a:p>
          <a:p>
            <a:endParaRPr lang="es-CO" sz="2400" dirty="0"/>
          </a:p>
        </p:txBody>
      </p:sp>
    </p:spTree>
    <p:extLst>
      <p:ext uri="{BB962C8B-B14F-4D97-AF65-F5344CB8AC3E}">
        <p14:creationId xmlns:p14="http://schemas.microsoft.com/office/powerpoint/2010/main" val="34969492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1" name="Rectángulo 10"/>
          <p:cNvSpPr/>
          <p:nvPr/>
        </p:nvSpPr>
        <p:spPr>
          <a:xfrm>
            <a:off x="2189275" y="304842"/>
            <a:ext cx="7758855" cy="954107"/>
          </a:xfrm>
          <a:prstGeom prst="rect">
            <a:avLst/>
          </a:prstGeom>
        </p:spPr>
        <p:txBody>
          <a:bodyPr wrap="none">
            <a:spAutoFit/>
          </a:bodyPr>
          <a:lstStyle/>
          <a:p>
            <a:pPr algn="ctr"/>
            <a:r>
              <a:rPr lang="es-CO" sz="2800" b="1" dirty="0" smtClean="0">
                <a:solidFill>
                  <a:srgbClr val="E20E18"/>
                </a:solidFill>
                <a:latin typeface="Montserrat Black" panose="00000A00000000000000" pitchFamily="2" charset="0"/>
              </a:rPr>
              <a:t>ACCIONES PROMOCIONALES Y EDUCATIVAS</a:t>
            </a:r>
          </a:p>
          <a:p>
            <a:pPr algn="ctr"/>
            <a:r>
              <a:rPr lang="es-CO" sz="2800" b="1" dirty="0" smtClean="0">
                <a:solidFill>
                  <a:srgbClr val="E20E18"/>
                </a:solidFill>
                <a:latin typeface="Montserrat Black" panose="00000A00000000000000" pitchFamily="2" charset="0"/>
              </a:rPr>
              <a:t>RETINOPATIA DEL PREMATURO</a:t>
            </a:r>
            <a:endParaRPr lang="es-CO" sz="2800" b="1" dirty="0"/>
          </a:p>
        </p:txBody>
      </p:sp>
      <p:graphicFrame>
        <p:nvGraphicFramePr>
          <p:cNvPr id="2" name="Tabla 1"/>
          <p:cNvGraphicFramePr>
            <a:graphicFrameLocks noGrp="1"/>
          </p:cNvGraphicFramePr>
          <p:nvPr>
            <p:extLst>
              <p:ext uri="{D42A27DB-BD31-4B8C-83A1-F6EECF244321}">
                <p14:modId xmlns:p14="http://schemas.microsoft.com/office/powerpoint/2010/main" val="2745220950"/>
              </p:ext>
            </p:extLst>
          </p:nvPr>
        </p:nvGraphicFramePr>
        <p:xfrm>
          <a:off x="827315" y="1258949"/>
          <a:ext cx="10701297" cy="4974296"/>
        </p:xfrm>
        <a:graphic>
          <a:graphicData uri="http://schemas.openxmlformats.org/drawingml/2006/table">
            <a:tbl>
              <a:tblPr>
                <a:tableStyleId>{5C22544A-7EE6-4342-B048-85BDC9FD1C3A}</a:tableStyleId>
              </a:tblPr>
              <a:tblGrid>
                <a:gridCol w="3041687">
                  <a:extLst>
                    <a:ext uri="{9D8B030D-6E8A-4147-A177-3AD203B41FA5}">
                      <a16:colId xmlns:a16="http://schemas.microsoft.com/office/drawing/2014/main" val="20000"/>
                    </a:ext>
                  </a:extLst>
                </a:gridCol>
                <a:gridCol w="5000653">
                  <a:extLst>
                    <a:ext uri="{9D8B030D-6E8A-4147-A177-3AD203B41FA5}">
                      <a16:colId xmlns:a16="http://schemas.microsoft.com/office/drawing/2014/main" val="20001"/>
                    </a:ext>
                  </a:extLst>
                </a:gridCol>
                <a:gridCol w="2658957">
                  <a:extLst>
                    <a:ext uri="{9D8B030D-6E8A-4147-A177-3AD203B41FA5}">
                      <a16:colId xmlns:a16="http://schemas.microsoft.com/office/drawing/2014/main" val="20002"/>
                    </a:ext>
                  </a:extLst>
                </a:gridCol>
              </a:tblGrid>
              <a:tr h="783400">
                <a:tc>
                  <a:txBody>
                    <a:bodyPr/>
                    <a:lstStyle/>
                    <a:p>
                      <a:pPr algn="ctr" fontAlgn="b"/>
                      <a:r>
                        <a:rPr lang="es-CO" sz="2400" b="1" u="none" strike="noStrike" dirty="0">
                          <a:effectLst/>
                        </a:rPr>
                        <a:t>Promocionales </a:t>
                      </a:r>
                      <a:endParaRPr lang="es-CO" sz="2400" b="1" i="0" u="none" strike="noStrike" dirty="0">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tc>
                  <a:txBody>
                    <a:bodyPr/>
                    <a:lstStyle/>
                    <a:p>
                      <a:pPr algn="ctr" fontAlgn="b"/>
                      <a:r>
                        <a:rPr lang="es-CO" sz="2400" b="1" u="none" strike="noStrike">
                          <a:effectLst/>
                        </a:rPr>
                        <a:t>Educativas (personal médico Y padres de familia</a:t>
                      </a:r>
                      <a:endParaRPr lang="es-CO" sz="2400" b="1" i="0" u="none" strike="noStrike">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tc>
                  <a:txBody>
                    <a:bodyPr/>
                    <a:lstStyle/>
                    <a:p>
                      <a:pPr algn="ctr" fontAlgn="b"/>
                      <a:r>
                        <a:rPr lang="es-CO" sz="2400" b="1" u="none" strike="noStrike" dirty="0">
                          <a:effectLst/>
                        </a:rPr>
                        <a:t>Responsables. </a:t>
                      </a:r>
                      <a:endParaRPr lang="es-CO" sz="2400" b="1" i="0" u="none" strike="noStrike" dirty="0">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extLst>
                  <a:ext uri="{0D108BD9-81ED-4DB2-BD59-A6C34878D82A}">
                    <a16:rowId xmlns:a16="http://schemas.microsoft.com/office/drawing/2014/main" val="10000"/>
                  </a:ext>
                </a:extLst>
              </a:tr>
              <a:tr h="300069">
                <a:tc>
                  <a:txBody>
                    <a:bodyPr/>
                    <a:lstStyle/>
                    <a:p>
                      <a:pPr algn="l" fontAlgn="b"/>
                      <a:r>
                        <a:rPr lang="es-CO" sz="1800" u="none" strike="noStrike">
                          <a:effectLst/>
                        </a:rPr>
                        <a:t>Planificación familiar.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Supervisión del cuidado del niño</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ET, EAPB, IPS. </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300069">
                <a:tc>
                  <a:txBody>
                    <a:bodyPr/>
                    <a:lstStyle/>
                    <a:p>
                      <a:pPr algn="l" fontAlgn="b"/>
                      <a:r>
                        <a:rPr lang="es-CO" sz="1800" u="none" strike="noStrike">
                          <a:effectLst/>
                        </a:rPr>
                        <a:t>Nutrición(Micronutrientes)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Alimentación al seno materno y nutrición materna</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ET, EAPB, IPS. </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300069">
                <a:tc>
                  <a:txBody>
                    <a:bodyPr/>
                    <a:lstStyle/>
                    <a:p>
                      <a:pPr algn="l" fontAlgn="b"/>
                      <a:r>
                        <a:rPr lang="es-CO" sz="1800" u="none" strike="noStrike">
                          <a:effectLst/>
                        </a:rPr>
                        <a:t>Cuidado preconcepcional.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Monitoreo de crecimiento y desarrollo</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dirty="0">
                          <a:effectLst/>
                        </a:rPr>
                        <a:t>ET, EAPB, IPS. </a:t>
                      </a:r>
                      <a:endParaRPr lang="es-CO"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590068">
                <a:tc>
                  <a:txBody>
                    <a:bodyPr/>
                    <a:lstStyle/>
                    <a:p>
                      <a:pPr algn="l" fontAlgn="b"/>
                      <a:r>
                        <a:rPr lang="es-CO" sz="1800" u="none" strike="noStrike">
                          <a:effectLst/>
                        </a:rPr>
                        <a:t>Control Prenatal.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Participación y concientización comunitaria</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ET, EAPB, Equipos básicos de salud</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300069">
                <a:tc>
                  <a:txBody>
                    <a:bodyPr/>
                    <a:lstStyle/>
                    <a:p>
                      <a:pPr algn="l" fontAlgn="b"/>
                      <a:r>
                        <a:rPr lang="es-CO" sz="1800" u="none" strike="noStrike">
                          <a:effectLst/>
                        </a:rPr>
                        <a:t>Cuidado Postparto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Inmunizaciones</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EAPB, IPS,</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300069">
                <a:tc>
                  <a:txBody>
                    <a:bodyPr/>
                    <a:lstStyle/>
                    <a:p>
                      <a:pPr algn="l" fontAlgn="b"/>
                      <a:r>
                        <a:rPr lang="es-CO" sz="1800" u="none" strike="noStrike">
                          <a:effectLst/>
                        </a:rPr>
                        <a:t>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Normas y lineamientos</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MSPS.</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300069">
                <a:tc>
                  <a:txBody>
                    <a:bodyPr/>
                    <a:lstStyle/>
                    <a:p>
                      <a:pPr algn="l" fontAlgn="b"/>
                      <a:r>
                        <a:rPr lang="es-CO" sz="1800" u="none" strike="noStrike">
                          <a:effectLst/>
                        </a:rPr>
                        <a:t>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Monitorización intraparto</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EAPB, IPS, Academia.</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r h="300069">
                <a:tc>
                  <a:txBody>
                    <a:bodyPr/>
                    <a:lstStyle/>
                    <a:p>
                      <a:pPr algn="l" fontAlgn="b"/>
                      <a:r>
                        <a:rPr lang="es-CO" sz="1800" u="none" strike="noStrike">
                          <a:effectLst/>
                        </a:rPr>
                        <a:t>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Servicios quirurgicos</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EAPB, IPS, Academia.</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8"/>
                  </a:ext>
                </a:extLst>
              </a:tr>
              <a:tr h="300069">
                <a:tc>
                  <a:txBody>
                    <a:bodyPr/>
                    <a:lstStyle/>
                    <a:p>
                      <a:pPr algn="l" fontAlgn="b"/>
                      <a:r>
                        <a:rPr lang="es-CO" sz="1800" u="none" strike="noStrike">
                          <a:effectLst/>
                        </a:rPr>
                        <a:t>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Sistema de referencia y contra referencia</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EAPB, IPS </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9"/>
                  </a:ext>
                </a:extLst>
              </a:tr>
              <a:tr h="300069">
                <a:tc>
                  <a:txBody>
                    <a:bodyPr/>
                    <a:lstStyle/>
                    <a:p>
                      <a:pPr algn="l" fontAlgn="b"/>
                      <a:r>
                        <a:rPr lang="es-CO" sz="1800" u="none" strike="noStrike">
                          <a:effectLst/>
                        </a:rPr>
                        <a:t>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Reanimacion neonatal</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EAPB, IPS, Academia.</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0"/>
                  </a:ext>
                </a:extLst>
              </a:tr>
              <a:tr h="300069">
                <a:tc>
                  <a:txBody>
                    <a:bodyPr/>
                    <a:lstStyle/>
                    <a:p>
                      <a:pPr algn="l" fontAlgn="b"/>
                      <a:r>
                        <a:rPr lang="es-CO" sz="1800" u="none" strike="noStrike">
                          <a:effectLst/>
                        </a:rPr>
                        <a:t>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Reanimación neonatal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EAPB, IPS, Academia.</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1"/>
                  </a:ext>
                </a:extLst>
              </a:tr>
              <a:tr h="300069">
                <a:tc>
                  <a:txBody>
                    <a:bodyPr/>
                    <a:lstStyle/>
                    <a:p>
                      <a:pPr algn="l" fontAlgn="b"/>
                      <a:r>
                        <a:rPr lang="es-CO" sz="1800" u="none" strike="noStrike">
                          <a:effectLst/>
                        </a:rPr>
                        <a:t>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Control Termico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EAPB, IPS, Academia. </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2"/>
                  </a:ext>
                </a:extLst>
              </a:tr>
              <a:tr h="300069">
                <a:tc>
                  <a:txBody>
                    <a:bodyPr/>
                    <a:lstStyle/>
                    <a:p>
                      <a:pPr algn="l" fontAlgn="b"/>
                      <a:r>
                        <a:rPr lang="es-CO" sz="1800" u="none" strike="noStrike">
                          <a:effectLst/>
                        </a:rPr>
                        <a:t>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Asistencia respiratoria</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dirty="0">
                          <a:effectLst/>
                        </a:rPr>
                        <a:t>EAPB, IPS, Academia. </a:t>
                      </a:r>
                      <a:endParaRPr lang="es-CO"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3623878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1" name="Rectángulo 10"/>
          <p:cNvSpPr/>
          <p:nvPr/>
        </p:nvSpPr>
        <p:spPr>
          <a:xfrm>
            <a:off x="3920521" y="304842"/>
            <a:ext cx="4296369" cy="523220"/>
          </a:xfrm>
          <a:prstGeom prst="rect">
            <a:avLst/>
          </a:prstGeom>
        </p:spPr>
        <p:txBody>
          <a:bodyPr wrap="none">
            <a:spAutoFit/>
          </a:bodyPr>
          <a:lstStyle/>
          <a:p>
            <a:pPr algn="ctr"/>
            <a:r>
              <a:rPr lang="es-CO" sz="2800" b="1" dirty="0" smtClean="0">
                <a:solidFill>
                  <a:srgbClr val="E20E18"/>
                </a:solidFill>
                <a:latin typeface="Montserrat Black" panose="00000A00000000000000" pitchFamily="2" charset="0"/>
              </a:rPr>
              <a:t>MEDIDAS PREVENTIVAS</a:t>
            </a:r>
            <a:endParaRPr lang="es-CO" sz="2800" b="1" dirty="0"/>
          </a:p>
        </p:txBody>
      </p:sp>
      <p:sp>
        <p:nvSpPr>
          <p:cNvPr id="6" name="CuadroTexto 5"/>
          <p:cNvSpPr txBox="1"/>
          <p:nvPr/>
        </p:nvSpPr>
        <p:spPr>
          <a:xfrm>
            <a:off x="3920521" y="1066261"/>
            <a:ext cx="4212816"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400" dirty="0" smtClean="0"/>
              <a:t> PRIMARIA</a:t>
            </a:r>
            <a:endParaRPr lang="es-CO" sz="2400" dirty="0"/>
          </a:p>
        </p:txBody>
      </p:sp>
      <p:sp>
        <p:nvSpPr>
          <p:cNvPr id="8" name="CuadroTexto 7"/>
          <p:cNvSpPr txBox="1"/>
          <p:nvPr/>
        </p:nvSpPr>
        <p:spPr>
          <a:xfrm>
            <a:off x="1177321" y="1691077"/>
            <a:ext cx="4212816" cy="830997"/>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lgn="ctr">
              <a:buFont typeface="Arial" panose="020B0604020202020204" pitchFamily="34" charset="0"/>
              <a:buChar char="•"/>
            </a:pPr>
            <a:r>
              <a:rPr lang="es-CO" sz="2400" dirty="0" smtClean="0"/>
              <a:t> Prevención nacimientos prematuros y de bajo peso</a:t>
            </a:r>
            <a:endParaRPr lang="es-CO" sz="2400" dirty="0"/>
          </a:p>
        </p:txBody>
      </p:sp>
      <p:sp>
        <p:nvSpPr>
          <p:cNvPr id="9" name="CuadroTexto 8"/>
          <p:cNvSpPr txBox="1"/>
          <p:nvPr/>
        </p:nvSpPr>
        <p:spPr>
          <a:xfrm>
            <a:off x="5647763" y="1691077"/>
            <a:ext cx="4823011" cy="830997"/>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lgn="ctr">
              <a:buFont typeface="Arial" panose="020B0604020202020204" pitchFamily="34" charset="0"/>
              <a:buChar char="•"/>
            </a:pPr>
            <a:r>
              <a:rPr lang="es-CO" sz="2400" dirty="0"/>
              <a:t>Prevención de </a:t>
            </a:r>
            <a:r>
              <a:rPr lang="es-CO" sz="2400" dirty="0" smtClean="0"/>
              <a:t>abuso de </a:t>
            </a:r>
            <a:r>
              <a:rPr lang="es-CO" sz="2400" dirty="0"/>
              <a:t>consumo </a:t>
            </a:r>
            <a:r>
              <a:rPr lang="es-CO" sz="2400" dirty="0" smtClean="0"/>
              <a:t>de Sustancias Psicoactivas</a:t>
            </a:r>
            <a:r>
              <a:rPr lang="es-CO" sz="2400" dirty="0"/>
              <a:t>. </a:t>
            </a:r>
          </a:p>
        </p:txBody>
      </p:sp>
      <p:sp>
        <p:nvSpPr>
          <p:cNvPr id="10" name="CuadroTexto 9"/>
          <p:cNvSpPr txBox="1"/>
          <p:nvPr/>
        </p:nvSpPr>
        <p:spPr>
          <a:xfrm>
            <a:off x="1177321" y="2641840"/>
            <a:ext cx="4212816" cy="830997"/>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lgn="ctr">
              <a:buFont typeface="Arial" panose="020B0604020202020204" pitchFamily="34" charset="0"/>
              <a:buChar char="•"/>
            </a:pPr>
            <a:r>
              <a:rPr lang="es-CO" sz="2400" dirty="0" smtClean="0"/>
              <a:t> Detección temprana de factores de riesgo.</a:t>
            </a:r>
            <a:endParaRPr lang="es-CO" sz="2400" dirty="0"/>
          </a:p>
        </p:txBody>
      </p:sp>
      <p:sp>
        <p:nvSpPr>
          <p:cNvPr id="12" name="CuadroTexto 11"/>
          <p:cNvSpPr txBox="1"/>
          <p:nvPr/>
        </p:nvSpPr>
        <p:spPr>
          <a:xfrm>
            <a:off x="1157556" y="3592603"/>
            <a:ext cx="4212816" cy="1200329"/>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lgn="ctr">
              <a:buFont typeface="Arial" panose="020B0604020202020204" pitchFamily="34" charset="0"/>
              <a:buChar char="•"/>
            </a:pPr>
            <a:r>
              <a:rPr lang="es-CO" sz="2400" dirty="0"/>
              <a:t>Elaboración y </a:t>
            </a:r>
            <a:r>
              <a:rPr lang="es-CO" sz="2400" dirty="0" smtClean="0"/>
              <a:t>control con </a:t>
            </a:r>
            <a:r>
              <a:rPr lang="es-CO" sz="2400" dirty="0"/>
              <a:t>guías de </a:t>
            </a:r>
            <a:r>
              <a:rPr lang="es-CO" sz="2400" dirty="0" smtClean="0"/>
              <a:t>atención y </a:t>
            </a:r>
            <a:r>
              <a:rPr lang="es-CO" sz="2400" dirty="0"/>
              <a:t>lineamiento. </a:t>
            </a:r>
          </a:p>
        </p:txBody>
      </p:sp>
      <p:sp>
        <p:nvSpPr>
          <p:cNvPr id="13" name="CuadroTexto 12"/>
          <p:cNvSpPr txBox="1"/>
          <p:nvPr/>
        </p:nvSpPr>
        <p:spPr>
          <a:xfrm>
            <a:off x="1157556" y="4960748"/>
            <a:ext cx="4212816" cy="830997"/>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lgn="ctr">
              <a:buFont typeface="Arial" panose="020B0604020202020204" pitchFamily="34" charset="0"/>
              <a:buChar char="•"/>
            </a:pPr>
            <a:r>
              <a:rPr lang="es-CO" sz="2400" dirty="0" smtClean="0"/>
              <a:t> Prevención de enfermedades de transmisión sexual</a:t>
            </a:r>
            <a:endParaRPr lang="es-CO" sz="2400" dirty="0"/>
          </a:p>
        </p:txBody>
      </p:sp>
      <p:sp>
        <p:nvSpPr>
          <p:cNvPr id="14" name="CuadroTexto 13"/>
          <p:cNvSpPr txBox="1"/>
          <p:nvPr/>
        </p:nvSpPr>
        <p:spPr>
          <a:xfrm>
            <a:off x="5647764" y="4550564"/>
            <a:ext cx="4751294" cy="830997"/>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lgn="ctr">
              <a:buFont typeface="Arial" panose="020B0604020202020204" pitchFamily="34" charset="0"/>
              <a:buChar char="•"/>
            </a:pPr>
            <a:r>
              <a:rPr lang="es-CO" sz="2400" dirty="0" smtClean="0"/>
              <a:t> Reducción de consumo de alcohol, drogas y tabaco</a:t>
            </a:r>
            <a:endParaRPr lang="es-CO" sz="2400" dirty="0"/>
          </a:p>
        </p:txBody>
      </p:sp>
      <p:sp>
        <p:nvSpPr>
          <p:cNvPr id="15" name="CuadroTexto 14"/>
          <p:cNvSpPr txBox="1"/>
          <p:nvPr/>
        </p:nvSpPr>
        <p:spPr>
          <a:xfrm>
            <a:off x="5647764" y="3629224"/>
            <a:ext cx="4751294" cy="830997"/>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lgn="ctr">
              <a:buFont typeface="Arial" panose="020B0604020202020204" pitchFamily="34" charset="0"/>
              <a:buChar char="•"/>
            </a:pPr>
            <a:r>
              <a:rPr lang="es-CO" sz="2400" dirty="0" smtClean="0"/>
              <a:t>Prevención de rubéola congénita</a:t>
            </a:r>
          </a:p>
          <a:p>
            <a:pPr algn="ctr"/>
            <a:endParaRPr lang="es-CO" sz="2400" dirty="0"/>
          </a:p>
        </p:txBody>
      </p:sp>
      <p:sp>
        <p:nvSpPr>
          <p:cNvPr id="16" name="CuadroTexto 15"/>
          <p:cNvSpPr txBox="1"/>
          <p:nvPr/>
        </p:nvSpPr>
        <p:spPr>
          <a:xfrm>
            <a:off x="5647764" y="2667823"/>
            <a:ext cx="4751294" cy="830997"/>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lgn="ctr">
              <a:buFont typeface="Arial" panose="020B0604020202020204" pitchFamily="34" charset="0"/>
              <a:buChar char="•"/>
            </a:pPr>
            <a:r>
              <a:rPr lang="es-CO" sz="2400" dirty="0" smtClean="0"/>
              <a:t> Suplementación con ácido Fólico</a:t>
            </a:r>
            <a:endParaRPr lang="es-CO" sz="2400" dirty="0"/>
          </a:p>
          <a:p>
            <a:pPr algn="ctr"/>
            <a:endParaRPr lang="es-CO" sz="2400" dirty="0"/>
          </a:p>
        </p:txBody>
      </p:sp>
    </p:spTree>
    <p:extLst>
      <p:ext uri="{BB962C8B-B14F-4D97-AF65-F5344CB8AC3E}">
        <p14:creationId xmlns:p14="http://schemas.microsoft.com/office/powerpoint/2010/main" val="3914796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3077984" y="341980"/>
            <a:ext cx="7189789" cy="461665"/>
          </a:xfrm>
          <a:prstGeom prst="rect">
            <a:avLst/>
          </a:prstGeom>
        </p:spPr>
        <p:txBody>
          <a:bodyPr wrap="none">
            <a:spAutoFit/>
          </a:bodyPr>
          <a:lstStyle/>
          <a:p>
            <a:r>
              <a:rPr lang="es-CO" sz="2400" b="1" dirty="0" smtClean="0">
                <a:solidFill>
                  <a:srgbClr val="E20E18"/>
                </a:solidFill>
                <a:latin typeface="Montserrat Black" panose="00000A00000000000000" pitchFamily="2" charset="0"/>
              </a:rPr>
              <a:t>ESTRATEGIAS GENERALES PARA EL ABORDAJE</a:t>
            </a:r>
            <a:endParaRPr lang="es-CO" sz="2400" b="1" dirty="0"/>
          </a:p>
        </p:txBody>
      </p:sp>
      <p:sp>
        <p:nvSpPr>
          <p:cNvPr id="5" name="Rectángulo 4"/>
          <p:cNvSpPr/>
          <p:nvPr/>
        </p:nvSpPr>
        <p:spPr>
          <a:xfrm>
            <a:off x="1181687" y="1443841"/>
            <a:ext cx="9917722" cy="3046988"/>
          </a:xfrm>
          <a:prstGeom prst="rect">
            <a:avLst/>
          </a:prstGeom>
        </p:spPr>
        <p:txBody>
          <a:bodyPr wrap="square">
            <a:spAutoFit/>
          </a:bodyPr>
          <a:lstStyle/>
          <a:p>
            <a:r>
              <a:rPr lang="es-CO" sz="2400" dirty="0">
                <a:solidFill>
                  <a:srgbClr val="C00000"/>
                </a:solidFill>
              </a:rPr>
              <a:t>Prevención, Sensibilización y Educación en Salud Visual</a:t>
            </a:r>
          </a:p>
          <a:p>
            <a:endParaRPr lang="es-CO" sz="2400" dirty="0"/>
          </a:p>
          <a:p>
            <a:r>
              <a:rPr lang="es-CO" sz="2400" dirty="0"/>
              <a:t>Esta línea busca promover la educación a la comunidad para la identificación de factores </a:t>
            </a:r>
            <a:r>
              <a:rPr lang="es-CO" sz="2400" dirty="0" smtClean="0"/>
              <a:t>de riesgo </a:t>
            </a:r>
            <a:r>
              <a:rPr lang="es-CO" sz="2400" dirty="0"/>
              <a:t>de enfermedad visual, la prevención y la detección temprana de las alteraciones </a:t>
            </a:r>
            <a:r>
              <a:rPr lang="es-CO" sz="2400" dirty="0" smtClean="0"/>
              <a:t>visuales; igualmente </a:t>
            </a:r>
            <a:r>
              <a:rPr lang="es-CO" sz="2400" dirty="0"/>
              <a:t>una de las estrategias vinculadas a esta línea de intervención,  es la Investigación, </a:t>
            </a:r>
            <a:r>
              <a:rPr lang="es-CO" sz="2400" dirty="0" smtClean="0"/>
              <a:t>la cual </a:t>
            </a:r>
            <a:r>
              <a:rPr lang="es-CO" sz="2400" dirty="0"/>
              <a:t>se plantea como respuesta al hecho de que la salud visual ha sido escasamente </a:t>
            </a:r>
            <a:r>
              <a:rPr lang="es-CO" sz="2400" dirty="0" smtClean="0"/>
              <a:t>tratada desde </a:t>
            </a:r>
            <a:r>
              <a:rPr lang="es-CO" sz="2400" dirty="0"/>
              <a:t>el punto de vista de la salud </a:t>
            </a:r>
            <a:r>
              <a:rPr lang="es-CO" sz="2400" dirty="0" smtClean="0"/>
              <a:t>pública</a:t>
            </a:r>
            <a:r>
              <a:rPr lang="es-CO" sz="2400" dirty="0"/>
              <a:t>.</a:t>
            </a:r>
          </a:p>
        </p:txBody>
      </p:sp>
    </p:spTree>
    <p:extLst>
      <p:ext uri="{BB962C8B-B14F-4D97-AF65-F5344CB8AC3E}">
        <p14:creationId xmlns:p14="http://schemas.microsoft.com/office/powerpoint/2010/main" val="10846458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4"/>
            <a:ext cx="12192000" cy="6858000"/>
          </a:xfrm>
          <a:prstGeom prst="rect">
            <a:avLst/>
          </a:prstGeom>
        </p:spPr>
      </p:pic>
      <p:sp>
        <p:nvSpPr>
          <p:cNvPr id="6" name="CuadroTexto 5"/>
          <p:cNvSpPr txBox="1"/>
          <p:nvPr/>
        </p:nvSpPr>
        <p:spPr>
          <a:xfrm>
            <a:off x="740018" y="1078442"/>
            <a:ext cx="6534239" cy="2062103"/>
          </a:xfrm>
          <a:prstGeom prst="rect">
            <a:avLst/>
          </a:prstGeom>
          <a:noFill/>
        </p:spPr>
        <p:txBody>
          <a:bodyPr wrap="square" rtlCol="0">
            <a:spAutoFit/>
          </a:bodyPr>
          <a:lstStyle/>
          <a:p>
            <a:r>
              <a:rPr lang="es-ES" sz="3200" b="1" dirty="0">
                <a:solidFill>
                  <a:srgbClr val="FF0000"/>
                </a:solidFill>
                <a:latin typeface="Arial" pitchFamily="34" charset="0"/>
                <a:ea typeface="Open Sans" panose="020B0606030504020204" pitchFamily="34" charset="0"/>
                <a:cs typeface="Arial" pitchFamily="34" charset="0"/>
              </a:rPr>
              <a:t>DIMENSIÓN VIDA SALUDABLE Y CONDICIONES NO TRANSMISIBLES</a:t>
            </a:r>
            <a:endParaRPr lang="id-ID" sz="3200" b="1" dirty="0">
              <a:solidFill>
                <a:srgbClr val="FF0000"/>
              </a:solidFill>
              <a:latin typeface="Arial" pitchFamily="34" charset="0"/>
              <a:ea typeface="Open Sans" panose="020B0606030504020204" pitchFamily="34" charset="0"/>
              <a:cs typeface="Arial" pitchFamily="34" charset="0"/>
            </a:endParaRPr>
          </a:p>
          <a:p>
            <a:endParaRPr lang="es-CO" sz="3200" b="1" dirty="0" smtClean="0">
              <a:solidFill>
                <a:srgbClr val="FF0000"/>
              </a:solidFill>
              <a:latin typeface="Montserrat Black" panose="00000A00000000000000" pitchFamily="2" charset="0"/>
            </a:endParaRP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251" y="3378200"/>
            <a:ext cx="1771481" cy="181129"/>
          </a:xfrm>
          <a:prstGeom prst="rect">
            <a:avLst/>
          </a:prstGeom>
        </p:spPr>
      </p:pic>
      <p:sp>
        <p:nvSpPr>
          <p:cNvPr id="3" name="Rectángulo 2"/>
          <p:cNvSpPr/>
          <p:nvPr/>
        </p:nvSpPr>
        <p:spPr>
          <a:xfrm>
            <a:off x="740018" y="4175159"/>
            <a:ext cx="6193045" cy="1077218"/>
          </a:xfrm>
          <a:prstGeom prst="rect">
            <a:avLst/>
          </a:prstGeom>
        </p:spPr>
        <p:txBody>
          <a:bodyPr wrap="square">
            <a:spAutoFit/>
          </a:bodyPr>
          <a:lstStyle/>
          <a:p>
            <a:r>
              <a:rPr lang="es-CO" sz="3200" b="1" dirty="0"/>
              <a:t>SECRETARÍA DE SALUD PÚBLICA Y SEGURIDAD SOCIAL</a:t>
            </a:r>
          </a:p>
        </p:txBody>
      </p:sp>
    </p:spTree>
    <p:extLst>
      <p:ext uri="{BB962C8B-B14F-4D97-AF65-F5344CB8AC3E}">
        <p14:creationId xmlns:p14="http://schemas.microsoft.com/office/powerpoint/2010/main" val="16926243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553152953"/>
              </p:ext>
            </p:extLst>
          </p:nvPr>
        </p:nvGraphicFramePr>
        <p:xfrm>
          <a:off x="1045029" y="518614"/>
          <a:ext cx="8958779" cy="4926330"/>
        </p:xfrm>
        <a:graphic>
          <a:graphicData uri="http://schemas.openxmlformats.org/drawingml/2006/table">
            <a:tbl>
              <a:tblPr>
                <a:tableStyleId>{5C22544A-7EE6-4342-B048-85BDC9FD1C3A}</a:tableStyleId>
              </a:tblPr>
              <a:tblGrid>
                <a:gridCol w="1671640">
                  <a:extLst>
                    <a:ext uri="{9D8B030D-6E8A-4147-A177-3AD203B41FA5}">
                      <a16:colId xmlns:a16="http://schemas.microsoft.com/office/drawing/2014/main" val="20000"/>
                    </a:ext>
                  </a:extLst>
                </a:gridCol>
                <a:gridCol w="2025026">
                  <a:extLst>
                    <a:ext uri="{9D8B030D-6E8A-4147-A177-3AD203B41FA5}">
                      <a16:colId xmlns:a16="http://schemas.microsoft.com/office/drawing/2014/main" val="20001"/>
                    </a:ext>
                  </a:extLst>
                </a:gridCol>
                <a:gridCol w="2897118">
                  <a:extLst>
                    <a:ext uri="{9D8B030D-6E8A-4147-A177-3AD203B41FA5}">
                      <a16:colId xmlns:a16="http://schemas.microsoft.com/office/drawing/2014/main" val="20002"/>
                    </a:ext>
                  </a:extLst>
                </a:gridCol>
                <a:gridCol w="2364995">
                  <a:extLst>
                    <a:ext uri="{9D8B030D-6E8A-4147-A177-3AD203B41FA5}">
                      <a16:colId xmlns:a16="http://schemas.microsoft.com/office/drawing/2014/main" val="20003"/>
                    </a:ext>
                  </a:extLst>
                </a:gridCol>
              </a:tblGrid>
              <a:tr h="267433">
                <a:tc>
                  <a:txBody>
                    <a:bodyPr/>
                    <a:lstStyle/>
                    <a:p>
                      <a:pPr algn="ctr" fontAlgn="b"/>
                      <a:r>
                        <a:rPr lang="es-CO" sz="1400" b="1" u="none" strike="noStrike" dirty="0">
                          <a:effectLst/>
                          <a:latin typeface="Arial" panose="020B0604020202020204" pitchFamily="34" charset="0"/>
                          <a:cs typeface="Arial" panose="020B0604020202020204" pitchFamily="34" charset="0"/>
                        </a:rPr>
                        <a:t>LINEA ESTRATEGICA</a:t>
                      </a:r>
                      <a:endParaRPr lang="es-CO"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6">
                        <a:lumMod val="60000"/>
                        <a:lumOff val="40000"/>
                      </a:schemeClr>
                    </a:solidFill>
                  </a:tcPr>
                </a:tc>
                <a:tc>
                  <a:txBody>
                    <a:bodyPr/>
                    <a:lstStyle/>
                    <a:p>
                      <a:pPr algn="ctr" fontAlgn="b"/>
                      <a:r>
                        <a:rPr lang="es-CO" sz="1400" b="1" u="none" strike="noStrike" dirty="0">
                          <a:effectLst/>
                          <a:latin typeface="Arial" panose="020B0604020202020204" pitchFamily="34" charset="0"/>
                          <a:cs typeface="Arial" panose="020B0604020202020204" pitchFamily="34" charset="0"/>
                        </a:rPr>
                        <a:t>OBJETIVO</a:t>
                      </a:r>
                      <a:endParaRPr lang="es-CO"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6">
                        <a:lumMod val="60000"/>
                        <a:lumOff val="40000"/>
                      </a:schemeClr>
                    </a:solidFill>
                  </a:tcPr>
                </a:tc>
                <a:tc>
                  <a:txBody>
                    <a:bodyPr/>
                    <a:lstStyle/>
                    <a:p>
                      <a:pPr algn="ctr" fontAlgn="b"/>
                      <a:r>
                        <a:rPr lang="es-CO" sz="1400" b="1" u="none" strike="noStrike" dirty="0">
                          <a:effectLst/>
                          <a:latin typeface="Arial" panose="020B0604020202020204" pitchFamily="34" charset="0"/>
                          <a:cs typeface="Arial" panose="020B0604020202020204" pitchFamily="34" charset="0"/>
                        </a:rPr>
                        <a:t>ESTRATEGIAS PLANTEADAS</a:t>
                      </a:r>
                      <a:endParaRPr lang="es-CO"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6">
                        <a:lumMod val="60000"/>
                        <a:lumOff val="40000"/>
                      </a:schemeClr>
                    </a:solidFill>
                  </a:tcPr>
                </a:tc>
                <a:tc>
                  <a:txBody>
                    <a:bodyPr/>
                    <a:lstStyle/>
                    <a:p>
                      <a:pPr algn="ctr" fontAlgn="b"/>
                      <a:r>
                        <a:rPr lang="es-CO" sz="1400" b="1" u="none" strike="noStrike" dirty="0">
                          <a:effectLst/>
                          <a:latin typeface="Arial" panose="020B0604020202020204" pitchFamily="34" charset="0"/>
                          <a:cs typeface="Arial" panose="020B0604020202020204" pitchFamily="34" charset="0"/>
                        </a:rPr>
                        <a:t>META PROPUESTA</a:t>
                      </a:r>
                      <a:endParaRPr lang="es-CO"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10000"/>
                  </a:ext>
                </a:extLst>
              </a:tr>
              <a:tr h="4359158">
                <a:tc>
                  <a:txBody>
                    <a:bodyPr/>
                    <a:lstStyle/>
                    <a:p>
                      <a:pPr algn="l" fontAlgn="t"/>
                      <a:endParaRPr lang="es-CO" sz="1400" u="none" strike="noStrike" dirty="0" smtClean="0">
                        <a:effectLst/>
                        <a:latin typeface="Arial" panose="020B0604020202020204" pitchFamily="34" charset="0"/>
                        <a:cs typeface="Arial" panose="020B0604020202020204" pitchFamily="34" charset="0"/>
                      </a:endParaRPr>
                    </a:p>
                    <a:p>
                      <a:pPr algn="l" fontAlgn="t"/>
                      <a:endParaRPr lang="es-CO" sz="1400" u="none" strike="noStrike" dirty="0" smtClean="0">
                        <a:effectLst/>
                        <a:latin typeface="Arial" panose="020B0604020202020204" pitchFamily="34" charset="0"/>
                        <a:cs typeface="Arial" panose="020B0604020202020204" pitchFamily="34" charset="0"/>
                      </a:endParaRPr>
                    </a:p>
                    <a:p>
                      <a:pPr algn="l" fontAlgn="t"/>
                      <a:r>
                        <a:rPr lang="es-CO" sz="1400" u="none" strike="noStrike" dirty="0" smtClean="0">
                          <a:effectLst/>
                          <a:latin typeface="Arial" panose="020B0604020202020204" pitchFamily="34" charset="0"/>
                          <a:cs typeface="Arial" panose="020B0604020202020204" pitchFamily="34" charset="0"/>
                        </a:rPr>
                        <a:t>Prevención</a:t>
                      </a:r>
                      <a:r>
                        <a:rPr lang="es-CO" sz="1400" u="none" strike="noStrike" dirty="0">
                          <a:effectLst/>
                          <a:latin typeface="Arial" panose="020B0604020202020204" pitchFamily="34" charset="0"/>
                          <a:cs typeface="Arial" panose="020B0604020202020204" pitchFamily="34" charset="0"/>
                        </a:rPr>
                        <a:t>, Sensibilización y Educación en Salud Visual </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t"/>
                      <a:endParaRPr lang="es-CO" sz="1400" u="none" strike="noStrike" dirty="0" smtClean="0">
                        <a:effectLst/>
                        <a:latin typeface="Arial" panose="020B0604020202020204" pitchFamily="34" charset="0"/>
                        <a:cs typeface="Arial" panose="020B0604020202020204" pitchFamily="34" charset="0"/>
                      </a:endParaRPr>
                    </a:p>
                    <a:p>
                      <a:pPr algn="l" fontAlgn="t"/>
                      <a:endParaRPr lang="es-CO" sz="1400" u="none" strike="noStrike" dirty="0" smtClean="0">
                        <a:effectLst/>
                        <a:latin typeface="Arial" panose="020B0604020202020204" pitchFamily="34" charset="0"/>
                        <a:cs typeface="Arial" panose="020B0604020202020204" pitchFamily="34" charset="0"/>
                      </a:endParaRPr>
                    </a:p>
                    <a:p>
                      <a:pPr algn="l" fontAlgn="t"/>
                      <a:r>
                        <a:rPr lang="es-CO" sz="1400" u="none" strike="noStrike" dirty="0" smtClean="0">
                          <a:effectLst/>
                          <a:latin typeface="Arial" panose="020B0604020202020204" pitchFamily="34" charset="0"/>
                          <a:cs typeface="Arial" panose="020B0604020202020204" pitchFamily="34" charset="0"/>
                        </a:rPr>
                        <a:t>Fortalecer </a:t>
                      </a:r>
                      <a:r>
                        <a:rPr lang="es-CO" sz="1400" u="none" strike="noStrike" dirty="0">
                          <a:effectLst/>
                          <a:latin typeface="Arial" panose="020B0604020202020204" pitchFamily="34" charset="0"/>
                          <a:cs typeface="Arial" panose="020B0604020202020204" pitchFamily="34" charset="0"/>
                        </a:rPr>
                        <a:t>las acciones de  salud visual en </a:t>
                      </a:r>
                      <a:r>
                        <a:rPr lang="es-CO" sz="1400" u="none" strike="noStrike" dirty="0" smtClean="0">
                          <a:effectLst/>
                          <a:latin typeface="Arial" panose="020B0604020202020204" pitchFamily="34" charset="0"/>
                          <a:cs typeface="Arial" panose="020B0604020202020204" pitchFamily="34" charset="0"/>
                        </a:rPr>
                        <a:t>los territorios </a:t>
                      </a:r>
                      <a:r>
                        <a:rPr lang="es-CO" sz="1400" u="none" strike="noStrike" dirty="0">
                          <a:effectLst/>
                          <a:latin typeface="Arial" panose="020B0604020202020204" pitchFamily="34" charset="0"/>
                          <a:cs typeface="Arial" panose="020B0604020202020204" pitchFamily="34" charset="0"/>
                        </a:rPr>
                        <a:t>y  escenarios cotidianos de la</a:t>
                      </a:r>
                      <a:br>
                        <a:rPr lang="es-CO" sz="1400" u="none" strike="noStrike" dirty="0">
                          <a:effectLst/>
                          <a:latin typeface="Arial" panose="020B0604020202020204" pitchFamily="34" charset="0"/>
                          <a:cs typeface="Arial" panose="020B0604020202020204" pitchFamily="34" charset="0"/>
                        </a:rPr>
                      </a:br>
                      <a:r>
                        <a:rPr lang="es-CO" sz="1400" u="none" strike="noStrike" dirty="0">
                          <a:effectLst/>
                          <a:latin typeface="Arial" panose="020B0604020202020204" pitchFamily="34" charset="0"/>
                          <a:cs typeface="Arial" panose="020B0604020202020204" pitchFamily="34" charset="0"/>
                        </a:rPr>
                        <a:t>población, así como establecer </a:t>
                      </a:r>
                      <a:r>
                        <a:rPr lang="es-CO" sz="1400" u="none" strike="noStrike" dirty="0" smtClean="0">
                          <a:effectLst/>
                          <a:latin typeface="Arial" panose="020B0604020202020204" pitchFamily="34" charset="0"/>
                          <a:cs typeface="Arial" panose="020B0604020202020204" pitchFamily="34" charset="0"/>
                        </a:rPr>
                        <a:t>estrategias promocionales y preventivas que permitan generar hábitos </a:t>
                      </a:r>
                      <a:r>
                        <a:rPr lang="es-CO" sz="1400" u="none" strike="noStrike" dirty="0">
                          <a:effectLst/>
                          <a:latin typeface="Arial" panose="020B0604020202020204" pitchFamily="34" charset="0"/>
                          <a:cs typeface="Arial" panose="020B0604020202020204" pitchFamily="34" charset="0"/>
                        </a:rPr>
                        <a:t>y estilos de </a:t>
                      </a:r>
                      <a:r>
                        <a:rPr lang="es-CO" sz="1400" u="none" strike="noStrike" dirty="0" smtClean="0">
                          <a:effectLst/>
                          <a:latin typeface="Arial" panose="020B0604020202020204" pitchFamily="34" charset="0"/>
                          <a:cs typeface="Arial" panose="020B0604020202020204" pitchFamily="34" charset="0"/>
                        </a:rPr>
                        <a:t>vida saludable</a:t>
                      </a:r>
                      <a:r>
                        <a:rPr lang="es-CO" sz="1400" u="none" strike="noStrike" dirty="0">
                          <a:effectLst/>
                          <a:latin typeface="Arial" panose="020B0604020202020204" pitchFamily="34" charset="0"/>
                          <a:cs typeface="Arial" panose="020B0604020202020204" pitchFamily="34" charset="0"/>
                        </a:rPr>
                        <a:t>. </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t"/>
                      <a:r>
                        <a:rPr lang="es-CO" sz="1400" u="none" strike="noStrike" dirty="0">
                          <a:effectLst/>
                          <a:latin typeface="Arial" panose="020B0604020202020204" pitchFamily="34" charset="0"/>
                          <a:cs typeface="Arial" panose="020B0604020202020204" pitchFamily="34" charset="0"/>
                        </a:rPr>
                        <a:t>Investigación:</a:t>
                      </a:r>
                      <a:br>
                        <a:rPr lang="es-CO" sz="1400" u="none" strike="noStrike" dirty="0">
                          <a:effectLst/>
                          <a:latin typeface="Arial" panose="020B0604020202020204" pitchFamily="34" charset="0"/>
                          <a:cs typeface="Arial" panose="020B0604020202020204" pitchFamily="34" charset="0"/>
                        </a:rPr>
                      </a:br>
                      <a:r>
                        <a:rPr lang="es-CO" sz="1400" u="none" strike="noStrike" dirty="0">
                          <a:effectLst/>
                          <a:latin typeface="Arial" panose="020B0604020202020204" pitchFamily="34" charset="0"/>
                          <a:cs typeface="Arial" panose="020B0604020202020204" pitchFamily="34" charset="0"/>
                        </a:rPr>
                        <a:t>Promover la investigación enfocada a la</a:t>
                      </a:r>
                      <a:br>
                        <a:rPr lang="es-CO" sz="1400" u="none" strike="noStrike" dirty="0">
                          <a:effectLst/>
                          <a:latin typeface="Arial" panose="020B0604020202020204" pitchFamily="34" charset="0"/>
                          <a:cs typeface="Arial" panose="020B0604020202020204" pitchFamily="34" charset="0"/>
                        </a:rPr>
                      </a:br>
                      <a:r>
                        <a:rPr lang="es-CO" sz="1400" u="none" strike="noStrike" dirty="0">
                          <a:effectLst/>
                          <a:latin typeface="Arial" panose="020B0604020202020204" pitchFamily="34" charset="0"/>
                          <a:cs typeface="Arial" panose="020B0604020202020204" pitchFamily="34" charset="0"/>
                        </a:rPr>
                        <a:t>prevención, identificación </a:t>
                      </a:r>
                      <a:r>
                        <a:rPr lang="es-CO" sz="1400" u="none" strike="noStrike" dirty="0" smtClean="0">
                          <a:effectLst/>
                          <a:latin typeface="Arial" panose="020B0604020202020204" pitchFamily="34" charset="0"/>
                          <a:cs typeface="Arial" panose="020B0604020202020204" pitchFamily="34" charset="0"/>
                        </a:rPr>
                        <a:t>y tratamiento </a:t>
                      </a:r>
                      <a:r>
                        <a:rPr lang="es-CO" sz="1400" u="none" strike="noStrike" dirty="0">
                          <a:effectLst/>
                          <a:latin typeface="Arial" panose="020B0604020202020204" pitchFamily="34" charset="0"/>
                          <a:cs typeface="Arial" panose="020B0604020202020204" pitchFamily="34" charset="0"/>
                        </a:rPr>
                        <a:t>de </a:t>
                      </a:r>
                      <a:r>
                        <a:rPr lang="es-CO" sz="1400" u="none" strike="noStrike" dirty="0" smtClean="0">
                          <a:effectLst/>
                          <a:latin typeface="Arial" panose="020B0604020202020204" pitchFamily="34" charset="0"/>
                          <a:cs typeface="Arial" panose="020B0604020202020204" pitchFamily="34" charset="0"/>
                        </a:rPr>
                        <a:t>los problemas </a:t>
                      </a:r>
                      <a:r>
                        <a:rPr lang="es-CO" sz="1400" u="none" strike="noStrike" dirty="0">
                          <a:effectLst/>
                          <a:latin typeface="Arial" panose="020B0604020202020204" pitchFamily="34" charset="0"/>
                          <a:cs typeface="Arial" panose="020B0604020202020204" pitchFamily="34" charset="0"/>
                        </a:rPr>
                        <a:t>visuales.</a:t>
                      </a:r>
                      <a:br>
                        <a:rPr lang="es-CO" sz="1400" u="none" strike="noStrike" dirty="0">
                          <a:effectLst/>
                          <a:latin typeface="Arial" panose="020B0604020202020204" pitchFamily="34" charset="0"/>
                          <a:cs typeface="Arial" panose="020B0604020202020204" pitchFamily="34" charset="0"/>
                        </a:rPr>
                      </a:br>
                      <a:r>
                        <a:rPr lang="es-CO" sz="1400" u="none" strike="noStrike" dirty="0">
                          <a:effectLst/>
                          <a:latin typeface="Arial" panose="020B0604020202020204" pitchFamily="34" charset="0"/>
                          <a:cs typeface="Arial" panose="020B0604020202020204" pitchFamily="34" charset="0"/>
                        </a:rPr>
                        <a:t/>
                      </a:r>
                      <a:br>
                        <a:rPr lang="es-CO" sz="1400" u="none" strike="noStrike" dirty="0">
                          <a:effectLst/>
                          <a:latin typeface="Arial" panose="020B0604020202020204" pitchFamily="34" charset="0"/>
                          <a:cs typeface="Arial" panose="020B0604020202020204" pitchFamily="34" charset="0"/>
                        </a:rPr>
                      </a:br>
                      <a:r>
                        <a:rPr lang="es-CO" sz="1400" u="none" strike="noStrike" dirty="0">
                          <a:effectLst/>
                          <a:latin typeface="Arial" panose="020B0604020202020204" pitchFamily="34" charset="0"/>
                          <a:cs typeface="Arial" panose="020B0604020202020204" pitchFamily="34" charset="0"/>
                        </a:rPr>
                        <a:t>Sensibilización:</a:t>
                      </a:r>
                      <a:br>
                        <a:rPr lang="es-CO" sz="1400" u="none" strike="noStrike" dirty="0">
                          <a:effectLst/>
                          <a:latin typeface="Arial" panose="020B0604020202020204" pitchFamily="34" charset="0"/>
                          <a:cs typeface="Arial" panose="020B0604020202020204" pitchFamily="34" charset="0"/>
                        </a:rPr>
                      </a:br>
                      <a:r>
                        <a:rPr lang="es-CO" sz="1400" u="none" strike="noStrike" dirty="0">
                          <a:effectLst/>
                          <a:latin typeface="Arial" panose="020B0604020202020204" pitchFamily="34" charset="0"/>
                          <a:cs typeface="Arial" panose="020B0604020202020204" pitchFamily="34" charset="0"/>
                        </a:rPr>
                        <a:t>Contribuir en  </a:t>
                      </a:r>
                      <a:r>
                        <a:rPr lang="es-CO" sz="1400" u="none" strike="noStrike" dirty="0" smtClean="0">
                          <a:effectLst/>
                          <a:latin typeface="Arial" panose="020B0604020202020204" pitchFamily="34" charset="0"/>
                          <a:cs typeface="Arial" panose="020B0604020202020204" pitchFamily="34" charset="0"/>
                        </a:rPr>
                        <a:t>el desarrollo </a:t>
                      </a:r>
                      <a:r>
                        <a:rPr lang="es-CO" sz="1400" u="none" strike="noStrike" dirty="0">
                          <a:effectLst/>
                          <a:latin typeface="Arial" panose="020B0604020202020204" pitchFamily="34" charset="0"/>
                          <a:cs typeface="Arial" panose="020B0604020202020204" pitchFamily="34" charset="0"/>
                        </a:rPr>
                        <a:t>de valores y</a:t>
                      </a:r>
                      <a:br>
                        <a:rPr lang="es-CO" sz="1400" u="none" strike="noStrike" dirty="0">
                          <a:effectLst/>
                          <a:latin typeface="Arial" panose="020B0604020202020204" pitchFamily="34" charset="0"/>
                          <a:cs typeface="Arial" panose="020B0604020202020204" pitchFamily="34" charset="0"/>
                        </a:rPr>
                      </a:br>
                      <a:r>
                        <a:rPr lang="es-CO" sz="1400" u="none" strike="noStrike" dirty="0">
                          <a:effectLst/>
                          <a:latin typeface="Arial" panose="020B0604020202020204" pitchFamily="34" charset="0"/>
                          <a:cs typeface="Arial" panose="020B0604020202020204" pitchFamily="34" charset="0"/>
                        </a:rPr>
                        <a:t>actitudes, susceptibles de favorecer </a:t>
                      </a:r>
                      <a:r>
                        <a:rPr lang="es-CO" sz="1400" u="none" strike="noStrike" dirty="0" smtClean="0">
                          <a:effectLst/>
                          <a:latin typeface="Arial" panose="020B0604020202020204" pitchFamily="34" charset="0"/>
                          <a:cs typeface="Arial" panose="020B0604020202020204" pitchFamily="34" charset="0"/>
                        </a:rPr>
                        <a:t>un Cambio </a:t>
                      </a:r>
                      <a:r>
                        <a:rPr lang="es-CO" sz="1400" u="none" strike="noStrike" dirty="0">
                          <a:effectLst/>
                          <a:latin typeface="Arial" panose="020B0604020202020204" pitchFamily="34" charset="0"/>
                          <a:cs typeface="Arial" panose="020B0604020202020204" pitchFamily="34" charset="0"/>
                        </a:rPr>
                        <a:t>social, a partir del  conocimiento, logrando que </a:t>
                      </a:r>
                      <a:r>
                        <a:rPr lang="es-CO" sz="1400" u="none" strike="noStrike" dirty="0" smtClean="0">
                          <a:effectLst/>
                          <a:latin typeface="Arial" panose="020B0604020202020204" pitchFamily="34" charset="0"/>
                          <a:cs typeface="Arial" panose="020B0604020202020204" pitchFamily="34" charset="0"/>
                        </a:rPr>
                        <a:t>se produzca </a:t>
                      </a:r>
                      <a:r>
                        <a:rPr lang="es-CO" sz="1400" u="none" strike="noStrike" dirty="0">
                          <a:effectLst/>
                          <a:latin typeface="Arial" panose="020B0604020202020204" pitchFamily="34" charset="0"/>
                          <a:cs typeface="Arial" panose="020B0604020202020204" pitchFamily="34" charset="0"/>
                        </a:rPr>
                        <a:t>una reflexión y </a:t>
                      </a:r>
                      <a:r>
                        <a:rPr lang="es-CO" sz="1400" u="none" strike="noStrike" dirty="0" smtClean="0">
                          <a:effectLst/>
                          <a:latin typeface="Arial" panose="020B0604020202020204" pitchFamily="34" charset="0"/>
                          <a:cs typeface="Arial" panose="020B0604020202020204" pitchFamily="34" charset="0"/>
                        </a:rPr>
                        <a:t>análisis crítico </a:t>
                      </a:r>
                      <a:r>
                        <a:rPr lang="es-CO" sz="1400" u="none" strike="noStrike" dirty="0">
                          <a:effectLst/>
                          <a:latin typeface="Arial" panose="020B0604020202020204" pitchFamily="34" charset="0"/>
                          <a:cs typeface="Arial" panose="020B0604020202020204" pitchFamily="34" charset="0"/>
                        </a:rPr>
                        <a:t>de la realidad.</a:t>
                      </a:r>
                      <a:br>
                        <a:rPr lang="es-CO" sz="1400" u="none" strike="noStrike" dirty="0">
                          <a:effectLst/>
                          <a:latin typeface="Arial" panose="020B0604020202020204" pitchFamily="34" charset="0"/>
                          <a:cs typeface="Arial" panose="020B0604020202020204" pitchFamily="34" charset="0"/>
                        </a:rPr>
                      </a:br>
                      <a:r>
                        <a:rPr lang="es-CO" sz="1400" u="none" strike="noStrike" dirty="0">
                          <a:effectLst/>
                          <a:latin typeface="Arial" panose="020B0604020202020204" pitchFamily="34" charset="0"/>
                          <a:cs typeface="Arial" panose="020B0604020202020204" pitchFamily="34" charset="0"/>
                        </a:rPr>
                        <a:t>Educación:</a:t>
                      </a:r>
                      <a:br>
                        <a:rPr lang="es-CO" sz="1400" u="none" strike="noStrike" dirty="0">
                          <a:effectLst/>
                          <a:latin typeface="Arial" panose="020B0604020202020204" pitchFamily="34" charset="0"/>
                          <a:cs typeface="Arial" panose="020B0604020202020204" pitchFamily="34" charset="0"/>
                        </a:rPr>
                      </a:br>
                      <a:r>
                        <a:rPr lang="es-CO" sz="1400" u="none" strike="noStrike" dirty="0">
                          <a:effectLst/>
                          <a:latin typeface="Arial" panose="020B0604020202020204" pitchFamily="34" charset="0"/>
                          <a:cs typeface="Arial" panose="020B0604020202020204" pitchFamily="34" charset="0"/>
                        </a:rPr>
                        <a:t>Diseñar y  </a:t>
                      </a:r>
                      <a:r>
                        <a:rPr lang="es-CO" sz="1400" u="none" strike="noStrike" dirty="0" smtClean="0">
                          <a:effectLst/>
                          <a:latin typeface="Arial" panose="020B0604020202020204" pitchFamily="34" charset="0"/>
                          <a:cs typeface="Arial" panose="020B0604020202020204" pitchFamily="34" charset="0"/>
                        </a:rPr>
                        <a:t>elaborar piezas </a:t>
                      </a:r>
                      <a:r>
                        <a:rPr lang="es-CO" sz="1400" u="none" strike="noStrike" dirty="0">
                          <a:effectLst/>
                          <a:latin typeface="Arial" panose="020B0604020202020204" pitchFamily="34" charset="0"/>
                          <a:cs typeface="Arial" panose="020B0604020202020204" pitchFamily="34" charset="0"/>
                        </a:rPr>
                        <a:t>comunicativas que fomenten y generen conocimiento a la población </a:t>
                      </a:r>
                      <a:r>
                        <a:rPr lang="es-CO" sz="1400" u="none" strike="noStrike" dirty="0" smtClean="0">
                          <a:effectLst/>
                          <a:latin typeface="Arial" panose="020B0604020202020204" pitchFamily="34" charset="0"/>
                          <a:cs typeface="Arial" panose="020B0604020202020204" pitchFamily="34" charset="0"/>
                        </a:rPr>
                        <a:t>en temas </a:t>
                      </a:r>
                      <a:r>
                        <a:rPr lang="es-CO" sz="1400" u="none" strike="noStrike" dirty="0">
                          <a:effectLst/>
                          <a:latin typeface="Arial" panose="020B0604020202020204" pitchFamily="34" charset="0"/>
                          <a:cs typeface="Arial" panose="020B0604020202020204" pitchFamily="34" charset="0"/>
                        </a:rPr>
                        <a:t>de  </a:t>
                      </a:r>
                      <a:r>
                        <a:rPr lang="es-CO" sz="1400" u="none" strike="noStrike" dirty="0" smtClean="0">
                          <a:effectLst/>
                          <a:latin typeface="Arial" panose="020B0604020202020204" pitchFamily="34" charset="0"/>
                          <a:cs typeface="Arial" panose="020B0604020202020204" pitchFamily="34" charset="0"/>
                        </a:rPr>
                        <a:t>salud visual</a:t>
                      </a:r>
                      <a:r>
                        <a:rPr lang="es-CO" sz="1400" u="none" strike="noStrike" dirty="0">
                          <a:effectLst/>
                          <a:latin typeface="Arial" panose="020B0604020202020204" pitchFamily="34" charset="0"/>
                          <a:cs typeface="Arial" panose="020B0604020202020204" pitchFamily="34" charset="0"/>
                        </a:rPr>
                        <a:t>. </a:t>
                      </a:r>
                      <a:br>
                        <a:rPr lang="es-CO" sz="1400" u="none" strike="noStrike" dirty="0">
                          <a:effectLst/>
                          <a:latin typeface="Arial" panose="020B0604020202020204" pitchFamily="34" charset="0"/>
                          <a:cs typeface="Arial" panose="020B0604020202020204" pitchFamily="34" charset="0"/>
                        </a:rPr>
                      </a:b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t"/>
                      <a:r>
                        <a:rPr lang="es-CO" sz="1400" u="none" strike="noStrike" dirty="0">
                          <a:effectLst/>
                          <a:latin typeface="Arial" panose="020B0604020202020204" pitchFamily="34" charset="0"/>
                          <a:cs typeface="Arial" panose="020B0604020202020204" pitchFamily="34" charset="0"/>
                        </a:rPr>
                        <a:t>Universidades,  grupos de profesionales y demás actores,</a:t>
                      </a:r>
                      <a:br>
                        <a:rPr lang="es-CO" sz="1400" u="none" strike="noStrike" dirty="0">
                          <a:effectLst/>
                          <a:latin typeface="Arial" panose="020B0604020202020204" pitchFamily="34" charset="0"/>
                          <a:cs typeface="Arial" panose="020B0604020202020204" pitchFamily="34" charset="0"/>
                        </a:rPr>
                      </a:br>
                      <a:r>
                        <a:rPr lang="es-CO" sz="1400" u="none" strike="noStrike" dirty="0">
                          <a:effectLst/>
                          <a:latin typeface="Arial" panose="020B0604020202020204" pitchFamily="34" charset="0"/>
                          <a:cs typeface="Arial" panose="020B0604020202020204" pitchFamily="34" charset="0"/>
                        </a:rPr>
                        <a:t>impulsando procesos de investigación que contribuyan a mejorar el nivel de atención en los sistemas de salud visual</a:t>
                      </a:r>
                      <a:br>
                        <a:rPr lang="es-CO" sz="1400" u="none" strike="noStrike" dirty="0">
                          <a:effectLst/>
                          <a:latin typeface="Arial" panose="020B0604020202020204" pitchFamily="34" charset="0"/>
                          <a:cs typeface="Arial" panose="020B0604020202020204" pitchFamily="34" charset="0"/>
                        </a:rPr>
                      </a:br>
                      <a:r>
                        <a:rPr lang="es-CO" sz="1400" u="none" strike="noStrike" dirty="0">
                          <a:effectLst/>
                          <a:latin typeface="Arial" panose="020B0604020202020204" pitchFamily="34" charset="0"/>
                          <a:cs typeface="Arial" panose="020B0604020202020204" pitchFamily="34" charset="0"/>
                        </a:rPr>
                        <a:t>existentes.</a:t>
                      </a:r>
                      <a:br>
                        <a:rPr lang="es-CO" sz="1400" u="none" strike="noStrike" dirty="0">
                          <a:effectLst/>
                          <a:latin typeface="Arial" panose="020B0604020202020204" pitchFamily="34" charset="0"/>
                          <a:cs typeface="Arial" panose="020B0604020202020204" pitchFamily="34" charset="0"/>
                        </a:rPr>
                      </a:br>
                      <a:r>
                        <a:rPr lang="es-CO" sz="1400" u="none" strike="noStrike" dirty="0">
                          <a:effectLst/>
                          <a:latin typeface="Arial" panose="020B0604020202020204" pitchFamily="34" charset="0"/>
                          <a:cs typeface="Arial" panose="020B0604020202020204" pitchFamily="34" charset="0"/>
                        </a:rPr>
                        <a:t>Por lo menos un proyecto de</a:t>
                      </a:r>
                      <a:br>
                        <a:rPr lang="es-CO" sz="1400" u="none" strike="noStrike" dirty="0">
                          <a:effectLst/>
                          <a:latin typeface="Arial" panose="020B0604020202020204" pitchFamily="34" charset="0"/>
                          <a:cs typeface="Arial" panose="020B0604020202020204" pitchFamily="34" charset="0"/>
                        </a:rPr>
                      </a:br>
                      <a:r>
                        <a:rPr lang="es-CO" sz="1400" u="none" strike="noStrike" dirty="0">
                          <a:effectLst/>
                          <a:latin typeface="Arial" panose="020B0604020202020204" pitchFamily="34" charset="0"/>
                          <a:cs typeface="Arial" panose="020B0604020202020204" pitchFamily="34" charset="0"/>
                        </a:rPr>
                        <a:t>investigación (prevalencia de errores refractivos en edades de</a:t>
                      </a:r>
                      <a:br>
                        <a:rPr lang="es-CO" sz="1400" u="none" strike="noStrike" dirty="0">
                          <a:effectLst/>
                          <a:latin typeface="Arial" panose="020B0604020202020204" pitchFamily="34" charset="0"/>
                          <a:cs typeface="Arial" panose="020B0604020202020204" pitchFamily="34" charset="0"/>
                        </a:rPr>
                      </a:br>
                      <a:r>
                        <a:rPr lang="es-CO" sz="1400" u="none" strike="noStrike" dirty="0">
                          <a:effectLst/>
                          <a:latin typeface="Arial" panose="020B0604020202020204" pitchFamily="34" charset="0"/>
                          <a:cs typeface="Arial" panose="020B0604020202020204" pitchFamily="34" charset="0"/>
                        </a:rPr>
                        <a:t>4 a 14 años en Colombia.) </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235743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val="3068016355"/>
              </p:ext>
            </p:extLst>
          </p:nvPr>
        </p:nvGraphicFramePr>
        <p:xfrm>
          <a:off x="1277257" y="624113"/>
          <a:ext cx="9245599" cy="4760463"/>
        </p:xfrm>
        <a:graphic>
          <a:graphicData uri="http://schemas.openxmlformats.org/drawingml/2006/table">
            <a:tbl>
              <a:tblPr>
                <a:tableStyleId>{5C22544A-7EE6-4342-B048-85BDC9FD1C3A}</a:tableStyleId>
              </a:tblPr>
              <a:tblGrid>
                <a:gridCol w="1930400">
                  <a:extLst>
                    <a:ext uri="{9D8B030D-6E8A-4147-A177-3AD203B41FA5}">
                      <a16:colId xmlns:a16="http://schemas.microsoft.com/office/drawing/2014/main" val="20000"/>
                    </a:ext>
                  </a:extLst>
                </a:gridCol>
                <a:gridCol w="1988457">
                  <a:extLst>
                    <a:ext uri="{9D8B030D-6E8A-4147-A177-3AD203B41FA5}">
                      <a16:colId xmlns:a16="http://schemas.microsoft.com/office/drawing/2014/main" val="20001"/>
                    </a:ext>
                  </a:extLst>
                </a:gridCol>
                <a:gridCol w="3106057">
                  <a:extLst>
                    <a:ext uri="{9D8B030D-6E8A-4147-A177-3AD203B41FA5}">
                      <a16:colId xmlns:a16="http://schemas.microsoft.com/office/drawing/2014/main" val="20002"/>
                    </a:ext>
                  </a:extLst>
                </a:gridCol>
                <a:gridCol w="2220685">
                  <a:extLst>
                    <a:ext uri="{9D8B030D-6E8A-4147-A177-3AD203B41FA5}">
                      <a16:colId xmlns:a16="http://schemas.microsoft.com/office/drawing/2014/main" val="20003"/>
                    </a:ext>
                  </a:extLst>
                </a:gridCol>
              </a:tblGrid>
              <a:tr h="244794">
                <a:tc>
                  <a:txBody>
                    <a:bodyPr/>
                    <a:lstStyle/>
                    <a:p>
                      <a:pPr algn="ctr" fontAlgn="b"/>
                      <a:r>
                        <a:rPr lang="es-CO" sz="1400" b="1" u="none" strike="noStrike" dirty="0">
                          <a:effectLst/>
                        </a:rPr>
                        <a:t>LINEA ESTRATEGICA</a:t>
                      </a:r>
                      <a:endParaRPr lang="es-CO" sz="1400" b="1" i="0" u="none" strike="noStrike" dirty="0">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tc>
                  <a:txBody>
                    <a:bodyPr/>
                    <a:lstStyle/>
                    <a:p>
                      <a:pPr algn="ctr" fontAlgn="b"/>
                      <a:r>
                        <a:rPr lang="es-CO" sz="1400" b="1" u="none" strike="noStrike">
                          <a:effectLst/>
                        </a:rPr>
                        <a:t>OBJETIVO</a:t>
                      </a:r>
                      <a:endParaRPr lang="es-CO" sz="1400" b="1" i="0" u="none" strike="noStrike">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tc>
                  <a:txBody>
                    <a:bodyPr/>
                    <a:lstStyle/>
                    <a:p>
                      <a:pPr algn="ctr" fontAlgn="b"/>
                      <a:r>
                        <a:rPr lang="es-CO" sz="1400" b="1" u="none" strike="noStrike">
                          <a:effectLst/>
                        </a:rPr>
                        <a:t>ESTRATEGIAS PLANTEADAS</a:t>
                      </a:r>
                      <a:endParaRPr lang="es-CO" sz="1400" b="1" i="0" u="none" strike="noStrike">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tc>
                  <a:txBody>
                    <a:bodyPr/>
                    <a:lstStyle/>
                    <a:p>
                      <a:pPr algn="ctr" fontAlgn="b"/>
                      <a:r>
                        <a:rPr lang="es-CO" sz="1400" b="1" u="none" strike="noStrike" dirty="0">
                          <a:effectLst/>
                        </a:rPr>
                        <a:t>META PROPUESTA</a:t>
                      </a:r>
                      <a:endParaRPr lang="es-CO" sz="1400" b="1" i="0" u="none" strike="noStrike" dirty="0">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extLst>
                  <a:ext uri="{0D108BD9-81ED-4DB2-BD59-A6C34878D82A}">
                    <a16:rowId xmlns:a16="http://schemas.microsoft.com/office/drawing/2014/main" val="10000"/>
                  </a:ext>
                </a:extLst>
              </a:tr>
              <a:tr h="3439344">
                <a:tc>
                  <a:txBody>
                    <a:bodyPr/>
                    <a:lstStyle/>
                    <a:p>
                      <a:pPr algn="l" fontAlgn="t"/>
                      <a:endParaRPr lang="es-CO" sz="1400" u="none" strike="noStrike" dirty="0" smtClean="0">
                        <a:effectLst/>
                      </a:endParaRPr>
                    </a:p>
                    <a:p>
                      <a:pPr algn="l" fontAlgn="t"/>
                      <a:endParaRPr lang="es-CO" sz="1400" u="none" strike="noStrike" dirty="0" smtClean="0">
                        <a:effectLst/>
                      </a:endParaRPr>
                    </a:p>
                    <a:p>
                      <a:pPr algn="l" fontAlgn="t"/>
                      <a:r>
                        <a:rPr lang="es-CO" sz="1400" u="none" strike="noStrike" dirty="0" smtClean="0">
                          <a:effectLst/>
                        </a:rPr>
                        <a:t>Generación </a:t>
                      </a:r>
                      <a:r>
                        <a:rPr lang="es-CO" sz="1400" u="none" strike="noStrike" dirty="0">
                          <a:effectLst/>
                        </a:rPr>
                        <a:t>de </a:t>
                      </a:r>
                      <a:r>
                        <a:rPr lang="es-CO" sz="1400" u="none" strike="noStrike" dirty="0" smtClean="0">
                          <a:effectLst/>
                        </a:rPr>
                        <a:t>políticas            públicas en salud </a:t>
                      </a:r>
                      <a:r>
                        <a:rPr lang="es-CO" sz="1400" u="none" strike="noStrike" dirty="0">
                          <a:effectLst/>
                        </a:rPr>
                        <a:t>visual. </a:t>
                      </a:r>
                      <a:br>
                        <a:rPr lang="es-CO" sz="1400" u="none" strike="noStrike" dirty="0">
                          <a:effectLst/>
                        </a:rPr>
                      </a:br>
                      <a:endParaRPr lang="es-CO" sz="14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s-CO" sz="1400" u="none" strike="noStrike" dirty="0">
                          <a:effectLst/>
                        </a:rPr>
                        <a:t>Desde la competencia de la SENT, aportar  en la elaboración  de planes o marcos</a:t>
                      </a:r>
                      <a:br>
                        <a:rPr lang="es-CO" sz="1400" u="none" strike="noStrike" dirty="0">
                          <a:effectLst/>
                        </a:rPr>
                      </a:br>
                      <a:r>
                        <a:rPr lang="es-CO" sz="1400" u="none" strike="noStrike" dirty="0">
                          <a:effectLst/>
                        </a:rPr>
                        <a:t>organizativos, (normas técnicas), que</a:t>
                      </a:r>
                      <a:br>
                        <a:rPr lang="es-CO" sz="1400" u="none" strike="noStrike" dirty="0">
                          <a:effectLst/>
                        </a:rPr>
                      </a:br>
                      <a:r>
                        <a:rPr lang="es-CO" sz="1400" u="none" strike="noStrike" dirty="0">
                          <a:effectLst/>
                        </a:rPr>
                        <a:t>optimicen la oferta de los servicios de salud visual.</a:t>
                      </a:r>
                      <a:br>
                        <a:rPr lang="es-CO" sz="1400" u="none" strike="noStrike" dirty="0">
                          <a:effectLst/>
                        </a:rPr>
                      </a:br>
                      <a:r>
                        <a:rPr lang="es-CO" sz="1400" u="none" strike="noStrike" dirty="0">
                          <a:effectLst/>
                        </a:rPr>
                        <a:t>Fortalecer los programas existentes,</a:t>
                      </a:r>
                      <a:br>
                        <a:rPr lang="es-CO" sz="1400" u="none" strike="noStrike" dirty="0">
                          <a:effectLst/>
                        </a:rPr>
                      </a:br>
                      <a:r>
                        <a:rPr lang="es-CO" sz="1400" u="none" strike="noStrike" dirty="0">
                          <a:effectLst/>
                        </a:rPr>
                        <a:t>para incentivar a la población a la demanda de los servicios de</a:t>
                      </a:r>
                      <a:br>
                        <a:rPr lang="es-CO" sz="1400" u="none" strike="noStrike" dirty="0">
                          <a:effectLst/>
                        </a:rPr>
                      </a:br>
                      <a:r>
                        <a:rPr lang="es-CO" sz="1400" u="none" strike="noStrike" dirty="0">
                          <a:effectLst/>
                        </a:rPr>
                        <a:t>salud visual. </a:t>
                      </a:r>
                      <a:endParaRPr lang="es-CO" sz="14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s-CO" sz="1400" u="none" strike="noStrike" dirty="0">
                          <a:effectLst/>
                        </a:rPr>
                        <a:t>Impulsar el cumplimiento de la resolución 4045 de 2006, PLAN VISION</a:t>
                      </a:r>
                      <a:br>
                        <a:rPr lang="es-CO" sz="1400" u="none" strike="noStrike" dirty="0">
                          <a:effectLst/>
                        </a:rPr>
                      </a:br>
                      <a:r>
                        <a:rPr lang="es-CO" sz="1400" u="none" strike="noStrike" dirty="0">
                          <a:effectLst/>
                        </a:rPr>
                        <a:t>2020, “el derecho a la visión”. </a:t>
                      </a:r>
                      <a:br>
                        <a:rPr lang="es-CO" sz="1400" u="none" strike="noStrike" dirty="0">
                          <a:effectLst/>
                        </a:rPr>
                      </a:br>
                      <a:endParaRPr lang="es-CO" sz="14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s-CO" sz="1400" u="none" strike="noStrike">
                          <a:effectLst/>
                        </a:rPr>
                        <a:t>Diseñar propuesta para el Plan nacional de salud visual.</a:t>
                      </a:r>
                      <a:br>
                        <a:rPr lang="es-CO" sz="1400" u="none" strike="noStrike">
                          <a:effectLst/>
                        </a:rPr>
                      </a:br>
                      <a:endParaRPr lang="es-CO" sz="14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0001"/>
                  </a:ext>
                </a:extLst>
              </a:tr>
              <a:tr h="991412">
                <a:tc>
                  <a:txBody>
                    <a:bodyPr/>
                    <a:lstStyle/>
                    <a:p>
                      <a:pPr algn="l" fontAlgn="t"/>
                      <a:r>
                        <a:rPr lang="es-CO" sz="1400" u="none" strike="noStrike" dirty="0">
                          <a:effectLst/>
                        </a:rPr>
                        <a:t>Fortalecimiento</a:t>
                      </a:r>
                      <a:br>
                        <a:rPr lang="es-CO" sz="1400" u="none" strike="noStrike" dirty="0">
                          <a:effectLst/>
                        </a:rPr>
                      </a:br>
                      <a:r>
                        <a:rPr lang="es-CO" sz="1400" u="none" strike="noStrike" dirty="0">
                          <a:effectLst/>
                        </a:rPr>
                        <a:t>de </a:t>
                      </a:r>
                      <a:r>
                        <a:rPr lang="es-CO" sz="1400" u="none" strike="noStrike" dirty="0" smtClean="0">
                          <a:effectLst/>
                        </a:rPr>
                        <a:t>la coordinación </a:t>
                      </a:r>
                      <a:r>
                        <a:rPr lang="es-CO" sz="1400" u="none" strike="noStrike" dirty="0">
                          <a:effectLst/>
                        </a:rPr>
                        <a:t>y cooperación de actores. </a:t>
                      </a:r>
                      <a:endParaRPr lang="es-CO" sz="14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s-CO" sz="1400" u="none" strike="noStrike" dirty="0">
                          <a:effectLst/>
                        </a:rPr>
                        <a:t>Generar procesos participativos </a:t>
                      </a:r>
                      <a:r>
                        <a:rPr lang="es-CO" sz="1400" u="none" strike="noStrike" dirty="0" smtClean="0">
                          <a:effectLst/>
                        </a:rPr>
                        <a:t>de análisis </a:t>
                      </a:r>
                      <a:r>
                        <a:rPr lang="es-CO" sz="1400" u="none" strike="noStrike" dirty="0">
                          <a:effectLst/>
                        </a:rPr>
                        <a:t>y actuación</a:t>
                      </a:r>
                      <a:r>
                        <a:rPr lang="es-CO" sz="1400" u="none" strike="noStrike" dirty="0" smtClean="0">
                          <a:effectLst/>
                        </a:rPr>
                        <a:t>.</a:t>
                      </a:r>
                    </a:p>
                    <a:p>
                      <a:pPr algn="l" fontAlgn="t"/>
                      <a:endParaRPr lang="es-CO" sz="1400" b="0" i="0" u="none" strike="noStrike" dirty="0" smtClean="0">
                        <a:solidFill>
                          <a:srgbClr val="000000"/>
                        </a:solidFill>
                        <a:effectLst/>
                        <a:latin typeface="Calibri" panose="020F0502020204030204" pitchFamily="34" charset="0"/>
                      </a:endParaRPr>
                    </a:p>
                    <a:p>
                      <a:pPr algn="l" fontAlgn="t"/>
                      <a:endParaRPr lang="es-CO"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t"/>
                      <a:r>
                        <a:rPr lang="es-CO" sz="1400" u="none" strike="noStrike">
                          <a:effectLst/>
                        </a:rPr>
                        <a:t>Creación de Redes de actores locales de la salud visual.</a:t>
                      </a:r>
                      <a:br>
                        <a:rPr lang="es-CO" sz="1400" u="none" strike="noStrike">
                          <a:effectLst/>
                        </a:rPr>
                      </a:br>
                      <a:endParaRPr lang="es-CO" sz="14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s-CO" sz="1400" u="none" strike="noStrike" dirty="0">
                          <a:effectLst/>
                        </a:rPr>
                        <a:t>Una red local de salud visual. </a:t>
                      </a:r>
                      <a:endParaRPr lang="es-CO" sz="14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870843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2306978635"/>
              </p:ext>
            </p:extLst>
          </p:nvPr>
        </p:nvGraphicFramePr>
        <p:xfrm>
          <a:off x="1117600" y="238126"/>
          <a:ext cx="10595429" cy="5907472"/>
        </p:xfrm>
        <a:graphic>
          <a:graphicData uri="http://schemas.openxmlformats.org/drawingml/2006/table">
            <a:tbl>
              <a:tblPr>
                <a:tableStyleId>{5C22544A-7EE6-4342-B048-85BDC9FD1C3A}</a:tableStyleId>
              </a:tblPr>
              <a:tblGrid>
                <a:gridCol w="1640114">
                  <a:extLst>
                    <a:ext uri="{9D8B030D-6E8A-4147-A177-3AD203B41FA5}">
                      <a16:colId xmlns:a16="http://schemas.microsoft.com/office/drawing/2014/main" val="20000"/>
                    </a:ext>
                  </a:extLst>
                </a:gridCol>
                <a:gridCol w="5979886">
                  <a:extLst>
                    <a:ext uri="{9D8B030D-6E8A-4147-A177-3AD203B41FA5}">
                      <a16:colId xmlns:a16="http://schemas.microsoft.com/office/drawing/2014/main" val="20001"/>
                    </a:ext>
                  </a:extLst>
                </a:gridCol>
                <a:gridCol w="2975429">
                  <a:extLst>
                    <a:ext uri="{9D8B030D-6E8A-4147-A177-3AD203B41FA5}">
                      <a16:colId xmlns:a16="http://schemas.microsoft.com/office/drawing/2014/main" val="20002"/>
                    </a:ext>
                  </a:extLst>
                </a:gridCol>
              </a:tblGrid>
              <a:tr h="426243">
                <a:tc>
                  <a:txBody>
                    <a:bodyPr/>
                    <a:lstStyle/>
                    <a:p>
                      <a:pPr algn="ctr" fontAlgn="t"/>
                      <a:r>
                        <a:rPr lang="es-CO" sz="1400" b="1" u="none" strike="noStrike" dirty="0">
                          <a:effectLst/>
                        </a:rPr>
                        <a:t>LINEAS ESTRATEGICAS DE GESTION</a:t>
                      </a:r>
                      <a:endParaRPr lang="es-CO" sz="1400" b="1" i="0" u="none" strike="noStrike" dirty="0">
                        <a:solidFill>
                          <a:srgbClr val="000000"/>
                        </a:solidFill>
                        <a:effectLst/>
                        <a:latin typeface="Calibri" panose="020F0502020204030204" pitchFamily="34" charset="0"/>
                      </a:endParaRPr>
                    </a:p>
                  </a:txBody>
                  <a:tcPr marL="5577" marR="5577" marT="5577" marB="0">
                    <a:solidFill>
                      <a:schemeClr val="accent6">
                        <a:lumMod val="60000"/>
                        <a:lumOff val="40000"/>
                      </a:schemeClr>
                    </a:solidFill>
                  </a:tcPr>
                </a:tc>
                <a:tc>
                  <a:txBody>
                    <a:bodyPr/>
                    <a:lstStyle/>
                    <a:p>
                      <a:pPr algn="ctr" fontAlgn="t"/>
                      <a:r>
                        <a:rPr lang="es-CO" sz="1600" b="1" u="none" strike="noStrike">
                          <a:effectLst/>
                        </a:rPr>
                        <a:t>PRINCIPALES LINEAS DE ACCION A GESTIONAR</a:t>
                      </a:r>
                      <a:endParaRPr lang="es-CO" sz="1600" b="1" i="0" u="none" strike="noStrike">
                        <a:solidFill>
                          <a:srgbClr val="000000"/>
                        </a:solidFill>
                        <a:effectLst/>
                        <a:latin typeface="Calibri" panose="020F0502020204030204" pitchFamily="34" charset="0"/>
                      </a:endParaRPr>
                    </a:p>
                  </a:txBody>
                  <a:tcPr marL="5577" marR="5577" marT="5577" marB="0">
                    <a:solidFill>
                      <a:schemeClr val="accent6">
                        <a:lumMod val="60000"/>
                        <a:lumOff val="40000"/>
                      </a:schemeClr>
                    </a:solidFill>
                  </a:tcPr>
                </a:tc>
                <a:tc>
                  <a:txBody>
                    <a:bodyPr/>
                    <a:lstStyle/>
                    <a:p>
                      <a:pPr algn="ctr" fontAlgn="t"/>
                      <a:r>
                        <a:rPr lang="es-CO" sz="1400" b="1" u="none" strike="noStrike" dirty="0">
                          <a:effectLst/>
                        </a:rPr>
                        <a:t>RESPONSABLES (según competencias)</a:t>
                      </a:r>
                      <a:endParaRPr lang="es-CO" sz="1400" b="1" i="0" u="none" strike="noStrike" dirty="0">
                        <a:solidFill>
                          <a:srgbClr val="000000"/>
                        </a:solidFill>
                        <a:effectLst/>
                        <a:latin typeface="Calibri" panose="020F0502020204030204" pitchFamily="34" charset="0"/>
                      </a:endParaRPr>
                    </a:p>
                  </a:txBody>
                  <a:tcPr marL="5577" marR="5577" marT="5577" marB="0">
                    <a:solidFill>
                      <a:schemeClr val="accent6">
                        <a:lumMod val="60000"/>
                        <a:lumOff val="40000"/>
                      </a:schemeClr>
                    </a:solidFill>
                  </a:tcPr>
                </a:tc>
                <a:extLst>
                  <a:ext uri="{0D108BD9-81ED-4DB2-BD59-A6C34878D82A}">
                    <a16:rowId xmlns:a16="http://schemas.microsoft.com/office/drawing/2014/main" val="10000"/>
                  </a:ext>
                </a:extLst>
              </a:tr>
              <a:tr h="5475175">
                <a:tc>
                  <a:txBody>
                    <a:bodyPr/>
                    <a:lstStyle/>
                    <a:p>
                      <a:pPr algn="l" fontAlgn="t"/>
                      <a:r>
                        <a:rPr lang="es-CO" sz="1400" u="none" strike="noStrike" dirty="0">
                          <a:effectLst/>
                        </a:rPr>
                        <a:t>Coordinación intersectorial</a:t>
                      </a:r>
                      <a:br>
                        <a:rPr lang="es-CO" sz="1400" u="none" strike="noStrike" dirty="0">
                          <a:effectLst/>
                        </a:rPr>
                      </a:br>
                      <a:r>
                        <a:rPr lang="es-CO" sz="1400" u="none" strike="noStrike" dirty="0">
                          <a:effectLst/>
                        </a:rPr>
                        <a:t>e inter-institucional para la</a:t>
                      </a:r>
                      <a:br>
                        <a:rPr lang="es-CO" sz="1400" u="none" strike="noStrike" dirty="0">
                          <a:effectLst/>
                        </a:rPr>
                      </a:br>
                      <a:r>
                        <a:rPr lang="es-CO" sz="1400" u="none" strike="noStrike" dirty="0">
                          <a:effectLst/>
                        </a:rPr>
                        <a:t>prestación integral y</a:t>
                      </a:r>
                      <a:br>
                        <a:rPr lang="es-CO" sz="1400" u="none" strike="noStrike" dirty="0">
                          <a:effectLst/>
                        </a:rPr>
                      </a:br>
                      <a:r>
                        <a:rPr lang="es-CO" sz="1400" u="none" strike="noStrike" dirty="0">
                          <a:effectLst/>
                        </a:rPr>
                        <a:t>diferencial de servicios de</a:t>
                      </a:r>
                      <a:br>
                        <a:rPr lang="es-CO" sz="1400" u="none" strike="noStrike" dirty="0">
                          <a:effectLst/>
                        </a:rPr>
                      </a:br>
                      <a:r>
                        <a:rPr lang="es-CO" sz="1400" u="none" strike="noStrike" dirty="0">
                          <a:effectLst/>
                        </a:rPr>
                        <a:t>salud visual. </a:t>
                      </a:r>
                      <a:endParaRPr lang="es-CO" sz="1400" b="0" i="0" u="none" strike="noStrike" dirty="0">
                        <a:solidFill>
                          <a:srgbClr val="000000"/>
                        </a:solidFill>
                        <a:effectLst/>
                        <a:latin typeface="Calibri" panose="020F0502020204030204" pitchFamily="34" charset="0"/>
                      </a:endParaRPr>
                    </a:p>
                  </a:txBody>
                  <a:tcPr marL="5577" marR="5577" marT="5577" marB="0"/>
                </a:tc>
                <a:tc>
                  <a:txBody>
                    <a:bodyPr/>
                    <a:lstStyle/>
                    <a:p>
                      <a:pPr algn="l" fontAlgn="t"/>
                      <a:r>
                        <a:rPr lang="es-CO" sz="1400" u="none" strike="noStrike" dirty="0">
                          <a:effectLst/>
                        </a:rPr>
                        <a:t>Fortalecimiento de programas académicos para el desarrollo</a:t>
                      </a:r>
                      <a:br>
                        <a:rPr lang="es-CO" sz="1400" u="none" strike="noStrike" dirty="0">
                          <a:effectLst/>
                        </a:rPr>
                      </a:br>
                      <a:r>
                        <a:rPr lang="es-CO" sz="1400" u="none" strike="noStrike" dirty="0">
                          <a:effectLst/>
                        </a:rPr>
                        <a:t>de recurso humano con habilidades y capacidades para</a:t>
                      </a:r>
                      <a:br>
                        <a:rPr lang="es-CO" sz="1400" u="none" strike="noStrike" dirty="0">
                          <a:effectLst/>
                        </a:rPr>
                      </a:br>
                      <a:r>
                        <a:rPr lang="es-CO" sz="1400" u="none" strike="noStrike" dirty="0">
                          <a:effectLst/>
                        </a:rPr>
                        <a:t>la atención integral de la salud visual.</a:t>
                      </a:r>
                      <a:br>
                        <a:rPr lang="es-CO" sz="1400" u="none" strike="noStrike" dirty="0">
                          <a:effectLst/>
                        </a:rPr>
                      </a:br>
                      <a:r>
                        <a:rPr lang="es-CO" sz="1400" u="none" strike="noStrike" dirty="0">
                          <a:effectLst/>
                        </a:rPr>
                        <a:t>Establecer un marco de coordinación entre los agentes</a:t>
                      </a:r>
                      <a:br>
                        <a:rPr lang="es-CO" sz="1400" u="none" strike="noStrike" dirty="0">
                          <a:effectLst/>
                        </a:rPr>
                      </a:br>
                      <a:r>
                        <a:rPr lang="es-CO" sz="1400" u="none" strike="noStrike" dirty="0">
                          <a:effectLst/>
                        </a:rPr>
                        <a:t>públicos y privados de la salud visual.</a:t>
                      </a:r>
                      <a:br>
                        <a:rPr lang="es-CO" sz="1400" u="none" strike="noStrike" dirty="0">
                          <a:effectLst/>
                        </a:rPr>
                      </a:br>
                      <a:r>
                        <a:rPr lang="es-CO" sz="1400" u="none" strike="noStrike" dirty="0">
                          <a:effectLst/>
                        </a:rPr>
                        <a:t>Potenciar la educación y sensibilización en Salud Visual de los profesionales de la salud.</a:t>
                      </a:r>
                      <a:br>
                        <a:rPr lang="es-CO" sz="1400" u="none" strike="noStrike" dirty="0">
                          <a:effectLst/>
                        </a:rPr>
                      </a:br>
                      <a:r>
                        <a:rPr lang="es-CO" sz="1400" u="none" strike="noStrike" dirty="0">
                          <a:effectLst/>
                        </a:rPr>
                        <a:t>Configuración y fortalecimiento de equipos y modelos de</a:t>
                      </a:r>
                      <a:br>
                        <a:rPr lang="es-CO" sz="1400" u="none" strike="noStrike" dirty="0">
                          <a:effectLst/>
                        </a:rPr>
                      </a:br>
                      <a:r>
                        <a:rPr lang="es-CO" sz="1400" u="none" strike="noStrike" dirty="0">
                          <a:effectLst/>
                        </a:rPr>
                        <a:t>atención interdisciplinarios para la atención integral y diferencial en salud visual.</a:t>
                      </a:r>
                      <a:br>
                        <a:rPr lang="es-CO" sz="1400" u="none" strike="noStrike" dirty="0">
                          <a:effectLst/>
                        </a:rPr>
                      </a:br>
                      <a:r>
                        <a:rPr lang="es-CO" sz="1400" u="none" strike="noStrike" dirty="0">
                          <a:effectLst/>
                        </a:rPr>
                        <a:t>Gestión para el desarrollo de modelos de atención en salud</a:t>
                      </a:r>
                      <a:br>
                        <a:rPr lang="es-CO" sz="1400" u="none" strike="noStrike" dirty="0">
                          <a:effectLst/>
                        </a:rPr>
                      </a:br>
                      <a:r>
                        <a:rPr lang="es-CO" sz="1400" u="none" strike="noStrike" dirty="0">
                          <a:effectLst/>
                        </a:rPr>
                        <a:t>visual, con en foque de APS.</a:t>
                      </a:r>
                      <a:br>
                        <a:rPr lang="es-CO" sz="1400" u="none" strike="noStrike" dirty="0">
                          <a:effectLst/>
                        </a:rPr>
                      </a:br>
                      <a:r>
                        <a:rPr lang="es-CO" sz="1400" u="none" strike="noStrike" dirty="0">
                          <a:effectLst/>
                        </a:rPr>
                        <a:t>Gestión y apoyo, para la implementación de contenidos</a:t>
                      </a:r>
                      <a:br>
                        <a:rPr lang="es-CO" sz="1400" u="none" strike="noStrike" dirty="0">
                          <a:effectLst/>
                        </a:rPr>
                      </a:br>
                      <a:r>
                        <a:rPr lang="es-CO" sz="1400" u="none" strike="noStrike" dirty="0">
                          <a:effectLst/>
                        </a:rPr>
                        <a:t>en el POS, relacionados con promoción, prevención y</a:t>
                      </a:r>
                      <a:br>
                        <a:rPr lang="es-CO" sz="1400" u="none" strike="noStrike" dirty="0">
                          <a:effectLst/>
                        </a:rPr>
                      </a:br>
                      <a:r>
                        <a:rPr lang="es-CO" sz="1400" u="none" strike="noStrike" dirty="0">
                          <a:effectLst/>
                        </a:rPr>
                        <a:t>atención integral de la salud visual.</a:t>
                      </a:r>
                      <a:br>
                        <a:rPr lang="es-CO" sz="1400" u="none" strike="noStrike" dirty="0">
                          <a:effectLst/>
                        </a:rPr>
                      </a:br>
                      <a:r>
                        <a:rPr lang="es-CO" sz="1400" u="none" strike="noStrike" dirty="0">
                          <a:effectLst/>
                        </a:rPr>
                        <a:t>Gestión para el desarrollo de guías de atención integral de</a:t>
                      </a:r>
                      <a:br>
                        <a:rPr lang="es-CO" sz="1400" u="none" strike="noStrike" dirty="0">
                          <a:effectLst/>
                        </a:rPr>
                      </a:br>
                      <a:r>
                        <a:rPr lang="es-CO" sz="1400" u="none" strike="noStrike" dirty="0">
                          <a:effectLst/>
                        </a:rPr>
                        <a:t>los eventos que mayor impacto generan en salud visual.</a:t>
                      </a:r>
                      <a:br>
                        <a:rPr lang="es-CO" sz="1400" u="none" strike="noStrike" dirty="0">
                          <a:effectLst/>
                        </a:rPr>
                      </a:br>
                      <a:r>
                        <a:rPr lang="es-CO" sz="1400" u="none" strike="noStrike" dirty="0">
                          <a:effectLst/>
                        </a:rPr>
                        <a:t>Desarrollo e implementación de estrategias de referencia y</a:t>
                      </a:r>
                      <a:br>
                        <a:rPr lang="es-CO" sz="1400" u="none" strike="noStrike" dirty="0">
                          <a:effectLst/>
                        </a:rPr>
                      </a:br>
                      <a:r>
                        <a:rPr lang="es-CO" sz="1400" u="none" strike="noStrike" dirty="0" err="1">
                          <a:effectLst/>
                        </a:rPr>
                        <a:t>contrareferencia</a:t>
                      </a:r>
                      <a:r>
                        <a:rPr lang="es-CO" sz="1400" u="none" strike="noStrike" dirty="0">
                          <a:effectLst/>
                        </a:rPr>
                        <a:t>.</a:t>
                      </a:r>
                      <a:br>
                        <a:rPr lang="es-CO" sz="1400" u="none" strike="noStrike" dirty="0">
                          <a:effectLst/>
                        </a:rPr>
                      </a:br>
                      <a:r>
                        <a:rPr lang="es-CO" sz="1400" u="none" strike="noStrike" dirty="0">
                          <a:effectLst/>
                        </a:rPr>
                        <a:t>Capacitación y sensibilización continua y periódica de equipos</a:t>
                      </a:r>
                      <a:br>
                        <a:rPr lang="es-CO" sz="1400" u="none" strike="noStrike" dirty="0">
                          <a:effectLst/>
                        </a:rPr>
                      </a:br>
                      <a:r>
                        <a:rPr lang="es-CO" sz="1400" u="none" strike="noStrike" dirty="0">
                          <a:effectLst/>
                        </a:rPr>
                        <a:t>interdisciplinarios para la atención manejo integral de la</a:t>
                      </a:r>
                      <a:br>
                        <a:rPr lang="es-CO" sz="1400" u="none" strike="noStrike" dirty="0">
                          <a:effectLst/>
                        </a:rPr>
                      </a:br>
                      <a:r>
                        <a:rPr lang="es-CO" sz="1400" u="none" strike="noStrike" dirty="0">
                          <a:effectLst/>
                        </a:rPr>
                        <a:t>salud visual de la población.</a:t>
                      </a:r>
                      <a:br>
                        <a:rPr lang="es-CO" sz="1400" u="none" strike="noStrike" dirty="0">
                          <a:effectLst/>
                        </a:rPr>
                      </a:br>
                      <a:r>
                        <a:rPr lang="es-CO" sz="1400" u="none" strike="noStrike" dirty="0">
                          <a:effectLst/>
                        </a:rPr>
                        <a:t>Incorporación de acciones de fomento y promoción de la</a:t>
                      </a:r>
                      <a:br>
                        <a:rPr lang="es-CO" sz="1400" u="none" strike="noStrike" dirty="0">
                          <a:effectLst/>
                        </a:rPr>
                      </a:br>
                      <a:r>
                        <a:rPr lang="es-CO" sz="1400" u="none" strike="noStrike" dirty="0">
                          <a:effectLst/>
                        </a:rPr>
                        <a:t>salud visual en ámbitos de vida cotidiana.</a:t>
                      </a:r>
                      <a:br>
                        <a:rPr lang="es-CO" sz="1400" u="none" strike="noStrike" dirty="0">
                          <a:effectLst/>
                        </a:rPr>
                      </a:br>
                      <a:r>
                        <a:rPr lang="es-CO" sz="1400" u="none" strike="noStrike" dirty="0">
                          <a:effectLst/>
                        </a:rPr>
                        <a:t>Garantía del acceso a los servicios de salud visual con enfoque  diferencial y por ciclo de vida. </a:t>
                      </a:r>
                      <a:r>
                        <a:rPr lang="es-CO" sz="1400" u="none" strike="noStrike" dirty="0" smtClean="0">
                          <a:effectLst/>
                        </a:rPr>
                        <a:t> </a:t>
                      </a:r>
                      <a:endParaRPr lang="es-CO" sz="1400" b="0" i="0" u="none" strike="noStrike" dirty="0">
                        <a:solidFill>
                          <a:srgbClr val="000000"/>
                        </a:solidFill>
                        <a:effectLst/>
                        <a:latin typeface="Calibri" panose="020F0502020204030204" pitchFamily="34" charset="0"/>
                      </a:endParaRPr>
                    </a:p>
                  </a:txBody>
                  <a:tcPr marL="5577" marR="5577" marT="5577" marB="0"/>
                </a:tc>
                <a:tc>
                  <a:txBody>
                    <a:bodyPr/>
                    <a:lstStyle/>
                    <a:p>
                      <a:pPr algn="l" fontAlgn="t"/>
                      <a:r>
                        <a:rPr lang="es-CO" sz="1400" u="none" strike="noStrike" dirty="0">
                          <a:effectLst/>
                        </a:rPr>
                        <a:t>Estamentos académicos – estamentos gremiales.</a:t>
                      </a:r>
                      <a:br>
                        <a:rPr lang="es-CO" sz="1400" u="none" strike="noStrike" dirty="0">
                          <a:effectLst/>
                        </a:rPr>
                      </a:br>
                      <a:r>
                        <a:rPr lang="es-CO" sz="1400" u="none" strike="noStrike" dirty="0">
                          <a:effectLst/>
                        </a:rPr>
                        <a:t/>
                      </a:r>
                      <a:br>
                        <a:rPr lang="es-CO" sz="1400" u="none" strike="noStrike" dirty="0">
                          <a:effectLst/>
                        </a:rPr>
                      </a:br>
                      <a:r>
                        <a:rPr lang="es-CO" sz="1400" u="none" strike="noStrike" dirty="0" smtClean="0">
                          <a:effectLst/>
                        </a:rPr>
                        <a:t>MS y PS</a:t>
                      </a:r>
                      <a:r>
                        <a:rPr lang="es-CO" sz="1400" u="none" strike="noStrike" dirty="0">
                          <a:effectLst/>
                        </a:rPr>
                        <a:t>, ET, </a:t>
                      </a:r>
                      <a:r>
                        <a:rPr lang="es-CO" sz="1400" u="none" strike="noStrike" dirty="0" smtClean="0">
                          <a:effectLst/>
                        </a:rPr>
                        <a:t>EAPB, </a:t>
                      </a:r>
                      <a:r>
                        <a:rPr lang="es-CO" sz="1400" u="none" strike="noStrike" dirty="0">
                          <a:effectLst/>
                        </a:rPr>
                        <a:t>IPS, Min Educación, actores</a:t>
                      </a:r>
                      <a:br>
                        <a:rPr lang="es-CO" sz="1400" u="none" strike="noStrike" dirty="0">
                          <a:effectLst/>
                        </a:rPr>
                      </a:br>
                      <a:r>
                        <a:rPr lang="es-CO" sz="1400" u="none" strike="noStrike" dirty="0">
                          <a:effectLst/>
                        </a:rPr>
                        <a:t>sociales, estamentos académicos, estamentos</a:t>
                      </a:r>
                      <a:br>
                        <a:rPr lang="es-CO" sz="1400" u="none" strike="noStrike" dirty="0">
                          <a:effectLst/>
                        </a:rPr>
                      </a:br>
                      <a:r>
                        <a:rPr lang="es-CO" sz="1400" u="none" strike="noStrike" dirty="0">
                          <a:effectLst/>
                        </a:rPr>
                        <a:t>gremiales y profesionales de la salud visual.</a:t>
                      </a:r>
                      <a:br>
                        <a:rPr lang="es-CO" sz="1400" u="none" strike="noStrike" dirty="0">
                          <a:effectLst/>
                        </a:rPr>
                      </a:br>
                      <a:endParaRPr lang="es-CO" sz="1400" b="0" i="0" u="none" strike="noStrike" dirty="0">
                        <a:solidFill>
                          <a:srgbClr val="000000"/>
                        </a:solidFill>
                        <a:effectLst/>
                        <a:latin typeface="Calibri" panose="020F0502020204030204" pitchFamily="34" charset="0"/>
                      </a:endParaRPr>
                    </a:p>
                  </a:txBody>
                  <a:tcPr marL="5577" marR="5577" marT="5577"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457729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4240682558"/>
              </p:ext>
            </p:extLst>
          </p:nvPr>
        </p:nvGraphicFramePr>
        <p:xfrm>
          <a:off x="827316" y="188685"/>
          <a:ext cx="10624455" cy="5936344"/>
        </p:xfrm>
        <a:graphic>
          <a:graphicData uri="http://schemas.openxmlformats.org/drawingml/2006/table">
            <a:tbl>
              <a:tblPr>
                <a:tableStyleId>{5C22544A-7EE6-4342-B048-85BDC9FD1C3A}</a:tableStyleId>
              </a:tblPr>
              <a:tblGrid>
                <a:gridCol w="3435531">
                  <a:extLst>
                    <a:ext uri="{9D8B030D-6E8A-4147-A177-3AD203B41FA5}">
                      <a16:colId xmlns:a16="http://schemas.microsoft.com/office/drawing/2014/main" val="20000"/>
                    </a:ext>
                  </a:extLst>
                </a:gridCol>
                <a:gridCol w="4509246">
                  <a:extLst>
                    <a:ext uri="{9D8B030D-6E8A-4147-A177-3AD203B41FA5}">
                      <a16:colId xmlns:a16="http://schemas.microsoft.com/office/drawing/2014/main" val="20001"/>
                    </a:ext>
                  </a:extLst>
                </a:gridCol>
                <a:gridCol w="2679678">
                  <a:extLst>
                    <a:ext uri="{9D8B030D-6E8A-4147-A177-3AD203B41FA5}">
                      <a16:colId xmlns:a16="http://schemas.microsoft.com/office/drawing/2014/main" val="20002"/>
                    </a:ext>
                  </a:extLst>
                </a:gridCol>
              </a:tblGrid>
              <a:tr h="500947">
                <a:tc>
                  <a:txBody>
                    <a:bodyPr/>
                    <a:lstStyle/>
                    <a:p>
                      <a:pPr algn="ctr" fontAlgn="t"/>
                      <a:r>
                        <a:rPr lang="es-CO" sz="1400" u="none" strike="noStrike" dirty="0">
                          <a:effectLst/>
                        </a:rPr>
                        <a:t>LINEAS ESTRATEGICAS DE GESTION</a:t>
                      </a:r>
                      <a:endParaRPr lang="es-CO" sz="1400" b="1" i="0" u="none" strike="noStrike" dirty="0">
                        <a:solidFill>
                          <a:srgbClr val="000000"/>
                        </a:solidFill>
                        <a:effectLst/>
                        <a:latin typeface="Calibri" panose="020F0502020204030204" pitchFamily="34" charset="0"/>
                      </a:endParaRPr>
                    </a:p>
                  </a:txBody>
                  <a:tcPr marL="9525" marR="9525" marT="9525" marB="0">
                    <a:solidFill>
                      <a:schemeClr val="accent6">
                        <a:lumMod val="60000"/>
                        <a:lumOff val="40000"/>
                      </a:schemeClr>
                    </a:solidFill>
                  </a:tcPr>
                </a:tc>
                <a:tc>
                  <a:txBody>
                    <a:bodyPr/>
                    <a:lstStyle/>
                    <a:p>
                      <a:pPr algn="ctr" fontAlgn="t"/>
                      <a:r>
                        <a:rPr lang="es-CO" sz="1400" u="none" strike="noStrike">
                          <a:effectLst/>
                        </a:rPr>
                        <a:t>PRINCIPALES LINEAS DE ACCION A GESTIONAR</a:t>
                      </a:r>
                      <a:endParaRPr lang="es-CO" sz="1400" b="1" i="0" u="none" strike="noStrike">
                        <a:solidFill>
                          <a:srgbClr val="000000"/>
                        </a:solidFill>
                        <a:effectLst/>
                        <a:latin typeface="Calibri" panose="020F0502020204030204" pitchFamily="34" charset="0"/>
                      </a:endParaRPr>
                    </a:p>
                  </a:txBody>
                  <a:tcPr marL="9525" marR="9525" marT="9525" marB="0">
                    <a:solidFill>
                      <a:schemeClr val="accent6">
                        <a:lumMod val="60000"/>
                        <a:lumOff val="40000"/>
                      </a:schemeClr>
                    </a:solidFill>
                  </a:tcPr>
                </a:tc>
                <a:tc>
                  <a:txBody>
                    <a:bodyPr/>
                    <a:lstStyle/>
                    <a:p>
                      <a:pPr algn="ctr" fontAlgn="t"/>
                      <a:r>
                        <a:rPr lang="es-CO" sz="1400" u="none" strike="noStrike" dirty="0">
                          <a:effectLst/>
                        </a:rPr>
                        <a:t>RESPONSABLES (según competencias)</a:t>
                      </a:r>
                      <a:endParaRPr lang="es-CO" sz="1400" b="1" i="0" u="none" strike="noStrike" dirty="0">
                        <a:solidFill>
                          <a:srgbClr val="000000"/>
                        </a:solidFill>
                        <a:effectLst/>
                        <a:latin typeface="Calibri" panose="020F0502020204030204" pitchFamily="34" charset="0"/>
                      </a:endParaRPr>
                    </a:p>
                  </a:txBody>
                  <a:tcPr marL="9525" marR="9525" marT="9525" marB="0">
                    <a:solidFill>
                      <a:schemeClr val="accent6">
                        <a:lumMod val="60000"/>
                        <a:lumOff val="40000"/>
                      </a:schemeClr>
                    </a:solidFill>
                  </a:tcPr>
                </a:tc>
                <a:extLst>
                  <a:ext uri="{0D108BD9-81ED-4DB2-BD59-A6C34878D82A}">
                    <a16:rowId xmlns:a16="http://schemas.microsoft.com/office/drawing/2014/main" val="10000"/>
                  </a:ext>
                </a:extLst>
              </a:tr>
              <a:tr h="2492063">
                <a:tc>
                  <a:txBody>
                    <a:bodyPr/>
                    <a:lstStyle/>
                    <a:p>
                      <a:pPr algn="l" fontAlgn="t"/>
                      <a:r>
                        <a:rPr lang="es-CO" sz="1400" u="none" strike="noStrike" dirty="0">
                          <a:effectLst/>
                        </a:rPr>
                        <a:t>Gestión para la</a:t>
                      </a:r>
                      <a:br>
                        <a:rPr lang="es-CO" sz="1400" u="none" strike="noStrike" dirty="0">
                          <a:effectLst/>
                        </a:rPr>
                      </a:br>
                      <a:r>
                        <a:rPr lang="es-CO" sz="1400" u="none" strike="noStrike" dirty="0">
                          <a:effectLst/>
                        </a:rPr>
                        <a:t>participación socia</a:t>
                      </a:r>
                      <a:endParaRPr lang="es-CO" sz="14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s-CO" sz="1400" u="none" strike="noStrike" dirty="0">
                          <a:effectLst/>
                        </a:rPr>
                        <a:t>Difusión de información a los actores sociales y comunidad.</a:t>
                      </a:r>
                      <a:br>
                        <a:rPr lang="es-CO" sz="1400" u="none" strike="noStrike" dirty="0">
                          <a:effectLst/>
                        </a:rPr>
                      </a:br>
                      <a:r>
                        <a:rPr lang="es-CO" sz="1400" u="none" strike="noStrike" dirty="0">
                          <a:effectLst/>
                        </a:rPr>
                        <a:t>Definición de contenidos y conceptos que puedan ser desarrollados por los actores del sistema a estrategias de IEC, </a:t>
                      </a:r>
                      <a:r>
                        <a:rPr lang="es-CO" sz="1400" u="none" strike="noStrike" dirty="0" smtClean="0">
                          <a:effectLst/>
                        </a:rPr>
                        <a:t>Para impactar </a:t>
                      </a:r>
                      <a:r>
                        <a:rPr lang="es-CO" sz="1400" u="none" strike="noStrike" dirty="0">
                          <a:effectLst/>
                        </a:rPr>
                        <a:t>en los modos, condiciones y estilos de vida.</a:t>
                      </a:r>
                      <a:br>
                        <a:rPr lang="es-CO" sz="1400" u="none" strike="noStrike" dirty="0">
                          <a:effectLst/>
                        </a:rPr>
                      </a:br>
                      <a:r>
                        <a:rPr lang="es-CO" sz="1400" u="none" strike="noStrike" dirty="0">
                          <a:effectLst/>
                        </a:rPr>
                        <a:t>Integración en los grupos de análisis de información, </a:t>
                      </a:r>
                      <a:r>
                        <a:rPr lang="es-CO" sz="1400" u="none" strike="noStrike" dirty="0" smtClean="0">
                          <a:effectLst/>
                        </a:rPr>
                        <a:t>de planificación </a:t>
                      </a:r>
                      <a:r>
                        <a:rPr lang="es-CO" sz="1400" u="none" strike="noStrike" dirty="0">
                          <a:effectLst/>
                        </a:rPr>
                        <a:t>de planes, programas y proyectos de los actores</a:t>
                      </a:r>
                      <a:br>
                        <a:rPr lang="es-CO" sz="1400" u="none" strike="noStrike" dirty="0">
                          <a:effectLst/>
                        </a:rPr>
                      </a:br>
                      <a:r>
                        <a:rPr lang="es-CO" sz="1400" u="none" strike="noStrike" dirty="0">
                          <a:effectLst/>
                        </a:rPr>
                        <a:t>sociales y comunidad.</a:t>
                      </a:r>
                      <a:br>
                        <a:rPr lang="es-CO" sz="1400" u="none" strike="noStrike" dirty="0">
                          <a:effectLst/>
                        </a:rPr>
                      </a:br>
                      <a:r>
                        <a:rPr lang="es-CO" sz="1400" u="none" strike="noStrike" dirty="0">
                          <a:effectLst/>
                        </a:rPr>
                        <a:t>Reconocimiento de las percepciones y prácticas diferenciales entre </a:t>
                      </a:r>
                      <a:r>
                        <a:rPr lang="es-CO" sz="1400" u="none" strike="noStrike" dirty="0" smtClean="0">
                          <a:effectLst/>
                        </a:rPr>
                        <a:t>las comunidades</a:t>
                      </a:r>
                      <a:r>
                        <a:rPr lang="es-CO" sz="1400" u="none" strike="noStrike" dirty="0">
                          <a:effectLst/>
                        </a:rPr>
                        <a:t>. </a:t>
                      </a:r>
                      <a:endParaRPr lang="es-CO" sz="14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s-CO" sz="1400" u="none" strike="noStrike" dirty="0" smtClean="0">
                          <a:effectLst/>
                        </a:rPr>
                        <a:t>MS y PS</a:t>
                      </a:r>
                      <a:r>
                        <a:rPr lang="es-CO" sz="1400" u="none" strike="noStrike" dirty="0">
                          <a:effectLst/>
                        </a:rPr>
                        <a:t>, ET, </a:t>
                      </a:r>
                      <a:r>
                        <a:rPr lang="es-CO" sz="1400" u="none" strike="noStrike" dirty="0" smtClean="0">
                          <a:effectLst/>
                        </a:rPr>
                        <a:t>EAPB, IPS</a:t>
                      </a:r>
                      <a:r>
                        <a:rPr lang="es-CO" sz="1400" u="none" strike="noStrike" dirty="0">
                          <a:effectLst/>
                        </a:rPr>
                        <a:t>, estamentos académicos, estamentos gremiales y profesionales de la salud visual.</a:t>
                      </a:r>
                      <a:br>
                        <a:rPr lang="es-CO" sz="1400" u="none" strike="noStrike" dirty="0">
                          <a:effectLst/>
                        </a:rPr>
                      </a:br>
                      <a:r>
                        <a:rPr lang="es-CO" sz="1400" u="none" strike="noStrike" dirty="0">
                          <a:effectLst/>
                        </a:rPr>
                        <a:t/>
                      </a:r>
                      <a:br>
                        <a:rPr lang="es-CO" sz="1400" u="none" strike="noStrike" dirty="0">
                          <a:effectLst/>
                        </a:rPr>
                      </a:br>
                      <a:endParaRPr lang="es-CO" sz="14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0001"/>
                  </a:ext>
                </a:extLst>
              </a:tr>
              <a:tr h="2943334">
                <a:tc>
                  <a:txBody>
                    <a:bodyPr/>
                    <a:lstStyle/>
                    <a:p>
                      <a:pPr algn="l" fontAlgn="t"/>
                      <a:r>
                        <a:rPr lang="es-CO" sz="1400" u="none" strike="noStrike" dirty="0">
                          <a:effectLst/>
                        </a:rPr>
                        <a:t>Fortalecimiento de la gestión del conocimiento en los temas que afectan</a:t>
                      </a:r>
                      <a:br>
                        <a:rPr lang="es-CO" sz="1400" u="none" strike="noStrike" dirty="0">
                          <a:effectLst/>
                        </a:rPr>
                      </a:br>
                      <a:r>
                        <a:rPr lang="es-CO" sz="1400" u="none" strike="noStrike" dirty="0">
                          <a:effectLst/>
                        </a:rPr>
                        <a:t>la salud visual:  </a:t>
                      </a:r>
                      <a:br>
                        <a:rPr lang="es-CO" sz="1400" u="none" strike="noStrike" dirty="0">
                          <a:effectLst/>
                        </a:rPr>
                      </a:br>
                      <a:r>
                        <a:rPr lang="es-CO" sz="1400" u="none" strike="noStrike" dirty="0">
                          <a:effectLst/>
                        </a:rPr>
                        <a:t>     · Situación  epidemiológica </a:t>
                      </a:r>
                      <a:br>
                        <a:rPr lang="es-CO" sz="1400" u="none" strike="noStrike" dirty="0">
                          <a:effectLst/>
                        </a:rPr>
                      </a:br>
                      <a:r>
                        <a:rPr lang="es-CO" sz="1400" u="none" strike="noStrike" dirty="0">
                          <a:effectLst/>
                        </a:rPr>
                        <a:t>     · Análisis de la situación en salud visual y</a:t>
                      </a:r>
                      <a:br>
                        <a:rPr lang="es-CO" sz="1400" u="none" strike="noStrike" dirty="0">
                          <a:effectLst/>
                        </a:rPr>
                      </a:br>
                      <a:r>
                        <a:rPr lang="es-CO" sz="1400" u="none" strike="noStrike" dirty="0">
                          <a:effectLst/>
                        </a:rPr>
                        <a:t>       determinación de la salud visual. </a:t>
                      </a:r>
                      <a:br>
                        <a:rPr lang="es-CO" sz="1400" u="none" strike="noStrike" dirty="0">
                          <a:effectLst/>
                        </a:rPr>
                      </a:br>
                      <a:r>
                        <a:rPr lang="es-CO" sz="1400" u="none" strike="noStrike" dirty="0">
                          <a:effectLst/>
                        </a:rPr>
                        <a:t>     · Prestaciones y cobertura de servicios individuales  y colectivos de salud visual </a:t>
                      </a:r>
                      <a:br>
                        <a:rPr lang="es-CO" sz="1400" u="none" strike="noStrike" dirty="0">
                          <a:effectLst/>
                        </a:rPr>
                      </a:br>
                      <a:r>
                        <a:rPr lang="es-CO" sz="1400" u="none" strike="noStrike" dirty="0">
                          <a:effectLst/>
                        </a:rPr>
                        <a:t>    · Gestión del talento humano en salud visual. </a:t>
                      </a:r>
                      <a:br>
                        <a:rPr lang="es-CO" sz="1400" u="none" strike="noStrike" dirty="0">
                          <a:effectLst/>
                        </a:rPr>
                      </a:br>
                      <a:r>
                        <a:rPr lang="es-CO" sz="1400" u="none" strike="noStrike" dirty="0">
                          <a:effectLst/>
                        </a:rPr>
                        <a:t>    · Distribución y  cobertura de programas de salud visual. </a:t>
                      </a:r>
                      <a:endParaRPr lang="es-CO" sz="14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s-CO" sz="1400" u="none" strike="noStrike" dirty="0">
                          <a:effectLst/>
                        </a:rPr>
                        <a:t>Gestión para el registro, reporte, análisis y uso de la información regular de salud visual.</a:t>
                      </a:r>
                      <a:br>
                        <a:rPr lang="es-CO" sz="1400" u="none" strike="noStrike" dirty="0">
                          <a:effectLst/>
                        </a:rPr>
                      </a:br>
                      <a:r>
                        <a:rPr lang="es-CO" sz="1400" u="none" strike="noStrike" dirty="0">
                          <a:effectLst/>
                        </a:rPr>
                        <a:t>Realización de estudios específicos poblacionales, clínicos, académicos </a:t>
                      </a:r>
                      <a:r>
                        <a:rPr lang="es-CO" sz="1400" u="none" strike="noStrike" dirty="0" smtClean="0">
                          <a:effectLst/>
                        </a:rPr>
                        <a:t>y demás</a:t>
                      </a:r>
                      <a:r>
                        <a:rPr lang="es-CO" sz="1400" u="none" strike="noStrike" dirty="0">
                          <a:effectLst/>
                        </a:rPr>
                        <a:t>, relacionados con la situación de salud visual.</a:t>
                      </a:r>
                      <a:br>
                        <a:rPr lang="es-CO" sz="1400" u="none" strike="noStrike" dirty="0">
                          <a:effectLst/>
                        </a:rPr>
                      </a:br>
                      <a:r>
                        <a:rPr lang="es-CO" sz="1400" u="none" strike="noStrike" dirty="0">
                          <a:effectLst/>
                        </a:rPr>
                        <a:t>Análisis de la salud visual dentro del contexto de salud general.</a:t>
                      </a:r>
                      <a:br>
                        <a:rPr lang="es-CO" sz="1400" u="none" strike="noStrike" dirty="0">
                          <a:effectLst/>
                        </a:rPr>
                      </a:br>
                      <a:r>
                        <a:rPr lang="es-CO" sz="1400" u="none" strike="noStrike" dirty="0">
                          <a:effectLst/>
                        </a:rPr>
                        <a:t>Implementación de proyectos de formación y actualización del </a:t>
                      </a:r>
                      <a:r>
                        <a:rPr lang="es-CO" sz="1400" u="none" strike="noStrike" dirty="0" smtClean="0">
                          <a:effectLst/>
                        </a:rPr>
                        <a:t>recurso humano </a:t>
                      </a:r>
                      <a:r>
                        <a:rPr lang="es-CO" sz="1400" u="none" strike="noStrike" dirty="0">
                          <a:effectLst/>
                        </a:rPr>
                        <a:t>profesional y técnico, para el fortalecimiento de </a:t>
                      </a:r>
                      <a:r>
                        <a:rPr lang="es-CO" sz="1400" u="none" strike="noStrike" dirty="0" smtClean="0">
                          <a:effectLst/>
                        </a:rPr>
                        <a:t>conocimientos, habilidades </a:t>
                      </a:r>
                      <a:r>
                        <a:rPr lang="es-CO" sz="1400" u="none" strike="noStrike" dirty="0">
                          <a:effectLst/>
                        </a:rPr>
                        <a:t>y competencias. Participación en los análisis de </a:t>
                      </a:r>
                      <a:r>
                        <a:rPr lang="es-CO" sz="1400" u="none" strike="noStrike" dirty="0" smtClean="0">
                          <a:effectLst/>
                        </a:rPr>
                        <a:t>la situación </a:t>
                      </a:r>
                      <a:r>
                        <a:rPr lang="es-CO" sz="1400" u="none" strike="noStrike" dirty="0">
                          <a:effectLst/>
                        </a:rPr>
                        <a:t>en salud a partir de la participación en comités y salas </a:t>
                      </a:r>
                      <a:r>
                        <a:rPr lang="es-CO" sz="1400" u="none" strike="noStrike" dirty="0" smtClean="0">
                          <a:effectLst/>
                        </a:rPr>
                        <a:t>de situación</a:t>
                      </a:r>
                      <a:r>
                        <a:rPr lang="es-CO" sz="1400" u="none" strike="noStrike" dirty="0">
                          <a:effectLst/>
                        </a:rPr>
                        <a:t>. </a:t>
                      </a:r>
                      <a:endParaRPr lang="es-CO" sz="14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s-CO" sz="1400" u="none" strike="noStrike" dirty="0">
                          <a:effectLst/>
                        </a:rPr>
                        <a:t>MS y PS, </a:t>
                      </a:r>
                      <a:r>
                        <a:rPr lang="es-CO" sz="1400" u="none" strike="noStrike" dirty="0" smtClean="0">
                          <a:effectLst/>
                        </a:rPr>
                        <a:t>Min Educación</a:t>
                      </a:r>
                      <a:r>
                        <a:rPr lang="es-CO" sz="1400" u="none" strike="noStrike" dirty="0">
                          <a:effectLst/>
                        </a:rPr>
                        <a:t>, </a:t>
                      </a:r>
                      <a:r>
                        <a:rPr lang="es-CO" sz="1400" u="none" strike="noStrike" dirty="0" smtClean="0">
                          <a:effectLst/>
                        </a:rPr>
                        <a:t>EAPB, </a:t>
                      </a:r>
                      <a:r>
                        <a:rPr lang="es-CO" sz="1400" u="none" strike="noStrike" dirty="0">
                          <a:effectLst/>
                        </a:rPr>
                        <a:t>IPS estamentos académicos, estamentos gremiales </a:t>
                      </a:r>
                      <a:r>
                        <a:rPr lang="es-CO" sz="1400" u="none" strike="noStrike" dirty="0" smtClean="0">
                          <a:effectLst/>
                        </a:rPr>
                        <a:t>y profesionales </a:t>
                      </a:r>
                      <a:r>
                        <a:rPr lang="es-CO" sz="1400" u="none" strike="noStrike" dirty="0">
                          <a:effectLst/>
                        </a:rPr>
                        <a:t>de la salud visual y </a:t>
                      </a:r>
                      <a:r>
                        <a:rPr lang="es-CO" sz="1400" u="none" strike="noStrike" dirty="0" smtClean="0">
                          <a:effectLst/>
                        </a:rPr>
                        <a:t>de otras </a:t>
                      </a:r>
                      <a:r>
                        <a:rPr lang="es-CO" sz="1400" u="none" strike="noStrike" dirty="0">
                          <a:effectLst/>
                        </a:rPr>
                        <a:t>áreas de la salud y de las ciencias sociales.</a:t>
                      </a:r>
                      <a:br>
                        <a:rPr lang="es-CO" sz="1400" u="none" strike="noStrike" dirty="0">
                          <a:effectLst/>
                        </a:rPr>
                      </a:br>
                      <a:r>
                        <a:rPr lang="es-CO" sz="1400" u="none" strike="noStrike" dirty="0">
                          <a:effectLst/>
                        </a:rPr>
                        <a:t/>
                      </a:r>
                      <a:br>
                        <a:rPr lang="es-CO" sz="1400" u="none" strike="noStrike" dirty="0">
                          <a:effectLst/>
                        </a:rPr>
                      </a:br>
                      <a:endParaRPr lang="es-CO" sz="14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120932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1347408" y="400038"/>
            <a:ext cx="9217588" cy="461665"/>
          </a:xfrm>
          <a:prstGeom prst="rect">
            <a:avLst/>
          </a:prstGeom>
        </p:spPr>
        <p:txBody>
          <a:bodyPr wrap="none">
            <a:spAutoFit/>
          </a:bodyPr>
          <a:lstStyle/>
          <a:p>
            <a:r>
              <a:rPr lang="es-CO" sz="2400" b="1" dirty="0" smtClean="0">
                <a:solidFill>
                  <a:srgbClr val="E20E18"/>
                </a:solidFill>
                <a:latin typeface="Montserrat Black" panose="00000A00000000000000" pitchFamily="2" charset="0"/>
              </a:rPr>
              <a:t>COMPONENTES PARA LA </a:t>
            </a:r>
            <a:r>
              <a:rPr lang="es-CO" sz="2400" b="1" dirty="0" smtClean="0">
                <a:solidFill>
                  <a:srgbClr val="E20E18"/>
                </a:solidFill>
                <a:latin typeface="Montserrat Black" panose="00000A00000000000000" pitchFamily="2" charset="0"/>
              </a:rPr>
              <a:t>INTERVENCIÓN </a:t>
            </a:r>
            <a:r>
              <a:rPr lang="es-CO" sz="2400" b="1" dirty="0" smtClean="0">
                <a:solidFill>
                  <a:srgbClr val="E20E18"/>
                </a:solidFill>
                <a:latin typeface="Montserrat Black" panose="00000A00000000000000" pitchFamily="2" charset="0"/>
              </a:rPr>
              <a:t>EN SALUD VISUAL </a:t>
            </a:r>
            <a:endParaRPr lang="es-CO" sz="2400" b="1" dirty="0"/>
          </a:p>
        </p:txBody>
      </p:sp>
      <p:sp>
        <p:nvSpPr>
          <p:cNvPr id="5" name="Rectángulo 4"/>
          <p:cNvSpPr/>
          <p:nvPr/>
        </p:nvSpPr>
        <p:spPr>
          <a:xfrm>
            <a:off x="1181687" y="1443841"/>
            <a:ext cx="9917722" cy="1200329"/>
          </a:xfrm>
          <a:prstGeom prst="rect">
            <a:avLst/>
          </a:prstGeom>
        </p:spPr>
        <p:txBody>
          <a:bodyPr wrap="square">
            <a:spAutoFit/>
          </a:bodyPr>
          <a:lstStyle/>
          <a:p>
            <a:pPr marL="342900" indent="-342900">
              <a:buFont typeface="Arial" panose="020B0604020202020204" pitchFamily="34" charset="0"/>
              <a:buChar char="•"/>
            </a:pPr>
            <a:r>
              <a:rPr lang="es-CO" sz="2400" dirty="0"/>
              <a:t>Promoción y protección de salud </a:t>
            </a:r>
            <a:r>
              <a:rPr lang="es-CO" sz="2400" dirty="0" smtClean="0"/>
              <a:t>visual</a:t>
            </a:r>
          </a:p>
          <a:p>
            <a:pPr marL="342900" indent="-342900">
              <a:buFont typeface="Arial" panose="020B0604020202020204" pitchFamily="34" charset="0"/>
              <a:buChar char="•"/>
            </a:pPr>
            <a:r>
              <a:rPr lang="es-CO" sz="2400" dirty="0"/>
              <a:t>Restitución frente a situaciones que afectan negativamente la salud visual.</a:t>
            </a:r>
          </a:p>
          <a:p>
            <a:endParaRPr lang="es-CO" sz="2400" dirty="0"/>
          </a:p>
        </p:txBody>
      </p:sp>
      <p:sp>
        <p:nvSpPr>
          <p:cNvPr id="6" name="Rectángulo 5"/>
          <p:cNvSpPr/>
          <p:nvPr/>
        </p:nvSpPr>
        <p:spPr>
          <a:xfrm>
            <a:off x="1181687" y="3106953"/>
            <a:ext cx="9586279" cy="461665"/>
          </a:xfrm>
          <a:prstGeom prst="rect">
            <a:avLst/>
          </a:prstGeom>
        </p:spPr>
        <p:txBody>
          <a:bodyPr wrap="none">
            <a:spAutoFit/>
          </a:bodyPr>
          <a:lstStyle/>
          <a:p>
            <a:r>
              <a:rPr lang="es-CO" sz="2400" b="1" dirty="0" smtClean="0">
                <a:solidFill>
                  <a:srgbClr val="E20E18"/>
                </a:solidFill>
                <a:latin typeface="Montserrat Black" panose="00000A00000000000000" pitchFamily="2" charset="0"/>
              </a:rPr>
              <a:t>FASES METODOLOGICAS DE LA RESPUESTA DE SALUD VISUAL</a:t>
            </a:r>
            <a:endParaRPr lang="es-CO" sz="2400" b="1" dirty="0"/>
          </a:p>
        </p:txBody>
      </p:sp>
      <p:sp>
        <p:nvSpPr>
          <p:cNvPr id="7" name="Rectángulo 6"/>
          <p:cNvSpPr/>
          <p:nvPr/>
        </p:nvSpPr>
        <p:spPr>
          <a:xfrm>
            <a:off x="1347408" y="3831441"/>
            <a:ext cx="9917722" cy="1569660"/>
          </a:xfrm>
          <a:prstGeom prst="rect">
            <a:avLst/>
          </a:prstGeom>
        </p:spPr>
        <p:txBody>
          <a:bodyPr wrap="square">
            <a:spAutoFit/>
          </a:bodyPr>
          <a:lstStyle/>
          <a:p>
            <a:pPr marL="342900" indent="-342900">
              <a:buFont typeface="Arial" panose="020B0604020202020204" pitchFamily="34" charset="0"/>
              <a:buChar char="•"/>
            </a:pPr>
            <a:r>
              <a:rPr lang="es-CO" sz="2400" dirty="0" smtClean="0"/>
              <a:t>Fase I: Planeación Participativa</a:t>
            </a:r>
          </a:p>
          <a:p>
            <a:pPr marL="342900" indent="-342900">
              <a:buFont typeface="Arial" panose="020B0604020202020204" pitchFamily="34" charset="0"/>
              <a:buChar char="•"/>
            </a:pPr>
            <a:r>
              <a:rPr lang="es-CO" sz="2400" dirty="0" smtClean="0"/>
              <a:t>Fase II: Implementación de planes de acción</a:t>
            </a:r>
          </a:p>
          <a:p>
            <a:pPr marL="342900" indent="-342900">
              <a:buFont typeface="Arial" panose="020B0604020202020204" pitchFamily="34" charset="0"/>
              <a:buChar char="•"/>
            </a:pPr>
            <a:r>
              <a:rPr lang="es-CO" sz="2400" dirty="0" smtClean="0"/>
              <a:t>Fase III: Balance y monitoreo</a:t>
            </a:r>
            <a:endParaRPr lang="es-CO" sz="2400" dirty="0"/>
          </a:p>
          <a:p>
            <a:endParaRPr lang="es-CO" sz="2400" dirty="0"/>
          </a:p>
        </p:txBody>
      </p:sp>
    </p:spTree>
    <p:extLst>
      <p:ext uri="{BB962C8B-B14F-4D97-AF65-F5344CB8AC3E}">
        <p14:creationId xmlns:p14="http://schemas.microsoft.com/office/powerpoint/2010/main" val="42183216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3216743" y="388540"/>
            <a:ext cx="4055919" cy="461665"/>
          </a:xfrm>
          <a:prstGeom prst="rect">
            <a:avLst/>
          </a:prstGeom>
        </p:spPr>
        <p:txBody>
          <a:bodyPr wrap="none">
            <a:spAutoFit/>
          </a:bodyPr>
          <a:lstStyle/>
          <a:p>
            <a:r>
              <a:rPr lang="es-CO" sz="2400" b="1" dirty="0" smtClean="0">
                <a:solidFill>
                  <a:srgbClr val="E20E18"/>
                </a:solidFill>
                <a:latin typeface="Montserrat Black" panose="00000A00000000000000" pitchFamily="2" charset="0"/>
              </a:rPr>
              <a:t>ENFOQUE DE ESCENARIOS</a:t>
            </a:r>
            <a:endParaRPr lang="es-CO" sz="2400" b="1" dirty="0"/>
          </a:p>
        </p:txBody>
      </p:sp>
      <p:sp>
        <p:nvSpPr>
          <p:cNvPr id="5" name="Rectángulo 4"/>
          <p:cNvSpPr/>
          <p:nvPr/>
        </p:nvSpPr>
        <p:spPr>
          <a:xfrm>
            <a:off x="1181687" y="1030513"/>
            <a:ext cx="9917722" cy="1631216"/>
          </a:xfrm>
          <a:prstGeom prst="rect">
            <a:avLst/>
          </a:prstGeom>
        </p:spPr>
        <p:txBody>
          <a:bodyPr wrap="square">
            <a:spAutoFit/>
          </a:bodyPr>
          <a:lstStyle/>
          <a:p>
            <a:r>
              <a:rPr lang="es-CO" sz="2000" dirty="0" smtClean="0"/>
              <a:t>1. Familiar</a:t>
            </a:r>
          </a:p>
          <a:p>
            <a:r>
              <a:rPr lang="es-CO" sz="2000" dirty="0" smtClean="0"/>
              <a:t>2. Escolar (incluye preescolar)</a:t>
            </a:r>
          </a:p>
          <a:p>
            <a:r>
              <a:rPr lang="es-CO" sz="2000" dirty="0" smtClean="0"/>
              <a:t>3. Organizaciones saludables</a:t>
            </a:r>
          </a:p>
          <a:p>
            <a:r>
              <a:rPr lang="es-CO" sz="2000" dirty="0" smtClean="0"/>
              <a:t>4. Servicios de salud</a:t>
            </a:r>
          </a:p>
          <a:p>
            <a:endParaRPr lang="es-CO" sz="2000" dirty="0"/>
          </a:p>
        </p:txBody>
      </p:sp>
      <p:sp>
        <p:nvSpPr>
          <p:cNvPr id="8" name="Rectángulo 7"/>
          <p:cNvSpPr/>
          <p:nvPr/>
        </p:nvSpPr>
        <p:spPr>
          <a:xfrm>
            <a:off x="3493261" y="2534098"/>
            <a:ext cx="3502882" cy="461665"/>
          </a:xfrm>
          <a:prstGeom prst="rect">
            <a:avLst/>
          </a:prstGeom>
        </p:spPr>
        <p:txBody>
          <a:bodyPr wrap="none">
            <a:spAutoFit/>
          </a:bodyPr>
          <a:lstStyle/>
          <a:p>
            <a:r>
              <a:rPr lang="es-CO" sz="2400" b="1" dirty="0" smtClean="0">
                <a:solidFill>
                  <a:srgbClr val="E20E18"/>
                </a:solidFill>
                <a:latin typeface="Montserrat Black" panose="00000A00000000000000" pitchFamily="2" charset="0"/>
              </a:rPr>
              <a:t>SERVICIOS DE SALUD</a:t>
            </a:r>
            <a:endParaRPr lang="es-CO" sz="2400" b="1" dirty="0"/>
          </a:p>
        </p:txBody>
      </p:sp>
      <p:sp>
        <p:nvSpPr>
          <p:cNvPr id="9" name="Rectángulo 8"/>
          <p:cNvSpPr/>
          <p:nvPr/>
        </p:nvSpPr>
        <p:spPr>
          <a:xfrm>
            <a:off x="1080087" y="3053673"/>
            <a:ext cx="9917722" cy="2862322"/>
          </a:xfrm>
          <a:prstGeom prst="rect">
            <a:avLst/>
          </a:prstGeom>
        </p:spPr>
        <p:txBody>
          <a:bodyPr wrap="square">
            <a:spAutoFit/>
          </a:bodyPr>
          <a:lstStyle/>
          <a:p>
            <a:r>
              <a:rPr lang="es-CO" sz="2000" dirty="0"/>
              <a:t>Los servicios de salud, deben incluir como método, la estrategia de Atención Primaria, que </a:t>
            </a:r>
          </a:p>
          <a:p>
            <a:r>
              <a:rPr lang="es-CO" sz="2000" dirty="0"/>
              <a:t>incluye acciones de promoción de la salud visual, prevención, detección temprana y </a:t>
            </a:r>
            <a:r>
              <a:rPr lang="es-CO" sz="2000" dirty="0" smtClean="0"/>
              <a:t>tratamiento oportuno</a:t>
            </a:r>
            <a:r>
              <a:rPr lang="es-CO" sz="2000" dirty="0"/>
              <a:t>, como componente esencial de la prestación de los servicios, que permitan </a:t>
            </a:r>
            <a:r>
              <a:rPr lang="es-CO" sz="2000" dirty="0" smtClean="0"/>
              <a:t>lograr dinámicas </a:t>
            </a:r>
            <a:r>
              <a:rPr lang="es-CO" sz="2000" dirty="0"/>
              <a:t>accesibles, flexibles, participativas y que respondan a las necesidades de </a:t>
            </a:r>
            <a:r>
              <a:rPr lang="es-CO" sz="2000" dirty="0" smtClean="0"/>
              <a:t>la población</a:t>
            </a:r>
            <a:r>
              <a:rPr lang="es-CO" sz="2000" dirty="0"/>
              <a:t>. </a:t>
            </a:r>
          </a:p>
          <a:p>
            <a:endParaRPr lang="es-CO" sz="2000" dirty="0"/>
          </a:p>
          <a:p>
            <a:r>
              <a:rPr lang="es-CO" sz="2000" dirty="0"/>
              <a:t>Facilitar la articulación de las acciones individuales y colectivas, gestionando la reducción de </a:t>
            </a:r>
          </a:p>
          <a:p>
            <a:r>
              <a:rPr lang="es-CO" sz="2000" dirty="0"/>
              <a:t>barreras de acceso a los servicios, y el incremento del nivel de flexibilidad, incluyendo la</a:t>
            </a:r>
          </a:p>
          <a:p>
            <a:r>
              <a:rPr lang="es-CO" sz="2000" dirty="0"/>
              <a:t>generación de alianzas estratégicas con otros actores </a:t>
            </a:r>
          </a:p>
        </p:txBody>
      </p:sp>
    </p:spTree>
    <p:extLst>
      <p:ext uri="{BB962C8B-B14F-4D97-AF65-F5344CB8AC3E}">
        <p14:creationId xmlns:p14="http://schemas.microsoft.com/office/powerpoint/2010/main" val="23509338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3100628" y="188686"/>
            <a:ext cx="5448286" cy="584775"/>
          </a:xfrm>
          <a:prstGeom prst="rect">
            <a:avLst/>
          </a:prstGeom>
        </p:spPr>
        <p:txBody>
          <a:bodyPr wrap="square">
            <a:spAutoFit/>
          </a:bodyPr>
          <a:lstStyle/>
          <a:p>
            <a:pPr algn="ctr"/>
            <a:r>
              <a:rPr lang="es-CO" sz="1600" b="1" dirty="0" smtClean="0">
                <a:solidFill>
                  <a:srgbClr val="E20E18"/>
                </a:solidFill>
                <a:latin typeface="Montserrat Black" panose="00000A00000000000000" pitchFamily="2" charset="0"/>
              </a:rPr>
              <a:t>ACTIVIDADES </a:t>
            </a:r>
            <a:r>
              <a:rPr lang="es-CO" sz="1600" b="1" dirty="0">
                <a:solidFill>
                  <a:srgbClr val="E20E18"/>
                </a:solidFill>
                <a:latin typeface="Montserrat Black" panose="00000A00000000000000" pitchFamily="2" charset="0"/>
              </a:rPr>
              <a:t>A DESARROLLAR EN EL ENTORNO DE ENTIDADES PRESTADORAS DE SERVICIOS DE SALUD</a:t>
            </a:r>
            <a:endParaRPr lang="es-CO" sz="1600" b="1" dirty="0"/>
          </a:p>
        </p:txBody>
      </p:sp>
      <p:graphicFrame>
        <p:nvGraphicFramePr>
          <p:cNvPr id="4" name="Tabla 3"/>
          <p:cNvGraphicFramePr>
            <a:graphicFrameLocks noGrp="1"/>
          </p:cNvGraphicFramePr>
          <p:nvPr>
            <p:extLst>
              <p:ext uri="{D42A27DB-BD31-4B8C-83A1-F6EECF244321}">
                <p14:modId xmlns:p14="http://schemas.microsoft.com/office/powerpoint/2010/main" val="580131765"/>
              </p:ext>
            </p:extLst>
          </p:nvPr>
        </p:nvGraphicFramePr>
        <p:xfrm>
          <a:off x="986971" y="914398"/>
          <a:ext cx="10014858" cy="4621066"/>
        </p:xfrm>
        <a:graphic>
          <a:graphicData uri="http://schemas.openxmlformats.org/drawingml/2006/table">
            <a:tbl>
              <a:tblPr>
                <a:tableStyleId>{5C22544A-7EE6-4342-B048-85BDC9FD1C3A}</a:tableStyleId>
              </a:tblPr>
              <a:tblGrid>
                <a:gridCol w="2446988">
                  <a:extLst>
                    <a:ext uri="{9D8B030D-6E8A-4147-A177-3AD203B41FA5}">
                      <a16:colId xmlns:a16="http://schemas.microsoft.com/office/drawing/2014/main" val="20000"/>
                    </a:ext>
                  </a:extLst>
                </a:gridCol>
                <a:gridCol w="7567870">
                  <a:extLst>
                    <a:ext uri="{9D8B030D-6E8A-4147-A177-3AD203B41FA5}">
                      <a16:colId xmlns:a16="http://schemas.microsoft.com/office/drawing/2014/main" val="20001"/>
                    </a:ext>
                  </a:extLst>
                </a:gridCol>
              </a:tblGrid>
              <a:tr h="182999">
                <a:tc>
                  <a:txBody>
                    <a:bodyPr/>
                    <a:lstStyle/>
                    <a:p>
                      <a:pPr algn="ctr" fontAlgn="b"/>
                      <a:r>
                        <a:rPr lang="es-CO" sz="1400" b="1" u="none" strike="noStrike" dirty="0">
                          <a:effectLst/>
                        </a:rPr>
                        <a:t>ESTRATEGIA </a:t>
                      </a:r>
                      <a:endParaRPr lang="es-CO" sz="1400" b="1" i="0" u="none" strike="noStrike" dirty="0">
                        <a:solidFill>
                          <a:srgbClr val="000000"/>
                        </a:solidFill>
                        <a:effectLst/>
                        <a:latin typeface="Calibri" panose="020F0502020204030204" pitchFamily="34" charset="0"/>
                      </a:endParaRPr>
                    </a:p>
                  </a:txBody>
                  <a:tcPr marL="8703" marR="8703" marT="8703" marB="0" anchor="b">
                    <a:solidFill>
                      <a:schemeClr val="accent6">
                        <a:lumMod val="60000"/>
                        <a:lumOff val="40000"/>
                      </a:schemeClr>
                    </a:solidFill>
                  </a:tcPr>
                </a:tc>
                <a:tc>
                  <a:txBody>
                    <a:bodyPr/>
                    <a:lstStyle/>
                    <a:p>
                      <a:pPr algn="ctr" fontAlgn="b"/>
                      <a:r>
                        <a:rPr lang="es-CO" sz="1400" b="1" u="none" strike="noStrike" dirty="0">
                          <a:effectLst/>
                        </a:rPr>
                        <a:t>ACCIONES</a:t>
                      </a:r>
                      <a:endParaRPr lang="es-CO" sz="1400" b="1" i="0" u="none" strike="noStrike" dirty="0">
                        <a:solidFill>
                          <a:srgbClr val="000000"/>
                        </a:solidFill>
                        <a:effectLst/>
                        <a:latin typeface="Calibri" panose="020F0502020204030204" pitchFamily="34" charset="0"/>
                      </a:endParaRPr>
                    </a:p>
                  </a:txBody>
                  <a:tcPr marL="8703" marR="8703" marT="8703" marB="0" anchor="b">
                    <a:solidFill>
                      <a:schemeClr val="accent6">
                        <a:lumMod val="60000"/>
                        <a:lumOff val="40000"/>
                      </a:schemeClr>
                    </a:solidFill>
                  </a:tcPr>
                </a:tc>
                <a:extLst>
                  <a:ext uri="{0D108BD9-81ED-4DB2-BD59-A6C34878D82A}">
                    <a16:rowId xmlns:a16="http://schemas.microsoft.com/office/drawing/2014/main" val="10000"/>
                  </a:ext>
                </a:extLst>
              </a:tr>
              <a:tr h="2561972">
                <a:tc>
                  <a:txBody>
                    <a:bodyPr/>
                    <a:lstStyle/>
                    <a:p>
                      <a:pPr algn="l" fontAlgn="t"/>
                      <a:r>
                        <a:rPr lang="es-CO" sz="1400" u="none" strike="noStrike" dirty="0">
                          <a:effectLst/>
                        </a:rPr>
                        <a:t>Gestión para la Garantía del Acceso</a:t>
                      </a:r>
                      <a:br>
                        <a:rPr lang="es-CO" sz="1400" u="none" strike="noStrike" dirty="0">
                          <a:effectLst/>
                        </a:rPr>
                      </a:br>
                      <a:r>
                        <a:rPr lang="es-CO" sz="1400" u="none" strike="noStrike" dirty="0">
                          <a:effectLst/>
                        </a:rPr>
                        <a:t>Equitativo a los Servicios de Salud</a:t>
                      </a:r>
                      <a:br>
                        <a:rPr lang="es-CO" sz="1400" u="none" strike="noStrike" dirty="0">
                          <a:effectLst/>
                        </a:rPr>
                      </a:br>
                      <a:r>
                        <a:rPr lang="es-CO" sz="1400" u="none" strike="noStrike" dirty="0">
                          <a:effectLst/>
                        </a:rPr>
                        <a:t>visual. </a:t>
                      </a:r>
                      <a:endParaRPr lang="es-CO" sz="1400" b="0" i="0" u="none" strike="noStrike" dirty="0">
                        <a:solidFill>
                          <a:srgbClr val="000000"/>
                        </a:solidFill>
                        <a:effectLst/>
                        <a:latin typeface="Calibri" panose="020F0502020204030204" pitchFamily="34" charset="0"/>
                      </a:endParaRPr>
                    </a:p>
                  </a:txBody>
                  <a:tcPr marL="8703" marR="8703" marT="8703" marB="0"/>
                </a:tc>
                <a:tc>
                  <a:txBody>
                    <a:bodyPr/>
                    <a:lstStyle/>
                    <a:p>
                      <a:pPr marL="171450" indent="-171450" algn="l" fontAlgn="t">
                        <a:buFont typeface="Arial" panose="020B0604020202020204" pitchFamily="34" charset="0"/>
                        <a:buChar char="•"/>
                      </a:pPr>
                      <a:r>
                        <a:rPr lang="es-CO" sz="1400" u="none" strike="noStrike" dirty="0">
                          <a:effectLst/>
                        </a:rPr>
                        <a:t>Definir las necesidades de articulación con otros actores del sistema y otros sectores para mejorar la accesibilidad, </a:t>
                      </a:r>
                      <a:r>
                        <a:rPr lang="es-CO" sz="1400" u="none" strike="noStrike" dirty="0" err="1">
                          <a:effectLst/>
                        </a:rPr>
                        <a:t>longitudinalidad</a:t>
                      </a:r>
                      <a:r>
                        <a:rPr lang="es-CO" sz="1400" u="none" strike="noStrike" dirty="0">
                          <a:effectLst/>
                        </a:rPr>
                        <a:t> y continuidad de la atención de las personas con alteraciones visuales y/o oculares.   </a:t>
                      </a:r>
                      <a:endParaRPr lang="es-CO" sz="1400" u="none" strike="noStrike" dirty="0" smtClean="0">
                        <a:effectLst/>
                      </a:endParaRPr>
                    </a:p>
                    <a:p>
                      <a:pPr marL="171450" indent="-171450" algn="l" fontAlgn="t">
                        <a:buFont typeface="Arial" panose="020B0604020202020204" pitchFamily="34" charset="0"/>
                        <a:buChar char="•"/>
                      </a:pPr>
                      <a:r>
                        <a:rPr lang="es-CO" sz="1400" u="none" strike="noStrike" dirty="0" smtClean="0">
                          <a:effectLst/>
                        </a:rPr>
                        <a:t>Analizar </a:t>
                      </a:r>
                      <a:r>
                        <a:rPr lang="es-CO" sz="1400" u="none" strike="noStrike" dirty="0">
                          <a:effectLst/>
                        </a:rPr>
                        <a:t>los resultados de </a:t>
                      </a:r>
                      <a:r>
                        <a:rPr lang="es-CO" sz="1400" u="none" strike="noStrike" dirty="0" smtClean="0">
                          <a:effectLst/>
                        </a:rPr>
                        <a:t>canalización efectiva </a:t>
                      </a:r>
                      <a:r>
                        <a:rPr lang="es-CO" sz="1400" u="none" strike="noStrike" dirty="0">
                          <a:effectLst/>
                        </a:rPr>
                        <a:t>y de referencia y </a:t>
                      </a:r>
                      <a:r>
                        <a:rPr lang="es-CO" sz="1400" u="none" strike="noStrike" dirty="0" err="1">
                          <a:effectLst/>
                        </a:rPr>
                        <a:t>contrarreferencia</a:t>
                      </a:r>
                      <a:r>
                        <a:rPr lang="es-CO" sz="1400" u="none" strike="noStrike" dirty="0">
                          <a:effectLst/>
                        </a:rPr>
                        <a:t> hacia otros niveles de complejidad, y sectores.     </a:t>
                      </a:r>
                      <a:endParaRPr lang="es-CO" sz="1400" u="none" strike="noStrike" dirty="0" smtClean="0">
                        <a:effectLst/>
                      </a:endParaRPr>
                    </a:p>
                    <a:p>
                      <a:pPr marL="171450" indent="-171450" algn="l" fontAlgn="t">
                        <a:buFont typeface="Arial" panose="020B0604020202020204" pitchFamily="34" charset="0"/>
                        <a:buChar char="•"/>
                      </a:pPr>
                      <a:r>
                        <a:rPr lang="es-CO" sz="1400" u="none" strike="noStrike" dirty="0" smtClean="0">
                          <a:effectLst/>
                        </a:rPr>
                        <a:t>Identificar </a:t>
                      </a:r>
                      <a:r>
                        <a:rPr lang="es-CO" sz="1400" u="none" strike="noStrike" dirty="0">
                          <a:effectLst/>
                        </a:rPr>
                        <a:t>las barreras de acceso en el proceso de canalización de la población a los servicios de salud visual. </a:t>
                      </a:r>
                      <a:endParaRPr lang="es-CO" sz="1400" u="none" strike="noStrike" dirty="0" smtClean="0">
                        <a:effectLst/>
                      </a:endParaRPr>
                    </a:p>
                    <a:p>
                      <a:pPr marL="171450" indent="-171450" algn="l" fontAlgn="t">
                        <a:buFont typeface="Arial" panose="020B0604020202020204" pitchFamily="34" charset="0"/>
                        <a:buChar char="•"/>
                      </a:pPr>
                      <a:r>
                        <a:rPr lang="es-CO" sz="1400" u="none" strike="noStrike" dirty="0" smtClean="0">
                          <a:effectLst/>
                        </a:rPr>
                        <a:t>Socializar </a:t>
                      </a:r>
                      <a:r>
                        <a:rPr lang="es-CO" sz="1400" u="none" strike="noStrike" dirty="0">
                          <a:effectLst/>
                        </a:rPr>
                        <a:t>e integrar, la información relacionada con barreras de acceso a los servicios de salud visual, proveniente de la oficina de atención al usuario, asociación de usuarios, oficina de calidad, subgerencia de servicios de salud de las IPS</a:t>
                      </a:r>
                      <a:r>
                        <a:rPr lang="es-CO" sz="1400" u="none" strike="noStrike" dirty="0" smtClean="0">
                          <a:effectLst/>
                        </a:rPr>
                        <a:t>.</a:t>
                      </a:r>
                    </a:p>
                    <a:p>
                      <a:pPr marL="171450" indent="-171450" algn="l" fontAlgn="t">
                        <a:buFont typeface="Arial" panose="020B0604020202020204" pitchFamily="34" charset="0"/>
                        <a:buChar char="•"/>
                      </a:pPr>
                      <a:r>
                        <a:rPr lang="es-CO" sz="1400" u="none" strike="noStrike" dirty="0" smtClean="0">
                          <a:effectLst/>
                        </a:rPr>
                        <a:t>Revisar </a:t>
                      </a:r>
                      <a:r>
                        <a:rPr lang="es-CO" sz="1400" u="none" strike="noStrike" dirty="0">
                          <a:effectLst/>
                        </a:rPr>
                        <a:t>las rutas de atención definidas por la institución y confrontarlas con los hallazgos en la identificación de las barreras de acceso.                                                                                                                                                                                        </a:t>
                      </a:r>
                      <a:endParaRPr lang="es-CO" sz="1400" b="0" i="0" u="none" strike="noStrike" dirty="0">
                        <a:solidFill>
                          <a:srgbClr val="000000"/>
                        </a:solidFill>
                        <a:effectLst/>
                        <a:latin typeface="Calibri" panose="020F0502020204030204" pitchFamily="34" charset="0"/>
                      </a:endParaRPr>
                    </a:p>
                  </a:txBody>
                  <a:tcPr marL="8703" marR="8703" marT="8703" marB="0"/>
                </a:tc>
                <a:extLst>
                  <a:ext uri="{0D108BD9-81ED-4DB2-BD59-A6C34878D82A}">
                    <a16:rowId xmlns:a16="http://schemas.microsoft.com/office/drawing/2014/main" val="10001"/>
                  </a:ext>
                </a:extLst>
              </a:tr>
              <a:tr h="1829980">
                <a:tc>
                  <a:txBody>
                    <a:bodyPr/>
                    <a:lstStyle/>
                    <a:p>
                      <a:pPr algn="l" fontAlgn="t"/>
                      <a:r>
                        <a:rPr lang="es-CO" sz="1400" u="none" strike="noStrike">
                          <a:effectLst/>
                        </a:rPr>
                        <a:t>Fortalecimiento de las capacidades</a:t>
                      </a:r>
                      <a:br>
                        <a:rPr lang="es-CO" sz="1400" u="none" strike="noStrike">
                          <a:effectLst/>
                        </a:rPr>
                      </a:br>
                      <a:r>
                        <a:rPr lang="es-CO" sz="1400" u="none" strike="noStrike">
                          <a:effectLst/>
                        </a:rPr>
                        <a:t>institucionales para la Salud visual. </a:t>
                      </a:r>
                      <a:endParaRPr lang="es-CO" sz="1400" b="0" i="0" u="none" strike="noStrike">
                        <a:solidFill>
                          <a:srgbClr val="000000"/>
                        </a:solidFill>
                        <a:effectLst/>
                        <a:latin typeface="Calibri" panose="020F0502020204030204" pitchFamily="34" charset="0"/>
                      </a:endParaRPr>
                    </a:p>
                  </a:txBody>
                  <a:tcPr marL="8703" marR="8703" marT="8703" marB="0"/>
                </a:tc>
                <a:tc>
                  <a:txBody>
                    <a:bodyPr/>
                    <a:lstStyle/>
                    <a:p>
                      <a:pPr marL="171450" indent="-171450" algn="l" fontAlgn="t">
                        <a:buFont typeface="Arial" panose="020B0604020202020204" pitchFamily="34" charset="0"/>
                        <a:buChar char="•"/>
                      </a:pPr>
                      <a:r>
                        <a:rPr lang="es-CO" sz="1400" u="none" strike="noStrike" dirty="0">
                          <a:effectLst/>
                        </a:rPr>
                        <a:t>Construir la línea de base que identifique el nivel de desarrollo de las instituciones para ofertar servicios de salud visual, correlacionando las necesidades de los usuarios, desde los ámbitos de vida </a:t>
                      </a:r>
                      <a:r>
                        <a:rPr lang="es-CO" sz="1400" u="none" strike="noStrike" dirty="0" smtClean="0">
                          <a:effectLst/>
                        </a:rPr>
                        <a:t>cotidiana donde </a:t>
                      </a:r>
                      <a:r>
                        <a:rPr lang="es-CO" sz="1400" u="none" strike="noStrike" dirty="0">
                          <a:effectLst/>
                        </a:rPr>
                        <a:t>se desarrollan.   </a:t>
                      </a:r>
                      <a:endParaRPr lang="es-CO" sz="1400" u="none" strike="noStrike" dirty="0" smtClean="0">
                        <a:effectLst/>
                      </a:endParaRPr>
                    </a:p>
                    <a:p>
                      <a:pPr marL="171450" indent="-171450" algn="l" fontAlgn="t">
                        <a:buFont typeface="Arial" panose="020B0604020202020204" pitchFamily="34" charset="0"/>
                        <a:buChar char="•"/>
                      </a:pPr>
                      <a:r>
                        <a:rPr lang="es-CO" sz="1400" u="none" strike="noStrike" dirty="0" smtClean="0">
                          <a:effectLst/>
                        </a:rPr>
                        <a:t>Formular </a:t>
                      </a:r>
                      <a:r>
                        <a:rPr lang="es-CO" sz="1400" u="none" strike="noStrike" dirty="0">
                          <a:effectLst/>
                        </a:rPr>
                        <a:t>un plan de fortalecimiento </a:t>
                      </a:r>
                      <a:r>
                        <a:rPr lang="es-CO" sz="1400" u="none" strike="noStrike" dirty="0" smtClean="0">
                          <a:effectLst/>
                        </a:rPr>
                        <a:t>de capacidades </a:t>
                      </a:r>
                      <a:r>
                        <a:rPr lang="es-CO" sz="1400" u="none" strike="noStrike" dirty="0">
                          <a:effectLst/>
                        </a:rPr>
                        <a:t>institucionales para la </a:t>
                      </a:r>
                      <a:r>
                        <a:rPr lang="es-CO" sz="1400" u="none" strike="noStrike" dirty="0" smtClean="0">
                          <a:effectLst/>
                        </a:rPr>
                        <a:t>Salud visual </a:t>
                      </a:r>
                      <a:r>
                        <a:rPr lang="es-CO" sz="1400" u="none" strike="noStrike" dirty="0">
                          <a:effectLst/>
                        </a:rPr>
                        <a:t>que incluye las acciones de mejora para cada una de las estrategias que </a:t>
                      </a:r>
                      <a:r>
                        <a:rPr lang="es-CO" sz="1400" u="none" strike="noStrike" dirty="0" smtClean="0">
                          <a:effectLst/>
                        </a:rPr>
                        <a:t>se planteen</a:t>
                      </a:r>
                      <a:r>
                        <a:rPr lang="es-CO" sz="1400" u="none" strike="noStrike" dirty="0">
                          <a:effectLst/>
                        </a:rPr>
                        <a:t>.  </a:t>
                      </a:r>
                      <a:endParaRPr lang="es-CO" sz="1400" u="none" strike="noStrike" dirty="0" smtClean="0">
                        <a:effectLst/>
                      </a:endParaRPr>
                    </a:p>
                    <a:p>
                      <a:pPr marL="171450" indent="-171450" algn="l" fontAlgn="t">
                        <a:buFont typeface="Arial" panose="020B0604020202020204" pitchFamily="34" charset="0"/>
                        <a:buChar char="•"/>
                      </a:pPr>
                      <a:r>
                        <a:rPr lang="es-CO" sz="1400" u="none" strike="noStrike" dirty="0" smtClean="0">
                          <a:effectLst/>
                        </a:rPr>
                        <a:t>Poner </a:t>
                      </a:r>
                      <a:r>
                        <a:rPr lang="es-CO" sz="1400" u="none" strike="noStrike" dirty="0">
                          <a:effectLst/>
                        </a:rPr>
                        <a:t>en marcha del plan y desarrollo de acciones específicas que se requieren para el funcionamiento eficiente de cada estrategia.                           </a:t>
                      </a:r>
                      <a:endParaRPr lang="es-CO" sz="1400" u="none" strike="noStrike" dirty="0" smtClean="0">
                        <a:effectLst/>
                      </a:endParaRPr>
                    </a:p>
                    <a:p>
                      <a:pPr marL="171450" indent="-171450" algn="l" fontAlgn="t">
                        <a:buFont typeface="Arial" panose="020B0604020202020204" pitchFamily="34" charset="0"/>
                        <a:buChar char="•"/>
                      </a:pPr>
                      <a:r>
                        <a:rPr lang="es-CO" sz="1400" u="none" strike="noStrike" dirty="0" smtClean="0">
                          <a:effectLst/>
                        </a:rPr>
                        <a:t>Monitorear </a:t>
                      </a:r>
                      <a:r>
                        <a:rPr lang="es-CO" sz="1400" u="none" strike="noStrike" dirty="0">
                          <a:effectLst/>
                        </a:rPr>
                        <a:t>y hacer seguimiento al avance del plan. </a:t>
                      </a:r>
                      <a:endParaRPr lang="es-CO" sz="1400" b="0" i="0" u="none" strike="noStrike" dirty="0">
                        <a:solidFill>
                          <a:srgbClr val="000000"/>
                        </a:solidFill>
                        <a:effectLst/>
                        <a:latin typeface="Calibri" panose="020F0502020204030204" pitchFamily="34" charset="0"/>
                      </a:endParaRPr>
                    </a:p>
                  </a:txBody>
                  <a:tcPr marL="8703" marR="8703" marT="8703"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659652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346560" y="622817"/>
            <a:ext cx="5791523" cy="1938992"/>
          </a:xfrm>
          <a:prstGeom prst="rect">
            <a:avLst/>
          </a:prstGeom>
          <a:noFill/>
        </p:spPr>
        <p:txBody>
          <a:bodyPr wrap="square" rtlCol="0">
            <a:spAutoFit/>
          </a:bodyPr>
          <a:lstStyle/>
          <a:p>
            <a:r>
              <a:rPr lang="es-CO" sz="4000" b="1" dirty="0" smtClean="0">
                <a:solidFill>
                  <a:schemeClr val="bg1"/>
                </a:solidFill>
                <a:latin typeface="Montserrat Black" panose="00000A00000000000000" pitchFamily="2" charset="0"/>
              </a:rPr>
              <a:t>NORMATIVIDAD EN EL PROGRAMA DE SALUD VISUAL</a:t>
            </a:r>
          </a:p>
        </p:txBody>
      </p:sp>
      <p:pic>
        <p:nvPicPr>
          <p:cNvPr id="8" name="Imagen 7"/>
          <p:cNvPicPr>
            <a:picLocks noChangeAspect="1"/>
          </p:cNvPicPr>
          <p:nvPr/>
        </p:nvPicPr>
        <p:blipFill>
          <a:blip r:embed="rId3"/>
          <a:stretch>
            <a:fillRect/>
          </a:stretch>
        </p:blipFill>
        <p:spPr>
          <a:xfrm>
            <a:off x="6032313" y="423081"/>
            <a:ext cx="4157960" cy="5030424"/>
          </a:xfrm>
          <a:prstGeom prst="ellipse">
            <a:avLst/>
          </a:prstGeom>
          <a:ln>
            <a:noFill/>
          </a:ln>
          <a:effectLst>
            <a:softEdge rad="112500"/>
          </a:effectLst>
        </p:spPr>
      </p:pic>
      <p:sp>
        <p:nvSpPr>
          <p:cNvPr id="4" name="CuadroTexto 3"/>
          <p:cNvSpPr txBox="1"/>
          <p:nvPr/>
        </p:nvSpPr>
        <p:spPr>
          <a:xfrm>
            <a:off x="158903" y="4049302"/>
            <a:ext cx="6828750" cy="2677656"/>
          </a:xfrm>
          <a:prstGeom prst="rect">
            <a:avLst/>
          </a:prstGeom>
          <a:noFill/>
        </p:spPr>
        <p:txBody>
          <a:bodyPr wrap="square" rtlCol="0">
            <a:spAutoFit/>
          </a:bodyPr>
          <a:lstStyle/>
          <a:p>
            <a:r>
              <a:rPr lang="es-CO" sz="2400" b="1" dirty="0" smtClean="0">
                <a:solidFill>
                  <a:schemeClr val="bg1"/>
                </a:solidFill>
                <a:latin typeface="Montserrat Black" panose="00000A00000000000000" pitchFamily="2" charset="0"/>
              </a:rPr>
              <a:t>GUSTAVO ADLFO GOMEZ MARQUEZ</a:t>
            </a:r>
          </a:p>
          <a:p>
            <a:r>
              <a:rPr lang="es-CO" sz="2400" b="1" dirty="0" smtClean="0">
                <a:solidFill>
                  <a:schemeClr val="bg1"/>
                </a:solidFill>
                <a:latin typeface="Montserrat Black" panose="00000A00000000000000" pitchFamily="2" charset="0"/>
              </a:rPr>
              <a:t>ENFERMERO PROFESIONAL</a:t>
            </a:r>
          </a:p>
          <a:p>
            <a:endParaRPr lang="es-CO" sz="2400" b="1" dirty="0" smtClean="0">
              <a:solidFill>
                <a:schemeClr val="bg1"/>
              </a:solidFill>
              <a:latin typeface="Montserrat Black" panose="00000A00000000000000" pitchFamily="2" charset="0"/>
            </a:endParaRPr>
          </a:p>
          <a:p>
            <a:r>
              <a:rPr lang="es-CO" sz="2400" b="1" dirty="0" smtClean="0">
                <a:solidFill>
                  <a:schemeClr val="bg1"/>
                </a:solidFill>
                <a:latin typeface="Montserrat Black" panose="00000A00000000000000" pitchFamily="2" charset="0"/>
              </a:rPr>
              <a:t>Referente de la Ruta Salud Visual y Auditiva Secretaria de Salud y Seguridad Social Municipio de Pereira.</a:t>
            </a:r>
          </a:p>
        </p:txBody>
      </p:sp>
    </p:spTree>
    <p:extLst>
      <p:ext uri="{BB962C8B-B14F-4D97-AF65-F5344CB8AC3E}">
        <p14:creationId xmlns:p14="http://schemas.microsoft.com/office/powerpoint/2010/main" val="1620695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p:cNvSpPr txBox="1"/>
          <p:nvPr/>
        </p:nvSpPr>
        <p:spPr>
          <a:xfrm>
            <a:off x="1201002" y="1624808"/>
            <a:ext cx="9880979" cy="3908762"/>
          </a:xfrm>
          <a:prstGeom prst="rect">
            <a:avLst/>
          </a:prstGeom>
          <a:noFill/>
        </p:spPr>
        <p:txBody>
          <a:bodyPr wrap="square" rtlCol="0">
            <a:spAutoFit/>
          </a:bodyPr>
          <a:lstStyle/>
          <a:p>
            <a:pPr algn="just"/>
            <a:r>
              <a:rPr lang="es-CO" dirty="0">
                <a:latin typeface="Arial" panose="020B0604020202020204" pitchFamily="34" charset="0"/>
                <a:cs typeface="Arial" panose="020B0604020202020204" pitchFamily="34" charset="0"/>
              </a:rPr>
              <a:t>Da vía a las Rutas Integrales de Atención en Salud (RIAS), en el marco del Modelo Integral de Atención en Salud (MIAS), la cual tiene como objetivo buscar un modelo que pase del asistencialismo a la prevención; las entidades territoriales, las aseguradoras y los prestadores estarán obligadas a brindar atenciones para promover la salud y anticiparse a la enfermedad tanto en niños, adolescentes, adultos y adultos mayores.</a:t>
            </a:r>
          </a:p>
          <a:p>
            <a:pPr algn="just"/>
            <a:endParaRPr lang="es-CO" b="1" dirty="0">
              <a:latin typeface="Arial" panose="020B0604020202020204" pitchFamily="34" charset="0"/>
              <a:cs typeface="Arial" pitchFamily="34" charset="0"/>
            </a:endParaRPr>
          </a:p>
          <a:p>
            <a:pPr algn="just"/>
            <a:r>
              <a:rPr lang="es-CO" b="1" dirty="0">
                <a:latin typeface="Arial" panose="020B0604020202020204" pitchFamily="34" charset="0"/>
                <a:cs typeface="Arial" pitchFamily="34" charset="0"/>
              </a:rPr>
              <a:t>LAS RIAS (Ruta Integral de Atención en Salud)</a:t>
            </a:r>
          </a:p>
          <a:p>
            <a:pPr algn="just"/>
            <a:r>
              <a:rPr lang="es-CO" dirty="0">
                <a:latin typeface="Arial" panose="020B0604020202020204" pitchFamily="34" charset="0"/>
                <a:cs typeface="Arial" panose="020B0604020202020204" pitchFamily="34" charset="0"/>
              </a:rPr>
              <a:t>Tiene como objetivo  </a:t>
            </a:r>
          </a:p>
          <a:p>
            <a:pPr marL="342900" indent="-342900" algn="just">
              <a:buFont typeface="Arial" panose="020B0604020202020204" pitchFamily="34" charset="0"/>
              <a:buChar char="•"/>
            </a:pPr>
            <a:r>
              <a:rPr lang="es-CO" dirty="0">
                <a:latin typeface="Arial" panose="020B0604020202020204" pitchFamily="34" charset="0"/>
                <a:cs typeface="Arial" panose="020B0604020202020204" pitchFamily="34" charset="0"/>
              </a:rPr>
              <a:t>Contribuir al mejoramiento de los resultados en salud</a:t>
            </a:r>
          </a:p>
          <a:p>
            <a:pPr marL="342900" indent="-342900" algn="just">
              <a:buFont typeface="Arial" panose="020B0604020202020204" pitchFamily="34" charset="0"/>
              <a:buChar char="•"/>
            </a:pPr>
            <a:r>
              <a:rPr lang="es-CO" dirty="0">
                <a:latin typeface="Arial" panose="020B0604020202020204" pitchFamily="34" charset="0"/>
                <a:cs typeface="Arial" panose="020B0604020202020204" pitchFamily="34" charset="0"/>
              </a:rPr>
              <a:t>Reducir la carga de la enfermedad </a:t>
            </a:r>
          </a:p>
          <a:p>
            <a:pPr algn="just"/>
            <a:endParaRPr lang="es-CO" dirty="0">
              <a:latin typeface="Arial" panose="020B0604020202020204" pitchFamily="34" charset="0"/>
              <a:cs typeface="Arial" panose="020B0604020202020204" pitchFamily="34" charset="0"/>
            </a:endParaRPr>
          </a:p>
          <a:p>
            <a:pPr algn="just"/>
            <a:r>
              <a:rPr lang="es-CO" dirty="0">
                <a:latin typeface="Arial" panose="020B0604020202020204" pitchFamily="34" charset="0"/>
                <a:cs typeface="Arial" panose="020B0604020202020204" pitchFamily="34" charset="0"/>
              </a:rPr>
              <a:t>Mediante las condiciones necesarias para asegurar la integralidad en la atención en Salud para las personas, familias y comunidades.</a:t>
            </a:r>
            <a:endParaRPr lang="es-ES" dirty="0">
              <a:latin typeface="Arial" panose="020B0604020202020204" pitchFamily="34" charset="0"/>
              <a:cs typeface="Arial" pitchFamily="34" charset="0"/>
            </a:endParaRPr>
          </a:p>
          <a:p>
            <a:endParaRPr lang="es-CO" sz="1600" dirty="0">
              <a:solidFill>
                <a:srgbClr val="727070"/>
              </a:solidFill>
              <a:latin typeface="Montserrat Medium" panose="00000600000000000000" pitchFamily="2" charset="0"/>
            </a:endParaRPr>
          </a:p>
        </p:txBody>
      </p:sp>
      <p:sp>
        <p:nvSpPr>
          <p:cNvPr id="7" name="CuadroTexto 6"/>
          <p:cNvSpPr txBox="1"/>
          <p:nvPr/>
        </p:nvSpPr>
        <p:spPr>
          <a:xfrm>
            <a:off x="2818833" y="550298"/>
            <a:ext cx="5654112" cy="584775"/>
          </a:xfrm>
          <a:prstGeom prst="rect">
            <a:avLst/>
          </a:prstGeom>
          <a:noFill/>
        </p:spPr>
        <p:txBody>
          <a:bodyPr wrap="none" rtlCol="0">
            <a:spAutoFit/>
          </a:bodyPr>
          <a:lstStyle/>
          <a:p>
            <a:pPr marL="457200" lvl="0" indent="-457200" algn="ctr"/>
            <a:r>
              <a:rPr lang="es-CO" sz="3200" b="1" dirty="0">
                <a:solidFill>
                  <a:srgbClr val="FF0000"/>
                </a:solidFill>
                <a:latin typeface="Arial" pitchFamily="34" charset="0"/>
                <a:cs typeface="Arial" pitchFamily="34" charset="0"/>
              </a:rPr>
              <a:t>RESOLUCIÓN 3280 DE 2018</a:t>
            </a:r>
          </a:p>
        </p:txBody>
      </p:sp>
    </p:spTree>
    <p:extLst>
      <p:ext uri="{BB962C8B-B14F-4D97-AF65-F5344CB8AC3E}">
        <p14:creationId xmlns:p14="http://schemas.microsoft.com/office/powerpoint/2010/main" val="2527591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CC6D5181-ABF5-4215-BF7E-4FC2F472B4D7}"/>
              </a:ext>
            </a:extLst>
          </p:cNvPr>
          <p:cNvGraphicFramePr/>
          <p:nvPr>
            <p:extLst>
              <p:ext uri="{D42A27DB-BD31-4B8C-83A1-F6EECF244321}">
                <p14:modId xmlns:p14="http://schemas.microsoft.com/office/powerpoint/2010/main" val="1082894856"/>
              </p:ext>
            </p:extLst>
          </p:nvPr>
        </p:nvGraphicFramePr>
        <p:xfrm>
          <a:off x="1009931" y="1303469"/>
          <a:ext cx="10098695" cy="39372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3424309" y="364656"/>
            <a:ext cx="4086696" cy="646331"/>
          </a:xfrm>
          <a:prstGeom prst="rect">
            <a:avLst/>
          </a:prstGeom>
        </p:spPr>
        <p:txBody>
          <a:bodyPr wrap="none">
            <a:spAutoFit/>
          </a:bodyPr>
          <a:lstStyle/>
          <a:p>
            <a:r>
              <a:rPr lang="es-CO" sz="3600" b="1" dirty="0" smtClean="0">
                <a:solidFill>
                  <a:srgbClr val="FF0000"/>
                </a:solidFill>
              </a:rPr>
              <a:t>INGRESO A LAS RIAS</a:t>
            </a:r>
            <a:endParaRPr lang="es-CO" sz="3600" b="1" dirty="0">
              <a:solidFill>
                <a:srgbClr val="FF0000"/>
              </a:solidFill>
            </a:endParaRPr>
          </a:p>
        </p:txBody>
      </p:sp>
    </p:spTree>
    <p:extLst>
      <p:ext uri="{BB962C8B-B14F-4D97-AF65-F5344CB8AC3E}">
        <p14:creationId xmlns:p14="http://schemas.microsoft.com/office/powerpoint/2010/main" val="4261924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3609529" y="479716"/>
            <a:ext cx="2403222" cy="646331"/>
          </a:xfrm>
          <a:prstGeom prst="rect">
            <a:avLst/>
          </a:prstGeom>
        </p:spPr>
        <p:txBody>
          <a:bodyPr wrap="none">
            <a:spAutoFit/>
          </a:bodyPr>
          <a:lstStyle/>
          <a:p>
            <a:r>
              <a:rPr lang="es-CO" sz="3600" b="1" dirty="0" smtClean="0">
                <a:solidFill>
                  <a:srgbClr val="E20E18"/>
                </a:solidFill>
                <a:latin typeface="Montserrat Black" panose="00000A00000000000000" pitchFamily="2" charset="0"/>
              </a:rPr>
              <a:t>OBJETIVO</a:t>
            </a:r>
            <a:endParaRPr lang="es-CO" sz="3600" b="1" dirty="0"/>
          </a:p>
        </p:txBody>
      </p:sp>
      <p:sp>
        <p:nvSpPr>
          <p:cNvPr id="2" name="Rectángulo 1"/>
          <p:cNvSpPr/>
          <p:nvPr/>
        </p:nvSpPr>
        <p:spPr>
          <a:xfrm>
            <a:off x="984739" y="1654931"/>
            <a:ext cx="6147582" cy="3046988"/>
          </a:xfrm>
          <a:prstGeom prst="rect">
            <a:avLst/>
          </a:prstGeom>
        </p:spPr>
        <p:txBody>
          <a:bodyPr wrap="square">
            <a:spAutoFit/>
          </a:bodyPr>
          <a:lstStyle/>
          <a:p>
            <a:pPr algn="just"/>
            <a:r>
              <a:rPr lang="es-CO" sz="2400" dirty="0"/>
              <a:t>Construir, desarrollar e implementar, planes, programas y proyectos, para la promoción de la</a:t>
            </a:r>
          </a:p>
          <a:p>
            <a:pPr algn="just"/>
            <a:r>
              <a:rPr lang="es-CO" sz="2400" dirty="0"/>
              <a:t>salud visual y la prevención de alteraciones visuales evitables, por medio de estrategias e</a:t>
            </a:r>
          </a:p>
          <a:p>
            <a:pPr algn="just"/>
            <a:r>
              <a:rPr lang="es-CO" sz="2400" dirty="0"/>
              <a:t>intervenciones,  que contribuyan a la transformación positiva de los entornos y el </a:t>
            </a:r>
            <a:r>
              <a:rPr lang="es-CO" sz="2400" dirty="0" smtClean="0"/>
              <a:t>mejoramiento de </a:t>
            </a:r>
            <a:r>
              <a:rPr lang="es-CO" sz="2400" dirty="0"/>
              <a:t>la capacidad de respuesta del sistema general de seguridad social en salud. </a:t>
            </a:r>
          </a:p>
        </p:txBody>
      </p:sp>
      <p:pic>
        <p:nvPicPr>
          <p:cNvPr id="6" name="Imagen 5"/>
          <p:cNvPicPr>
            <a:picLocks noChangeAspect="1"/>
          </p:cNvPicPr>
          <p:nvPr/>
        </p:nvPicPr>
        <p:blipFill>
          <a:blip r:embed="rId4"/>
          <a:stretch>
            <a:fillRect/>
          </a:stretch>
        </p:blipFill>
        <p:spPr>
          <a:xfrm>
            <a:off x="7526215" y="1409469"/>
            <a:ext cx="3634741" cy="3427041"/>
          </a:xfrm>
          <a:prstGeom prst="ellipse">
            <a:avLst/>
          </a:prstGeom>
          <a:ln>
            <a:noFill/>
          </a:ln>
          <a:effectLst>
            <a:softEdge rad="112500"/>
          </a:effectLst>
        </p:spPr>
      </p:pic>
    </p:spTree>
    <p:extLst>
      <p:ext uri="{BB962C8B-B14F-4D97-AF65-F5344CB8AC3E}">
        <p14:creationId xmlns:p14="http://schemas.microsoft.com/office/powerpoint/2010/main" val="4016178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143437" y="1186965"/>
            <a:ext cx="5701552" cy="5671035"/>
          </a:xfrm>
          <a:prstGeom prst="rect">
            <a:avLst/>
          </a:prstGeom>
        </p:spPr>
      </p:pic>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3609529" y="479716"/>
            <a:ext cx="3512500" cy="646331"/>
          </a:xfrm>
          <a:prstGeom prst="rect">
            <a:avLst/>
          </a:prstGeom>
        </p:spPr>
        <p:txBody>
          <a:bodyPr wrap="none">
            <a:spAutoFit/>
          </a:bodyPr>
          <a:lstStyle/>
          <a:p>
            <a:r>
              <a:rPr lang="es-CO" sz="3600" b="1" dirty="0" smtClean="0">
                <a:solidFill>
                  <a:srgbClr val="E20E18"/>
                </a:solidFill>
                <a:latin typeface="Montserrat Black" panose="00000A00000000000000" pitchFamily="2" charset="0"/>
              </a:rPr>
              <a:t>SALUD VISUAL</a:t>
            </a:r>
            <a:endParaRPr lang="es-CO" sz="3600" b="1" dirty="0"/>
          </a:p>
        </p:txBody>
      </p:sp>
      <p:sp>
        <p:nvSpPr>
          <p:cNvPr id="4" name="Rectángulo 3"/>
          <p:cNvSpPr/>
          <p:nvPr/>
        </p:nvSpPr>
        <p:spPr>
          <a:xfrm>
            <a:off x="6249962" y="1506526"/>
            <a:ext cx="4927554" cy="3785652"/>
          </a:xfrm>
          <a:prstGeom prst="rect">
            <a:avLst/>
          </a:prstGeom>
        </p:spPr>
        <p:txBody>
          <a:bodyPr wrap="square">
            <a:spAutoFit/>
          </a:bodyPr>
          <a:lstStyle/>
          <a:p>
            <a:r>
              <a:rPr lang="es-CO" sz="2400" dirty="0"/>
              <a:t>Tener salud visual implica que no existen enfermedades en el sentido de la visión, ni en </a:t>
            </a:r>
            <a:r>
              <a:rPr lang="es-CO" sz="2400" dirty="0" smtClean="0"/>
              <a:t>estructuras </a:t>
            </a:r>
            <a:r>
              <a:rPr lang="es-CO" sz="2400" dirty="0"/>
              <a:t>de los ojos, al mismo tiempo que la persona goza de buena agudeza visual. </a:t>
            </a:r>
            <a:r>
              <a:rPr lang="es-CO" sz="2400" dirty="0" smtClean="0"/>
              <a:t> en </a:t>
            </a:r>
            <a:r>
              <a:rPr lang="es-CO" sz="2400" dirty="0"/>
              <a:t>la ausencia de aquellas alteraciones visuales, que impiden al ser </a:t>
            </a:r>
            <a:r>
              <a:rPr lang="es-CO" sz="2400" dirty="0" smtClean="0"/>
              <a:t>humano conseguir </a:t>
            </a:r>
            <a:r>
              <a:rPr lang="es-CO" sz="2400" dirty="0"/>
              <a:t>un estado físico, cultural, estructural y funcional de bienestar social. </a:t>
            </a:r>
          </a:p>
        </p:txBody>
      </p:sp>
    </p:spTree>
    <p:extLst>
      <p:ext uri="{BB962C8B-B14F-4D97-AF65-F5344CB8AC3E}">
        <p14:creationId xmlns:p14="http://schemas.microsoft.com/office/powerpoint/2010/main" val="3524764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2804312" y="384182"/>
            <a:ext cx="5731056" cy="646331"/>
          </a:xfrm>
          <a:prstGeom prst="rect">
            <a:avLst/>
          </a:prstGeom>
        </p:spPr>
        <p:txBody>
          <a:bodyPr wrap="none">
            <a:spAutoFit/>
          </a:bodyPr>
          <a:lstStyle/>
          <a:p>
            <a:r>
              <a:rPr lang="es-CO" sz="3600" b="1" dirty="0" smtClean="0">
                <a:solidFill>
                  <a:srgbClr val="E20E18"/>
                </a:solidFill>
                <a:latin typeface="Montserrat Black" panose="00000A00000000000000" pitchFamily="2" charset="0"/>
              </a:rPr>
              <a:t>NORMATIVIDAD VIGENTE</a:t>
            </a:r>
            <a:endParaRPr lang="es-CO" sz="3600" b="1" dirty="0"/>
          </a:p>
        </p:txBody>
      </p:sp>
      <p:sp>
        <p:nvSpPr>
          <p:cNvPr id="7" name="Cheurón 6"/>
          <p:cNvSpPr/>
          <p:nvPr/>
        </p:nvSpPr>
        <p:spPr>
          <a:xfrm>
            <a:off x="696693" y="1361104"/>
            <a:ext cx="2107619" cy="968991"/>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O" sz="1400" dirty="0">
                <a:solidFill>
                  <a:schemeClr val="tx1"/>
                </a:solidFill>
              </a:rPr>
              <a:t>Resolución</a:t>
            </a:r>
            <a:endParaRPr lang="es-CO" sz="1600" dirty="0">
              <a:solidFill>
                <a:schemeClr val="tx1"/>
              </a:solidFill>
            </a:endParaRPr>
          </a:p>
          <a:p>
            <a:pPr algn="ctr"/>
            <a:r>
              <a:rPr lang="es-CO" sz="1600" dirty="0" smtClean="0">
                <a:solidFill>
                  <a:schemeClr val="tx1"/>
                </a:solidFill>
              </a:rPr>
              <a:t>3280/2018 </a:t>
            </a:r>
            <a:endParaRPr lang="es-CO" sz="1600" dirty="0">
              <a:solidFill>
                <a:schemeClr val="tx1"/>
              </a:solidFill>
            </a:endParaRPr>
          </a:p>
        </p:txBody>
      </p:sp>
      <p:sp>
        <p:nvSpPr>
          <p:cNvPr id="8" name="Rectángulo redondeado 7"/>
          <p:cNvSpPr/>
          <p:nvPr/>
        </p:nvSpPr>
        <p:spPr>
          <a:xfrm>
            <a:off x="2852380" y="1234373"/>
            <a:ext cx="4203513" cy="130348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285750" indent="-285750">
              <a:buFont typeface="Arial" panose="020B0604020202020204" pitchFamily="34" charset="0"/>
              <a:buChar char="•"/>
            </a:pPr>
            <a:r>
              <a:rPr lang="es-CO" sz="1600" dirty="0"/>
              <a:t>DETECCION TEMPRANA DE ALTERACIONES DE LA AGUDEZA VISUAL</a:t>
            </a:r>
          </a:p>
          <a:p>
            <a:r>
              <a:rPr lang="es-CO" sz="1600" dirty="0" smtClean="0"/>
              <a:t>• EXAMEN OFTALMOLOGICO </a:t>
            </a:r>
          </a:p>
          <a:p>
            <a:r>
              <a:rPr lang="es-CO" sz="1600" dirty="0"/>
              <a:t> </a:t>
            </a:r>
            <a:r>
              <a:rPr lang="es-CO" sz="1600" dirty="0" smtClean="0"/>
              <a:t>  (Consulta de primera vez por medicina       especializada</a:t>
            </a:r>
            <a:r>
              <a:rPr lang="es-CO" sz="1600" dirty="0"/>
              <a:t>). </a:t>
            </a:r>
            <a:r>
              <a:rPr lang="es-CO" sz="1600" dirty="0" smtClean="0"/>
              <a:t> </a:t>
            </a:r>
            <a:endParaRPr lang="es-CO" sz="1600" dirty="0"/>
          </a:p>
        </p:txBody>
      </p:sp>
      <p:sp>
        <p:nvSpPr>
          <p:cNvPr id="23" name="Cheurón 22"/>
          <p:cNvSpPr/>
          <p:nvPr/>
        </p:nvSpPr>
        <p:spPr>
          <a:xfrm>
            <a:off x="696694" y="2722708"/>
            <a:ext cx="2107615" cy="968991"/>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r>
              <a:rPr lang="es-CO" sz="1600" dirty="0">
                <a:solidFill>
                  <a:schemeClr val="tx1"/>
                </a:solidFill>
              </a:rPr>
              <a:t>Resolución</a:t>
            </a:r>
            <a:endParaRPr lang="es-CO" dirty="0">
              <a:solidFill>
                <a:schemeClr val="tx1"/>
              </a:solidFill>
            </a:endParaRPr>
          </a:p>
          <a:p>
            <a:r>
              <a:rPr lang="es-CO" dirty="0">
                <a:solidFill>
                  <a:schemeClr val="tx1"/>
                </a:solidFill>
              </a:rPr>
              <a:t> </a:t>
            </a:r>
            <a:r>
              <a:rPr lang="es-CO" sz="1600" dirty="0">
                <a:solidFill>
                  <a:schemeClr val="tx1"/>
                </a:solidFill>
              </a:rPr>
              <a:t>6408/2016</a:t>
            </a:r>
            <a:r>
              <a:rPr lang="es-CO" dirty="0">
                <a:solidFill>
                  <a:schemeClr val="tx1"/>
                </a:solidFill>
              </a:rPr>
              <a:t> </a:t>
            </a:r>
          </a:p>
          <a:p>
            <a:endParaRPr lang="es-CO" sz="1200" dirty="0">
              <a:solidFill>
                <a:schemeClr val="tx1"/>
              </a:solidFill>
            </a:endParaRPr>
          </a:p>
        </p:txBody>
      </p:sp>
      <p:sp>
        <p:nvSpPr>
          <p:cNvPr id="24" name="Cheurón 23"/>
          <p:cNvSpPr/>
          <p:nvPr/>
        </p:nvSpPr>
        <p:spPr>
          <a:xfrm>
            <a:off x="696693" y="4114413"/>
            <a:ext cx="2107615" cy="968991"/>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O" sz="1600" dirty="0" smtClean="0">
                <a:solidFill>
                  <a:schemeClr val="tx1"/>
                </a:solidFill>
              </a:rPr>
              <a:t>PDSP 2012-2021</a:t>
            </a:r>
            <a:endParaRPr lang="es-CO" dirty="0">
              <a:solidFill>
                <a:schemeClr val="tx1"/>
              </a:solidFill>
            </a:endParaRPr>
          </a:p>
        </p:txBody>
      </p:sp>
      <p:sp>
        <p:nvSpPr>
          <p:cNvPr id="25" name="Cheurón 24"/>
          <p:cNvSpPr/>
          <p:nvPr/>
        </p:nvSpPr>
        <p:spPr>
          <a:xfrm>
            <a:off x="696696" y="5476017"/>
            <a:ext cx="2107615" cy="968991"/>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O" sz="1600" dirty="0">
                <a:solidFill>
                  <a:schemeClr val="tx1"/>
                </a:solidFill>
              </a:rPr>
              <a:t>Resolución</a:t>
            </a:r>
            <a:endParaRPr lang="es-CO" dirty="0">
              <a:solidFill>
                <a:schemeClr val="tx1"/>
              </a:solidFill>
            </a:endParaRPr>
          </a:p>
          <a:p>
            <a:pPr algn="ctr"/>
            <a:r>
              <a:rPr lang="es-CO" dirty="0" smtClean="0">
                <a:solidFill>
                  <a:schemeClr val="tx1"/>
                </a:solidFill>
              </a:rPr>
              <a:t>518/2015 </a:t>
            </a:r>
            <a:endParaRPr lang="es-CO" dirty="0">
              <a:solidFill>
                <a:schemeClr val="tx1"/>
              </a:solidFill>
            </a:endParaRPr>
          </a:p>
        </p:txBody>
      </p:sp>
      <p:sp>
        <p:nvSpPr>
          <p:cNvPr id="26" name="Rectángulo redondeado 25"/>
          <p:cNvSpPr/>
          <p:nvPr/>
        </p:nvSpPr>
        <p:spPr>
          <a:xfrm>
            <a:off x="2852380" y="2629720"/>
            <a:ext cx="4203513" cy="130348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285750" indent="-285750">
              <a:buFont typeface="Arial" panose="020B0604020202020204" pitchFamily="34" charset="0"/>
              <a:buChar char="•"/>
            </a:pPr>
            <a:r>
              <a:rPr lang="es-CO" dirty="0"/>
              <a:t>Plan de beneficios individual- valoración de optometría </a:t>
            </a:r>
            <a:r>
              <a:rPr lang="es-CO" dirty="0" smtClean="0"/>
              <a:t>y  oftalmología </a:t>
            </a:r>
            <a:endParaRPr lang="es-CO" dirty="0"/>
          </a:p>
        </p:txBody>
      </p:sp>
      <p:sp>
        <p:nvSpPr>
          <p:cNvPr id="27" name="Rectángulo redondeado 26"/>
          <p:cNvSpPr/>
          <p:nvPr/>
        </p:nvSpPr>
        <p:spPr>
          <a:xfrm>
            <a:off x="2852380" y="4025067"/>
            <a:ext cx="4203513" cy="130348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s-CO" dirty="0"/>
              <a:t>• Política de salud visual – Dimensión vida saludable y condiciones </a:t>
            </a:r>
            <a:r>
              <a:rPr lang="es-CO" dirty="0" smtClean="0"/>
              <a:t>No transmisibles</a:t>
            </a:r>
            <a:r>
              <a:rPr lang="es-CO" dirty="0"/>
              <a:t>. </a:t>
            </a:r>
          </a:p>
        </p:txBody>
      </p:sp>
      <p:sp>
        <p:nvSpPr>
          <p:cNvPr id="28" name="Rectángulo redondeado 27"/>
          <p:cNvSpPr/>
          <p:nvPr/>
        </p:nvSpPr>
        <p:spPr>
          <a:xfrm>
            <a:off x="2866026" y="5420414"/>
            <a:ext cx="4189867" cy="130348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s-CO" dirty="0"/>
              <a:t>• Plan de intervenciones colectivas- PSPIC </a:t>
            </a:r>
          </a:p>
        </p:txBody>
      </p:sp>
      <p:sp>
        <p:nvSpPr>
          <p:cNvPr id="9" name="Rectángulo 8"/>
          <p:cNvSpPr/>
          <p:nvPr/>
        </p:nvSpPr>
        <p:spPr>
          <a:xfrm>
            <a:off x="7103960" y="1069192"/>
            <a:ext cx="5088039" cy="4862870"/>
          </a:xfrm>
          <a:prstGeom prst="rect">
            <a:avLst/>
          </a:prstGeom>
        </p:spPr>
        <p:txBody>
          <a:bodyPr wrap="square">
            <a:spAutoFit/>
          </a:bodyPr>
          <a:lstStyle/>
          <a:p>
            <a:r>
              <a:rPr lang="es-CO" sz="1400" dirty="0"/>
              <a:t>• Tamizaje visual- Niños de 4, 11 y 16 años.</a:t>
            </a:r>
          </a:p>
          <a:p>
            <a:r>
              <a:rPr lang="es-CO" sz="1400" dirty="0"/>
              <a:t>• Examen por primera vez oftalmología - Se realiza en </a:t>
            </a:r>
          </a:p>
          <a:p>
            <a:r>
              <a:rPr lang="es-CO" sz="1400" dirty="0"/>
              <a:t>personas de 55, </a:t>
            </a:r>
            <a:r>
              <a:rPr lang="es-CO" sz="1600" dirty="0"/>
              <a:t>65</a:t>
            </a:r>
            <a:r>
              <a:rPr lang="es-CO" sz="1400" dirty="0"/>
              <a:t> y más años, a partir de los 65 años el</a:t>
            </a:r>
          </a:p>
          <a:p>
            <a:r>
              <a:rPr lang="es-CO" sz="1400" dirty="0"/>
              <a:t>examen </a:t>
            </a:r>
            <a:r>
              <a:rPr lang="es-CO" sz="1400" dirty="0" smtClean="0"/>
              <a:t>debe </a:t>
            </a:r>
            <a:r>
              <a:rPr lang="es-CO" sz="1400" dirty="0"/>
              <a:t>realizarse cada 5 años. </a:t>
            </a:r>
            <a:endParaRPr lang="es-CO" sz="1400" dirty="0" smtClean="0"/>
          </a:p>
          <a:p>
            <a:endParaRPr lang="es-CO" sz="1400" dirty="0"/>
          </a:p>
          <a:p>
            <a:endParaRPr lang="es-CO" sz="1400" dirty="0"/>
          </a:p>
          <a:p>
            <a:r>
              <a:rPr lang="es-CO" sz="1400" dirty="0" smtClean="0"/>
              <a:t>• </a:t>
            </a:r>
            <a:r>
              <a:rPr lang="es-CO" sz="1400" dirty="0"/>
              <a:t>Consulta de primera vez por optometría  a todos los grupos </a:t>
            </a:r>
          </a:p>
          <a:p>
            <a:r>
              <a:rPr lang="es-CO" sz="1400" dirty="0"/>
              <a:t>de edad, incluye: optometría, tonometría y </a:t>
            </a:r>
            <a:r>
              <a:rPr lang="es-CO" sz="1400" dirty="0" smtClean="0"/>
              <a:t>valoración ortóptica </a:t>
            </a:r>
            <a:r>
              <a:rPr lang="es-CO" sz="1400" dirty="0"/>
              <a:t>limitada o inicial, prescripción de técnicas y/o</a:t>
            </a:r>
          </a:p>
          <a:p>
            <a:r>
              <a:rPr lang="es-CO" sz="1400" dirty="0"/>
              <a:t>ayudas ópticas visuales, remisión para: evaluación </a:t>
            </a:r>
            <a:r>
              <a:rPr lang="es-CO" sz="1400" dirty="0" smtClean="0"/>
              <a:t>ortóptica</a:t>
            </a:r>
            <a:endParaRPr lang="es-CO" sz="1400" dirty="0"/>
          </a:p>
          <a:p>
            <a:r>
              <a:rPr lang="es-CO" sz="1400" dirty="0"/>
              <a:t>y oftalmológica,  adaptación y ajuste de prótesis y/o ayudas</a:t>
            </a:r>
          </a:p>
          <a:p>
            <a:r>
              <a:rPr lang="es-CO" sz="1400" dirty="0"/>
              <a:t>ópticas visuales    </a:t>
            </a:r>
          </a:p>
          <a:p>
            <a:r>
              <a:rPr lang="es-CO" sz="1400" dirty="0"/>
              <a:t>• Valoración por baja visión.</a:t>
            </a:r>
          </a:p>
          <a:p>
            <a:r>
              <a:rPr lang="es-CO" sz="1400" dirty="0"/>
              <a:t>• Detección temprana alteraciones de la agudeza visual desde </a:t>
            </a:r>
          </a:p>
          <a:p>
            <a:r>
              <a:rPr lang="es-CO" sz="1400" dirty="0"/>
              <a:t>la etapa prenatal hasta los 18 años.</a:t>
            </a:r>
          </a:p>
          <a:p>
            <a:r>
              <a:rPr lang="es-CO" sz="1400" dirty="0"/>
              <a:t> </a:t>
            </a:r>
          </a:p>
          <a:p>
            <a:r>
              <a:rPr lang="es-CO" sz="1400" dirty="0"/>
              <a:t>• Desarrollo de estrategias, para la promoción de estilos de</a:t>
            </a:r>
          </a:p>
          <a:p>
            <a:r>
              <a:rPr lang="es-CO" sz="1400" dirty="0"/>
              <a:t>vida saludable para la salud visual y control de</a:t>
            </a:r>
          </a:p>
          <a:p>
            <a:r>
              <a:rPr lang="es-CO" sz="1400" dirty="0"/>
              <a:t>enfermedades visuales prevenibles. </a:t>
            </a:r>
          </a:p>
          <a:p>
            <a:endParaRPr lang="es-CO" sz="1400" dirty="0"/>
          </a:p>
          <a:p>
            <a:r>
              <a:rPr lang="es-CO" sz="1400" dirty="0"/>
              <a:t>• Promoción y gestión del riesgo de la salud visual. </a:t>
            </a:r>
          </a:p>
          <a:p>
            <a:r>
              <a:rPr lang="es-CO" sz="1400" dirty="0"/>
              <a:t> </a:t>
            </a:r>
          </a:p>
        </p:txBody>
      </p:sp>
    </p:spTree>
    <p:extLst>
      <p:ext uri="{BB962C8B-B14F-4D97-AF65-F5344CB8AC3E}">
        <p14:creationId xmlns:p14="http://schemas.microsoft.com/office/powerpoint/2010/main" val="2320993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2135571" y="384182"/>
            <a:ext cx="7949612" cy="646331"/>
          </a:xfrm>
          <a:prstGeom prst="rect">
            <a:avLst/>
          </a:prstGeom>
        </p:spPr>
        <p:txBody>
          <a:bodyPr wrap="none">
            <a:spAutoFit/>
          </a:bodyPr>
          <a:lstStyle/>
          <a:p>
            <a:r>
              <a:rPr lang="es-CO" sz="3600" b="1" dirty="0" smtClean="0">
                <a:solidFill>
                  <a:srgbClr val="E20E18"/>
                </a:solidFill>
                <a:latin typeface="Montserrat Black" panose="00000A00000000000000" pitchFamily="2" charset="0"/>
              </a:rPr>
              <a:t>PRIORIDADES EN SALUD VISUAL</a:t>
            </a:r>
            <a:endParaRPr lang="es-CO" sz="3600" b="1" dirty="0"/>
          </a:p>
        </p:txBody>
      </p:sp>
      <p:pic>
        <p:nvPicPr>
          <p:cNvPr id="2" name="Imagen 1"/>
          <p:cNvPicPr>
            <a:picLocks noChangeAspect="1"/>
          </p:cNvPicPr>
          <p:nvPr/>
        </p:nvPicPr>
        <p:blipFill>
          <a:blip r:embed="rId4"/>
          <a:stretch>
            <a:fillRect/>
          </a:stretch>
        </p:blipFill>
        <p:spPr>
          <a:xfrm>
            <a:off x="1241946" y="1353678"/>
            <a:ext cx="9144000" cy="4209796"/>
          </a:xfrm>
          <a:prstGeom prst="rect">
            <a:avLst/>
          </a:prstGeom>
        </p:spPr>
      </p:pic>
    </p:spTree>
    <p:extLst>
      <p:ext uri="{BB962C8B-B14F-4D97-AF65-F5344CB8AC3E}">
        <p14:creationId xmlns:p14="http://schemas.microsoft.com/office/powerpoint/2010/main" val="313456729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1304</TotalTime>
  <Words>3638</Words>
  <Application>Microsoft Office PowerPoint</Application>
  <PresentationFormat>Panorámica</PresentationFormat>
  <Paragraphs>328</Paragraphs>
  <Slides>26</Slides>
  <Notes>11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26</vt:i4>
      </vt:variant>
    </vt:vector>
  </HeadingPairs>
  <TitlesOfParts>
    <vt:vector size="33" baseType="lpstr">
      <vt:lpstr>Arial</vt:lpstr>
      <vt:lpstr>Calibri</vt:lpstr>
      <vt:lpstr>Calibri Light</vt:lpstr>
      <vt:lpstr>Montserrat Black</vt:lpstr>
      <vt:lpstr>Montserrat Medium</vt:lpstr>
      <vt:lpstr>Open Sans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Pablo González Cañas</dc:creator>
  <cp:lastModifiedBy>FliaGómezMárquez</cp:lastModifiedBy>
  <cp:revision>68</cp:revision>
  <dcterms:created xsi:type="dcterms:W3CDTF">2020-08-01T22:10:19Z</dcterms:created>
  <dcterms:modified xsi:type="dcterms:W3CDTF">2021-03-12T03:19:19Z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267737</vt:lpwstr>
  </property>
  <property fmtid="{D5CDD505-2E9C-101B-9397-08002B2CF9AE}" pid="3" name="NXPowerLiteSettings">
    <vt:lpwstr>C7000400038000</vt:lpwstr>
  </property>
  <property fmtid="{D5CDD505-2E9C-101B-9397-08002B2CF9AE}" pid="4" name="NXPowerLiteVersion">
    <vt:lpwstr>S9.0.1</vt:lpwstr>
  </property>
</Properties>
</file>