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3" r:id="rId6"/>
    <p:sldId id="266" r:id="rId7"/>
    <p:sldId id="265" r:id="rId8"/>
    <p:sldId id="264" r:id="rId9"/>
    <p:sldId id="261" r:id="rId10"/>
    <p:sldId id="279" r:id="rId11"/>
    <p:sldId id="278" r:id="rId12"/>
    <p:sldId id="281" r:id="rId13"/>
    <p:sldId id="280" r:id="rId14"/>
    <p:sldId id="282" r:id="rId15"/>
    <p:sldId id="283"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3A2"/>
    <a:srgbClr val="A0508B"/>
    <a:srgbClr val="794773"/>
    <a:srgbClr val="727070"/>
    <a:srgbClr val="E20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80" autoAdjust="0"/>
  </p:normalViewPr>
  <p:slideViewPr>
    <p:cSldViewPr snapToGrid="0">
      <p:cViewPr varScale="1">
        <p:scale>
          <a:sx n="62" d="100"/>
          <a:sy n="62" d="100"/>
        </p:scale>
        <p:origin x="10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A19E6-B385-4D8A-92D8-0DEEC532297E}" type="doc">
      <dgm:prSet loTypeId="urn:microsoft.com/office/officeart/2005/8/layout/process1" loCatId="process" qsTypeId="urn:microsoft.com/office/officeart/2005/8/quickstyle/simple1" qsCatId="simple" csTypeId="urn:microsoft.com/office/officeart/2005/8/colors/colorful2" csCatId="colorful" phldr="1"/>
      <dgm:spPr/>
    </dgm:pt>
    <dgm:pt modelId="{EECEB7CB-3E93-4502-9AEF-85C8F4F519A5}">
      <dgm:prSet phldrT="[Texto]"/>
      <dgm:spPr/>
      <dgm:t>
        <a:bodyPr/>
        <a:lstStyle/>
        <a:p>
          <a:r>
            <a:rPr lang="es-CO" smtClean="0">
              <a:latin typeface="Arial" panose="020B0604020202020204" pitchFamily="34" charset="0"/>
              <a:cs typeface="Arial" panose="020B0604020202020204" pitchFamily="34" charset="0"/>
            </a:rPr>
            <a:t>Identificación del riesgo en la Ruta de Prevención y Mantenimiento</a:t>
          </a:r>
          <a:endParaRPr lang="es-CO" dirty="0">
            <a:latin typeface="Arial" panose="020B0604020202020204" pitchFamily="34" charset="0"/>
            <a:cs typeface="Arial" panose="020B0604020202020204" pitchFamily="34" charset="0"/>
          </a:endParaRPr>
        </a:p>
      </dgm:t>
    </dgm:pt>
    <dgm:pt modelId="{A923B231-5ECF-44B9-B9B0-B1965083E06E}" type="parTrans" cxnId="{7EDD785A-CB99-4D2F-B5D3-CC639A7803BA}">
      <dgm:prSet/>
      <dgm:spPr/>
      <dgm:t>
        <a:bodyPr/>
        <a:lstStyle/>
        <a:p>
          <a:endParaRPr lang="es-CO"/>
        </a:p>
      </dgm:t>
    </dgm:pt>
    <dgm:pt modelId="{5A1F2430-ACE8-4E75-B735-4F41FA0C6C92}" type="sibTrans" cxnId="{7EDD785A-CB99-4D2F-B5D3-CC639A7803BA}">
      <dgm:prSet/>
      <dgm:spPr/>
      <dgm:t>
        <a:bodyPr/>
        <a:lstStyle/>
        <a:p>
          <a:endParaRPr lang="es-CO"/>
        </a:p>
      </dgm:t>
    </dgm:pt>
    <dgm:pt modelId="{ED2019B3-CE17-431C-A7BC-E171D438CB8D}">
      <dgm:prSet phldrT="[Texto]"/>
      <dgm:spPr/>
      <dgm:t>
        <a:bodyPr/>
        <a:lstStyle/>
        <a:p>
          <a:r>
            <a:rPr lang="es-CO" smtClean="0">
              <a:latin typeface="Arial" panose="020B0604020202020204" pitchFamily="34" charset="0"/>
              <a:cs typeface="Arial" panose="020B0604020202020204" pitchFamily="34" charset="0"/>
            </a:rPr>
            <a:t>En acciones individuales o colectivas, en otras rutas de riesgo o especificas</a:t>
          </a:r>
          <a:endParaRPr lang="es-CO" dirty="0">
            <a:latin typeface="Arial" panose="020B0604020202020204" pitchFamily="34" charset="0"/>
            <a:cs typeface="Arial" panose="020B0604020202020204" pitchFamily="34" charset="0"/>
          </a:endParaRPr>
        </a:p>
      </dgm:t>
    </dgm:pt>
    <dgm:pt modelId="{50F0FC6A-6087-4AFE-9B28-B9B43DD9A9C7}" type="parTrans" cxnId="{FED00D60-F501-4FC7-9B6C-1B56351D1531}">
      <dgm:prSet/>
      <dgm:spPr/>
      <dgm:t>
        <a:bodyPr/>
        <a:lstStyle/>
        <a:p>
          <a:endParaRPr lang="es-CO"/>
        </a:p>
      </dgm:t>
    </dgm:pt>
    <dgm:pt modelId="{69B762D2-1FBB-4239-9992-E67876889C5D}" type="sibTrans" cxnId="{FED00D60-F501-4FC7-9B6C-1B56351D1531}">
      <dgm:prSet/>
      <dgm:spPr/>
      <dgm:t>
        <a:bodyPr/>
        <a:lstStyle/>
        <a:p>
          <a:endParaRPr lang="es-CO"/>
        </a:p>
      </dgm:t>
    </dgm:pt>
    <dgm:pt modelId="{46958368-C26D-411A-AC91-0D1C1F7E4053}">
      <dgm:prSet phldrT="[Texto]"/>
      <dgm:spPr/>
      <dgm:t>
        <a:bodyPr/>
        <a:lstStyle/>
        <a:p>
          <a:r>
            <a:rPr lang="es-CO"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dirty="0">
            <a:latin typeface="Arial" panose="020B0604020202020204" pitchFamily="34" charset="0"/>
            <a:cs typeface="Arial" panose="020B0604020202020204" pitchFamily="34" charset="0"/>
          </a:endParaRPr>
        </a:p>
      </dgm:t>
    </dgm:pt>
    <dgm:pt modelId="{1E8AC23A-FADE-4585-B23D-4C23D9909880}" type="parTrans" cxnId="{9964AA81-4844-4A9D-840A-29F821D1C71B}">
      <dgm:prSet/>
      <dgm:spPr/>
      <dgm:t>
        <a:bodyPr/>
        <a:lstStyle/>
        <a:p>
          <a:endParaRPr lang="es-CO"/>
        </a:p>
      </dgm:t>
    </dgm:pt>
    <dgm:pt modelId="{F075EE66-9143-4759-A342-2C78CA3998CE}" type="sibTrans" cxnId="{9964AA81-4844-4A9D-840A-29F821D1C71B}">
      <dgm:prSet/>
      <dgm:spPr/>
      <dgm:t>
        <a:bodyPr/>
        <a:lstStyle/>
        <a:p>
          <a:endParaRPr lang="es-CO"/>
        </a:p>
      </dgm:t>
    </dgm:pt>
    <dgm:pt modelId="{5F385370-02DA-45EF-8794-E0AC03EEECA7}">
      <dgm:prSet phldrT="[Texto]"/>
      <dgm:spPr/>
      <dgm:t>
        <a:bodyPr/>
        <a:lstStyle/>
        <a:p>
          <a:r>
            <a:rPr lang="es-CO"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dirty="0">
            <a:latin typeface="Arial" panose="020B0604020202020204" pitchFamily="34" charset="0"/>
            <a:cs typeface="Arial" panose="020B0604020202020204" pitchFamily="34" charset="0"/>
          </a:endParaRPr>
        </a:p>
      </dgm:t>
    </dgm:pt>
    <dgm:pt modelId="{5917123F-B9CA-432E-A48B-D4336918C722}" type="parTrans" cxnId="{22368DDB-0654-413F-A857-F8D0545DE743}">
      <dgm:prSet/>
      <dgm:spPr/>
      <dgm:t>
        <a:bodyPr/>
        <a:lstStyle/>
        <a:p>
          <a:endParaRPr lang="es-CO"/>
        </a:p>
      </dgm:t>
    </dgm:pt>
    <dgm:pt modelId="{9D3736DF-E330-4C6A-885E-96AA8A5E155E}" type="sibTrans" cxnId="{22368DDB-0654-413F-A857-F8D0545DE743}">
      <dgm:prSet/>
      <dgm:spPr/>
      <dgm:t>
        <a:bodyPr/>
        <a:lstStyle/>
        <a:p>
          <a:endParaRPr lang="es-CO"/>
        </a:p>
      </dgm:t>
    </dgm:pt>
    <dgm:pt modelId="{98B0D559-027A-4BD9-875B-82626E2B9C87}" type="pres">
      <dgm:prSet presAssocID="{D9EA19E6-B385-4D8A-92D8-0DEEC532297E}" presName="Name0" presStyleCnt="0">
        <dgm:presLayoutVars>
          <dgm:dir/>
          <dgm:resizeHandles val="exact"/>
        </dgm:presLayoutVars>
      </dgm:prSet>
      <dgm:spPr/>
    </dgm:pt>
    <dgm:pt modelId="{A320ED7C-E17A-48E6-8CD0-5AD70E6D218F}" type="pres">
      <dgm:prSet presAssocID="{EECEB7CB-3E93-4502-9AEF-85C8F4F519A5}" presName="node" presStyleLbl="node1" presStyleIdx="0" presStyleCnt="4">
        <dgm:presLayoutVars>
          <dgm:bulletEnabled val="1"/>
        </dgm:presLayoutVars>
      </dgm:prSet>
      <dgm:spPr/>
      <dgm:t>
        <a:bodyPr/>
        <a:lstStyle/>
        <a:p>
          <a:endParaRPr lang="es-CO"/>
        </a:p>
      </dgm:t>
    </dgm:pt>
    <dgm:pt modelId="{1BE3FAEE-3644-4369-BB6A-1F83D1D57001}" type="pres">
      <dgm:prSet presAssocID="{5A1F2430-ACE8-4E75-B735-4F41FA0C6C92}" presName="sibTrans" presStyleLbl="sibTrans2D1" presStyleIdx="0" presStyleCnt="3"/>
      <dgm:spPr/>
      <dgm:t>
        <a:bodyPr/>
        <a:lstStyle/>
        <a:p>
          <a:endParaRPr lang="es-CO"/>
        </a:p>
      </dgm:t>
    </dgm:pt>
    <dgm:pt modelId="{0FF0A7B0-2A0D-4099-8C65-2F76577D7F89}" type="pres">
      <dgm:prSet presAssocID="{5A1F2430-ACE8-4E75-B735-4F41FA0C6C92}" presName="connectorText" presStyleLbl="sibTrans2D1" presStyleIdx="0" presStyleCnt="3"/>
      <dgm:spPr/>
      <dgm:t>
        <a:bodyPr/>
        <a:lstStyle/>
        <a:p>
          <a:endParaRPr lang="es-CO"/>
        </a:p>
      </dgm:t>
    </dgm:pt>
    <dgm:pt modelId="{5DEE8129-85B4-4ED1-B45C-FA45398B91EE}" type="pres">
      <dgm:prSet presAssocID="{ED2019B3-CE17-431C-A7BC-E171D438CB8D}" presName="node" presStyleLbl="node1" presStyleIdx="1" presStyleCnt="4">
        <dgm:presLayoutVars>
          <dgm:bulletEnabled val="1"/>
        </dgm:presLayoutVars>
      </dgm:prSet>
      <dgm:spPr/>
      <dgm:t>
        <a:bodyPr/>
        <a:lstStyle/>
        <a:p>
          <a:endParaRPr lang="es-CO"/>
        </a:p>
      </dgm:t>
    </dgm:pt>
    <dgm:pt modelId="{471EE6B2-7578-4DC6-85D9-7785D71804AC}" type="pres">
      <dgm:prSet presAssocID="{69B762D2-1FBB-4239-9992-E67876889C5D}" presName="sibTrans" presStyleLbl="sibTrans2D1" presStyleIdx="1" presStyleCnt="3"/>
      <dgm:spPr/>
      <dgm:t>
        <a:bodyPr/>
        <a:lstStyle/>
        <a:p>
          <a:endParaRPr lang="es-CO"/>
        </a:p>
      </dgm:t>
    </dgm:pt>
    <dgm:pt modelId="{C7DEBE94-A3CC-40BF-83F4-190E22129CDF}" type="pres">
      <dgm:prSet presAssocID="{69B762D2-1FBB-4239-9992-E67876889C5D}" presName="connectorText" presStyleLbl="sibTrans2D1" presStyleIdx="1" presStyleCnt="3"/>
      <dgm:spPr/>
      <dgm:t>
        <a:bodyPr/>
        <a:lstStyle/>
        <a:p>
          <a:endParaRPr lang="es-CO"/>
        </a:p>
      </dgm:t>
    </dgm:pt>
    <dgm:pt modelId="{88B08AAA-19D4-4092-ACB2-0BBA765971F1}" type="pres">
      <dgm:prSet presAssocID="{46958368-C26D-411A-AC91-0D1C1F7E4053}" presName="node" presStyleLbl="node1" presStyleIdx="2" presStyleCnt="4">
        <dgm:presLayoutVars>
          <dgm:bulletEnabled val="1"/>
        </dgm:presLayoutVars>
      </dgm:prSet>
      <dgm:spPr/>
      <dgm:t>
        <a:bodyPr/>
        <a:lstStyle/>
        <a:p>
          <a:endParaRPr lang="es-CO"/>
        </a:p>
      </dgm:t>
    </dgm:pt>
    <dgm:pt modelId="{2FE745D6-8F4E-4B6B-8761-2522D7BC8651}" type="pres">
      <dgm:prSet presAssocID="{F075EE66-9143-4759-A342-2C78CA3998CE}" presName="sibTrans" presStyleLbl="sibTrans2D1" presStyleIdx="2" presStyleCnt="3"/>
      <dgm:spPr/>
      <dgm:t>
        <a:bodyPr/>
        <a:lstStyle/>
        <a:p>
          <a:endParaRPr lang="es-CO"/>
        </a:p>
      </dgm:t>
    </dgm:pt>
    <dgm:pt modelId="{85EFD689-C83F-45D3-B706-158DF94F7BA1}" type="pres">
      <dgm:prSet presAssocID="{F075EE66-9143-4759-A342-2C78CA3998CE}" presName="connectorText" presStyleLbl="sibTrans2D1" presStyleIdx="2" presStyleCnt="3"/>
      <dgm:spPr/>
      <dgm:t>
        <a:bodyPr/>
        <a:lstStyle/>
        <a:p>
          <a:endParaRPr lang="es-CO"/>
        </a:p>
      </dgm:t>
    </dgm:pt>
    <dgm:pt modelId="{C934744B-C6E1-47A8-A800-FCA7EADD07FA}" type="pres">
      <dgm:prSet presAssocID="{5F385370-02DA-45EF-8794-E0AC03EEECA7}" presName="node" presStyleLbl="node1" presStyleIdx="3" presStyleCnt="4">
        <dgm:presLayoutVars>
          <dgm:bulletEnabled val="1"/>
        </dgm:presLayoutVars>
      </dgm:prSet>
      <dgm:spPr/>
      <dgm:t>
        <a:bodyPr/>
        <a:lstStyle/>
        <a:p>
          <a:endParaRPr lang="es-CO"/>
        </a:p>
      </dgm:t>
    </dgm:pt>
  </dgm:ptLst>
  <dgm:cxnLst>
    <dgm:cxn modelId="{AC456DF3-E646-48A1-83F1-007DE2D62ADD}" type="presOf" srcId="{D9EA19E6-B385-4D8A-92D8-0DEEC532297E}" destId="{98B0D559-027A-4BD9-875B-82626E2B9C87}" srcOrd="0" destOrd="0" presId="urn:microsoft.com/office/officeart/2005/8/layout/process1"/>
    <dgm:cxn modelId="{79A7972B-52B7-45C7-AA1D-CE632946DBAF}" type="presOf" srcId="{69B762D2-1FBB-4239-9992-E67876889C5D}" destId="{471EE6B2-7578-4DC6-85D9-7785D71804AC}" srcOrd="0" destOrd="0" presId="urn:microsoft.com/office/officeart/2005/8/layout/process1"/>
    <dgm:cxn modelId="{22368DDB-0654-413F-A857-F8D0545DE743}" srcId="{D9EA19E6-B385-4D8A-92D8-0DEEC532297E}" destId="{5F385370-02DA-45EF-8794-E0AC03EEECA7}" srcOrd="3" destOrd="0" parTransId="{5917123F-B9CA-432E-A48B-D4336918C722}" sibTransId="{9D3736DF-E330-4C6A-885E-96AA8A5E155E}"/>
    <dgm:cxn modelId="{32FB99BC-B202-4896-9400-60FF1AD2C654}" type="presOf" srcId="{5F385370-02DA-45EF-8794-E0AC03EEECA7}" destId="{C934744B-C6E1-47A8-A800-FCA7EADD07FA}" srcOrd="0" destOrd="0" presId="urn:microsoft.com/office/officeart/2005/8/layout/process1"/>
    <dgm:cxn modelId="{2B731195-FBF4-413A-BCC4-7E8D34209475}" type="presOf" srcId="{F075EE66-9143-4759-A342-2C78CA3998CE}" destId="{2FE745D6-8F4E-4B6B-8761-2522D7BC8651}" srcOrd="0" destOrd="0" presId="urn:microsoft.com/office/officeart/2005/8/layout/process1"/>
    <dgm:cxn modelId="{D0C9DC74-AE37-4F83-87EC-72110B225276}" type="presOf" srcId="{69B762D2-1FBB-4239-9992-E67876889C5D}" destId="{C7DEBE94-A3CC-40BF-83F4-190E22129CDF}" srcOrd="1" destOrd="0" presId="urn:microsoft.com/office/officeart/2005/8/layout/process1"/>
    <dgm:cxn modelId="{A483490B-362B-44B5-AD78-811967023C82}" type="presOf" srcId="{ED2019B3-CE17-431C-A7BC-E171D438CB8D}" destId="{5DEE8129-85B4-4ED1-B45C-FA45398B91EE}" srcOrd="0" destOrd="0" presId="urn:microsoft.com/office/officeart/2005/8/layout/process1"/>
    <dgm:cxn modelId="{E72513AD-2FAE-447A-B022-C174FD321845}" type="presOf" srcId="{F075EE66-9143-4759-A342-2C78CA3998CE}" destId="{85EFD689-C83F-45D3-B706-158DF94F7BA1}" srcOrd="1" destOrd="0" presId="urn:microsoft.com/office/officeart/2005/8/layout/process1"/>
    <dgm:cxn modelId="{7EDD785A-CB99-4D2F-B5D3-CC639A7803BA}" srcId="{D9EA19E6-B385-4D8A-92D8-0DEEC532297E}" destId="{EECEB7CB-3E93-4502-9AEF-85C8F4F519A5}" srcOrd="0" destOrd="0" parTransId="{A923B231-5ECF-44B9-B9B0-B1965083E06E}" sibTransId="{5A1F2430-ACE8-4E75-B735-4F41FA0C6C92}"/>
    <dgm:cxn modelId="{204EC619-2B08-43ED-AB30-2B1BF0F0E11D}" type="presOf" srcId="{EECEB7CB-3E93-4502-9AEF-85C8F4F519A5}" destId="{A320ED7C-E17A-48E6-8CD0-5AD70E6D218F}" srcOrd="0" destOrd="0" presId="urn:microsoft.com/office/officeart/2005/8/layout/process1"/>
    <dgm:cxn modelId="{B3D14DDD-0459-4E00-9AD0-50F3F2C7CB6C}" type="presOf" srcId="{5A1F2430-ACE8-4E75-B735-4F41FA0C6C92}" destId="{0FF0A7B0-2A0D-4099-8C65-2F76577D7F89}" srcOrd="1" destOrd="0" presId="urn:microsoft.com/office/officeart/2005/8/layout/process1"/>
    <dgm:cxn modelId="{FED00D60-F501-4FC7-9B6C-1B56351D1531}" srcId="{D9EA19E6-B385-4D8A-92D8-0DEEC532297E}" destId="{ED2019B3-CE17-431C-A7BC-E171D438CB8D}" srcOrd="1" destOrd="0" parTransId="{50F0FC6A-6087-4AFE-9B28-B9B43DD9A9C7}" sibTransId="{69B762D2-1FBB-4239-9992-E67876889C5D}"/>
    <dgm:cxn modelId="{6D5B3329-D213-4180-8D42-35D89A9B667F}" type="presOf" srcId="{46958368-C26D-411A-AC91-0D1C1F7E4053}" destId="{88B08AAA-19D4-4092-ACB2-0BBA765971F1}" srcOrd="0" destOrd="0" presId="urn:microsoft.com/office/officeart/2005/8/layout/process1"/>
    <dgm:cxn modelId="{F1FCE858-DBBD-4A11-B454-17CEDD222BA8}" type="presOf" srcId="{5A1F2430-ACE8-4E75-B735-4F41FA0C6C92}" destId="{1BE3FAEE-3644-4369-BB6A-1F83D1D57001}" srcOrd="0" destOrd="0" presId="urn:microsoft.com/office/officeart/2005/8/layout/process1"/>
    <dgm:cxn modelId="{9964AA81-4844-4A9D-840A-29F821D1C71B}" srcId="{D9EA19E6-B385-4D8A-92D8-0DEEC532297E}" destId="{46958368-C26D-411A-AC91-0D1C1F7E4053}" srcOrd="2" destOrd="0" parTransId="{1E8AC23A-FADE-4585-B23D-4C23D9909880}" sibTransId="{F075EE66-9143-4759-A342-2C78CA3998CE}"/>
    <dgm:cxn modelId="{33E1B0BA-469D-4AB9-B136-1BC23AFB8178}" type="presParOf" srcId="{98B0D559-027A-4BD9-875B-82626E2B9C87}" destId="{A320ED7C-E17A-48E6-8CD0-5AD70E6D218F}" srcOrd="0" destOrd="0" presId="urn:microsoft.com/office/officeart/2005/8/layout/process1"/>
    <dgm:cxn modelId="{75B935BB-E8D0-426D-B2B5-8532E9C5F1CA}" type="presParOf" srcId="{98B0D559-027A-4BD9-875B-82626E2B9C87}" destId="{1BE3FAEE-3644-4369-BB6A-1F83D1D57001}" srcOrd="1" destOrd="0" presId="urn:microsoft.com/office/officeart/2005/8/layout/process1"/>
    <dgm:cxn modelId="{06F0A68C-9F5B-4DAB-A791-F1E284ADBE6A}" type="presParOf" srcId="{1BE3FAEE-3644-4369-BB6A-1F83D1D57001}" destId="{0FF0A7B0-2A0D-4099-8C65-2F76577D7F89}" srcOrd="0" destOrd="0" presId="urn:microsoft.com/office/officeart/2005/8/layout/process1"/>
    <dgm:cxn modelId="{1FE447FD-9584-4842-9C0D-D636D21AB784}" type="presParOf" srcId="{98B0D559-027A-4BD9-875B-82626E2B9C87}" destId="{5DEE8129-85B4-4ED1-B45C-FA45398B91EE}" srcOrd="2" destOrd="0" presId="urn:microsoft.com/office/officeart/2005/8/layout/process1"/>
    <dgm:cxn modelId="{A8C52134-91DD-47F0-BE94-076AB54609B5}" type="presParOf" srcId="{98B0D559-027A-4BD9-875B-82626E2B9C87}" destId="{471EE6B2-7578-4DC6-85D9-7785D71804AC}" srcOrd="3" destOrd="0" presId="urn:microsoft.com/office/officeart/2005/8/layout/process1"/>
    <dgm:cxn modelId="{E149E085-57A6-4751-8E0F-09C294C0B605}" type="presParOf" srcId="{471EE6B2-7578-4DC6-85D9-7785D71804AC}" destId="{C7DEBE94-A3CC-40BF-83F4-190E22129CDF}" srcOrd="0" destOrd="0" presId="urn:microsoft.com/office/officeart/2005/8/layout/process1"/>
    <dgm:cxn modelId="{6AE8758E-66B1-4939-AD2F-8DB70B547190}" type="presParOf" srcId="{98B0D559-027A-4BD9-875B-82626E2B9C87}" destId="{88B08AAA-19D4-4092-ACB2-0BBA765971F1}" srcOrd="4" destOrd="0" presId="urn:microsoft.com/office/officeart/2005/8/layout/process1"/>
    <dgm:cxn modelId="{D0274263-8A1B-40E4-8DA5-2B40DEA16C9D}" type="presParOf" srcId="{98B0D559-027A-4BD9-875B-82626E2B9C87}" destId="{2FE745D6-8F4E-4B6B-8761-2522D7BC8651}" srcOrd="5" destOrd="0" presId="urn:microsoft.com/office/officeart/2005/8/layout/process1"/>
    <dgm:cxn modelId="{3FEF507F-193A-4337-9EC1-1AA46AC95278}" type="presParOf" srcId="{2FE745D6-8F4E-4B6B-8761-2522D7BC8651}" destId="{85EFD689-C83F-45D3-B706-158DF94F7BA1}" srcOrd="0" destOrd="0" presId="urn:microsoft.com/office/officeart/2005/8/layout/process1"/>
    <dgm:cxn modelId="{2B130EB7-864E-472D-9AF4-03C3EB1E8E34}" type="presParOf" srcId="{98B0D559-027A-4BD9-875B-82626E2B9C87}" destId="{C934744B-C6E1-47A8-A800-FCA7EADD07FA}" srcOrd="6" destOrd="0" presId="urn:microsoft.com/office/officeart/2005/8/layout/process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0ED7C-E17A-48E6-8CD0-5AD70E6D218F}">
      <dsp:nvSpPr>
        <dsp:cNvPr id="0" name=""/>
        <dsp:cNvSpPr/>
      </dsp:nvSpPr>
      <dsp:spPr>
        <a:xfrm>
          <a:off x="4437" y="768329"/>
          <a:ext cx="1940349" cy="24006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Identificación del riesgo en la Ruta de Prevención y Mantenimiento</a:t>
          </a:r>
          <a:endParaRPr lang="es-CO" sz="1800" kern="1200" dirty="0">
            <a:latin typeface="Arial" panose="020B0604020202020204" pitchFamily="34" charset="0"/>
            <a:cs typeface="Arial" panose="020B0604020202020204" pitchFamily="34" charset="0"/>
          </a:endParaRPr>
        </a:p>
      </dsp:txBody>
      <dsp:txXfrm>
        <a:off x="61268" y="825160"/>
        <a:ext cx="1826687" cy="2286952"/>
      </dsp:txXfrm>
    </dsp:sp>
    <dsp:sp modelId="{1BE3FAEE-3644-4369-BB6A-1F83D1D57001}">
      <dsp:nvSpPr>
        <dsp:cNvPr id="0" name=""/>
        <dsp:cNvSpPr/>
      </dsp:nvSpPr>
      <dsp:spPr>
        <a:xfrm>
          <a:off x="2138822" y="1728033"/>
          <a:ext cx="411354" cy="4812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2138822" y="1824274"/>
        <a:ext cx="287948" cy="288724"/>
      </dsp:txXfrm>
    </dsp:sp>
    <dsp:sp modelId="{5DEE8129-85B4-4ED1-B45C-FA45398B91EE}">
      <dsp:nvSpPr>
        <dsp:cNvPr id="0" name=""/>
        <dsp:cNvSpPr/>
      </dsp:nvSpPr>
      <dsp:spPr>
        <a:xfrm>
          <a:off x="2720927" y="768329"/>
          <a:ext cx="1940349" cy="240061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acciones individuales o colectivas, en otras rutas de riesgo o especificas</a:t>
          </a:r>
          <a:endParaRPr lang="es-CO" sz="1800" kern="1200" dirty="0">
            <a:latin typeface="Arial" panose="020B0604020202020204" pitchFamily="34" charset="0"/>
            <a:cs typeface="Arial" panose="020B0604020202020204" pitchFamily="34" charset="0"/>
          </a:endParaRPr>
        </a:p>
      </dsp:txBody>
      <dsp:txXfrm>
        <a:off x="2777758" y="825160"/>
        <a:ext cx="1826687" cy="2286952"/>
      </dsp:txXfrm>
    </dsp:sp>
    <dsp:sp modelId="{471EE6B2-7578-4DC6-85D9-7785D71804AC}">
      <dsp:nvSpPr>
        <dsp:cNvPr id="0" name=""/>
        <dsp:cNvSpPr/>
      </dsp:nvSpPr>
      <dsp:spPr>
        <a:xfrm>
          <a:off x="4855312" y="1728033"/>
          <a:ext cx="411354" cy="48120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4855312" y="1824274"/>
        <a:ext cx="287948" cy="288724"/>
      </dsp:txXfrm>
    </dsp:sp>
    <dsp:sp modelId="{88B08AAA-19D4-4092-ACB2-0BBA765971F1}">
      <dsp:nvSpPr>
        <dsp:cNvPr id="0" name=""/>
        <dsp:cNvSpPr/>
      </dsp:nvSpPr>
      <dsp:spPr>
        <a:xfrm>
          <a:off x="5437417" y="768329"/>
          <a:ext cx="1940349" cy="240061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la demanda espontánea realizada por el paciente en servicios ambulatorios por sintomatología asociada</a:t>
          </a:r>
          <a:endParaRPr lang="es-CO" sz="1800" kern="1200" dirty="0">
            <a:latin typeface="Arial" panose="020B0604020202020204" pitchFamily="34" charset="0"/>
            <a:cs typeface="Arial" panose="020B0604020202020204" pitchFamily="34" charset="0"/>
          </a:endParaRPr>
        </a:p>
      </dsp:txBody>
      <dsp:txXfrm>
        <a:off x="5494248" y="825160"/>
        <a:ext cx="1826687" cy="2286952"/>
      </dsp:txXfrm>
    </dsp:sp>
    <dsp:sp modelId="{2FE745D6-8F4E-4B6B-8761-2522D7BC8651}">
      <dsp:nvSpPr>
        <dsp:cNvPr id="0" name=""/>
        <dsp:cNvSpPr/>
      </dsp:nvSpPr>
      <dsp:spPr>
        <a:xfrm>
          <a:off x="7571802" y="1728033"/>
          <a:ext cx="411354" cy="48120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7571802" y="1824274"/>
        <a:ext cx="287948" cy="288724"/>
      </dsp:txXfrm>
    </dsp:sp>
    <dsp:sp modelId="{C934744B-C6E1-47A8-A800-FCA7EADD07FA}">
      <dsp:nvSpPr>
        <dsp:cNvPr id="0" name=""/>
        <dsp:cNvSpPr/>
      </dsp:nvSpPr>
      <dsp:spPr>
        <a:xfrm>
          <a:off x="8153907" y="768329"/>
          <a:ext cx="1940349" cy="240061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smtClean="0">
              <a:latin typeface="Arial" panose="020B0604020202020204" pitchFamily="34" charset="0"/>
              <a:cs typeface="Arial" panose="020B0604020202020204" pitchFamily="34" charset="0"/>
            </a:rPr>
            <a:t>En el ámbito hospitalario o de urgencias en caso de presentar un episodio agudo que requiera atención institucional</a:t>
          </a:r>
          <a:endParaRPr lang="es-CO" sz="1800" kern="1200" dirty="0">
            <a:latin typeface="Arial" panose="020B0604020202020204" pitchFamily="34" charset="0"/>
            <a:cs typeface="Arial" panose="020B0604020202020204" pitchFamily="34" charset="0"/>
          </a:endParaRPr>
        </a:p>
      </dsp:txBody>
      <dsp:txXfrm>
        <a:off x="8210738" y="825160"/>
        <a:ext cx="1826687" cy="2286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AEBB-4A79-4299-AC2A-422F428560AF}" type="datetimeFigureOut">
              <a:rPr lang="es-CO" smtClean="0"/>
              <a:t>11/03/2021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FB274-5681-49AD-87B0-CFAFCB5371EF}" type="slidenum">
              <a:rPr lang="es-CO" smtClean="0"/>
              <a:t>‹Nº›</a:t>
            </a:fld>
            <a:endParaRPr lang="es-CO"/>
          </a:p>
        </p:txBody>
      </p:sp>
    </p:spTree>
    <p:extLst>
      <p:ext uri="{BB962C8B-B14F-4D97-AF65-F5344CB8AC3E}">
        <p14:creationId xmlns:p14="http://schemas.microsoft.com/office/powerpoint/2010/main" val="144999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 transformación positiva de los entornos, modos, condiciones y estilos</a:t>
            </a:r>
          </a:p>
          <a:p>
            <a:r>
              <a:rPr lang="es-CO" dirty="0" smtClean="0"/>
              <a:t>de vida saludable, traducidos de manera concreta en bienes, servicios</a:t>
            </a:r>
          </a:p>
          <a:p>
            <a:r>
              <a:rPr lang="es-CO" dirty="0" smtClean="0"/>
              <a:t>saludables e infraestructuras, ambientes tranquilos y saludables,</a:t>
            </a:r>
          </a:p>
          <a:p>
            <a:r>
              <a:rPr lang="es-CO" dirty="0" smtClean="0"/>
              <a:t>son parte de la política; profundizar en la relevancia de los cambios</a:t>
            </a:r>
          </a:p>
          <a:p>
            <a:r>
              <a:rPr lang="es-CO" dirty="0" err="1" smtClean="0"/>
              <a:t>bio</a:t>
            </a:r>
            <a:r>
              <a:rPr lang="es-CO" dirty="0" smtClean="0"/>
              <a:t>-</a:t>
            </a:r>
            <a:r>
              <a:rPr lang="es-CO" dirty="0" err="1" smtClean="0"/>
              <a:t>psico</a:t>
            </a:r>
            <a:r>
              <a:rPr lang="es-CO" dirty="0" smtClean="0"/>
              <a:t>-sociales de la población en favor de la salud auditiva</a:t>
            </a:r>
          </a:p>
          <a:p>
            <a:r>
              <a:rPr lang="es-CO" dirty="0" smtClean="0"/>
              <a:t>comunicativa expresados en conocimientos, actitudes y prácticas para</a:t>
            </a:r>
          </a:p>
          <a:p>
            <a:r>
              <a:rPr lang="es-CO" dirty="0" smtClean="0"/>
              <a:t>ser adoptados por los distintos grupos poblacionales, principalmente</a:t>
            </a:r>
          </a:p>
          <a:p>
            <a:r>
              <a:rPr lang="es-CO" dirty="0" smtClean="0"/>
              <a:t>desde la primera infancia, y en preparar a las entidades territoriales,</a:t>
            </a:r>
          </a:p>
          <a:p>
            <a:r>
              <a:rPr lang="es-CO" dirty="0" smtClean="0"/>
              <a:t>instituciones y profesionales de la salud como piezas fundamentales</a:t>
            </a:r>
          </a:p>
          <a:p>
            <a:r>
              <a:rPr lang="es-CO" dirty="0" smtClean="0"/>
              <a:t>para el proceso de cambio en los diferentes entornos como hogares </a:t>
            </a:r>
          </a:p>
          <a:p>
            <a:r>
              <a:rPr lang="es-CO" dirty="0" smtClean="0"/>
              <a:t>/vivienda y comunidad, espacios público, organizaciones saludables; </a:t>
            </a:r>
          </a:p>
          <a:p>
            <a:r>
              <a:rPr lang="es-CO" dirty="0" smtClean="0"/>
              <a:t>escuelas y universidades promotoras de la salud y servicios.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6</a:t>
            </a:fld>
            <a:endParaRPr lang="es-CO"/>
          </a:p>
        </p:txBody>
      </p:sp>
    </p:spTree>
    <p:extLst>
      <p:ext uri="{BB962C8B-B14F-4D97-AF65-F5344CB8AC3E}">
        <p14:creationId xmlns:p14="http://schemas.microsoft.com/office/powerpoint/2010/main" val="422633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1. Disminuir las barreras de acceso a los servicios de salud. </a:t>
            </a:r>
          </a:p>
          <a:p>
            <a:r>
              <a:rPr lang="es-CO" dirty="0" smtClean="0"/>
              <a:t>2. Priorizar y dar </a:t>
            </a:r>
            <a:r>
              <a:rPr lang="es-CO" dirty="0" err="1" smtClean="0"/>
              <a:t>resolutividad</a:t>
            </a:r>
            <a:r>
              <a:rPr lang="es-CO" dirty="0" smtClean="0"/>
              <a:t> a los eventos otológicos, auditivos, vestibulares y de comunicación. </a:t>
            </a:r>
          </a:p>
          <a:p>
            <a:r>
              <a:rPr lang="es-CO" dirty="0" smtClean="0"/>
              <a:t>3. Brindar atención de calidad y con humanización bajo las particularidades sociales, culturales y territoriales, y  las consideradas diferenciales. </a:t>
            </a:r>
          </a:p>
          <a:p>
            <a:r>
              <a:rPr lang="es-CO" dirty="0" smtClean="0"/>
              <a:t>4. Asegurar la valoración del desarrollo auditivo, de habla, lenguaje y comunicación en los niños menores de 12 años y la detección temprana de sus alteraciones en el curso de vida. </a:t>
            </a:r>
          </a:p>
          <a:p>
            <a:r>
              <a:rPr lang="es-CO" dirty="0" smtClean="0"/>
              <a:t>5. Ofertar servicio integrales e integrados de salud (especializados  de pediatría, audiología, fonoaudiología, otorrinolaringología) para la atención especialmente de la primera infancia y persona mayor. </a:t>
            </a:r>
          </a:p>
          <a:p>
            <a:r>
              <a:rPr lang="es-CO" dirty="0" smtClean="0"/>
              <a:t>6. Asegurar las acciones de: promoción, prevención, detección, temprana, diagnostico y atención oportuna, rehabilitación e inclusión social. </a:t>
            </a:r>
          </a:p>
          <a:p>
            <a:r>
              <a:rPr lang="es-CO" dirty="0" smtClean="0"/>
              <a:t>7. </a:t>
            </a:r>
            <a:r>
              <a:rPr lang="es-CO" dirty="0" err="1" smtClean="0"/>
              <a:t>Contempar</a:t>
            </a:r>
            <a:r>
              <a:rPr lang="es-CO" dirty="0" smtClean="0"/>
              <a:t> los enfoques: Derechos, Determinantes sociales y diferencial </a:t>
            </a:r>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15</a:t>
            </a:fld>
            <a:endParaRPr lang="es-CO"/>
          </a:p>
        </p:txBody>
      </p:sp>
    </p:spTree>
    <p:extLst>
      <p:ext uri="{BB962C8B-B14F-4D97-AF65-F5344CB8AC3E}">
        <p14:creationId xmlns:p14="http://schemas.microsoft.com/office/powerpoint/2010/main" val="416630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7</a:t>
            </a:fld>
            <a:endParaRPr lang="es-CO"/>
          </a:p>
        </p:txBody>
      </p:sp>
    </p:spTree>
    <p:extLst>
      <p:ext uri="{BB962C8B-B14F-4D97-AF65-F5344CB8AC3E}">
        <p14:creationId xmlns:p14="http://schemas.microsoft.com/office/powerpoint/2010/main" val="291744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Arial" panose="020B0604020202020204" pitchFamily="34" charset="0"/>
              <a:buChar char="•"/>
            </a:pPr>
            <a:r>
              <a:rPr lang="es-CO" sz="1200" dirty="0" smtClean="0"/>
              <a:t>Biológicos: hereditarios, congénitos, adquiridos. </a:t>
            </a:r>
          </a:p>
          <a:p>
            <a:pPr marL="342900" indent="-342900">
              <a:buFont typeface="Arial" panose="020B0604020202020204" pitchFamily="34" charset="0"/>
              <a:buChar char="•"/>
            </a:pPr>
            <a:r>
              <a:rPr lang="es-CO" sz="1200" dirty="0" smtClean="0"/>
              <a:t> Ambientales: exposición a ruido, contaminación sonora y agentes </a:t>
            </a:r>
          </a:p>
          <a:p>
            <a:pPr marL="342900" indent="-342900">
              <a:buFont typeface="Arial" panose="020B0604020202020204" pitchFamily="34" charset="0"/>
              <a:buChar char="•"/>
            </a:pPr>
            <a:r>
              <a:rPr lang="es-CO" sz="1200" dirty="0" smtClean="0"/>
              <a:t>tóxicos. </a:t>
            </a:r>
          </a:p>
          <a:p>
            <a:pPr marL="342900" indent="-342900">
              <a:buFont typeface="Arial" panose="020B0604020202020204" pitchFamily="34" charset="0"/>
              <a:buChar char="•"/>
            </a:pPr>
            <a:r>
              <a:rPr lang="es-CO" sz="1200" dirty="0" smtClean="0"/>
              <a:t> Comportamentales: Malos hábitos como introducir objetos en los </a:t>
            </a:r>
          </a:p>
          <a:p>
            <a:pPr marL="342900" indent="-342900">
              <a:buFont typeface="Arial" panose="020B0604020202020204" pitchFamily="34" charset="0"/>
              <a:buChar char="•"/>
            </a:pPr>
            <a:r>
              <a:rPr lang="es-CO" sz="1200" dirty="0" smtClean="0"/>
              <a:t>oídos, escuchar a alto volumen, ser fuente generadora de ruido, entre</a:t>
            </a:r>
          </a:p>
          <a:p>
            <a:pPr marL="342900" indent="-342900">
              <a:buFont typeface="Arial" panose="020B0604020202020204" pitchFamily="34" charset="0"/>
              <a:buChar char="•"/>
            </a:pPr>
            <a:r>
              <a:rPr lang="es-CO" sz="1200" dirty="0" smtClean="0"/>
              <a:t>otros.  </a:t>
            </a:r>
          </a:p>
          <a:p>
            <a:pPr marL="342900" indent="-342900">
              <a:buFont typeface="Arial" panose="020B0604020202020204" pitchFamily="34" charset="0"/>
              <a:buChar char="•"/>
            </a:pPr>
            <a:r>
              <a:rPr lang="es-CO" sz="1200" dirty="0" smtClean="0"/>
              <a:t> Atención de salud: Disponibilidad de servicios de sal </a:t>
            </a:r>
            <a:r>
              <a:rPr lang="es-CO" sz="1200" dirty="0" err="1" smtClean="0"/>
              <a:t>ud</a:t>
            </a:r>
            <a:r>
              <a:rPr lang="es-CO" sz="1200" dirty="0" smtClean="0"/>
              <a:t>, de asistencia</a:t>
            </a:r>
          </a:p>
          <a:p>
            <a:pPr marL="342900" indent="-342900">
              <a:buFont typeface="Arial" panose="020B0604020202020204" pitchFamily="34" charset="0"/>
              <a:buChar char="•"/>
            </a:pPr>
            <a:r>
              <a:rPr lang="es-CO" sz="1200" dirty="0" smtClean="0"/>
              <a:t>otológica y audiológica, y de detección </a:t>
            </a:r>
            <a:r>
              <a:rPr lang="es-CO" sz="1200" dirty="0" err="1" smtClean="0"/>
              <a:t>temparana</a:t>
            </a:r>
            <a:r>
              <a:rPr lang="es-CO" sz="1200" dirty="0" smtClean="0"/>
              <a:t> insuficiente. </a:t>
            </a:r>
          </a:p>
          <a:p>
            <a:pPr marL="342900" indent="-342900">
              <a:buFont typeface="Arial" panose="020B0604020202020204" pitchFamily="34" charset="0"/>
              <a:buChar char="•"/>
            </a:pPr>
            <a:r>
              <a:rPr lang="es-CO" sz="1200" dirty="0" smtClean="0"/>
              <a:t> </a:t>
            </a:r>
          </a:p>
          <a:p>
            <a:pPr marL="342900" indent="-342900">
              <a:buFont typeface="Arial" panose="020B0604020202020204" pitchFamily="34" charset="0"/>
              <a:buChar char="•"/>
            </a:pPr>
            <a:endParaRPr lang="es-CO" sz="1200" dirty="0" smtClean="0"/>
          </a:p>
          <a:p>
            <a:pPr marL="342900" indent="-342900">
              <a:buFont typeface="Arial" panose="020B0604020202020204" pitchFamily="34" charset="0"/>
              <a:buChar char="•"/>
            </a:pPr>
            <a:r>
              <a:rPr lang="es-CO" sz="1200" dirty="0" smtClean="0"/>
              <a:t> Sociales-culturales: Modos, condiciones, estilos de vida asociados de</a:t>
            </a:r>
          </a:p>
          <a:p>
            <a:pPr marL="342900" indent="-342900">
              <a:buFont typeface="Arial" panose="020B0604020202020204" pitchFamily="34" charset="0"/>
              <a:buChar char="•"/>
            </a:pPr>
            <a:r>
              <a:rPr lang="es-CO" sz="1200" dirty="0" smtClean="0"/>
              <a:t>los determinantes sociales de la salud y pobre acceso a la información.  </a:t>
            </a:r>
          </a:p>
          <a:p>
            <a:pPr marL="342900" indent="-342900">
              <a:buFont typeface="Arial" panose="020B0604020202020204" pitchFamily="34" charset="0"/>
              <a:buChar char="•"/>
            </a:pPr>
            <a:r>
              <a:rPr lang="es-CO" sz="1200" dirty="0" smtClean="0"/>
              <a:t> Económicos: NBI, condiciones de pobreza, inequidad en el acceso a</a:t>
            </a:r>
          </a:p>
          <a:p>
            <a:pPr marL="342900" indent="-342900">
              <a:buFont typeface="Arial" panose="020B0604020202020204" pitchFamily="34" charset="0"/>
              <a:buChar char="•"/>
            </a:pPr>
            <a:r>
              <a:rPr lang="es-CO" sz="1200" dirty="0" smtClean="0"/>
              <a:t>servicios, educación y trabajo, bajos ingreso y condiciones de vida </a:t>
            </a:r>
          </a:p>
          <a:p>
            <a:pPr marL="342900" indent="-342900">
              <a:buFont typeface="Arial" panose="020B0604020202020204" pitchFamily="34" charset="0"/>
              <a:buChar char="•"/>
            </a:pPr>
            <a:r>
              <a:rPr lang="es-CO" sz="1200" dirty="0" smtClean="0"/>
              <a:t>precarias. </a:t>
            </a:r>
          </a:p>
          <a:p>
            <a:pPr marL="342900" indent="-342900">
              <a:buFont typeface="Arial" panose="020B0604020202020204" pitchFamily="34" charset="0"/>
              <a:buChar char="•"/>
            </a:pPr>
            <a:r>
              <a:rPr lang="es-CO" sz="1200" dirty="0" smtClean="0"/>
              <a:t> Interacción: biológicos asociados con otros como el stress, tabaco, </a:t>
            </a:r>
          </a:p>
          <a:p>
            <a:pPr marL="342900" indent="-342900">
              <a:buFont typeface="Arial" panose="020B0604020202020204" pitchFamily="34" charset="0"/>
              <a:buChar char="•"/>
            </a:pPr>
            <a:r>
              <a:rPr lang="es-CO" sz="1200" dirty="0" smtClean="0"/>
              <a:t>alcohol y ECNT.</a:t>
            </a:r>
          </a:p>
          <a:p>
            <a:pPr marL="342900" indent="-342900">
              <a:buFont typeface="Arial" panose="020B0604020202020204" pitchFamily="34" charset="0"/>
              <a:buChar char="•"/>
            </a:pPr>
            <a:r>
              <a:rPr lang="es-CO" sz="1200" dirty="0" smtClean="0"/>
              <a:t>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8</a:t>
            </a:fld>
            <a:endParaRPr lang="es-CO"/>
          </a:p>
        </p:txBody>
      </p:sp>
    </p:spTree>
    <p:extLst>
      <p:ext uri="{BB962C8B-B14F-4D97-AF65-F5344CB8AC3E}">
        <p14:creationId xmlns:p14="http://schemas.microsoft.com/office/powerpoint/2010/main" val="16887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err="1" smtClean="0"/>
              <a:t>a.Enfermedades</a:t>
            </a:r>
            <a:r>
              <a:rPr lang="es-CO" sz="1200" dirty="0" smtClean="0"/>
              <a:t> infecciosas y crónicas del oído</a:t>
            </a:r>
          </a:p>
          <a:p>
            <a:r>
              <a:rPr lang="es-CO" sz="1200" dirty="0" smtClean="0"/>
              <a:t>b. Enfermedades infecciosas de la infancia como la rubéola, sarampión, </a:t>
            </a:r>
          </a:p>
          <a:p>
            <a:r>
              <a:rPr lang="es-CO" sz="1200" dirty="0" smtClean="0"/>
              <a:t>parotiditis, meningitis y  toxoplasmosis, entre otras.</a:t>
            </a:r>
          </a:p>
          <a:p>
            <a:r>
              <a:rPr lang="es-CO" sz="1200" dirty="0" smtClean="0"/>
              <a:t>c. Bajo peso al nacer, incompatibilidad sanguínea, hipoxia neonatal, </a:t>
            </a:r>
          </a:p>
          <a:p>
            <a:r>
              <a:rPr lang="es-CO" sz="1200" dirty="0" smtClean="0"/>
              <a:t>sufrimiento fetal agudo,</a:t>
            </a:r>
          </a:p>
          <a:p>
            <a:r>
              <a:rPr lang="es-CO" sz="1200" dirty="0" smtClean="0"/>
              <a:t>d. Traumas craneoencefálicos y de oído.  </a:t>
            </a:r>
          </a:p>
          <a:p>
            <a:r>
              <a:rPr lang="es-CO" sz="1200" dirty="0" smtClean="0"/>
              <a:t>e. Exposición a ruidos excesivos y contaminación sonora </a:t>
            </a:r>
          </a:p>
          <a:p>
            <a:r>
              <a:rPr lang="es-CO" sz="1200" dirty="0" smtClean="0"/>
              <a:t>f. Uso de sustancias y medicamentos </a:t>
            </a:r>
            <a:r>
              <a:rPr lang="es-CO" sz="1200" dirty="0" err="1" smtClean="0"/>
              <a:t>ototóxicos</a:t>
            </a:r>
            <a:r>
              <a:rPr lang="es-CO" sz="1200" dirty="0" smtClean="0"/>
              <a:t> como los </a:t>
            </a:r>
            <a:r>
              <a:rPr lang="es-CO" sz="1200" dirty="0" err="1" smtClean="0"/>
              <a:t>aminoglicósidos</a:t>
            </a:r>
            <a:r>
              <a:rPr lang="es-CO" sz="1200" dirty="0" smtClean="0"/>
              <a:t> </a:t>
            </a:r>
          </a:p>
          <a:p>
            <a:r>
              <a:rPr lang="es-CO" sz="1200" dirty="0" smtClean="0"/>
              <a:t>g. </a:t>
            </a:r>
            <a:r>
              <a:rPr lang="es-CO" sz="1200" dirty="0" err="1" smtClean="0"/>
              <a:t>Presbiacusia</a:t>
            </a:r>
            <a:r>
              <a:rPr lang="es-CO" sz="1200" dirty="0" smtClean="0"/>
              <a:t> (pérdida auditiva durante el envejecimiento)</a:t>
            </a:r>
          </a:p>
          <a:p>
            <a:r>
              <a:rPr lang="es-CO" sz="1200" dirty="0" smtClean="0"/>
              <a:t>h. Cerumen impactado o encajamiento de cuerpos extraños</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9</a:t>
            </a:fld>
            <a:endParaRPr lang="es-CO"/>
          </a:p>
        </p:txBody>
      </p:sp>
    </p:spTree>
    <p:extLst>
      <p:ext uri="{BB962C8B-B14F-4D97-AF65-F5344CB8AC3E}">
        <p14:creationId xmlns:p14="http://schemas.microsoft.com/office/powerpoint/2010/main" val="3473574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10</a:t>
            </a:fld>
            <a:endParaRPr lang="es-CO"/>
          </a:p>
        </p:txBody>
      </p:sp>
    </p:spTree>
    <p:extLst>
      <p:ext uri="{BB962C8B-B14F-4D97-AF65-F5344CB8AC3E}">
        <p14:creationId xmlns:p14="http://schemas.microsoft.com/office/powerpoint/2010/main" val="54973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11</a:t>
            </a:fld>
            <a:endParaRPr lang="es-CO"/>
          </a:p>
        </p:txBody>
      </p:sp>
    </p:spTree>
    <p:extLst>
      <p:ext uri="{BB962C8B-B14F-4D97-AF65-F5344CB8AC3E}">
        <p14:creationId xmlns:p14="http://schemas.microsoft.com/office/powerpoint/2010/main" val="156367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PSPIC: POLITICA DE SALUD PUBLICA EN INTERVENCIONES COLECTIVAS</a:t>
            </a:r>
          </a:p>
          <a:p>
            <a:endParaRPr lang="es-CO" dirty="0" smtClean="0"/>
          </a:p>
          <a:p>
            <a:endParaRPr lang="es-CO" dirty="0" smtClean="0"/>
          </a:p>
          <a:p>
            <a:r>
              <a:rPr lang="es-CO" dirty="0" smtClean="0"/>
              <a:t>PROMOCION DE LA SALUD:</a:t>
            </a:r>
          </a:p>
          <a:p>
            <a:r>
              <a:rPr lang="es-CO" dirty="0" smtClean="0"/>
              <a:t>Dar a conocer  la Normatividad  en salud , los  derechos y responsabilidades de los ciudadanos  (derecho a la tranquilidad,</a:t>
            </a:r>
          </a:p>
          <a:p>
            <a:r>
              <a:rPr lang="es-CO" dirty="0" smtClean="0"/>
              <a:t>servicios de salud auditiva y comunicativa, y la responsabilidad de cuidar el ambiente) Inclusión de las  temáticas  de salud auditiva y  EVS en los  POA  territoriales y programas de salud de las EPS e IPS  </a:t>
            </a:r>
          </a:p>
          <a:p>
            <a:r>
              <a:rPr lang="es-CO" dirty="0" smtClean="0"/>
              <a:t>Sensibilización y educación en salud a través de la estrategia de IEC con la participación de actores sociales y de salud y otros sectores como educación. </a:t>
            </a:r>
          </a:p>
          <a:p>
            <a:endParaRPr lang="es-CO" dirty="0" smtClean="0"/>
          </a:p>
          <a:p>
            <a:r>
              <a:rPr lang="es-CO" dirty="0" smtClean="0"/>
              <a:t>PROTECCION ESPECIFICA:</a:t>
            </a:r>
          </a:p>
          <a:p>
            <a:r>
              <a:rPr lang="es-CO" dirty="0" smtClean="0"/>
              <a:t>Promover  medidas de  protección específica  (vacunación,  lactancia materna  y  las  recomendaciones de la estrategia AIEPI para el manejo de la otitis </a:t>
            </a:r>
          </a:p>
          <a:p>
            <a:r>
              <a:rPr lang="es-CO" dirty="0" smtClean="0"/>
              <a:t>Generar conocimientos, actitudes y prácticas de auto-cuidado, autocontrol, autorregulación y adopción de conductas protectoras dirigido a la población en general con énfasis en madres gestantes y lactantes, primera infancia y persona mayor  </a:t>
            </a:r>
          </a:p>
          <a:p>
            <a:r>
              <a:rPr lang="es-CO" dirty="0" smtClean="0"/>
              <a:t>Generar demanda inducida a la valoración audiológica  y tamizaje auditivo de oportunidad en los servicios de salud especialmente para la población menor de 5 años, laboralmente activa y persona mayor </a:t>
            </a:r>
          </a:p>
          <a:p>
            <a:endParaRPr lang="es-CO" dirty="0" smtClean="0"/>
          </a:p>
          <a:p>
            <a:r>
              <a:rPr lang="es-CO" dirty="0" smtClean="0"/>
              <a:t>PREVENCION</a:t>
            </a:r>
          </a:p>
          <a:p>
            <a:r>
              <a:rPr lang="es-CO" dirty="0" smtClean="0"/>
              <a:t>Promover:  El estudio de genética de las enfermedades del oído y audición para los padres de niños sordos y/o con enfermedades asociadas a estas.  </a:t>
            </a:r>
          </a:p>
          <a:p>
            <a:r>
              <a:rPr lang="es-CO" dirty="0" smtClean="0"/>
              <a:t> La valoración auditiva y el estudio de los  factores de riesgo de pérdida auditiva en los programas de salud   </a:t>
            </a:r>
          </a:p>
          <a:p>
            <a:r>
              <a:rPr lang="es-CO" dirty="0" smtClean="0"/>
              <a:t>Ej.: SSR, control prenatal, crecimiento y desarrollo, consulta de medicina general </a:t>
            </a:r>
          </a:p>
          <a:p>
            <a:endParaRPr lang="es-CO" dirty="0" smtClean="0"/>
          </a:p>
          <a:p>
            <a:r>
              <a:rPr lang="es-CO" dirty="0" smtClean="0"/>
              <a:t> Gestionar: con la EPS y IPS la incorporación del tamizaje auditivo como medida de detección temprana de las deficiencias auditivas y alteraciones de la comunicación, en las consultas de control prenatal, crecimiento y desarrollo, pediátrica y medicina general. </a:t>
            </a:r>
          </a:p>
          <a:p>
            <a:r>
              <a:rPr lang="es-CO" dirty="0" smtClean="0"/>
              <a:t>Identificar a los grupo de exposición a similar a riesgo (ruido) para construir estrategias de atenuación y protección colectiva en salud.  </a:t>
            </a:r>
          </a:p>
          <a:p>
            <a:r>
              <a:rPr lang="es-CO" dirty="0" smtClean="0"/>
              <a:t>Derivar al  tamizaje auditivo u otros servicios de salud a para el diagnóstico, tratamiento, intervención y rehabilitación  de las personas identificadas. Y medicina general. </a:t>
            </a:r>
          </a:p>
          <a:p>
            <a:endParaRPr lang="es-CO" dirty="0" smtClean="0"/>
          </a:p>
          <a:p>
            <a:r>
              <a:rPr lang="es-CO" dirty="0" smtClean="0"/>
              <a:t>DETECCION TEMPRANA</a:t>
            </a:r>
          </a:p>
          <a:p>
            <a:r>
              <a:rPr lang="es-CO" dirty="0" smtClean="0"/>
              <a:t>Tamizar a la población sana en general y dar recomendaciones para el mantenimiento de la salud. auditiva y comunicativa en el curso de vida.   </a:t>
            </a:r>
          </a:p>
          <a:p>
            <a:r>
              <a:rPr lang="es-CO" dirty="0" smtClean="0"/>
              <a:t>Desarrollar actividades de </a:t>
            </a:r>
            <a:r>
              <a:rPr lang="es-CO" dirty="0" err="1" smtClean="0"/>
              <a:t>deteccion</a:t>
            </a:r>
            <a:r>
              <a:rPr lang="es-CO" dirty="0" smtClean="0"/>
              <a:t> </a:t>
            </a:r>
            <a:r>
              <a:rPr lang="es-CO" dirty="0" err="1" smtClean="0"/>
              <a:t>temparana</a:t>
            </a:r>
            <a:r>
              <a:rPr lang="es-CO" dirty="0" smtClean="0"/>
              <a:t> e implementar el tamizaje auditivo organizado para Colombia con adherencia a las GPC </a:t>
            </a:r>
          </a:p>
          <a:p>
            <a:r>
              <a:rPr lang="es-CO" dirty="0" smtClean="0"/>
              <a:t>Mejorar la capacidad de respuesta institucional para  el diagnóstico, tratamiento e intervención de la hipoacusia,  El monitoreo y seguimiento a las atenciones de rehabilitación auditiva, especial mente en niños y adultos mayores. </a:t>
            </a:r>
          </a:p>
          <a:p>
            <a:r>
              <a:rPr lang="es-CO" dirty="0" smtClean="0"/>
              <a:t>Utilizar pruebas objetivas de alta sensibilidad y especificidad con técnicas y tecnologías apropiadas acordes al grupo poblacional, </a:t>
            </a:r>
          </a:p>
          <a:p>
            <a:endParaRPr lang="es-CO" dirty="0" smtClean="0"/>
          </a:p>
          <a:p>
            <a:r>
              <a:rPr lang="es-CO" dirty="0" smtClean="0"/>
              <a:t>TRATAMIENTO</a:t>
            </a:r>
          </a:p>
          <a:p>
            <a:r>
              <a:rPr lang="es-CO" dirty="0" smtClean="0"/>
              <a:t>1.Plan de manejo: es la oportunidad de recibir atención médica </a:t>
            </a:r>
            <a:r>
              <a:rPr lang="es-CO" dirty="0" err="1" smtClean="0"/>
              <a:t>iel</a:t>
            </a:r>
            <a:r>
              <a:rPr lang="es-CO" dirty="0" smtClean="0"/>
              <a:t> ingreso a la ruta, en un paso a paso proyectando  la atención </a:t>
            </a:r>
            <a:r>
              <a:rPr lang="es-CO" dirty="0" err="1" smtClean="0"/>
              <a:t>intintegrada</a:t>
            </a:r>
            <a:r>
              <a:rPr lang="es-CO" dirty="0" smtClean="0"/>
              <a:t> e inclusiva. </a:t>
            </a:r>
          </a:p>
          <a:p>
            <a:r>
              <a:rPr lang="es-CO" dirty="0" smtClean="0"/>
              <a:t>2. Recibir tratamiento por medicina general de urgencias</a:t>
            </a:r>
          </a:p>
          <a:p>
            <a:r>
              <a:rPr lang="es-CO" dirty="0" smtClean="0"/>
              <a:t>3. Valoración y diagnostico audiológico con pruebas básicas</a:t>
            </a:r>
          </a:p>
          <a:p>
            <a:r>
              <a:rPr lang="es-CO" dirty="0" smtClean="0"/>
              <a:t>4.Valoración por medicina especializada en Otorrinolaringología  </a:t>
            </a:r>
          </a:p>
          <a:p>
            <a:endParaRPr lang="es-CO" dirty="0" smtClean="0"/>
          </a:p>
          <a:p>
            <a:r>
              <a:rPr lang="es-CO" dirty="0" smtClean="0"/>
              <a:t>5. Decisión de manejo de las alteraciones del oído, audición y comunicación (GPC no hay) punto crítico. </a:t>
            </a:r>
          </a:p>
          <a:p>
            <a:r>
              <a:rPr lang="es-CO" dirty="0" smtClean="0"/>
              <a:t>6. Verificación del estado del oído y audición. </a:t>
            </a:r>
          </a:p>
          <a:p>
            <a:endParaRPr lang="es-CO" dirty="0" smtClean="0"/>
          </a:p>
          <a:p>
            <a:r>
              <a:rPr lang="es-CO" dirty="0" smtClean="0"/>
              <a:t>REHABILITACION E INCLUSION</a:t>
            </a:r>
          </a:p>
          <a:p>
            <a:r>
              <a:rPr lang="es-CO" dirty="0" smtClean="0"/>
              <a:t>Esta atención  involucra la participación de individuos y familiares (RBC) trabajo interdisciplinario (UGD) y la articulación con otros sectores (Educación, cultura, deporte, comunicaciones </a:t>
            </a:r>
            <a:r>
              <a:rPr lang="es-CO" dirty="0" err="1" smtClean="0"/>
              <a:t>etc</a:t>
            </a:r>
            <a:r>
              <a:rPr lang="es-CO" dirty="0" smtClean="0"/>
              <a:t>)   </a:t>
            </a:r>
          </a:p>
          <a:p>
            <a:r>
              <a:rPr lang="es-CO" dirty="0" smtClean="0"/>
              <a:t> </a:t>
            </a:r>
          </a:p>
          <a:p>
            <a:r>
              <a:rPr lang="es-CO" dirty="0" smtClean="0"/>
              <a:t>Promoción de la persona sorda usuaria de castellano oral a través de las ayudas técnicas auditivas y  de la persona sorda usuaria de lengua de señas Colombiana, con el fin de lograr su inclusión en diferentes  ámbitos y entornos sociales </a:t>
            </a:r>
          </a:p>
          <a:p>
            <a:endParaRPr lang="es-CO" dirty="0" smtClean="0"/>
          </a:p>
          <a:p>
            <a:r>
              <a:rPr lang="es-CO" dirty="0" smtClean="0"/>
              <a:t>Participación en actividades de la vida diaria y autonomía </a:t>
            </a:r>
          </a:p>
          <a:p>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12</a:t>
            </a:fld>
            <a:endParaRPr lang="es-CO"/>
          </a:p>
        </p:txBody>
      </p:sp>
    </p:spTree>
    <p:extLst>
      <p:ext uri="{BB962C8B-B14F-4D97-AF65-F5344CB8AC3E}">
        <p14:creationId xmlns:p14="http://schemas.microsoft.com/office/powerpoint/2010/main" val="17749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a:t>
            </a:r>
            <a:endParaRPr lang="es-CO" dirty="0"/>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13</a:t>
            </a:fld>
            <a:endParaRPr lang="es-CO"/>
          </a:p>
        </p:txBody>
      </p:sp>
    </p:spTree>
    <p:extLst>
      <p:ext uri="{BB962C8B-B14F-4D97-AF65-F5344CB8AC3E}">
        <p14:creationId xmlns:p14="http://schemas.microsoft.com/office/powerpoint/2010/main" val="189890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r>
              <a:rPr lang="es-CO" dirty="0" smtClean="0"/>
              <a:t> 1. Disminuir las barreras de acceso a los servicios de salud. </a:t>
            </a:r>
          </a:p>
          <a:p>
            <a:r>
              <a:rPr lang="es-CO" dirty="0" smtClean="0"/>
              <a:t>2. Priorizar y dar </a:t>
            </a:r>
            <a:r>
              <a:rPr lang="es-CO" dirty="0" err="1" smtClean="0"/>
              <a:t>resolutividad</a:t>
            </a:r>
            <a:r>
              <a:rPr lang="es-CO" dirty="0" smtClean="0"/>
              <a:t> a los eventos otológicos, auditivos, vestibulares y de comunicación. </a:t>
            </a:r>
          </a:p>
          <a:p>
            <a:r>
              <a:rPr lang="es-CO" dirty="0" smtClean="0"/>
              <a:t>3. Brindar atención de calidad y con humanización bajo las particularidades sociales, culturales y territoriales, y  las consideradas diferenciales. </a:t>
            </a:r>
          </a:p>
          <a:p>
            <a:r>
              <a:rPr lang="es-CO" dirty="0" smtClean="0"/>
              <a:t>4. Asegurar la valoración del desarrollo auditivo, de habla, lenguaje y comunicación en los niños menores de 12 años y la detección temprana de sus alteraciones en el curso de vida. </a:t>
            </a:r>
          </a:p>
          <a:p>
            <a:r>
              <a:rPr lang="es-CO" dirty="0" smtClean="0"/>
              <a:t>5. Ofertar servicio integrales e integrados de salud (especializados  de pediatría, audiología, fonoaudiología, otorrinolaringología) para la atención especialmente de la primera infancia y persona mayor. </a:t>
            </a:r>
          </a:p>
          <a:p>
            <a:r>
              <a:rPr lang="es-CO" dirty="0" smtClean="0"/>
              <a:t>6. Asegurar las acciones de: promoción, prevención, detección, temprana, diagnostico y atención oportuna, rehabilitación e inclusión social. </a:t>
            </a:r>
          </a:p>
          <a:p>
            <a:r>
              <a:rPr lang="es-CO" dirty="0" smtClean="0"/>
              <a:t>7. </a:t>
            </a:r>
            <a:r>
              <a:rPr lang="es-CO" dirty="0" err="1" smtClean="0"/>
              <a:t>Contempar</a:t>
            </a:r>
            <a:r>
              <a:rPr lang="es-CO" dirty="0" smtClean="0"/>
              <a:t> los enfoques: Derechos, Determinantes sociales y diferencial </a:t>
            </a:r>
          </a:p>
        </p:txBody>
      </p:sp>
      <p:sp>
        <p:nvSpPr>
          <p:cNvPr id="4" name="Marcador de número de diapositiva 3"/>
          <p:cNvSpPr>
            <a:spLocks noGrp="1"/>
          </p:cNvSpPr>
          <p:nvPr>
            <p:ph type="sldNum" sz="quarter" idx="10"/>
          </p:nvPr>
        </p:nvSpPr>
        <p:spPr/>
        <p:txBody>
          <a:bodyPr/>
          <a:lstStyle/>
          <a:p>
            <a:fld id="{7CAFB274-5681-49AD-87B0-CFAFCB5371EF}" type="slidenum">
              <a:rPr lang="es-CO" smtClean="0"/>
              <a:t>14</a:t>
            </a:fld>
            <a:endParaRPr lang="es-CO"/>
          </a:p>
        </p:txBody>
      </p:sp>
    </p:spTree>
    <p:extLst>
      <p:ext uri="{BB962C8B-B14F-4D97-AF65-F5344CB8AC3E}">
        <p14:creationId xmlns:p14="http://schemas.microsoft.com/office/powerpoint/2010/main" val="249902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11/03/2021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11/03/2021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11/03/2021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11/03/2021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11/03/2021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11/03/2021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11/03/2021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11/03/2021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4"/>
          <a:stretch>
            <a:fillRect/>
          </a:stretch>
        </p:blipFill>
        <p:spPr>
          <a:xfrm>
            <a:off x="7225554" y="2083375"/>
            <a:ext cx="4043057" cy="3063879"/>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000094" y="384182"/>
            <a:ext cx="5176417"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DETECCION TEMPRANA</a:t>
            </a:r>
            <a:endParaRPr lang="es-CO" sz="3600" b="1" dirty="0"/>
          </a:p>
        </p:txBody>
      </p:sp>
      <p:sp>
        <p:nvSpPr>
          <p:cNvPr id="2" name="Rectángulo 1"/>
          <p:cNvSpPr/>
          <p:nvPr/>
        </p:nvSpPr>
        <p:spPr>
          <a:xfrm>
            <a:off x="1042469" y="1845600"/>
            <a:ext cx="6487885" cy="3539430"/>
          </a:xfrm>
          <a:prstGeom prst="rect">
            <a:avLst/>
          </a:prstGeom>
        </p:spPr>
        <p:txBody>
          <a:bodyPr wrap="square">
            <a:spAutoFit/>
          </a:bodyPr>
          <a:lstStyle/>
          <a:p>
            <a:r>
              <a:rPr lang="es-CO" sz="2800" dirty="0" smtClean="0"/>
              <a:t>Las pruebas de detección temprana se </a:t>
            </a:r>
            <a:r>
              <a:rPr lang="es-CO" sz="2800" dirty="0"/>
              <a:t>consolidan </a:t>
            </a:r>
            <a:r>
              <a:rPr lang="es-CO" sz="2800" dirty="0" smtClean="0"/>
              <a:t>en el </a:t>
            </a:r>
            <a:r>
              <a:rPr lang="es-CO" sz="2800" dirty="0"/>
              <a:t>tamizaje </a:t>
            </a:r>
            <a:r>
              <a:rPr lang="es-CO" sz="2800" dirty="0" smtClean="0"/>
              <a:t>auditivo organizado </a:t>
            </a:r>
            <a:r>
              <a:rPr lang="es-CO" sz="2800" dirty="0"/>
              <a:t>para Colombia en todo el </a:t>
            </a:r>
            <a:r>
              <a:rPr lang="es-CO" sz="2800" dirty="0" smtClean="0"/>
              <a:t>curso </a:t>
            </a:r>
            <a:r>
              <a:rPr lang="es-CO" sz="2800" dirty="0"/>
              <a:t>de vida, incluye las pruebas de genética</a:t>
            </a:r>
          </a:p>
          <a:p>
            <a:r>
              <a:rPr lang="es-CO" sz="2800" dirty="0"/>
              <a:t>en la etapa </a:t>
            </a:r>
            <a:r>
              <a:rPr lang="es-CO" sz="2800" dirty="0" smtClean="0"/>
              <a:t>inicial </a:t>
            </a:r>
            <a:r>
              <a:rPr lang="es-CO" sz="2800" dirty="0"/>
              <a:t>o </a:t>
            </a:r>
            <a:r>
              <a:rPr lang="es-CO" sz="2800" dirty="0" err="1"/>
              <a:t>preconcepcional</a:t>
            </a:r>
            <a:r>
              <a:rPr lang="es-CO" sz="2800" dirty="0"/>
              <a:t> y de la gestación, primera infancia, infancia, adolescencia, juventud, hasta la adultez y vejez. </a:t>
            </a:r>
          </a:p>
        </p:txBody>
      </p:sp>
    </p:spTree>
    <p:extLst>
      <p:ext uri="{BB962C8B-B14F-4D97-AF65-F5344CB8AC3E}">
        <p14:creationId xmlns:p14="http://schemas.microsoft.com/office/powerpoint/2010/main" val="960974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535740" y="384182"/>
            <a:ext cx="9613529"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DIAGNOSTICO Y TRATAMIENTO OPORTUNO</a:t>
            </a:r>
            <a:endParaRPr lang="es-CO" sz="3600" b="1" dirty="0"/>
          </a:p>
        </p:txBody>
      </p:sp>
      <p:sp>
        <p:nvSpPr>
          <p:cNvPr id="2" name="Rectángulo 1"/>
          <p:cNvSpPr/>
          <p:nvPr/>
        </p:nvSpPr>
        <p:spPr>
          <a:xfrm>
            <a:off x="1067092" y="1845600"/>
            <a:ext cx="9941567" cy="2677656"/>
          </a:xfrm>
          <a:prstGeom prst="rect">
            <a:avLst/>
          </a:prstGeom>
        </p:spPr>
        <p:txBody>
          <a:bodyPr wrap="square">
            <a:spAutoFit/>
          </a:bodyPr>
          <a:lstStyle/>
          <a:p>
            <a:r>
              <a:rPr lang="es-CO" sz="2800" dirty="0" smtClean="0"/>
              <a:t>Es el </a:t>
            </a:r>
            <a:r>
              <a:rPr lang="es-CO" sz="2800" dirty="0"/>
              <a:t>paso siguiente a </a:t>
            </a:r>
            <a:r>
              <a:rPr lang="es-CO" sz="2800" dirty="0" smtClean="0"/>
              <a:t>la detección </a:t>
            </a:r>
            <a:r>
              <a:rPr lang="es-CO" sz="2800" dirty="0"/>
              <a:t>precoz dentro del programa y la ruta de Salud Auditiva y comunicativa; </a:t>
            </a:r>
            <a:r>
              <a:rPr lang="es-CO" sz="2800" dirty="0" smtClean="0"/>
              <a:t>el diagnóstico dependerá </a:t>
            </a:r>
            <a:r>
              <a:rPr lang="es-CO" sz="2800" dirty="0"/>
              <a:t>de la </a:t>
            </a:r>
            <a:r>
              <a:rPr lang="es-CO" sz="2800" dirty="0" err="1"/>
              <a:t>etiopatología</a:t>
            </a:r>
            <a:r>
              <a:rPr lang="es-CO" sz="2800" dirty="0"/>
              <a:t> para establecer la conducta de manejo con</a:t>
            </a:r>
          </a:p>
          <a:p>
            <a:r>
              <a:rPr lang="es-CO" sz="2800" dirty="0"/>
              <a:t>el tratamiento, ya sea médico, quirúrgico o de intervención, según el caso </a:t>
            </a:r>
            <a:r>
              <a:rPr lang="es-CO" sz="2800" dirty="0" smtClean="0"/>
              <a:t>con medicamentos</a:t>
            </a:r>
            <a:r>
              <a:rPr lang="es-CO" sz="2800" dirty="0"/>
              <a:t>, </a:t>
            </a:r>
            <a:r>
              <a:rPr lang="es-CO" sz="2800" dirty="0" smtClean="0"/>
              <a:t>cirugía, </a:t>
            </a:r>
            <a:r>
              <a:rPr lang="es-CO" sz="2800" dirty="0"/>
              <a:t>adaptación de ayudas </a:t>
            </a:r>
            <a:r>
              <a:rPr lang="es-CO" sz="2800" dirty="0" smtClean="0"/>
              <a:t>técnicas </a:t>
            </a:r>
            <a:r>
              <a:rPr lang="es-CO" sz="2800" dirty="0"/>
              <a:t>auditivas o </a:t>
            </a:r>
            <a:r>
              <a:rPr lang="es-CO" sz="2800" dirty="0" smtClean="0"/>
              <a:t>LSC (lengua de señas colo</a:t>
            </a:r>
            <a:r>
              <a:rPr lang="es-CO" sz="2800" dirty="0" smtClean="0"/>
              <a:t>mbiana)</a:t>
            </a:r>
            <a:r>
              <a:rPr lang="es-CO" sz="2800" dirty="0" smtClean="0"/>
              <a:t>. </a:t>
            </a:r>
            <a:endParaRPr lang="es-CO" sz="2800" dirty="0"/>
          </a:p>
        </p:txBody>
      </p:sp>
    </p:spTree>
    <p:extLst>
      <p:ext uri="{BB962C8B-B14F-4D97-AF65-F5344CB8AC3E}">
        <p14:creationId xmlns:p14="http://schemas.microsoft.com/office/powerpoint/2010/main" val="359010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618286" y="430348"/>
            <a:ext cx="6008376" cy="1200329"/>
          </a:xfrm>
          <a:prstGeom prst="rect">
            <a:avLst/>
          </a:prstGeom>
        </p:spPr>
        <p:txBody>
          <a:bodyPr wrap="none">
            <a:spAutoFit/>
          </a:bodyPr>
          <a:lstStyle/>
          <a:p>
            <a:r>
              <a:rPr lang="es-CO" sz="3600" b="1" dirty="0" smtClean="0">
                <a:solidFill>
                  <a:srgbClr val="E20E18"/>
                </a:solidFill>
                <a:latin typeface="Montserrat Black" panose="00000A00000000000000" pitchFamily="2" charset="0"/>
              </a:rPr>
              <a:t>LINEAMIENTOS PROGRAMA</a:t>
            </a:r>
          </a:p>
          <a:p>
            <a:r>
              <a:rPr lang="es-CO" sz="3600" b="1" dirty="0" smtClean="0">
                <a:solidFill>
                  <a:srgbClr val="E20E18"/>
                </a:solidFill>
                <a:latin typeface="Montserrat Black" panose="00000A00000000000000" pitchFamily="2" charset="0"/>
              </a:rPr>
              <a:t> “SOMOS TODO OIDOS”</a:t>
            </a:r>
            <a:endParaRPr lang="es-CO" sz="3600" b="1" dirty="0"/>
          </a:p>
        </p:txBody>
      </p:sp>
      <p:pic>
        <p:nvPicPr>
          <p:cNvPr id="4" name="Imagen 3"/>
          <p:cNvPicPr>
            <a:picLocks noChangeAspect="1"/>
          </p:cNvPicPr>
          <p:nvPr/>
        </p:nvPicPr>
        <p:blipFill>
          <a:blip r:embed="rId5"/>
          <a:stretch>
            <a:fillRect/>
          </a:stretch>
        </p:blipFill>
        <p:spPr>
          <a:xfrm>
            <a:off x="1953635" y="1845600"/>
            <a:ext cx="7943400" cy="3710149"/>
          </a:xfrm>
          <a:prstGeom prst="rect">
            <a:avLst/>
          </a:prstGeom>
          <a:ln>
            <a:noFill/>
          </a:ln>
          <a:effectLst>
            <a:softEdge rad="112500"/>
          </a:effectLst>
        </p:spPr>
      </p:pic>
      <p:grpSp>
        <p:nvGrpSpPr>
          <p:cNvPr id="9" name="Grupo 8"/>
          <p:cNvGrpSpPr/>
          <p:nvPr/>
        </p:nvGrpSpPr>
        <p:grpSpPr>
          <a:xfrm>
            <a:off x="1081581" y="2831096"/>
            <a:ext cx="9388397" cy="1739156"/>
            <a:chOff x="2273419" y="2439016"/>
            <a:chExt cx="9388397" cy="1739156"/>
          </a:xfrm>
        </p:grpSpPr>
        <p:sp>
          <p:nvSpPr>
            <p:cNvPr id="8" name="Rectángulo redondeado 7"/>
            <p:cNvSpPr/>
            <p:nvPr/>
          </p:nvSpPr>
          <p:spPr>
            <a:xfrm>
              <a:off x="2273419" y="2439019"/>
              <a:ext cx="1404377" cy="17391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t>GES</a:t>
              </a:r>
              <a:r>
                <a:rPr lang="es-CO" sz="1400" b="1" dirty="0"/>
                <a:t>TIÓN DEL</a:t>
              </a:r>
            </a:p>
            <a:p>
              <a:pPr algn="ctr"/>
              <a:r>
                <a:rPr lang="es-CO" sz="1400" b="1" dirty="0"/>
                <a:t>RIESGO Y </a:t>
              </a:r>
            </a:p>
            <a:p>
              <a:pPr algn="ctr"/>
              <a:r>
                <a:rPr lang="es-CO" sz="1400" b="1" dirty="0"/>
                <a:t>PROMOCIÓN DE</a:t>
              </a:r>
            </a:p>
            <a:p>
              <a:pPr algn="ctr"/>
              <a:r>
                <a:rPr lang="es-CO" sz="1400" b="1" dirty="0"/>
                <a:t>LA SALUD EN LOS </a:t>
              </a:r>
            </a:p>
            <a:p>
              <a:pPr algn="ctr"/>
              <a:r>
                <a:rPr lang="es-CO" sz="1400" b="1" dirty="0"/>
                <a:t>ENTORNOS -1</a:t>
              </a:r>
            </a:p>
          </p:txBody>
        </p:sp>
        <p:sp>
          <p:nvSpPr>
            <p:cNvPr id="12" name="Rectángulo redondeado 11"/>
            <p:cNvSpPr/>
            <p:nvPr/>
          </p:nvSpPr>
          <p:spPr>
            <a:xfrm>
              <a:off x="3790132" y="2439016"/>
              <a:ext cx="1404377" cy="1739153"/>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redondeado 12"/>
            <p:cNvSpPr/>
            <p:nvPr/>
          </p:nvSpPr>
          <p:spPr>
            <a:xfrm>
              <a:off x="5342575" y="2439017"/>
              <a:ext cx="1404377" cy="1739153"/>
            </a:xfrm>
            <a:prstGeom prst="roundRect">
              <a:avLst/>
            </a:prstGeom>
            <a:solidFill>
              <a:srgbClr val="A0508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PREVENCION DE LA ENFERMEDAD </a:t>
              </a:r>
            </a:p>
            <a:p>
              <a:pPr algn="ctr"/>
              <a:r>
                <a:rPr lang="es-CO" sz="1400" dirty="0"/>
                <a:t>3</a:t>
              </a:r>
            </a:p>
          </p:txBody>
        </p:sp>
        <p:sp>
          <p:nvSpPr>
            <p:cNvPr id="14" name="Rectángulo redondeado 13"/>
            <p:cNvSpPr/>
            <p:nvPr/>
          </p:nvSpPr>
          <p:spPr>
            <a:xfrm>
              <a:off x="6917281" y="2439017"/>
              <a:ext cx="1404377" cy="1739153"/>
            </a:xfrm>
            <a:prstGeom prst="round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DETECCION TEMPRANA</a:t>
              </a:r>
            </a:p>
            <a:p>
              <a:pPr algn="ctr"/>
              <a:r>
                <a:rPr lang="es-CO" dirty="0"/>
                <a:t>4</a:t>
              </a:r>
            </a:p>
          </p:txBody>
        </p:sp>
        <p:sp>
          <p:nvSpPr>
            <p:cNvPr id="15" name="Rectángulo redondeado 14"/>
            <p:cNvSpPr/>
            <p:nvPr/>
          </p:nvSpPr>
          <p:spPr>
            <a:xfrm>
              <a:off x="8452044" y="2439016"/>
              <a:ext cx="1618478" cy="1739153"/>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TRATAMIENTO 5</a:t>
              </a:r>
            </a:p>
            <a:p>
              <a:pPr algn="ctr"/>
              <a:r>
                <a:rPr lang="es-CO" sz="1400" dirty="0" smtClean="0"/>
                <a:t>REHABILITACIÓN </a:t>
              </a:r>
              <a:r>
                <a:rPr lang="es-CO" sz="1600" dirty="0" smtClean="0"/>
                <a:t>6</a:t>
              </a:r>
            </a:p>
            <a:p>
              <a:pPr algn="ctr"/>
              <a:r>
                <a:rPr lang="es-CO" sz="1600" dirty="0" smtClean="0"/>
                <a:t>INCLUSIÓN 7</a:t>
              </a:r>
              <a:endParaRPr lang="es-CO" sz="1600" dirty="0"/>
            </a:p>
          </p:txBody>
        </p:sp>
        <p:sp>
          <p:nvSpPr>
            <p:cNvPr id="17" name="Rectángulo redondeado 16"/>
            <p:cNvSpPr/>
            <p:nvPr/>
          </p:nvSpPr>
          <p:spPr>
            <a:xfrm>
              <a:off x="10130118" y="2439018"/>
              <a:ext cx="1531698" cy="1739153"/>
            </a:xfrm>
            <a:prstGeom prst="round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POBLACIÓN SANA</a:t>
              </a:r>
              <a:endParaRPr lang="es-CO" dirty="0"/>
            </a:p>
          </p:txBody>
        </p:sp>
      </p:grpSp>
      <p:sp>
        <p:nvSpPr>
          <p:cNvPr id="19" name="Rectángulo 18"/>
          <p:cNvSpPr/>
          <p:nvPr/>
        </p:nvSpPr>
        <p:spPr>
          <a:xfrm>
            <a:off x="2636215" y="2922499"/>
            <a:ext cx="1280768" cy="1600438"/>
          </a:xfrm>
          <a:prstGeom prst="rect">
            <a:avLst/>
          </a:prstGeom>
        </p:spPr>
        <p:txBody>
          <a:bodyPr wrap="square">
            <a:spAutoFit/>
          </a:bodyPr>
          <a:lstStyle/>
          <a:p>
            <a:pPr algn="ctr"/>
            <a:r>
              <a:rPr lang="es-CO" sz="1400" b="1" dirty="0">
                <a:solidFill>
                  <a:srgbClr val="FFFFFF"/>
                </a:solidFill>
                <a:latin typeface="Calibri" panose="020F0502020204030204" pitchFamily="34" charset="0"/>
              </a:rPr>
              <a:t>PROMOCIÓN DE</a:t>
            </a:r>
          </a:p>
          <a:p>
            <a:pPr algn="ctr"/>
            <a:r>
              <a:rPr lang="es-CO" sz="1400" b="1" dirty="0">
                <a:solidFill>
                  <a:srgbClr val="FFFFFF"/>
                </a:solidFill>
                <a:latin typeface="Calibri" panose="020F0502020204030204" pitchFamily="34" charset="0"/>
              </a:rPr>
              <a:t>LA SALUD PSPIC Y</a:t>
            </a:r>
          </a:p>
          <a:p>
            <a:pPr algn="ctr"/>
            <a:r>
              <a:rPr lang="es-CO" sz="1400" b="1" dirty="0">
                <a:solidFill>
                  <a:srgbClr val="FFFFFF"/>
                </a:solidFill>
                <a:latin typeface="Calibri" panose="020F0502020204030204" pitchFamily="34" charset="0"/>
              </a:rPr>
              <a:t>EN LOS SERVICIOS </a:t>
            </a:r>
          </a:p>
          <a:p>
            <a:pPr algn="ctr"/>
            <a:r>
              <a:rPr lang="es-CO" sz="1400" b="1" dirty="0">
                <a:solidFill>
                  <a:srgbClr val="FFFFFF"/>
                </a:solidFill>
                <a:latin typeface="Calibri" panose="020F0502020204030204" pitchFamily="34" charset="0"/>
              </a:rPr>
              <a:t>2</a:t>
            </a:r>
            <a:endParaRPr lang="es-CO" sz="4000" dirty="0"/>
          </a:p>
        </p:txBody>
      </p:sp>
    </p:spTree>
    <p:extLst>
      <p:ext uri="{BB962C8B-B14F-4D97-AF65-F5344CB8AC3E}">
        <p14:creationId xmlns:p14="http://schemas.microsoft.com/office/powerpoint/2010/main" val="1851524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4"/>
          <a:stretch>
            <a:fillRect/>
          </a:stretch>
        </p:blipFill>
        <p:spPr>
          <a:xfrm>
            <a:off x="2511718" y="1379775"/>
            <a:ext cx="1253457" cy="968017"/>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1748159" y="415085"/>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ARTICULAR ACCIONES TRANSVERSALES</a:t>
            </a:r>
            <a:endParaRPr lang="es-CO" sz="3600" b="1" dirty="0"/>
          </a:p>
        </p:txBody>
      </p:sp>
      <p:pic>
        <p:nvPicPr>
          <p:cNvPr id="5" name="Imagen 4"/>
          <p:cNvPicPr>
            <a:picLocks noChangeAspect="1"/>
          </p:cNvPicPr>
          <p:nvPr/>
        </p:nvPicPr>
        <p:blipFill>
          <a:blip r:embed="rId6"/>
          <a:stretch>
            <a:fillRect/>
          </a:stretch>
        </p:blipFill>
        <p:spPr>
          <a:xfrm>
            <a:off x="1676383" y="1450823"/>
            <a:ext cx="1461264" cy="789553"/>
          </a:xfrm>
          <a:prstGeom prst="rect">
            <a:avLst/>
          </a:prstGeom>
        </p:spPr>
      </p:pic>
      <p:pic>
        <p:nvPicPr>
          <p:cNvPr id="7" name="Imagen 6"/>
          <p:cNvPicPr>
            <a:picLocks noChangeAspect="1"/>
          </p:cNvPicPr>
          <p:nvPr/>
        </p:nvPicPr>
        <p:blipFill>
          <a:blip r:embed="rId7"/>
          <a:stretch>
            <a:fillRect/>
          </a:stretch>
        </p:blipFill>
        <p:spPr>
          <a:xfrm>
            <a:off x="2529646" y="3263875"/>
            <a:ext cx="1293487" cy="1253890"/>
          </a:xfrm>
          <a:prstGeom prst="rect">
            <a:avLst/>
          </a:prstGeom>
        </p:spPr>
      </p:pic>
      <p:pic>
        <p:nvPicPr>
          <p:cNvPr id="8" name="Imagen 7"/>
          <p:cNvPicPr>
            <a:picLocks noChangeAspect="1"/>
          </p:cNvPicPr>
          <p:nvPr/>
        </p:nvPicPr>
        <p:blipFill>
          <a:blip r:embed="rId8"/>
          <a:stretch>
            <a:fillRect/>
          </a:stretch>
        </p:blipFill>
        <p:spPr>
          <a:xfrm>
            <a:off x="7873516" y="2213229"/>
            <a:ext cx="1489459" cy="978283"/>
          </a:xfrm>
          <a:prstGeom prst="rect">
            <a:avLst/>
          </a:prstGeom>
        </p:spPr>
      </p:pic>
      <p:pic>
        <p:nvPicPr>
          <p:cNvPr id="10" name="Imagen 9"/>
          <p:cNvPicPr>
            <a:picLocks noChangeAspect="1"/>
          </p:cNvPicPr>
          <p:nvPr/>
        </p:nvPicPr>
        <p:blipFill>
          <a:blip r:embed="rId9"/>
          <a:stretch>
            <a:fillRect/>
          </a:stretch>
        </p:blipFill>
        <p:spPr>
          <a:xfrm>
            <a:off x="7873516" y="4329448"/>
            <a:ext cx="1489459" cy="1131092"/>
          </a:xfrm>
          <a:prstGeom prst="rect">
            <a:avLst/>
          </a:prstGeom>
        </p:spPr>
      </p:pic>
      <p:pic>
        <p:nvPicPr>
          <p:cNvPr id="12" name="Imagen 11"/>
          <p:cNvPicPr>
            <a:picLocks noChangeAspect="1"/>
          </p:cNvPicPr>
          <p:nvPr/>
        </p:nvPicPr>
        <p:blipFill>
          <a:blip r:embed="rId10"/>
          <a:stretch>
            <a:fillRect/>
          </a:stretch>
        </p:blipFill>
        <p:spPr>
          <a:xfrm>
            <a:off x="715363" y="5539474"/>
            <a:ext cx="1507624" cy="998004"/>
          </a:xfrm>
          <a:prstGeom prst="rect">
            <a:avLst/>
          </a:prstGeom>
        </p:spPr>
      </p:pic>
      <p:sp>
        <p:nvSpPr>
          <p:cNvPr id="13" name="Flecha derecha 12"/>
          <p:cNvSpPr/>
          <p:nvPr/>
        </p:nvSpPr>
        <p:spPr>
          <a:xfrm>
            <a:off x="1682728" y="4460578"/>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derecha 15"/>
          <p:cNvSpPr/>
          <p:nvPr/>
        </p:nvSpPr>
        <p:spPr>
          <a:xfrm>
            <a:off x="1682728" y="2347792"/>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derecha 16"/>
          <p:cNvSpPr/>
          <p:nvPr/>
        </p:nvSpPr>
        <p:spPr>
          <a:xfrm rot="10800000">
            <a:off x="4509245" y="3366041"/>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derecha 17"/>
          <p:cNvSpPr/>
          <p:nvPr/>
        </p:nvSpPr>
        <p:spPr>
          <a:xfrm rot="10800000">
            <a:off x="2407015" y="5556772"/>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derecha 18"/>
          <p:cNvSpPr/>
          <p:nvPr/>
        </p:nvSpPr>
        <p:spPr>
          <a:xfrm rot="10800000">
            <a:off x="4509245" y="1285464"/>
            <a:ext cx="5522259" cy="963407"/>
          </a:xfrm>
          <a:prstGeom prst="rightArrow">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CuadroTexto 19"/>
          <p:cNvSpPr txBox="1"/>
          <p:nvPr/>
        </p:nvSpPr>
        <p:spPr>
          <a:xfrm>
            <a:off x="5118847" y="1582501"/>
            <a:ext cx="4912657" cy="400110"/>
          </a:xfrm>
          <a:prstGeom prst="rect">
            <a:avLst/>
          </a:prstGeom>
          <a:noFill/>
        </p:spPr>
        <p:txBody>
          <a:bodyPr wrap="square" rtlCol="0">
            <a:spAutoFit/>
          </a:bodyPr>
          <a:lstStyle/>
          <a:p>
            <a:r>
              <a:rPr lang="es-CO" sz="2000" dirty="0" smtClean="0"/>
              <a:t>Disminuir  daños auditiva y comunicativa</a:t>
            </a:r>
            <a:endParaRPr lang="es-CO" sz="2000" dirty="0"/>
          </a:p>
        </p:txBody>
      </p:sp>
      <p:sp>
        <p:nvSpPr>
          <p:cNvPr id="22" name="CuadroTexto 21"/>
          <p:cNvSpPr txBox="1"/>
          <p:nvPr/>
        </p:nvSpPr>
        <p:spPr>
          <a:xfrm>
            <a:off x="2222987" y="2665585"/>
            <a:ext cx="4912657" cy="400110"/>
          </a:xfrm>
          <a:prstGeom prst="rect">
            <a:avLst/>
          </a:prstGeom>
          <a:noFill/>
        </p:spPr>
        <p:txBody>
          <a:bodyPr wrap="square" rtlCol="0">
            <a:spAutoFit/>
          </a:bodyPr>
          <a:lstStyle/>
          <a:p>
            <a:pPr algn="ctr"/>
            <a:r>
              <a:rPr lang="es-CO" sz="2000" dirty="0" smtClean="0"/>
              <a:t>Alimentación saludable</a:t>
            </a:r>
            <a:endParaRPr lang="es-CO" sz="2000" dirty="0"/>
          </a:p>
        </p:txBody>
      </p:sp>
      <p:sp>
        <p:nvSpPr>
          <p:cNvPr id="23" name="CuadroTexto 22"/>
          <p:cNvSpPr txBox="1"/>
          <p:nvPr/>
        </p:nvSpPr>
        <p:spPr>
          <a:xfrm>
            <a:off x="5085492" y="3690147"/>
            <a:ext cx="4912657" cy="400110"/>
          </a:xfrm>
          <a:prstGeom prst="rect">
            <a:avLst/>
          </a:prstGeom>
          <a:noFill/>
        </p:spPr>
        <p:txBody>
          <a:bodyPr wrap="square" rtlCol="0">
            <a:spAutoFit/>
          </a:bodyPr>
          <a:lstStyle/>
          <a:p>
            <a:r>
              <a:rPr lang="es-CO" sz="2000" dirty="0" smtClean="0"/>
              <a:t>Disminuir la exposición y consumo de tabaco</a:t>
            </a:r>
            <a:endParaRPr lang="es-CO" sz="2000" dirty="0"/>
          </a:p>
        </p:txBody>
      </p:sp>
      <p:sp>
        <p:nvSpPr>
          <p:cNvPr id="24" name="CuadroTexto 23"/>
          <p:cNvSpPr txBox="1"/>
          <p:nvPr/>
        </p:nvSpPr>
        <p:spPr>
          <a:xfrm>
            <a:off x="2052916" y="4767114"/>
            <a:ext cx="4912657" cy="400110"/>
          </a:xfrm>
          <a:prstGeom prst="rect">
            <a:avLst/>
          </a:prstGeom>
          <a:noFill/>
        </p:spPr>
        <p:txBody>
          <a:bodyPr wrap="square" rtlCol="0">
            <a:spAutoFit/>
          </a:bodyPr>
          <a:lstStyle/>
          <a:p>
            <a:r>
              <a:rPr lang="es-CO" sz="2000" dirty="0" smtClean="0"/>
              <a:t>Aumento de la actividad física</a:t>
            </a:r>
            <a:endParaRPr lang="es-CO" sz="2000" dirty="0"/>
          </a:p>
        </p:txBody>
      </p:sp>
      <p:sp>
        <p:nvSpPr>
          <p:cNvPr id="25" name="CuadroTexto 24"/>
          <p:cNvSpPr txBox="1"/>
          <p:nvPr/>
        </p:nvSpPr>
        <p:spPr>
          <a:xfrm>
            <a:off x="2960859" y="5838421"/>
            <a:ext cx="4912657" cy="400110"/>
          </a:xfrm>
          <a:prstGeom prst="rect">
            <a:avLst/>
          </a:prstGeom>
          <a:noFill/>
        </p:spPr>
        <p:txBody>
          <a:bodyPr wrap="square" rtlCol="0">
            <a:spAutoFit/>
          </a:bodyPr>
          <a:lstStyle/>
          <a:p>
            <a:r>
              <a:rPr lang="es-CO" sz="2000" dirty="0" smtClean="0"/>
              <a:t>Disminución de consumo de alcohol</a:t>
            </a:r>
            <a:endParaRPr lang="es-CO" sz="2000" dirty="0"/>
          </a:p>
        </p:txBody>
      </p:sp>
    </p:spTree>
    <p:extLst>
      <p:ext uri="{BB962C8B-B14F-4D97-AF65-F5344CB8AC3E}">
        <p14:creationId xmlns:p14="http://schemas.microsoft.com/office/powerpoint/2010/main" val="2395548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1" name="Rectángulo 10"/>
          <p:cNvSpPr/>
          <p:nvPr/>
        </p:nvSpPr>
        <p:spPr>
          <a:xfrm>
            <a:off x="143436" y="397156"/>
            <a:ext cx="11080376" cy="830997"/>
          </a:xfrm>
          <a:prstGeom prst="rect">
            <a:avLst/>
          </a:prstGeom>
        </p:spPr>
        <p:txBody>
          <a:bodyPr wrap="square">
            <a:spAutoFit/>
          </a:bodyPr>
          <a:lstStyle/>
          <a:p>
            <a:pPr algn="ctr"/>
            <a:r>
              <a:rPr lang="es-CO" sz="2400" b="1" dirty="0" smtClean="0">
                <a:solidFill>
                  <a:srgbClr val="E20E18"/>
                </a:solidFill>
                <a:latin typeface="Montserrat Black" panose="00000A00000000000000" pitchFamily="2" charset="0"/>
              </a:rPr>
              <a:t>ABORDAJE INTEGRAL DE LAS ALTERACIONES DE SALUD </a:t>
            </a:r>
          </a:p>
          <a:p>
            <a:pPr algn="ctr"/>
            <a:r>
              <a:rPr lang="es-CO" sz="2400" b="1" dirty="0" smtClean="0">
                <a:solidFill>
                  <a:srgbClr val="E20E18"/>
                </a:solidFill>
                <a:latin typeface="Montserrat Black" panose="00000A00000000000000" pitchFamily="2" charset="0"/>
              </a:rPr>
              <a:t>AUDITIVA Y COMUNICATIVA EN EL POS</a:t>
            </a:r>
            <a:endParaRPr lang="es-CO" sz="2400" b="1" dirty="0"/>
          </a:p>
        </p:txBody>
      </p:sp>
      <p:sp>
        <p:nvSpPr>
          <p:cNvPr id="4" name="Rectángulo redondeado 3"/>
          <p:cNvSpPr/>
          <p:nvPr/>
        </p:nvSpPr>
        <p:spPr>
          <a:xfrm>
            <a:off x="855451" y="1595022"/>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1. Disminuir las barreras de acceso a los servicios de salud. </a:t>
            </a:r>
          </a:p>
        </p:txBody>
      </p:sp>
      <p:sp>
        <p:nvSpPr>
          <p:cNvPr id="8" name="Rectángulo redondeado 7"/>
          <p:cNvSpPr/>
          <p:nvPr/>
        </p:nvSpPr>
        <p:spPr>
          <a:xfrm>
            <a:off x="511312" y="4458204"/>
            <a:ext cx="4859511" cy="140949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6. Asegurar las acciones de: promoción, prevención, detección, temprana, diagnostico y atención oportuna, rehabilitación e inclusión social.</a:t>
            </a:r>
          </a:p>
        </p:txBody>
      </p:sp>
      <p:sp>
        <p:nvSpPr>
          <p:cNvPr id="10" name="Rectángulo redondeado 9"/>
          <p:cNvSpPr/>
          <p:nvPr/>
        </p:nvSpPr>
        <p:spPr>
          <a:xfrm>
            <a:off x="4406112" y="1595022"/>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2. Priorizar y dar </a:t>
            </a:r>
            <a:r>
              <a:rPr lang="es-CO" dirty="0" err="1">
                <a:ln w="0"/>
                <a:solidFill>
                  <a:schemeClr val="tx1"/>
                </a:solidFill>
                <a:effectLst>
                  <a:outerShdw blurRad="38100" dist="19050" dir="2700000" algn="tl" rotWithShape="0">
                    <a:schemeClr val="dk1">
                      <a:alpha val="40000"/>
                    </a:schemeClr>
                  </a:outerShdw>
                </a:effectLst>
              </a:rPr>
              <a:t>resolutividad</a:t>
            </a:r>
            <a:r>
              <a:rPr lang="es-CO" dirty="0">
                <a:ln w="0"/>
                <a:solidFill>
                  <a:schemeClr val="tx1"/>
                </a:solidFill>
                <a:effectLst>
                  <a:outerShdw blurRad="38100" dist="19050" dir="2700000" algn="tl" rotWithShape="0">
                    <a:schemeClr val="dk1">
                      <a:alpha val="40000"/>
                    </a:schemeClr>
                  </a:outerShdw>
                </a:effectLst>
              </a:rPr>
              <a:t> </a:t>
            </a:r>
          </a:p>
          <a:p>
            <a:endParaRPr lang="es-CO" dirty="0">
              <a:ln w="0"/>
              <a:solidFill>
                <a:schemeClr val="tx1"/>
              </a:solidFill>
              <a:effectLst>
                <a:outerShdw blurRad="38100" dist="19050" dir="2700000" algn="tl" rotWithShape="0">
                  <a:schemeClr val="dk1">
                    <a:alpha val="40000"/>
                  </a:schemeClr>
                </a:outerShdw>
              </a:effectLst>
            </a:endParaRPr>
          </a:p>
        </p:txBody>
      </p:sp>
      <p:sp>
        <p:nvSpPr>
          <p:cNvPr id="13" name="Rectángulo redondeado 12"/>
          <p:cNvSpPr/>
          <p:nvPr/>
        </p:nvSpPr>
        <p:spPr>
          <a:xfrm>
            <a:off x="6078703" y="4529235"/>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7. Contemplar los enfoques: Derechos, Determinantes sociales y diferencial</a:t>
            </a:r>
          </a:p>
        </p:txBody>
      </p:sp>
      <p:sp>
        <p:nvSpPr>
          <p:cNvPr id="14" name="Rectángulo redondeado 13"/>
          <p:cNvSpPr/>
          <p:nvPr/>
        </p:nvSpPr>
        <p:spPr>
          <a:xfrm>
            <a:off x="5809129" y="2699606"/>
            <a:ext cx="5683623" cy="1543446"/>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5. Ofertar </a:t>
            </a:r>
            <a:r>
              <a:rPr lang="es-CO" dirty="0" smtClean="0">
                <a:ln w="0"/>
                <a:solidFill>
                  <a:schemeClr val="tx1"/>
                </a:solidFill>
                <a:effectLst>
                  <a:outerShdw blurRad="38100" dist="19050" dir="2700000" algn="tl" rotWithShape="0">
                    <a:schemeClr val="dk1">
                      <a:alpha val="40000"/>
                    </a:schemeClr>
                  </a:outerShdw>
                </a:effectLst>
              </a:rPr>
              <a:t>servicios </a:t>
            </a:r>
            <a:r>
              <a:rPr lang="es-CO" dirty="0">
                <a:ln w="0"/>
                <a:solidFill>
                  <a:schemeClr val="tx1"/>
                </a:solidFill>
                <a:effectLst>
                  <a:outerShdw blurRad="38100" dist="19050" dir="2700000" algn="tl" rotWithShape="0">
                    <a:schemeClr val="dk1">
                      <a:alpha val="40000"/>
                    </a:schemeClr>
                  </a:outerShdw>
                </a:effectLst>
              </a:rPr>
              <a:t>integrales e integrados de salud (especializados  de pediatría, audiología, fonoaudiología, otorrinolaringología) para la atención </a:t>
            </a:r>
          </a:p>
          <a:p>
            <a:r>
              <a:rPr lang="es-CO" dirty="0">
                <a:ln w="0"/>
                <a:solidFill>
                  <a:schemeClr val="tx1"/>
                </a:solidFill>
                <a:effectLst>
                  <a:outerShdw blurRad="38100" dist="19050" dir="2700000" algn="tl" rotWithShape="0">
                    <a:schemeClr val="dk1">
                      <a:alpha val="40000"/>
                    </a:schemeClr>
                  </a:outerShdw>
                </a:effectLst>
              </a:rPr>
              <a:t>especialmente de la primera infancia y persona mayor. </a:t>
            </a:r>
          </a:p>
        </p:txBody>
      </p:sp>
      <p:sp>
        <p:nvSpPr>
          <p:cNvPr id="15" name="Rectángulo redondeado 14"/>
          <p:cNvSpPr/>
          <p:nvPr/>
        </p:nvSpPr>
        <p:spPr>
          <a:xfrm>
            <a:off x="251011" y="2657779"/>
            <a:ext cx="5235388" cy="1654357"/>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4. Asegurar la valoración del desarrollo auditivo, de habla, lenguaje y comunicación en los niños menores de 12 años y la detección temprana de</a:t>
            </a:r>
          </a:p>
          <a:p>
            <a:r>
              <a:rPr lang="es-CO" dirty="0">
                <a:ln w="0"/>
                <a:solidFill>
                  <a:schemeClr val="tx1"/>
                </a:solidFill>
                <a:effectLst>
                  <a:outerShdw blurRad="38100" dist="19050" dir="2700000" algn="tl" rotWithShape="0">
                    <a:schemeClr val="dk1">
                      <a:alpha val="40000"/>
                    </a:schemeClr>
                  </a:outerShdw>
                </a:effectLst>
              </a:rPr>
              <a:t>sus alteraciones en el curso de vida. </a:t>
            </a:r>
          </a:p>
        </p:txBody>
      </p:sp>
      <p:sp>
        <p:nvSpPr>
          <p:cNvPr id="16" name="Rectángulo redondeado 15"/>
          <p:cNvSpPr/>
          <p:nvPr/>
        </p:nvSpPr>
        <p:spPr>
          <a:xfrm>
            <a:off x="7978842" y="1574703"/>
            <a:ext cx="3496235" cy="914400"/>
          </a:xfrm>
          <a:prstGeom prst="roundRect">
            <a:avLst/>
          </a:prstGeom>
          <a:gradFill>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13500000" scaled="1"/>
          </a:gradFill>
          <a:ln>
            <a:solidFill>
              <a:srgbClr val="A4A3A2"/>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n w="0"/>
                <a:solidFill>
                  <a:schemeClr val="tx1"/>
                </a:solidFill>
                <a:effectLst>
                  <a:outerShdw blurRad="38100" dist="19050" dir="2700000" algn="tl" rotWithShape="0">
                    <a:schemeClr val="dk1">
                      <a:alpha val="40000"/>
                    </a:schemeClr>
                  </a:outerShdw>
                </a:effectLst>
              </a:rPr>
              <a:t>3. Brindar atención de calidad y con humanización </a:t>
            </a:r>
          </a:p>
        </p:txBody>
      </p:sp>
    </p:spTree>
    <p:extLst>
      <p:ext uri="{BB962C8B-B14F-4D97-AF65-F5344CB8AC3E}">
        <p14:creationId xmlns:p14="http://schemas.microsoft.com/office/powerpoint/2010/main" val="1988538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2" name="Imagen 1"/>
          <p:cNvPicPr>
            <a:picLocks noChangeAspect="1"/>
          </p:cNvPicPr>
          <p:nvPr/>
        </p:nvPicPr>
        <p:blipFill>
          <a:blip r:embed="rId6"/>
          <a:stretch>
            <a:fillRect/>
          </a:stretch>
        </p:blipFill>
        <p:spPr>
          <a:xfrm>
            <a:off x="2685566" y="124865"/>
            <a:ext cx="6861390" cy="5151420"/>
          </a:xfrm>
          <a:prstGeom prst="rect">
            <a:avLst/>
          </a:prstGeom>
        </p:spPr>
      </p:pic>
    </p:spTree>
    <p:extLst>
      <p:ext uri="{BB962C8B-B14F-4D97-AF65-F5344CB8AC3E}">
        <p14:creationId xmlns:p14="http://schemas.microsoft.com/office/powerpoint/2010/main" val="2008676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740018" y="1078442"/>
            <a:ext cx="6534239" cy="2062103"/>
          </a:xfrm>
          <a:prstGeom prst="rect">
            <a:avLst/>
          </a:prstGeom>
          <a:noFill/>
        </p:spPr>
        <p:txBody>
          <a:bodyPr wrap="square" rtlCol="0">
            <a:spAutoFit/>
          </a:bodyPr>
          <a:lstStyle/>
          <a:p>
            <a:r>
              <a:rPr lang="es-ES" sz="3200" b="1" dirty="0">
                <a:solidFill>
                  <a:srgbClr val="FF0000"/>
                </a:solidFill>
                <a:latin typeface="Arial" pitchFamily="34" charset="0"/>
                <a:ea typeface="Open Sans" panose="020B0606030504020204" pitchFamily="34" charset="0"/>
                <a:cs typeface="Arial" pitchFamily="34" charset="0"/>
              </a:rPr>
              <a:t>DIMENSIÓN VIDA SALUDABLE Y CONDICIONES NO TRANSMISIBLES</a:t>
            </a:r>
            <a:endParaRPr lang="id-ID" sz="3200" b="1" dirty="0">
              <a:solidFill>
                <a:srgbClr val="FF0000"/>
              </a:solidFill>
              <a:latin typeface="Arial" pitchFamily="34" charset="0"/>
              <a:ea typeface="Open Sans" panose="020B0606030504020204" pitchFamily="34" charset="0"/>
              <a:cs typeface="Arial" pitchFamily="34" charset="0"/>
            </a:endParaRPr>
          </a:p>
          <a:p>
            <a:endParaRPr lang="es-CO" sz="3200" b="1" dirty="0" smtClean="0">
              <a:solidFill>
                <a:srgbClr val="FF0000"/>
              </a:solidFill>
              <a:latin typeface="Montserrat Black" panose="00000A00000000000000" pitchFamily="2"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
        <p:nvSpPr>
          <p:cNvPr id="3" name="Rectángulo 2"/>
          <p:cNvSpPr/>
          <p:nvPr/>
        </p:nvSpPr>
        <p:spPr>
          <a:xfrm>
            <a:off x="740018" y="4175159"/>
            <a:ext cx="6193045" cy="1077218"/>
          </a:xfrm>
          <a:prstGeom prst="rect">
            <a:avLst/>
          </a:prstGeom>
        </p:spPr>
        <p:txBody>
          <a:bodyPr wrap="square">
            <a:spAutoFit/>
          </a:bodyPr>
          <a:lstStyle/>
          <a:p>
            <a:r>
              <a:rPr lang="es-CO" sz="3200" b="1" dirty="0"/>
              <a:t>SECRETARÍA DE SALUD PÚBLICA Y SEGURIDAD SOCIAL</a:t>
            </a:r>
          </a:p>
        </p:txBody>
      </p:sp>
    </p:spTree>
    <p:extLst>
      <p:ext uri="{BB962C8B-B14F-4D97-AF65-F5344CB8AC3E}">
        <p14:creationId xmlns:p14="http://schemas.microsoft.com/office/powerpoint/2010/main" val="169262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46560" y="622817"/>
            <a:ext cx="5791523" cy="1938992"/>
          </a:xfrm>
          <a:prstGeom prst="rect">
            <a:avLst/>
          </a:prstGeom>
          <a:noFill/>
        </p:spPr>
        <p:txBody>
          <a:bodyPr wrap="square" rtlCol="0">
            <a:spAutoFit/>
          </a:bodyPr>
          <a:lstStyle/>
          <a:p>
            <a:r>
              <a:rPr lang="es-CO" sz="4000" b="1" dirty="0" smtClean="0">
                <a:solidFill>
                  <a:schemeClr val="bg1"/>
                </a:solidFill>
                <a:latin typeface="Montserrat Black" panose="00000A00000000000000" pitchFamily="2" charset="0"/>
              </a:rPr>
              <a:t>NORMATIVIDAD EN EL PROGRAMA DE SALUD AUDITIVA</a:t>
            </a:r>
          </a:p>
        </p:txBody>
      </p:sp>
      <p:sp>
        <p:nvSpPr>
          <p:cNvPr id="4" name="CuadroTexto 3"/>
          <p:cNvSpPr txBox="1"/>
          <p:nvPr/>
        </p:nvSpPr>
        <p:spPr>
          <a:xfrm>
            <a:off x="158903" y="4049302"/>
            <a:ext cx="6828750" cy="2677656"/>
          </a:xfrm>
          <a:prstGeom prst="rect">
            <a:avLst/>
          </a:prstGeom>
          <a:noFill/>
        </p:spPr>
        <p:txBody>
          <a:bodyPr wrap="square" rtlCol="0">
            <a:spAutoFit/>
          </a:bodyPr>
          <a:lstStyle/>
          <a:p>
            <a:r>
              <a:rPr lang="es-CO" sz="2400" b="1" dirty="0" smtClean="0">
                <a:solidFill>
                  <a:schemeClr val="bg1"/>
                </a:solidFill>
                <a:latin typeface="Montserrat Black" panose="00000A00000000000000" pitchFamily="2" charset="0"/>
              </a:rPr>
              <a:t>GUSTAVO ADLFO GOMEZ MARQUEZ</a:t>
            </a:r>
          </a:p>
          <a:p>
            <a:r>
              <a:rPr lang="es-CO" sz="2400" b="1" dirty="0" smtClean="0">
                <a:solidFill>
                  <a:schemeClr val="bg1"/>
                </a:solidFill>
                <a:latin typeface="Montserrat Black" panose="00000A00000000000000" pitchFamily="2" charset="0"/>
              </a:rPr>
              <a:t>ENFERMERO PROFESIONAL</a:t>
            </a:r>
          </a:p>
          <a:p>
            <a:endParaRPr lang="es-CO" sz="2400" b="1" dirty="0" smtClean="0">
              <a:solidFill>
                <a:schemeClr val="bg1"/>
              </a:solidFill>
              <a:latin typeface="Montserrat Black" panose="00000A00000000000000" pitchFamily="2" charset="0"/>
            </a:endParaRPr>
          </a:p>
          <a:p>
            <a:r>
              <a:rPr lang="es-CO" sz="2400" b="1" dirty="0" smtClean="0">
                <a:solidFill>
                  <a:schemeClr val="bg1"/>
                </a:solidFill>
                <a:latin typeface="Montserrat Black" panose="00000A00000000000000" pitchFamily="2" charset="0"/>
              </a:rPr>
              <a:t>Referente de la Ruta Salud Visual y Auditiva Secretaria de Salud y Seguridad Social Municipio de Pereira.</a:t>
            </a:r>
          </a:p>
        </p:txBody>
      </p:sp>
      <p:pic>
        <p:nvPicPr>
          <p:cNvPr id="2" name="Imagen 1"/>
          <p:cNvPicPr>
            <a:picLocks noChangeAspect="1"/>
          </p:cNvPicPr>
          <p:nvPr/>
        </p:nvPicPr>
        <p:blipFill>
          <a:blip r:embed="rId3"/>
          <a:stretch>
            <a:fillRect/>
          </a:stretch>
        </p:blipFill>
        <p:spPr>
          <a:xfrm>
            <a:off x="5477240" y="1093871"/>
            <a:ext cx="5628917" cy="3953332"/>
          </a:xfrm>
          <a:prstGeom prst="ellipse">
            <a:avLst/>
          </a:prstGeom>
          <a:ln>
            <a:noFill/>
          </a:ln>
          <a:effectLst>
            <a:softEdge rad="112500"/>
          </a:effectLst>
        </p:spPr>
      </p:pic>
    </p:spTree>
    <p:extLst>
      <p:ext uri="{BB962C8B-B14F-4D97-AF65-F5344CB8AC3E}">
        <p14:creationId xmlns:p14="http://schemas.microsoft.com/office/powerpoint/2010/main" val="162069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1201002" y="1624808"/>
            <a:ext cx="9880979" cy="3908762"/>
          </a:xfrm>
          <a:prstGeom prst="rect">
            <a:avLst/>
          </a:prstGeom>
          <a:noFill/>
        </p:spPr>
        <p:txBody>
          <a:bodyPr wrap="square" rtlCol="0">
            <a:spAutoFit/>
          </a:bodyPr>
          <a:lstStyle/>
          <a:p>
            <a:pPr algn="just"/>
            <a:r>
              <a:rPr lang="es-CO" dirty="0">
                <a:latin typeface="Arial" panose="020B0604020202020204" pitchFamily="34" charset="0"/>
                <a:cs typeface="Arial" panose="020B0604020202020204" pitchFamily="34" charset="0"/>
              </a:rPr>
              <a:t>Da vía a las Rutas Integrales de Atención en Salud (RIAS), en el marco del Modelo Integral de Atención en Salud (MIAS), la cual tiene como objetivo buscar un modelo que pase del asistencialismo a la prevención; las entidades territoriales, las aseguradoras y los prestadores estarán obligadas a brindar atenciones para promover la salud y anticiparse a la enfermedad tanto en niños, adolescentes, adultos y adultos mayores.</a:t>
            </a:r>
          </a:p>
          <a:p>
            <a:pPr algn="just"/>
            <a:endParaRPr lang="es-CO" b="1" dirty="0">
              <a:latin typeface="Arial" panose="020B0604020202020204" pitchFamily="34" charset="0"/>
              <a:cs typeface="Arial" pitchFamily="34" charset="0"/>
            </a:endParaRPr>
          </a:p>
          <a:p>
            <a:pPr algn="just"/>
            <a:r>
              <a:rPr lang="es-CO" b="1" dirty="0">
                <a:latin typeface="Arial" panose="020B0604020202020204" pitchFamily="34" charset="0"/>
                <a:cs typeface="Arial" pitchFamily="34" charset="0"/>
              </a:rPr>
              <a:t>LAS RIAS (Ruta Integral de Atención en Salud)</a:t>
            </a:r>
          </a:p>
          <a:p>
            <a:pPr algn="just"/>
            <a:r>
              <a:rPr lang="es-CO" dirty="0">
                <a:latin typeface="Arial" panose="020B0604020202020204" pitchFamily="34" charset="0"/>
                <a:cs typeface="Arial" panose="020B0604020202020204" pitchFamily="34" charset="0"/>
              </a:rPr>
              <a:t>Tiene como objetivo  </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Contribuir al mejoramiento de los resultados en salud</a:t>
            </a:r>
          </a:p>
          <a:p>
            <a:pPr marL="342900" indent="-342900" algn="just">
              <a:buFont typeface="Arial" panose="020B0604020202020204" pitchFamily="34" charset="0"/>
              <a:buChar char="•"/>
            </a:pPr>
            <a:r>
              <a:rPr lang="es-CO" dirty="0">
                <a:latin typeface="Arial" panose="020B0604020202020204" pitchFamily="34" charset="0"/>
                <a:cs typeface="Arial" panose="020B0604020202020204" pitchFamily="34" charset="0"/>
              </a:rPr>
              <a:t>Reducir la carga de la enfermedad </a:t>
            </a: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Mediante las condiciones necesarias para asegurar la integralidad en la atención en Salud para las personas, familias y comunidades.</a:t>
            </a:r>
            <a:endParaRPr lang="es-ES" dirty="0">
              <a:latin typeface="Arial" panose="020B0604020202020204" pitchFamily="34" charset="0"/>
              <a:cs typeface="Arial" pitchFamily="34" charset="0"/>
            </a:endParaRPr>
          </a:p>
          <a:p>
            <a:endParaRPr lang="es-CO" sz="1600" dirty="0">
              <a:solidFill>
                <a:srgbClr val="727070"/>
              </a:solidFill>
              <a:latin typeface="Montserrat Medium" panose="00000600000000000000" pitchFamily="2" charset="0"/>
            </a:endParaRPr>
          </a:p>
        </p:txBody>
      </p:sp>
      <p:sp>
        <p:nvSpPr>
          <p:cNvPr id="7" name="CuadroTexto 6"/>
          <p:cNvSpPr txBox="1"/>
          <p:nvPr/>
        </p:nvSpPr>
        <p:spPr>
          <a:xfrm>
            <a:off x="2818833" y="550298"/>
            <a:ext cx="5654112" cy="584775"/>
          </a:xfrm>
          <a:prstGeom prst="rect">
            <a:avLst/>
          </a:prstGeom>
          <a:noFill/>
        </p:spPr>
        <p:txBody>
          <a:bodyPr wrap="none" rtlCol="0">
            <a:spAutoFit/>
          </a:bodyPr>
          <a:lstStyle/>
          <a:p>
            <a:pPr marL="457200" lvl="0" indent="-457200" algn="ctr"/>
            <a:r>
              <a:rPr lang="es-CO" sz="3200" b="1" dirty="0">
                <a:solidFill>
                  <a:srgbClr val="FF0000"/>
                </a:solidFill>
                <a:latin typeface="Arial" pitchFamily="34" charset="0"/>
                <a:cs typeface="Arial" pitchFamily="34" charset="0"/>
              </a:rPr>
              <a:t>RESOLUCIÓN 3280 DE 2018</a:t>
            </a:r>
          </a:p>
        </p:txBody>
      </p:sp>
    </p:spTree>
    <p:extLst>
      <p:ext uri="{BB962C8B-B14F-4D97-AF65-F5344CB8AC3E}">
        <p14:creationId xmlns:p14="http://schemas.microsoft.com/office/powerpoint/2010/main" val="2527591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C6D5181-ABF5-4215-BF7E-4FC2F472B4D7}"/>
              </a:ext>
            </a:extLst>
          </p:cNvPr>
          <p:cNvGraphicFramePr/>
          <p:nvPr>
            <p:extLst>
              <p:ext uri="{D42A27DB-BD31-4B8C-83A1-F6EECF244321}">
                <p14:modId xmlns:p14="http://schemas.microsoft.com/office/powerpoint/2010/main" val="1082894856"/>
              </p:ext>
            </p:extLst>
          </p:nvPr>
        </p:nvGraphicFramePr>
        <p:xfrm>
          <a:off x="1009931" y="1303469"/>
          <a:ext cx="10098695" cy="393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3424309" y="364656"/>
            <a:ext cx="4086696" cy="646331"/>
          </a:xfrm>
          <a:prstGeom prst="rect">
            <a:avLst/>
          </a:prstGeom>
        </p:spPr>
        <p:txBody>
          <a:bodyPr wrap="none">
            <a:spAutoFit/>
          </a:bodyPr>
          <a:lstStyle/>
          <a:p>
            <a:r>
              <a:rPr lang="es-CO" sz="3600" b="1" dirty="0" smtClean="0">
                <a:solidFill>
                  <a:srgbClr val="FF0000"/>
                </a:solidFill>
              </a:rPr>
              <a:t>INGRESO A LAS RIAS</a:t>
            </a:r>
            <a:endParaRPr lang="es-CO" sz="3600" b="1" dirty="0">
              <a:solidFill>
                <a:srgbClr val="FF0000"/>
              </a:solidFill>
            </a:endParaRPr>
          </a:p>
        </p:txBody>
      </p:sp>
    </p:spTree>
    <p:extLst>
      <p:ext uri="{BB962C8B-B14F-4D97-AF65-F5344CB8AC3E}">
        <p14:creationId xmlns:p14="http://schemas.microsoft.com/office/powerpoint/2010/main" val="426192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4"/>
          <a:stretch>
            <a:fillRect/>
          </a:stretch>
        </p:blipFill>
        <p:spPr>
          <a:xfrm>
            <a:off x="6198995" y="1179835"/>
            <a:ext cx="5762380" cy="4321369"/>
          </a:xfrm>
          <a:prstGeom prst="ellipse">
            <a:avLst/>
          </a:prstGeom>
          <a:ln>
            <a:noFill/>
          </a:ln>
          <a:effectLst>
            <a:softEdge rad="112500"/>
          </a:effectLst>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085529" y="533504"/>
            <a:ext cx="822693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SALUD AUDITIVA Y COMUNICATIVA</a:t>
            </a:r>
            <a:endParaRPr lang="es-CO" sz="3600" b="1" dirty="0"/>
          </a:p>
        </p:txBody>
      </p:sp>
      <p:sp>
        <p:nvSpPr>
          <p:cNvPr id="4" name="Rectángulo 3"/>
          <p:cNvSpPr/>
          <p:nvPr/>
        </p:nvSpPr>
        <p:spPr>
          <a:xfrm>
            <a:off x="1200482" y="1606692"/>
            <a:ext cx="6186435" cy="3539430"/>
          </a:xfrm>
          <a:prstGeom prst="rect">
            <a:avLst/>
          </a:prstGeom>
        </p:spPr>
        <p:txBody>
          <a:bodyPr wrap="square">
            <a:spAutoFit/>
          </a:bodyPr>
          <a:lstStyle/>
          <a:p>
            <a:r>
              <a:rPr lang="es-CO" sz="2800" dirty="0"/>
              <a:t>Salud Auditiva y comunicativa: Es la capacidad efectiva sana del ser humano</a:t>
            </a:r>
          </a:p>
          <a:p>
            <a:r>
              <a:rPr lang="es-CO" sz="2800" dirty="0"/>
              <a:t>para oír, ligada a la función de c</a:t>
            </a:r>
            <a:r>
              <a:rPr lang="es-CO" sz="2800" dirty="0" smtClean="0"/>
              <a:t>omunicar </a:t>
            </a:r>
            <a:r>
              <a:rPr lang="es-CO" sz="2800" dirty="0"/>
              <a:t>a través del lenguaje, dicha capacidad</a:t>
            </a:r>
          </a:p>
          <a:p>
            <a:r>
              <a:rPr lang="es-CO" sz="2800" dirty="0"/>
              <a:t>depende de las estructuras y fisiología del órgano de la audición, del grado de</a:t>
            </a:r>
          </a:p>
          <a:p>
            <a:r>
              <a:rPr lang="es-CO" sz="2800" dirty="0"/>
              <a:t>maduración del individuo y del a</a:t>
            </a:r>
            <a:r>
              <a:rPr lang="es-CO" sz="2800" dirty="0" smtClean="0"/>
              <a:t>mbiente </a:t>
            </a:r>
            <a:r>
              <a:rPr lang="es-CO" sz="2800" dirty="0"/>
              <a:t>sociocultural en el que se desenvuelve. </a:t>
            </a:r>
          </a:p>
        </p:txBody>
      </p:sp>
    </p:spTree>
    <p:extLst>
      <p:ext uri="{BB962C8B-B14F-4D97-AF65-F5344CB8AC3E}">
        <p14:creationId xmlns:p14="http://schemas.microsoft.com/office/powerpoint/2010/main" val="4016178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4"/>
          <a:stretch>
            <a:fillRect/>
          </a:stretch>
        </p:blipFill>
        <p:spPr>
          <a:xfrm>
            <a:off x="6705600" y="2061885"/>
            <a:ext cx="5197158" cy="3478306"/>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1620971" y="616133"/>
            <a:ext cx="9058890"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TRANSTORNOS DEL SISTEMA AUDITIVO</a:t>
            </a:r>
            <a:endParaRPr lang="es-CO" sz="3600" b="1" dirty="0"/>
          </a:p>
        </p:txBody>
      </p:sp>
      <p:sp>
        <p:nvSpPr>
          <p:cNvPr id="2" name="Rectángulo 1"/>
          <p:cNvSpPr/>
          <p:nvPr/>
        </p:nvSpPr>
        <p:spPr>
          <a:xfrm>
            <a:off x="1114186" y="1656912"/>
            <a:ext cx="5770709" cy="4832092"/>
          </a:xfrm>
          <a:prstGeom prst="rect">
            <a:avLst/>
          </a:prstGeom>
        </p:spPr>
        <p:txBody>
          <a:bodyPr wrap="square">
            <a:spAutoFit/>
          </a:bodyPr>
          <a:lstStyle/>
          <a:p>
            <a:endParaRPr lang="es-CO" sz="2800" dirty="0"/>
          </a:p>
          <a:p>
            <a:r>
              <a:rPr lang="es-CO" sz="2800" dirty="0"/>
              <a:t>L</a:t>
            </a:r>
            <a:r>
              <a:rPr lang="es-CO" sz="2800" dirty="0" smtClean="0"/>
              <a:t>os </a:t>
            </a:r>
            <a:r>
              <a:rPr lang="es-CO" sz="2800" dirty="0"/>
              <a:t>trastornos del sistema auditivo y la discapacidad auditiva han sido </a:t>
            </a:r>
          </a:p>
          <a:p>
            <a:r>
              <a:rPr lang="es-CO" sz="2800" dirty="0"/>
              <a:t>identificados como </a:t>
            </a:r>
            <a:r>
              <a:rPr lang="es-CO" sz="2800" dirty="0" smtClean="0"/>
              <a:t>prioritarios</a:t>
            </a:r>
            <a:r>
              <a:rPr lang="es-CO" sz="2800" dirty="0"/>
              <a:t> y</a:t>
            </a:r>
            <a:r>
              <a:rPr lang="es-CO" sz="2800" dirty="0" smtClean="0"/>
              <a:t> exigen respuestas </a:t>
            </a:r>
            <a:r>
              <a:rPr lang="es-CO" sz="2800" dirty="0"/>
              <a:t>estatales y gubernamentales efectivas, </a:t>
            </a:r>
            <a:r>
              <a:rPr lang="es-CO" sz="2800" dirty="0" smtClean="0"/>
              <a:t>las </a:t>
            </a:r>
            <a:r>
              <a:rPr lang="es-CO" sz="2800" dirty="0"/>
              <a:t>causas principales </a:t>
            </a:r>
            <a:r>
              <a:rPr lang="es-CO" sz="2800" dirty="0" smtClean="0"/>
              <a:t>de daño </a:t>
            </a:r>
            <a:r>
              <a:rPr lang="es-CO" sz="2800" dirty="0"/>
              <a:t>o deterioro del sistema auditivo de los colombianos y de intervención prioritaria </a:t>
            </a:r>
          </a:p>
          <a:p>
            <a:r>
              <a:rPr lang="es-CO" sz="2800" dirty="0"/>
              <a:t>obedecen a:   </a:t>
            </a:r>
          </a:p>
          <a:p>
            <a:r>
              <a:rPr lang="es-CO" sz="2800" dirty="0"/>
              <a:t> </a:t>
            </a:r>
          </a:p>
        </p:txBody>
      </p:sp>
    </p:spTree>
    <p:extLst>
      <p:ext uri="{BB962C8B-B14F-4D97-AF65-F5344CB8AC3E}">
        <p14:creationId xmlns:p14="http://schemas.microsoft.com/office/powerpoint/2010/main" val="2320993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3609529" y="479716"/>
            <a:ext cx="5176417"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FACTORES DE RIESGO</a:t>
            </a:r>
            <a:endParaRPr lang="es-CO" sz="3600" b="1" dirty="0"/>
          </a:p>
        </p:txBody>
      </p:sp>
      <p:pic>
        <p:nvPicPr>
          <p:cNvPr id="9" name="Imagen 8"/>
          <p:cNvPicPr>
            <a:picLocks noChangeAspect="1"/>
          </p:cNvPicPr>
          <p:nvPr/>
        </p:nvPicPr>
        <p:blipFill>
          <a:blip r:embed="rId5"/>
          <a:stretch>
            <a:fillRect/>
          </a:stretch>
        </p:blipFill>
        <p:spPr>
          <a:xfrm>
            <a:off x="4805082" y="2335307"/>
            <a:ext cx="2638748" cy="2638748"/>
          </a:xfrm>
          <a:prstGeom prst="rect">
            <a:avLst/>
          </a:prstGeom>
        </p:spPr>
      </p:pic>
      <p:sp>
        <p:nvSpPr>
          <p:cNvPr id="19" name="Elipse 18"/>
          <p:cNvSpPr/>
          <p:nvPr/>
        </p:nvSpPr>
        <p:spPr>
          <a:xfrm>
            <a:off x="6538517" y="1168023"/>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Interacción</a:t>
            </a:r>
            <a:endParaRPr lang="es-CO" dirty="0"/>
          </a:p>
        </p:txBody>
      </p:sp>
      <p:sp>
        <p:nvSpPr>
          <p:cNvPr id="20" name="Elipse 19"/>
          <p:cNvSpPr/>
          <p:nvPr/>
        </p:nvSpPr>
        <p:spPr>
          <a:xfrm>
            <a:off x="3481430" y="1144516"/>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Ambientales</a:t>
            </a:r>
          </a:p>
        </p:txBody>
      </p:sp>
      <p:sp>
        <p:nvSpPr>
          <p:cNvPr id="21" name="Elipse 20"/>
          <p:cNvSpPr/>
          <p:nvPr/>
        </p:nvSpPr>
        <p:spPr>
          <a:xfrm>
            <a:off x="7715486" y="2524861"/>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Económicos</a:t>
            </a:r>
            <a:endParaRPr lang="es-CO" dirty="0"/>
          </a:p>
        </p:txBody>
      </p:sp>
      <p:sp>
        <p:nvSpPr>
          <p:cNvPr id="22" name="Elipse 21"/>
          <p:cNvSpPr/>
          <p:nvPr/>
        </p:nvSpPr>
        <p:spPr>
          <a:xfrm>
            <a:off x="7631945" y="4093952"/>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Sociales-culturales</a:t>
            </a:r>
            <a:endParaRPr lang="es-CO" dirty="0"/>
          </a:p>
        </p:txBody>
      </p:sp>
      <p:sp>
        <p:nvSpPr>
          <p:cNvPr id="23" name="Elipse 22"/>
          <p:cNvSpPr/>
          <p:nvPr/>
        </p:nvSpPr>
        <p:spPr>
          <a:xfrm>
            <a:off x="4660352" y="5219800"/>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Atención de salud</a:t>
            </a:r>
            <a:endParaRPr lang="es-CO" dirty="0"/>
          </a:p>
        </p:txBody>
      </p:sp>
      <p:sp>
        <p:nvSpPr>
          <p:cNvPr id="24" name="Elipse 23"/>
          <p:cNvSpPr/>
          <p:nvPr/>
        </p:nvSpPr>
        <p:spPr>
          <a:xfrm>
            <a:off x="1804002" y="3839717"/>
            <a:ext cx="285947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Comportamentales</a:t>
            </a:r>
            <a:endParaRPr lang="es-CO" dirty="0"/>
          </a:p>
        </p:txBody>
      </p:sp>
      <p:sp>
        <p:nvSpPr>
          <p:cNvPr id="25" name="Elipse 24"/>
          <p:cNvSpPr/>
          <p:nvPr/>
        </p:nvSpPr>
        <p:spPr>
          <a:xfrm>
            <a:off x="1997552" y="2468124"/>
            <a:ext cx="2246894" cy="11258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t>Biológicos</a:t>
            </a:r>
            <a:endParaRPr lang="es-CO" dirty="0"/>
          </a:p>
        </p:txBody>
      </p:sp>
    </p:spTree>
    <p:extLst>
      <p:ext uri="{BB962C8B-B14F-4D97-AF65-F5344CB8AC3E}">
        <p14:creationId xmlns:p14="http://schemas.microsoft.com/office/powerpoint/2010/main" val="3524764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16" name="Rectángulo 15"/>
          <p:cNvSpPr/>
          <p:nvPr/>
        </p:nvSpPr>
        <p:spPr>
          <a:xfrm>
            <a:off x="2135571" y="384182"/>
            <a:ext cx="8226932" cy="646331"/>
          </a:xfrm>
          <a:prstGeom prst="rect">
            <a:avLst/>
          </a:prstGeom>
        </p:spPr>
        <p:txBody>
          <a:bodyPr wrap="none">
            <a:spAutoFit/>
          </a:bodyPr>
          <a:lstStyle/>
          <a:p>
            <a:r>
              <a:rPr lang="es-CO" sz="3600" b="1" dirty="0" smtClean="0">
                <a:solidFill>
                  <a:srgbClr val="E20E18"/>
                </a:solidFill>
                <a:latin typeface="Montserrat Black" panose="00000A00000000000000" pitchFamily="2" charset="0"/>
              </a:rPr>
              <a:t>CAUSAS DE LA PERDIDA AUDITIVA</a:t>
            </a:r>
            <a:endParaRPr lang="es-CO" sz="3600" b="1" dirty="0"/>
          </a:p>
        </p:txBody>
      </p:sp>
      <p:pic>
        <p:nvPicPr>
          <p:cNvPr id="7" name="Imagen 6"/>
          <p:cNvPicPr>
            <a:picLocks noChangeAspect="1"/>
          </p:cNvPicPr>
          <p:nvPr/>
        </p:nvPicPr>
        <p:blipFill rotWithShape="1">
          <a:blip r:embed="rId5"/>
          <a:srcRect l="10615" r="10615"/>
          <a:stretch/>
        </p:blipFill>
        <p:spPr>
          <a:xfrm rot="799189">
            <a:off x="7205339" y="1551831"/>
            <a:ext cx="4951901" cy="3650975"/>
          </a:xfrm>
          <a:prstGeom prst="ellipse">
            <a:avLst/>
          </a:prstGeom>
          <a:ln>
            <a:noFill/>
          </a:ln>
          <a:effectLst>
            <a:softEdge rad="112500"/>
          </a:effectLst>
        </p:spPr>
      </p:pic>
      <p:sp>
        <p:nvSpPr>
          <p:cNvPr id="8" name="Rectángulo 7"/>
          <p:cNvSpPr/>
          <p:nvPr/>
        </p:nvSpPr>
        <p:spPr>
          <a:xfrm>
            <a:off x="585503" y="1484493"/>
            <a:ext cx="7034497" cy="4524315"/>
          </a:xfrm>
          <a:prstGeom prst="rect">
            <a:avLst/>
          </a:prstGeom>
        </p:spPr>
        <p:txBody>
          <a:bodyPr wrap="square">
            <a:spAutoFit/>
          </a:bodyPr>
          <a:lstStyle/>
          <a:p>
            <a:pPr marL="342900" indent="-342900">
              <a:buFont typeface="Arial" panose="020B0604020202020204" pitchFamily="34" charset="0"/>
              <a:buChar char="•"/>
            </a:pPr>
            <a:r>
              <a:rPr lang="es-CO" sz="2400" dirty="0" smtClean="0"/>
              <a:t>Enfermedades </a:t>
            </a:r>
            <a:r>
              <a:rPr lang="es-CO" sz="2400" dirty="0"/>
              <a:t>infecciosas y crónicas del oído</a:t>
            </a:r>
          </a:p>
          <a:p>
            <a:pPr marL="342900" indent="-342900">
              <a:buFont typeface="Arial" panose="020B0604020202020204" pitchFamily="34" charset="0"/>
              <a:buChar char="•"/>
            </a:pPr>
            <a:r>
              <a:rPr lang="es-CO" sz="2400" dirty="0" smtClean="0"/>
              <a:t>Enfermedades </a:t>
            </a:r>
            <a:r>
              <a:rPr lang="es-CO" sz="2400" dirty="0"/>
              <a:t>infecciosas de la infancia </a:t>
            </a:r>
            <a:endParaRPr lang="es-CO" sz="2400" dirty="0" smtClean="0"/>
          </a:p>
          <a:p>
            <a:pPr marL="342900" indent="-342900">
              <a:buFont typeface="Arial" panose="020B0604020202020204" pitchFamily="34" charset="0"/>
              <a:buChar char="•"/>
            </a:pPr>
            <a:r>
              <a:rPr lang="es-CO" sz="2400" dirty="0" smtClean="0"/>
              <a:t>Bajo </a:t>
            </a:r>
            <a:r>
              <a:rPr lang="es-CO" sz="2400" dirty="0"/>
              <a:t>peso al nacer, incompatibilidad sanguínea, hipoxia neonatal, </a:t>
            </a:r>
            <a:r>
              <a:rPr lang="es-CO" sz="2400" dirty="0" smtClean="0"/>
              <a:t>sufrimiento </a:t>
            </a:r>
            <a:r>
              <a:rPr lang="es-CO" sz="2400" dirty="0"/>
              <a:t>fetal </a:t>
            </a:r>
            <a:r>
              <a:rPr lang="es-CO" sz="2400" dirty="0" smtClean="0"/>
              <a:t>agudo.</a:t>
            </a:r>
            <a:endParaRPr lang="es-CO" sz="2400" dirty="0"/>
          </a:p>
          <a:p>
            <a:pPr marL="342900" indent="-342900">
              <a:buFont typeface="Arial" panose="020B0604020202020204" pitchFamily="34" charset="0"/>
              <a:buChar char="•"/>
            </a:pPr>
            <a:r>
              <a:rPr lang="es-CO" sz="2400" dirty="0" smtClean="0"/>
              <a:t>Traumas </a:t>
            </a:r>
            <a:r>
              <a:rPr lang="es-CO" sz="2400" dirty="0"/>
              <a:t>craneoencefálicos y de oído.  </a:t>
            </a:r>
          </a:p>
          <a:p>
            <a:pPr marL="342900" indent="-342900">
              <a:buFont typeface="Arial" panose="020B0604020202020204" pitchFamily="34" charset="0"/>
              <a:buChar char="•"/>
            </a:pPr>
            <a:r>
              <a:rPr lang="es-CO" sz="2400" dirty="0" smtClean="0"/>
              <a:t>Exposición </a:t>
            </a:r>
            <a:r>
              <a:rPr lang="es-CO" sz="2400" dirty="0"/>
              <a:t>a ruidos excesivos y </a:t>
            </a:r>
            <a:r>
              <a:rPr lang="es-CO" sz="2400" dirty="0" smtClean="0"/>
              <a:t>  contaminación </a:t>
            </a:r>
            <a:r>
              <a:rPr lang="es-CO" sz="2400" dirty="0"/>
              <a:t>sonora </a:t>
            </a:r>
          </a:p>
          <a:p>
            <a:pPr marL="342900" indent="-342900">
              <a:buFont typeface="Arial" panose="020B0604020202020204" pitchFamily="34" charset="0"/>
              <a:buChar char="•"/>
            </a:pPr>
            <a:r>
              <a:rPr lang="es-CO" sz="2400" dirty="0" smtClean="0"/>
              <a:t>Uso </a:t>
            </a:r>
            <a:r>
              <a:rPr lang="es-CO" sz="2400" dirty="0"/>
              <a:t>de sustancias y medicamentos </a:t>
            </a:r>
            <a:r>
              <a:rPr lang="es-CO" sz="2400" dirty="0" err="1" smtClean="0"/>
              <a:t>ototóxicos</a:t>
            </a:r>
            <a:r>
              <a:rPr lang="es-CO" sz="2400" dirty="0" smtClean="0"/>
              <a:t> </a:t>
            </a:r>
            <a:r>
              <a:rPr lang="es-CO" sz="2400" dirty="0"/>
              <a:t>como los </a:t>
            </a:r>
            <a:r>
              <a:rPr lang="es-CO" sz="2400" dirty="0" err="1" smtClean="0"/>
              <a:t>aminoglucósidos</a:t>
            </a:r>
            <a:r>
              <a:rPr lang="es-CO" sz="2400" dirty="0" smtClean="0"/>
              <a:t> </a:t>
            </a:r>
            <a:endParaRPr lang="es-CO" sz="2400" dirty="0" smtClean="0"/>
          </a:p>
          <a:p>
            <a:pPr marL="342900" indent="-342900">
              <a:buFont typeface="Arial" panose="020B0604020202020204" pitchFamily="34" charset="0"/>
              <a:buChar char="•"/>
            </a:pPr>
            <a:r>
              <a:rPr lang="es-CO" sz="2400" dirty="0" err="1" smtClean="0"/>
              <a:t>Presbiacusia</a:t>
            </a:r>
            <a:r>
              <a:rPr lang="es-CO" sz="2400" dirty="0" smtClean="0"/>
              <a:t> </a:t>
            </a:r>
          </a:p>
          <a:p>
            <a:pPr marL="342900" indent="-342900">
              <a:buFont typeface="Arial" panose="020B0604020202020204" pitchFamily="34" charset="0"/>
              <a:buChar char="•"/>
            </a:pPr>
            <a:r>
              <a:rPr lang="es-CO" sz="2400" dirty="0" smtClean="0"/>
              <a:t>Cerumen </a:t>
            </a:r>
            <a:r>
              <a:rPr lang="es-CO" sz="2400" dirty="0"/>
              <a:t>impactado o encajamiento de cuerpos extraños</a:t>
            </a:r>
          </a:p>
        </p:txBody>
      </p:sp>
    </p:spTree>
    <p:extLst>
      <p:ext uri="{BB962C8B-B14F-4D97-AF65-F5344CB8AC3E}">
        <p14:creationId xmlns:p14="http://schemas.microsoft.com/office/powerpoint/2010/main" val="3134567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1622</TotalTime>
  <Words>2073</Words>
  <Application>Microsoft Office PowerPoint</Application>
  <PresentationFormat>Panorámica</PresentationFormat>
  <Paragraphs>202</Paragraphs>
  <Slides>15</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Montserrat Black</vt:lpstr>
      <vt:lpstr>Montserrat Medium</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FliaGómezMárquez</cp:lastModifiedBy>
  <cp:revision>94</cp:revision>
  <dcterms:created xsi:type="dcterms:W3CDTF">2020-08-01T22:10:19Z</dcterms:created>
  <dcterms:modified xsi:type="dcterms:W3CDTF">2021-03-12T03:06:51Z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