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83" r:id="rId3"/>
    <p:sldId id="284" r:id="rId4"/>
    <p:sldId id="291" r:id="rId5"/>
    <p:sldId id="287" r:id="rId6"/>
    <p:sldId id="288" r:id="rId7"/>
    <p:sldId id="289" r:id="rId8"/>
    <p:sldId id="290" r:id="rId9"/>
    <p:sldId id="292" r:id="rId10"/>
    <p:sldId id="295" r:id="rId11"/>
    <p:sldId id="296" r:id="rId12"/>
    <p:sldId id="293" r:id="rId13"/>
    <p:sldId id="285" r:id="rId14"/>
    <p:sldId id="294" r:id="rId15"/>
    <p:sldId id="286" r:id="rId16"/>
    <p:sldId id="282" r:id="rId17"/>
    <p:sldId id="258" r:id="rId18"/>
    <p:sldId id="266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2es1cueNJyQm3yWcsbVs738mr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662ABA-6E3F-4303-BFD9-E1769B42B1A6}">
  <a:tblStyle styleId="{56662ABA-6E3F-4303-BFD9-E1769B42B1A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1"/>
    <p:restoredTop sz="94643"/>
  </p:normalViewPr>
  <p:slideViewPr>
    <p:cSldViewPr snapToGrid="0">
      <p:cViewPr varScale="1">
        <p:scale>
          <a:sx n="105" d="100"/>
          <a:sy n="105" d="100"/>
        </p:scale>
        <p:origin x="64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2684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aa16c1148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aa16c1148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baa16c1148_0_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405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2B2ED-32D1-8844-9CFE-0CC1CF98A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376" y="157861"/>
            <a:ext cx="8939784" cy="646811"/>
          </a:xfrm>
        </p:spPr>
        <p:txBody>
          <a:bodyPr>
            <a:normAutofit/>
          </a:bodyPr>
          <a:lstStyle/>
          <a:p>
            <a:pPr algn="ctr"/>
            <a:r>
              <a:rPr lang="es-CO" sz="3200" dirty="0"/>
              <a:t>UNIDADES DE ANAISIS MORTALIDAD EISP - 2020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BFC3A4E-1224-1C4F-9512-258294EDF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007214"/>
              </p:ext>
            </p:extLst>
          </p:nvPr>
        </p:nvGraphicFramePr>
        <p:xfrm>
          <a:off x="1694688" y="804672"/>
          <a:ext cx="8802624" cy="5335642"/>
        </p:xfrm>
        <a:graphic>
          <a:graphicData uri="http://schemas.openxmlformats.org/drawingml/2006/table">
            <a:tbl>
              <a:tblPr>
                <a:tableStyleId>{56662ABA-6E3F-4303-BFD9-E1769B42B1A6}</a:tableStyleId>
              </a:tblPr>
              <a:tblGrid>
                <a:gridCol w="3126165">
                  <a:extLst>
                    <a:ext uri="{9D8B030D-6E8A-4147-A177-3AD203B41FA5}">
                      <a16:colId xmlns:a16="http://schemas.microsoft.com/office/drawing/2014/main" val="3102965957"/>
                    </a:ext>
                  </a:extLst>
                </a:gridCol>
                <a:gridCol w="1678256">
                  <a:extLst>
                    <a:ext uri="{9D8B030D-6E8A-4147-A177-3AD203B41FA5}">
                      <a16:colId xmlns:a16="http://schemas.microsoft.com/office/drawing/2014/main" val="3572563075"/>
                    </a:ext>
                  </a:extLst>
                </a:gridCol>
                <a:gridCol w="2040235">
                  <a:extLst>
                    <a:ext uri="{9D8B030D-6E8A-4147-A177-3AD203B41FA5}">
                      <a16:colId xmlns:a16="http://schemas.microsoft.com/office/drawing/2014/main" val="62758473"/>
                    </a:ext>
                  </a:extLst>
                </a:gridCol>
                <a:gridCol w="1957968">
                  <a:extLst>
                    <a:ext uri="{9D8B030D-6E8A-4147-A177-3AD203B41FA5}">
                      <a16:colId xmlns:a16="http://schemas.microsoft.com/office/drawing/2014/main" val="4046078120"/>
                    </a:ext>
                  </a:extLst>
                </a:gridCol>
              </a:tblGrid>
              <a:tr h="606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Casos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Total eventos reportados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Analizados de Pereira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Pendientes</a:t>
                      </a:r>
                      <a:r>
                        <a:rPr lang="es-CO" sz="1600" dirty="0">
                          <a:effectLst/>
                        </a:rPr>
                        <a:t> </a:t>
                      </a:r>
                      <a:r>
                        <a:rPr lang="es-ES" sz="1600" dirty="0">
                          <a:effectLst/>
                        </a:rPr>
                        <a:t>a 20 de diciembre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707882"/>
                  </a:ext>
                </a:extLst>
              </a:tr>
              <a:tr h="1919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Mortalidad Materna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0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8885586"/>
                  </a:ext>
                </a:extLst>
              </a:tr>
              <a:tr h="3166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Mortalidad EDA &lt; 5 años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647" marR="3764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0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770775"/>
                  </a:ext>
                </a:extLst>
              </a:tr>
              <a:tr h="4413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Mortalidad IRA  &lt; 5 años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0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 0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645612"/>
                  </a:ext>
                </a:extLst>
              </a:tr>
              <a:tr h="4413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Mortalidad perinatal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60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647" marR="3764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38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   0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662056"/>
                  </a:ext>
                </a:extLst>
              </a:tr>
              <a:tr h="1938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Malaria autóctona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0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5765028"/>
                  </a:ext>
                </a:extLst>
              </a:tr>
              <a:tr h="1919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Mortalidad por dengue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647" marR="3764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942492"/>
                  </a:ext>
                </a:extLst>
              </a:tr>
              <a:tr h="1919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Sífilis congénita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18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647" marR="3764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15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088437"/>
                  </a:ext>
                </a:extLst>
              </a:tr>
              <a:tr h="4413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Mortalidad por meningitis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   0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   0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061603"/>
                  </a:ext>
                </a:extLst>
              </a:tr>
              <a:tr h="3166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Mortalidad Leptospirosis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2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     2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430544"/>
                  </a:ext>
                </a:extLst>
              </a:tr>
              <a:tr h="3166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Mortalidad Tuberculosis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17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8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9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991507"/>
                  </a:ext>
                </a:extLst>
              </a:tr>
              <a:tr h="3166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Mortalidad TB-VIH (&gt;49 AÑOS)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15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10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5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174248"/>
                  </a:ext>
                </a:extLst>
              </a:tr>
              <a:tr h="1919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Mortalidad VIH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63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55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8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447711"/>
                  </a:ext>
                </a:extLst>
              </a:tr>
              <a:tr h="1919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TOTAL EVENTOS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132 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77 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22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77" marR="45177" marT="37647" marB="376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758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17995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20D06-FB85-5641-A151-96BDC5D6B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DCBDCD-AD11-314F-B059-2C6F7ABC9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35C887-BAF0-4041-B6A0-2FD3A8228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176" y="0"/>
            <a:ext cx="5012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4334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4BEAB-7EF2-804D-BE82-13532CE47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>
                <a:latin typeface="Arial Narrow" panose="020B0604020202020204" pitchFamily="34" charset="0"/>
                <a:cs typeface="Arial Narrow" panose="020B0604020202020204" pitchFamily="34" charset="0"/>
              </a:rPr>
              <a:t>Situacion COVID-19 Pereira</a:t>
            </a:r>
          </a:p>
        </p:txBody>
      </p:sp>
    </p:spTree>
    <p:extLst>
      <p:ext uri="{BB962C8B-B14F-4D97-AF65-F5344CB8AC3E}">
        <p14:creationId xmlns:p14="http://schemas.microsoft.com/office/powerpoint/2010/main" val="416389468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0361F46-7941-5D46-847E-818E0B35A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69"/>
            <a:ext cx="12192000" cy="342986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C4B8582-A3AE-4646-B0D1-4B3764EED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35680"/>
            <a:ext cx="12192000" cy="314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2423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035E98-C6A5-2140-9E91-B69D1C61C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96968" cy="281051"/>
          </a:xfrm>
        </p:spPr>
        <p:txBody>
          <a:bodyPr>
            <a:normAutofit fontScale="90000"/>
          </a:bodyPr>
          <a:lstStyle/>
          <a:p>
            <a:r>
              <a:rPr lang="es-CO" sz="3600" dirty="0">
                <a:latin typeface="+mj-lt"/>
              </a:rPr>
              <a:t>PRUEBAS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22B0B4-3BF1-064B-BF6C-684919A54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032320"/>
            <a:ext cx="12192000" cy="485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3031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>
            <a:extLst>
              <a:ext uri="{FF2B5EF4-FFF2-40B4-BE49-F238E27FC236}">
                <a16:creationId xmlns:a16="http://schemas.microsoft.com/office/drawing/2014/main" id="{4973BF12-61FA-B540-BB5F-150AE1B16C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9F99D7CA-B114-F44A-B046-8358F2BCC42E}"/>
              </a:ext>
            </a:extLst>
          </p:cNvPr>
          <p:cNvCxnSpPr>
            <a:cxnSpLocks/>
          </p:cNvCxnSpPr>
          <p:nvPr/>
        </p:nvCxnSpPr>
        <p:spPr>
          <a:xfrm>
            <a:off x="2887579" y="3092116"/>
            <a:ext cx="0" cy="31161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5A1999B5-27EB-8C4B-8710-362E4DEFE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8148"/>
            <a:ext cx="12192000" cy="5679852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47F6AEBA-8C19-1B45-ABF1-9C7B99A4F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4" y="146788"/>
            <a:ext cx="10515600" cy="1325563"/>
          </a:xfrm>
        </p:spPr>
        <p:txBody>
          <a:bodyPr/>
          <a:lstStyle/>
          <a:p>
            <a:r>
              <a:rPr lang="es-CO" dirty="0">
                <a:latin typeface="+mn-lt"/>
              </a:rPr>
              <a:t>MORTALIDAD</a:t>
            </a:r>
          </a:p>
        </p:txBody>
      </p:sp>
    </p:spTree>
    <p:extLst>
      <p:ext uri="{BB962C8B-B14F-4D97-AF65-F5344CB8AC3E}">
        <p14:creationId xmlns:p14="http://schemas.microsoft.com/office/powerpoint/2010/main" val="141965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5229D8A-9A8B-AF4F-8D18-804C09B82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55642" cy="405296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D8F2D3B-4162-7445-A4FC-2D0133CB9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4864" y="0"/>
            <a:ext cx="4388795" cy="418795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C9A7CDB-D393-534F-A20B-32B1F2CCD1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9723" y="3591937"/>
            <a:ext cx="4092554" cy="326606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D0C5E0F6-08BD-4B4F-9468-E23EEBDCB66A}"/>
              </a:ext>
            </a:extLst>
          </p:cNvPr>
          <p:cNvSpPr/>
          <p:nvPr/>
        </p:nvSpPr>
        <p:spPr>
          <a:xfrm>
            <a:off x="4049723" y="1455896"/>
            <a:ext cx="34503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rgbClr val="333333"/>
                </a:solidFill>
                <a:latin typeface="Helvetica Neue" panose="02000503000000020004" pitchFamily="2" charset="0"/>
              </a:rPr>
              <a:t>A corte 243 casos requiriendo hospitalización, de las cuales 156 en sala general y 87 en UCI. </a:t>
            </a:r>
          </a:p>
          <a:p>
            <a:pPr algn="just"/>
            <a:r>
              <a:rPr lang="es-CO" dirty="0">
                <a:solidFill>
                  <a:srgbClr val="333333"/>
                </a:solidFill>
                <a:latin typeface="Helvetica Neue" panose="02000503000000020004" pitchFamily="2" charset="0"/>
              </a:rPr>
              <a:t>En lo que se lleva de Pandemia en el municipio se han presentado 1047 hospitalizaciones para una tasa acumulada de 3.7 %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029659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3AD1D-01B1-C546-A13B-B076EDB05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SITUACION CONGLOMERADOS</a:t>
            </a:r>
          </a:p>
        </p:txBody>
      </p:sp>
      <p:graphicFrame>
        <p:nvGraphicFramePr>
          <p:cNvPr id="3" name="Google Shape;101;gbaa16c1148_0_91">
            <a:extLst>
              <a:ext uri="{FF2B5EF4-FFF2-40B4-BE49-F238E27FC236}">
                <a16:creationId xmlns:a16="http://schemas.microsoft.com/office/drawing/2014/main" id="{B1FE5ECC-ED5A-174C-8BF7-7BF2D1E5B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0787189"/>
              </p:ext>
            </p:extLst>
          </p:nvPr>
        </p:nvGraphicFramePr>
        <p:xfrm>
          <a:off x="959701" y="1690688"/>
          <a:ext cx="10082517" cy="38882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50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0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0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0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91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/>
                        <a:t> </a:t>
                      </a:r>
                      <a:endParaRPr sz="1200" dirty="0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i="1" dirty="0" err="1"/>
                        <a:t>Cluster</a:t>
                      </a:r>
                      <a:r>
                        <a:rPr lang="es-ES" sz="1200" b="1" i="1" dirty="0"/>
                        <a:t> (N)</a:t>
                      </a:r>
                      <a:endParaRPr sz="1200" b="1" i="1" dirty="0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i="1" dirty="0"/>
                        <a:t>Clase </a:t>
                      </a:r>
                      <a:endParaRPr sz="1200" b="1" i="1" dirty="0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i="1" dirty="0"/>
                        <a:t>ACTIVOS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i="1" dirty="0"/>
                        <a:t>(%)</a:t>
                      </a:r>
                      <a:endParaRPr sz="1200" b="1" i="1" dirty="0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i="1" dirty="0"/>
                        <a:t>Casos (N)</a:t>
                      </a:r>
                      <a:endParaRPr sz="1200" b="1" i="1" dirty="0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i="1" dirty="0"/>
                        <a:t>LETALIDAD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i="1" dirty="0"/>
                        <a:t>(%)</a:t>
                      </a:r>
                      <a:endParaRPr sz="1200" b="1" i="1" dirty="0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699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/>
                        <a:t>Centros de protección</a:t>
                      </a:r>
                      <a:endParaRPr sz="1200" b="1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/>
                        <a:t>17</a:t>
                      </a:r>
                      <a:endParaRPr sz="1200" b="1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/>
                        <a:t>Centro de bienestar adultomayor</a:t>
                      </a:r>
                      <a:endParaRPr sz="1200" b="1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23%</a:t>
                      </a:r>
                      <a:endParaRPr sz="1200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128</a:t>
                      </a:r>
                      <a:endParaRPr sz="1200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/>
                        <a:t>3,13</a:t>
                      </a:r>
                      <a:endParaRPr sz="1200" dirty="0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2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dirty="0"/>
                        <a:t>Instituto Colombiano de Bienestar Familiar</a:t>
                      </a:r>
                      <a:endParaRPr sz="1200" b="1" dirty="0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11%</a:t>
                      </a:r>
                      <a:endParaRPr sz="1200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40</a:t>
                      </a:r>
                      <a:endParaRPr sz="1200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0</a:t>
                      </a:r>
                      <a:endParaRPr sz="1200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91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/>
                        <a:t>Empresa</a:t>
                      </a:r>
                      <a:endParaRPr sz="1200" b="1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/>
                        <a:t>14</a:t>
                      </a:r>
                      <a:endParaRPr sz="1200" b="1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/>
                        <a:t>Oficinas y Fabricación</a:t>
                      </a:r>
                      <a:endParaRPr sz="1200" b="1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28,50%</a:t>
                      </a:r>
                      <a:endParaRPr sz="1200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/>
                        <a:t>152</a:t>
                      </a:r>
                      <a:endParaRPr sz="1200" dirty="0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0,00</a:t>
                      </a:r>
                      <a:endParaRPr sz="1200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79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/>
                        <a:t>Instituciones de Salud</a:t>
                      </a:r>
                      <a:endParaRPr sz="1200" b="1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/>
                        <a:t>12</a:t>
                      </a:r>
                      <a:endParaRPr sz="1200" b="1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/>
                        <a:t> </a:t>
                      </a:r>
                      <a:endParaRPr sz="1200" b="1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12%</a:t>
                      </a:r>
                      <a:endParaRPr sz="1200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/>
                        <a:t>118</a:t>
                      </a:r>
                      <a:endParaRPr sz="1200" dirty="0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1,69</a:t>
                      </a:r>
                      <a:endParaRPr sz="1200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720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/>
                        <a:t>Otros entornos ocupacionales</a:t>
                      </a:r>
                      <a:endParaRPr sz="1200" b="1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/>
                        <a:t>3</a:t>
                      </a:r>
                      <a:endParaRPr sz="1200" b="1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/>
                        <a:t>Sector Transporte</a:t>
                      </a:r>
                      <a:endParaRPr sz="1200" b="1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/>
                        <a:t>Centros de distribución de embalaje / correo</a:t>
                      </a:r>
                      <a:endParaRPr sz="1200" b="1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0</a:t>
                      </a:r>
                      <a:endParaRPr sz="1200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/>
                        <a:t>21</a:t>
                      </a:r>
                      <a:endParaRPr sz="1200" dirty="0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/>
                        <a:t>0</a:t>
                      </a:r>
                      <a:endParaRPr sz="1200" dirty="0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79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/>
                        <a:t>Población carcelaria</a:t>
                      </a:r>
                      <a:endParaRPr sz="1200" b="1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/>
                        <a:t>2</a:t>
                      </a:r>
                      <a:endParaRPr sz="1200" b="1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/>
                        <a:t> </a:t>
                      </a:r>
                      <a:endParaRPr sz="1200" b="1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50%</a:t>
                      </a:r>
                      <a:endParaRPr sz="1200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641</a:t>
                      </a:r>
                      <a:endParaRPr sz="1200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/>
                        <a:t>0,2</a:t>
                      </a:r>
                      <a:endParaRPr sz="1200" dirty="0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91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/>
                        <a:t>Fuerzas militares y policiales</a:t>
                      </a:r>
                      <a:endParaRPr sz="1200" b="1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/>
                        <a:t>2</a:t>
                      </a:r>
                      <a:endParaRPr sz="1200" b="1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/>
                        <a:t>No comparten datos</a:t>
                      </a:r>
                      <a:endParaRPr sz="1200" b="1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0</a:t>
                      </a:r>
                      <a:endParaRPr sz="1200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39</a:t>
                      </a:r>
                      <a:endParaRPr sz="1200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/>
                        <a:t>0</a:t>
                      </a:r>
                      <a:endParaRPr sz="1200" dirty="0"/>
                    </a:p>
                  </a:txBody>
                  <a:tcPr marL="9525" marR="9525" marT="95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97148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/>
          <p:nvPr/>
        </p:nvSpPr>
        <p:spPr>
          <a:xfrm>
            <a:off x="3853543" y="4219303"/>
            <a:ext cx="585216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Grupo de Epidemiologia y Gestión de Conocimiento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168442" y="927768"/>
            <a:ext cx="11606463" cy="432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sz="5400" u="none" strike="noStrike" cap="none" dirty="0">
                <a:solidFill>
                  <a:schemeClr val="dk1"/>
                </a:solidFill>
                <a:latin typeface="Avenir Next Condensed" panose="020B0506020202020204" pitchFamily="34" charset="0"/>
                <a:ea typeface="Calibri"/>
                <a:cs typeface="Arial Hebrew" pitchFamily="2" charset="-79"/>
                <a:sym typeface="Calibri"/>
              </a:rPr>
              <a:t>COVE MUNICIPAL</a:t>
            </a:r>
            <a:endParaRPr sz="5400" dirty="0">
              <a:solidFill>
                <a:schemeClr val="dk1"/>
              </a:solidFill>
              <a:latin typeface="Avenir Next Condensed" panose="020B0506020202020204" pitchFamily="34" charset="0"/>
              <a:ea typeface="Calibri"/>
              <a:cs typeface="Arial Hebrew" pitchFamily="2" charset="-79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5400" dirty="0">
              <a:solidFill>
                <a:schemeClr val="dk1"/>
              </a:solidFill>
              <a:latin typeface="Avenir Next Condensed" panose="020B0506020202020204" pitchFamily="34" charset="0"/>
              <a:ea typeface="Calibri"/>
              <a:cs typeface="Arial Hebrew" pitchFamily="2" charset="-79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O" sz="5400" u="none" strike="noStrike" cap="none" dirty="0">
                <a:solidFill>
                  <a:schemeClr val="dk1"/>
                </a:solidFill>
                <a:latin typeface="Avenir Next Condensed" panose="020B0506020202020204" pitchFamily="34" charset="0"/>
                <a:ea typeface="Calibri"/>
                <a:cs typeface="Arial Hebrew" pitchFamily="2" charset="-79"/>
                <a:sym typeface="Calibri"/>
              </a:rPr>
              <a:t>Municipio</a:t>
            </a:r>
            <a:r>
              <a:rPr lang="es-CO" sz="5400" dirty="0">
                <a:solidFill>
                  <a:schemeClr val="dk1"/>
                </a:solidFill>
                <a:latin typeface="Avenir Next Condensed" panose="020B0506020202020204" pitchFamily="34" charset="0"/>
                <a:ea typeface="Calibri"/>
                <a:cs typeface="Arial Hebrew" pitchFamily="2" charset="-79"/>
                <a:sym typeface="Calibri"/>
              </a:rPr>
              <a:t> de </a:t>
            </a:r>
            <a:r>
              <a:rPr lang="es-CO" sz="5400" u="none" strike="noStrike" cap="none" dirty="0">
                <a:solidFill>
                  <a:schemeClr val="dk1"/>
                </a:solidFill>
                <a:latin typeface="Avenir Next Condensed" panose="020B0506020202020204" pitchFamily="34" charset="0"/>
                <a:ea typeface="Calibri"/>
                <a:cs typeface="Arial Hebrew" pitchFamily="2" charset="-79"/>
                <a:sym typeface="Calibri"/>
              </a:rPr>
              <a:t>Pereira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lang="es-ES" sz="2800" dirty="0">
              <a:latin typeface="Avenir Next Condensed" panose="020B0506020202020204" pitchFamily="34" charset="0"/>
              <a:cs typeface="Arial Hebrew" pitchFamily="2" charset="-79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lang="es-CO" sz="5400" dirty="0">
              <a:latin typeface="Avenir Next Condensed" panose="020B0506020202020204" pitchFamily="34" charset="0"/>
              <a:cs typeface="Arial Hebrew" pitchFamily="2" charset="-79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O" sz="3000" dirty="0">
                <a:solidFill>
                  <a:schemeClr val="dk1"/>
                </a:solidFill>
                <a:latin typeface="Avenir Next Condensed" panose="020B0506020202020204" pitchFamily="34" charset="0"/>
                <a:cs typeface="Arial Hebrew" pitchFamily="2" charset="-79"/>
              </a:rPr>
              <a:t>JORGE MARIO ESTRADA ÁLVAREZ MSc. Epi. PhD(C)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lang="es-CO" sz="2000" dirty="0">
              <a:latin typeface="Baloo" panose="03080902040302020200" pitchFamily="66" charset="77"/>
              <a:cs typeface="Baloo" panose="03080902040302020200" pitchFamily="66" charset="77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O" sz="2000" dirty="0">
                <a:latin typeface="Baloo" panose="03080902040302020200" pitchFamily="66" charset="77"/>
                <a:cs typeface="Baloo" panose="03080902040302020200" pitchFamily="66" charset="77"/>
              </a:rPr>
              <a:t>Area de Epidemiologia y Gestión del Conocimiento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lang="es-CO" sz="2000" dirty="0">
              <a:latin typeface="Baloo" panose="03080902040302020200" pitchFamily="66" charset="77"/>
              <a:cs typeface="Baloo" panose="03080902040302020200" pitchFamily="66" charset="77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O" sz="2000" dirty="0">
                <a:latin typeface="Baloo" panose="03080902040302020200" pitchFamily="66" charset="77"/>
                <a:cs typeface="Baloo" panose="03080902040302020200" pitchFamily="66" charset="77"/>
              </a:rPr>
              <a:t>Secretaria de Salud Pública y Seguridad Social</a:t>
            </a:r>
          </a:p>
        </p:txBody>
      </p:sp>
    </p:spTree>
    <p:extLst>
      <p:ext uri="{BB962C8B-B14F-4D97-AF65-F5344CB8AC3E}">
        <p14:creationId xmlns:p14="http://schemas.microsoft.com/office/powerpoint/2010/main" val="184449696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0AC807E-5BBA-FC47-8BB5-98A23B9C9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SzPts val="4400"/>
            </a:pPr>
            <a:r>
              <a:rPr lang="es-CO" sz="5000" dirty="0">
                <a:latin typeface="Avenir Next Condensed" panose="020B0506020202020204" pitchFamily="34" charset="0"/>
                <a:cs typeface="Arial Hebrew" pitchFamily="2" charset="-79"/>
              </a:rPr>
              <a:t>CONTENIDO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1A9F6C05-E0FA-4244-A238-D6D9040D4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3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es-CO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Comportamiento EISP 2019-2020</a:t>
            </a:r>
          </a:p>
          <a:p>
            <a:r>
              <a:rPr lang="es-CO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Canales Endemicos</a:t>
            </a:r>
          </a:p>
          <a:p>
            <a:r>
              <a:rPr lang="es-CO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Pendientes  - Lineamientos VSP-2021</a:t>
            </a:r>
          </a:p>
          <a:p>
            <a:r>
              <a:rPr lang="es-CO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Situacion COVID – Pereira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934679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0AC807E-5BBA-FC47-8BB5-98A23B9C9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SzPts val="4400"/>
            </a:pPr>
            <a:r>
              <a:rPr lang="es-CO" sz="5000" dirty="0">
                <a:latin typeface="Avenir Next Condensed" panose="020B0506020202020204" pitchFamily="34" charset="0"/>
                <a:cs typeface="Arial Hebrew" pitchFamily="2" charset="-79"/>
              </a:rPr>
              <a:t>COMPORTAMIENTO 2019 - 2020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5566972-3500-494E-B8EB-D9E1BFDB7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224" y="1352054"/>
            <a:ext cx="5106009" cy="546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5179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38F23CC-F034-D148-A7F5-6FB4DC4C0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84" y="101719"/>
            <a:ext cx="11350752" cy="665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697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0AC807E-5BBA-FC47-8BB5-98A23B9C9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SzPts val="4400"/>
            </a:pPr>
            <a:r>
              <a:rPr lang="es-CO" sz="5000" dirty="0">
                <a:latin typeface="Avenir Next Condensed" panose="020B0506020202020204" pitchFamily="34" charset="0"/>
                <a:cs typeface="Arial Hebrew" pitchFamily="2" charset="-79"/>
              </a:rPr>
              <a:t>CONTENIDO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CE8473-D11B-9F40-8A63-30A38F1BF0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7509CC0-DCAC-C94E-8B71-644B1B756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" y="210738"/>
            <a:ext cx="11011389" cy="647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3065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7127EF2-BE56-3349-90F5-AEA6B9EC3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220" y="1690688"/>
            <a:ext cx="5060188" cy="401838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E24D8A6-C241-B74E-8594-2460AF65B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690948"/>
            <a:ext cx="5060188" cy="4018125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90ADC3E6-FE9C-1847-97F8-6D0D5A81A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		2019					2020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F51FF78C-4C6F-3647-ABF0-C9A56F520979}"/>
              </a:ext>
            </a:extLst>
          </p:cNvPr>
          <p:cNvCxnSpPr/>
          <p:nvPr/>
        </p:nvCxnSpPr>
        <p:spPr>
          <a:xfrm>
            <a:off x="5803392" y="2535936"/>
            <a:ext cx="536448" cy="8046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6FF2332F-B3F9-7948-93B5-6D7A57BDE31B}"/>
              </a:ext>
            </a:extLst>
          </p:cNvPr>
          <p:cNvCxnSpPr>
            <a:cxnSpLocks/>
          </p:cNvCxnSpPr>
          <p:nvPr/>
        </p:nvCxnSpPr>
        <p:spPr>
          <a:xfrm flipV="1">
            <a:off x="5898388" y="2698230"/>
            <a:ext cx="441452" cy="32843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14079BBF-BE2D-3B44-B725-FD3CDEE7384F}"/>
              </a:ext>
            </a:extLst>
          </p:cNvPr>
          <p:cNvCxnSpPr>
            <a:cxnSpLocks/>
          </p:cNvCxnSpPr>
          <p:nvPr/>
        </p:nvCxnSpPr>
        <p:spPr>
          <a:xfrm>
            <a:off x="5835872" y="3467819"/>
            <a:ext cx="457742" cy="8844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BF1A7952-6B8E-C144-81B3-BC4BDB6E18DD}"/>
              </a:ext>
            </a:extLst>
          </p:cNvPr>
          <p:cNvCxnSpPr>
            <a:cxnSpLocks/>
          </p:cNvCxnSpPr>
          <p:nvPr/>
        </p:nvCxnSpPr>
        <p:spPr>
          <a:xfrm>
            <a:off x="5867129" y="3743392"/>
            <a:ext cx="457742" cy="8844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25ED5A9D-CED6-5442-8127-86607C9DB594}"/>
              </a:ext>
            </a:extLst>
          </p:cNvPr>
          <p:cNvCxnSpPr>
            <a:cxnSpLocks/>
          </p:cNvCxnSpPr>
          <p:nvPr/>
        </p:nvCxnSpPr>
        <p:spPr>
          <a:xfrm>
            <a:off x="5795958" y="4947900"/>
            <a:ext cx="49765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27408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DACEBF0-88FC-7F4E-AC11-C9778AC49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20" y="-12192"/>
            <a:ext cx="11726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5381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22ECF05F-9A2D-9741-BF3C-1665D92B3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48381"/>
            <a:ext cx="12192000" cy="356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3645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</TotalTime>
  <Words>305</Words>
  <Application>Microsoft Macintosh PowerPoint</Application>
  <PresentationFormat>Panorámica</PresentationFormat>
  <Paragraphs>134</Paragraphs>
  <Slides>18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Avenir Next Condensed</vt:lpstr>
      <vt:lpstr>Baloo</vt:lpstr>
      <vt:lpstr>Calibri</vt:lpstr>
      <vt:lpstr>Helvetica Neue</vt:lpstr>
      <vt:lpstr>Tema de Office</vt:lpstr>
      <vt:lpstr>Presentación de PowerPoint</vt:lpstr>
      <vt:lpstr>Presentación de PowerPoint</vt:lpstr>
      <vt:lpstr>CONTENIDO</vt:lpstr>
      <vt:lpstr>COMPORTAMIENTO 2019 - 2020</vt:lpstr>
      <vt:lpstr>Presentación de PowerPoint</vt:lpstr>
      <vt:lpstr>CONTENIDO</vt:lpstr>
      <vt:lpstr>  2019     2020</vt:lpstr>
      <vt:lpstr>Presentación de PowerPoint</vt:lpstr>
      <vt:lpstr>Presentación de PowerPoint</vt:lpstr>
      <vt:lpstr>UNIDADES DE ANAISIS MORTALIDAD EISP - 2020</vt:lpstr>
      <vt:lpstr>Presentación de PowerPoint</vt:lpstr>
      <vt:lpstr>Situacion COVID-19 Pereira</vt:lpstr>
      <vt:lpstr>Presentación de PowerPoint</vt:lpstr>
      <vt:lpstr>PRUEBAS </vt:lpstr>
      <vt:lpstr>MORTALIDAD</vt:lpstr>
      <vt:lpstr>Presentación de PowerPoint</vt:lpstr>
      <vt:lpstr>SITUACION CONGLOMERADOS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González Cañas</dc:creator>
  <cp:lastModifiedBy>jorge mario estrada alvarez</cp:lastModifiedBy>
  <cp:revision>64</cp:revision>
  <dcterms:created xsi:type="dcterms:W3CDTF">2020-01-08T22:04:33Z</dcterms:created>
  <dcterms:modified xsi:type="dcterms:W3CDTF">2021-02-05T00:18:40Z</dcterms:modified>
</cp:coreProperties>
</file>