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6" r:id="rId6"/>
    <p:sldId id="271" r:id="rId7"/>
    <p:sldId id="275" r:id="rId8"/>
    <p:sldId id="267" r:id="rId9"/>
    <p:sldId id="274" r:id="rId10"/>
    <p:sldId id="268" r:id="rId11"/>
    <p:sldId id="269" r:id="rId12"/>
    <p:sldId id="270" r:id="rId13"/>
    <p:sldId id="262" r:id="rId14"/>
    <p:sldId id="273" r:id="rId15"/>
    <p:sldId id="277" r:id="rId16"/>
    <p:sldId id="278" r:id="rId17"/>
    <p:sldId id="272" r:id="rId18"/>
    <p:sldId id="264" r:id="rId19"/>
    <p:sldId id="276" r:id="rId20"/>
    <p:sldId id="279"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070"/>
    <a:srgbClr val="E20E18"/>
    <a:srgbClr val="A4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1824A-0E34-4593-A0D7-92060320827F}" type="doc">
      <dgm:prSet loTypeId="urn:microsoft.com/office/officeart/2005/8/layout/bList2" loCatId="list" qsTypeId="urn:microsoft.com/office/officeart/2005/8/quickstyle/simple1" qsCatId="simple" csTypeId="urn:microsoft.com/office/officeart/2005/8/colors/accent1_2" csCatId="accent1" phldr="1"/>
      <dgm:spPr/>
    </dgm:pt>
    <dgm:pt modelId="{1843DC35-9D8E-4DA4-92AF-20EC96CB1949}">
      <dgm:prSet phldrT="[Texto]" custT="1"/>
      <dgm:spPr/>
      <dgm:t>
        <a:bodyPr/>
        <a:lstStyle/>
        <a:p>
          <a:pPr>
            <a:buFont typeface="Wingdings" panose="05000000000000000000" pitchFamily="2" charset="2"/>
            <a:buChar char="§"/>
          </a:pPr>
          <a:r>
            <a:rPr lang="es-ES" sz="3200" dirty="0"/>
            <a:t>Criterio primario </a:t>
          </a:r>
          <a:endParaRPr lang="es-CO" sz="3200" dirty="0"/>
        </a:p>
      </dgm:t>
    </dgm:pt>
    <dgm:pt modelId="{A67E5B44-E1A2-4240-99EC-A48C279AD94E}" type="parTrans" cxnId="{0851B00B-405F-4A34-BE43-10BA83625341}">
      <dgm:prSet/>
      <dgm:spPr/>
      <dgm:t>
        <a:bodyPr/>
        <a:lstStyle/>
        <a:p>
          <a:endParaRPr lang="es-CO"/>
        </a:p>
      </dgm:t>
    </dgm:pt>
    <dgm:pt modelId="{1DA8C799-8582-4860-8C35-31CA1533B6AE}" type="sibTrans" cxnId="{0851B00B-405F-4A34-BE43-10BA83625341}">
      <dgm:prSet/>
      <dgm:spPr/>
      <dgm:t>
        <a:bodyPr/>
        <a:lstStyle/>
        <a:p>
          <a:endParaRPr lang="es-CO"/>
        </a:p>
      </dgm:t>
    </dgm:pt>
    <dgm:pt modelId="{B0E4D308-7F56-4B06-B5CD-9BACF1A7951C}">
      <dgm:prSet phldrT="[Texto]" custT="1"/>
      <dgm:spPr>
        <a:solidFill>
          <a:schemeClr val="accent6">
            <a:lumMod val="50000"/>
          </a:schemeClr>
        </a:solidFill>
      </dgm:spPr>
      <dgm:t>
        <a:bodyPr/>
        <a:lstStyle/>
        <a:p>
          <a:r>
            <a:rPr lang="es-CO" sz="2800" dirty="0"/>
            <a:t>Criterios secundarios </a:t>
          </a:r>
        </a:p>
      </dgm:t>
    </dgm:pt>
    <dgm:pt modelId="{60B424E0-B32B-40B6-982C-4D4E4F5B7060}" type="parTrans" cxnId="{43565CEA-88CB-4AB7-8E5D-06654FDCBCCA}">
      <dgm:prSet/>
      <dgm:spPr/>
      <dgm:t>
        <a:bodyPr/>
        <a:lstStyle/>
        <a:p>
          <a:endParaRPr lang="es-CO"/>
        </a:p>
      </dgm:t>
    </dgm:pt>
    <dgm:pt modelId="{D7624E7E-F914-40BA-B5A0-F29546569A42}" type="sibTrans" cxnId="{43565CEA-88CB-4AB7-8E5D-06654FDCBCCA}">
      <dgm:prSet/>
      <dgm:spPr/>
      <dgm:t>
        <a:bodyPr/>
        <a:lstStyle/>
        <a:p>
          <a:endParaRPr lang="es-CO"/>
        </a:p>
      </dgm:t>
    </dgm:pt>
    <dgm:pt modelId="{D41530DC-8726-4E52-933E-CA7602F31AEF}">
      <dgm:prSet/>
      <dgm:spPr/>
      <dgm:t>
        <a:bodyPr/>
        <a:lstStyle/>
        <a:p>
          <a:pPr>
            <a:buNone/>
          </a:pPr>
          <a:r>
            <a:rPr lang="es-ES" dirty="0"/>
            <a:t>Tres o más episodios de sibilancias en el último año</a:t>
          </a:r>
          <a:endParaRPr lang="es-CO" dirty="0"/>
        </a:p>
      </dgm:t>
    </dgm:pt>
    <dgm:pt modelId="{F09EBE73-D197-473C-ADF7-AF8994D987EE}" type="parTrans" cxnId="{A7A6885E-F66F-4B9E-BD00-C408CFCFDD00}">
      <dgm:prSet/>
      <dgm:spPr/>
      <dgm:t>
        <a:bodyPr/>
        <a:lstStyle/>
        <a:p>
          <a:endParaRPr lang="es-CO"/>
        </a:p>
      </dgm:t>
    </dgm:pt>
    <dgm:pt modelId="{7DB1D652-F1D9-4F05-9886-FFE4027EF997}" type="sibTrans" cxnId="{A7A6885E-F66F-4B9E-BD00-C408CFCFDD00}">
      <dgm:prSet/>
      <dgm:spPr/>
      <dgm:t>
        <a:bodyPr/>
        <a:lstStyle/>
        <a:p>
          <a:endParaRPr lang="es-CO"/>
        </a:p>
      </dgm:t>
    </dgm:pt>
    <dgm:pt modelId="{A7CD4C72-8F3C-463F-B3E0-129C2D48B500}">
      <dgm:prSet/>
      <dgm:spPr/>
      <dgm:t>
        <a:bodyPr/>
        <a:lstStyle/>
        <a:p>
          <a:r>
            <a:rPr lang="es-CO" dirty="0"/>
            <a:t>I Criterios mayores</a:t>
          </a:r>
        </a:p>
      </dgm:t>
    </dgm:pt>
    <dgm:pt modelId="{A23CBF26-AAB1-4F44-A14E-4676C73B4E1B}" type="parTrans" cxnId="{F8B0C116-384A-4019-9151-D3430B96529C}">
      <dgm:prSet/>
      <dgm:spPr/>
      <dgm:t>
        <a:bodyPr/>
        <a:lstStyle/>
        <a:p>
          <a:endParaRPr lang="es-CO"/>
        </a:p>
      </dgm:t>
    </dgm:pt>
    <dgm:pt modelId="{D249FFBB-121C-4B67-A003-388F8A447AAC}" type="sibTrans" cxnId="{F8B0C116-384A-4019-9151-D3430B96529C}">
      <dgm:prSet/>
      <dgm:spPr/>
      <dgm:t>
        <a:bodyPr/>
        <a:lstStyle/>
        <a:p>
          <a:endParaRPr lang="es-CO"/>
        </a:p>
      </dgm:t>
    </dgm:pt>
    <dgm:pt modelId="{2235E229-9019-465C-9864-342C7BD1B172}">
      <dgm:prSet/>
      <dgm:spPr/>
      <dgm:t>
        <a:bodyPr/>
        <a:lstStyle/>
        <a:p>
          <a:r>
            <a:rPr lang="es-CO" dirty="0"/>
            <a:t>Tener dermatitis atópica</a:t>
          </a:r>
        </a:p>
      </dgm:t>
    </dgm:pt>
    <dgm:pt modelId="{238609BC-92C9-44CD-81ED-675BA26BA2E5}" type="parTrans" cxnId="{40B8EFD8-30CB-4692-A9D5-39E645DB7742}">
      <dgm:prSet/>
      <dgm:spPr/>
      <dgm:t>
        <a:bodyPr/>
        <a:lstStyle/>
        <a:p>
          <a:endParaRPr lang="es-CO"/>
        </a:p>
      </dgm:t>
    </dgm:pt>
    <dgm:pt modelId="{17B52753-0B16-4AC9-9ADF-1733645D7EB2}" type="sibTrans" cxnId="{40B8EFD8-30CB-4692-A9D5-39E645DB7742}">
      <dgm:prSet/>
      <dgm:spPr/>
      <dgm:t>
        <a:bodyPr/>
        <a:lstStyle/>
        <a:p>
          <a:endParaRPr lang="es-CO"/>
        </a:p>
      </dgm:t>
    </dgm:pt>
    <dgm:pt modelId="{845EB7AF-123D-4FBE-AD80-D8D9446C8CFA}">
      <dgm:prSet/>
      <dgm:spPr/>
      <dgm:t>
        <a:bodyPr/>
        <a:lstStyle/>
        <a:p>
          <a:r>
            <a:rPr lang="es-CO" dirty="0"/>
            <a:t>II Criterios menores</a:t>
          </a:r>
        </a:p>
      </dgm:t>
    </dgm:pt>
    <dgm:pt modelId="{1302DEAB-D2AC-45EE-9F45-70CA8E64F40F}" type="parTrans" cxnId="{EED02FEC-3692-4745-ADC7-BFD8AD3CA9C4}">
      <dgm:prSet/>
      <dgm:spPr/>
      <dgm:t>
        <a:bodyPr/>
        <a:lstStyle/>
        <a:p>
          <a:endParaRPr lang="es-CO"/>
        </a:p>
      </dgm:t>
    </dgm:pt>
    <dgm:pt modelId="{03D27C6A-5409-422D-89DF-3B231A0DCFB3}" type="sibTrans" cxnId="{EED02FEC-3692-4745-ADC7-BFD8AD3CA9C4}">
      <dgm:prSet/>
      <dgm:spPr/>
      <dgm:t>
        <a:bodyPr/>
        <a:lstStyle/>
        <a:p>
          <a:endParaRPr lang="es-CO"/>
        </a:p>
      </dgm:t>
    </dgm:pt>
    <dgm:pt modelId="{ACFE143E-0B6A-404F-A9E3-F58875AEFE89}">
      <dgm:prSet/>
      <dgm:spPr/>
      <dgm:t>
        <a:bodyPr/>
        <a:lstStyle/>
        <a:p>
          <a:r>
            <a:rPr lang="pt-BR" dirty="0"/>
            <a:t> Diagnóstico médico de </a:t>
          </a:r>
          <a:r>
            <a:rPr lang="pt-BR" dirty="0" err="1"/>
            <a:t>rinitis</a:t>
          </a:r>
          <a:r>
            <a:rPr lang="pt-BR" dirty="0"/>
            <a:t> alérgica</a:t>
          </a:r>
          <a:endParaRPr lang="es-CO" dirty="0"/>
        </a:p>
      </dgm:t>
    </dgm:pt>
    <dgm:pt modelId="{7C6181DC-C17F-4E77-BB07-CB0ECC1C203B}" type="parTrans" cxnId="{AC09EC8A-8B8D-4524-AAD5-1E95CC2BE45D}">
      <dgm:prSet/>
      <dgm:spPr/>
      <dgm:t>
        <a:bodyPr/>
        <a:lstStyle/>
        <a:p>
          <a:endParaRPr lang="es-CO"/>
        </a:p>
      </dgm:t>
    </dgm:pt>
    <dgm:pt modelId="{931A8F0B-403E-41E1-A373-22513027021D}" type="sibTrans" cxnId="{AC09EC8A-8B8D-4524-AAD5-1E95CC2BE45D}">
      <dgm:prSet/>
      <dgm:spPr/>
      <dgm:t>
        <a:bodyPr/>
        <a:lstStyle/>
        <a:p>
          <a:endParaRPr lang="es-CO"/>
        </a:p>
      </dgm:t>
    </dgm:pt>
    <dgm:pt modelId="{C401E372-DB9A-477D-82D9-8FA96DB68155}">
      <dgm:prSet/>
      <dgm:spPr/>
      <dgm:t>
        <a:bodyPr/>
        <a:lstStyle/>
        <a:p>
          <a:r>
            <a:rPr lang="es-CO" dirty="0"/>
            <a:t>Sibilancias no relacionadas a infecciones virales</a:t>
          </a:r>
        </a:p>
      </dgm:t>
    </dgm:pt>
    <dgm:pt modelId="{B7D49AD1-5806-4206-B8ED-4F911C7759B3}" type="parTrans" cxnId="{51A0D108-C42C-444A-844E-19947AA32275}">
      <dgm:prSet/>
      <dgm:spPr/>
      <dgm:t>
        <a:bodyPr/>
        <a:lstStyle/>
        <a:p>
          <a:endParaRPr lang="es-CO"/>
        </a:p>
      </dgm:t>
    </dgm:pt>
    <dgm:pt modelId="{F0CD7CE8-0696-4B5C-A668-5D3FD3D62C49}" type="sibTrans" cxnId="{51A0D108-C42C-444A-844E-19947AA32275}">
      <dgm:prSet/>
      <dgm:spPr/>
      <dgm:t>
        <a:bodyPr/>
        <a:lstStyle/>
        <a:p>
          <a:endParaRPr lang="es-CO"/>
        </a:p>
      </dgm:t>
    </dgm:pt>
    <dgm:pt modelId="{A40D95D6-F731-48D9-A3A9-BC504702AE5B}">
      <dgm:prSet/>
      <dgm:spPr/>
      <dgm:t>
        <a:bodyPr/>
        <a:lstStyle/>
        <a:p>
          <a:r>
            <a:rPr lang="es-CO" dirty="0"/>
            <a:t>Eosinofilia periférica igual o mayor de 4 %</a:t>
          </a:r>
        </a:p>
      </dgm:t>
    </dgm:pt>
    <dgm:pt modelId="{4F22019E-7BB1-4A7A-99CC-1F7BC93E046D}" type="parTrans" cxnId="{5FCC2DF7-1727-43C5-8475-537DDE437CAA}">
      <dgm:prSet/>
      <dgm:spPr/>
      <dgm:t>
        <a:bodyPr/>
        <a:lstStyle/>
        <a:p>
          <a:endParaRPr lang="es-CO"/>
        </a:p>
      </dgm:t>
    </dgm:pt>
    <dgm:pt modelId="{3DFCBB4D-A5A0-4CB2-A25E-A102A49B1A2F}" type="sibTrans" cxnId="{5FCC2DF7-1727-43C5-8475-537DDE437CAA}">
      <dgm:prSet/>
      <dgm:spPr/>
      <dgm:t>
        <a:bodyPr/>
        <a:lstStyle/>
        <a:p>
          <a:endParaRPr lang="es-CO"/>
        </a:p>
      </dgm:t>
    </dgm:pt>
    <dgm:pt modelId="{6C59054B-D145-4B59-AD19-22735A044C76}">
      <dgm:prSet/>
      <dgm:spPr/>
      <dgm:t>
        <a:bodyPr/>
        <a:lstStyle/>
        <a:p>
          <a:r>
            <a:rPr lang="es-ES" dirty="0"/>
            <a:t>Tener uno de los padres con asma</a:t>
          </a:r>
          <a:endParaRPr lang="es-CO" dirty="0"/>
        </a:p>
      </dgm:t>
    </dgm:pt>
    <dgm:pt modelId="{75440C57-50F3-482D-BE6B-EAE112469D73}" type="parTrans" cxnId="{B5039B48-7C05-43AA-BEAD-BD28992FCED7}">
      <dgm:prSet/>
      <dgm:spPr/>
      <dgm:t>
        <a:bodyPr/>
        <a:lstStyle/>
        <a:p>
          <a:endParaRPr lang="es-CO"/>
        </a:p>
      </dgm:t>
    </dgm:pt>
    <dgm:pt modelId="{A801AF16-E709-4E8C-A076-EB643F09CBB9}" type="sibTrans" cxnId="{B5039B48-7C05-43AA-BEAD-BD28992FCED7}">
      <dgm:prSet/>
      <dgm:spPr/>
      <dgm:t>
        <a:bodyPr/>
        <a:lstStyle/>
        <a:p>
          <a:endParaRPr lang="es-CO"/>
        </a:p>
      </dgm:t>
    </dgm:pt>
    <dgm:pt modelId="{2EFF57A4-3FC1-4FDB-A6C4-4B06B8C7D34E}" type="pres">
      <dgm:prSet presAssocID="{0151824A-0E34-4593-A0D7-92060320827F}" presName="diagram" presStyleCnt="0">
        <dgm:presLayoutVars>
          <dgm:dir/>
          <dgm:animLvl val="lvl"/>
          <dgm:resizeHandles val="exact"/>
        </dgm:presLayoutVars>
      </dgm:prSet>
      <dgm:spPr/>
    </dgm:pt>
    <dgm:pt modelId="{B6CE0AFD-CD87-468D-92CE-17B2D020FD53}" type="pres">
      <dgm:prSet presAssocID="{1843DC35-9D8E-4DA4-92AF-20EC96CB1949}" presName="compNode" presStyleCnt="0"/>
      <dgm:spPr/>
    </dgm:pt>
    <dgm:pt modelId="{BE0948D7-EFB3-4956-AC22-38711BF5ABD9}" type="pres">
      <dgm:prSet presAssocID="{1843DC35-9D8E-4DA4-92AF-20EC96CB1949}" presName="childRect" presStyleLbl="bgAcc1" presStyleIdx="0" presStyleCnt="2" custScaleY="33814">
        <dgm:presLayoutVars>
          <dgm:bulletEnabled val="1"/>
        </dgm:presLayoutVars>
      </dgm:prSet>
      <dgm:spPr/>
    </dgm:pt>
    <dgm:pt modelId="{05C9AA37-E99C-45C9-A297-B5862C42402A}" type="pres">
      <dgm:prSet presAssocID="{1843DC35-9D8E-4DA4-92AF-20EC96CB1949}" presName="parentText" presStyleLbl="node1" presStyleIdx="0" presStyleCnt="0">
        <dgm:presLayoutVars>
          <dgm:chMax val="0"/>
          <dgm:bulletEnabled val="1"/>
        </dgm:presLayoutVars>
      </dgm:prSet>
      <dgm:spPr/>
    </dgm:pt>
    <dgm:pt modelId="{589EE728-396A-4537-AABD-3400798E22DA}" type="pres">
      <dgm:prSet presAssocID="{1843DC35-9D8E-4DA4-92AF-20EC96CB1949}" presName="parentRect" presStyleLbl="alignNode1" presStyleIdx="0" presStyleCnt="2" custScaleY="40244" custLinFactY="-6132" custLinFactNeighborX="-92" custLinFactNeighborY="-100000"/>
      <dgm:spPr/>
    </dgm:pt>
    <dgm:pt modelId="{540EF2D9-4FEB-4A90-912B-9C7B0B6223BC}" type="pres">
      <dgm:prSet presAssocID="{1843DC35-9D8E-4DA4-92AF-20EC96CB1949}" presName="adorn" presStyleLbl="fgAccFollowNode1" presStyleIdx="0" presStyleCnt="2" custFlipHor="1" custScaleX="130199" custScaleY="101955" custLinFactX="-27639" custLinFactNeighborX="-100000" custLinFactNeighborY="-31374"/>
      <dgm:spPr>
        <a:blipFill rotWithShape="1">
          <a:blip xmlns:r="http://schemas.openxmlformats.org/officeDocument/2006/relationships" r:embed="rId1"/>
          <a:srcRect/>
          <a:stretch>
            <a:fillRect t="-13000" b="-13000"/>
          </a:stretch>
        </a:blipFill>
      </dgm:spPr>
    </dgm:pt>
    <dgm:pt modelId="{B13CFA3F-C6A2-49E4-B7DB-08BBD5571556}" type="pres">
      <dgm:prSet presAssocID="{1DA8C799-8582-4860-8C35-31CA1533B6AE}" presName="sibTrans" presStyleLbl="sibTrans2D1" presStyleIdx="0" presStyleCnt="0"/>
      <dgm:spPr/>
    </dgm:pt>
    <dgm:pt modelId="{37E42D44-E2B1-43C8-8C06-0F25D9EA10B5}" type="pres">
      <dgm:prSet presAssocID="{B0E4D308-7F56-4B06-B5CD-9BACF1A7951C}" presName="compNode" presStyleCnt="0"/>
      <dgm:spPr/>
    </dgm:pt>
    <dgm:pt modelId="{0AD624BE-A599-4642-B6D3-E02B4D5778C7}" type="pres">
      <dgm:prSet presAssocID="{B0E4D308-7F56-4B06-B5CD-9BACF1A7951C}" presName="childRect" presStyleLbl="bgAcc1" presStyleIdx="1" presStyleCnt="2">
        <dgm:presLayoutVars>
          <dgm:bulletEnabled val="1"/>
        </dgm:presLayoutVars>
      </dgm:prSet>
      <dgm:spPr/>
    </dgm:pt>
    <dgm:pt modelId="{FAA27993-17EC-425A-B6BB-29789E0DA623}" type="pres">
      <dgm:prSet presAssocID="{B0E4D308-7F56-4B06-B5CD-9BACF1A7951C}" presName="parentText" presStyleLbl="node1" presStyleIdx="0" presStyleCnt="0">
        <dgm:presLayoutVars>
          <dgm:chMax val="0"/>
          <dgm:bulletEnabled val="1"/>
        </dgm:presLayoutVars>
      </dgm:prSet>
      <dgm:spPr/>
    </dgm:pt>
    <dgm:pt modelId="{5E20EFFB-4079-45F2-92E9-C8073809DD85}" type="pres">
      <dgm:prSet presAssocID="{B0E4D308-7F56-4B06-B5CD-9BACF1A7951C}" presName="parentRect" presStyleLbl="alignNode1" presStyleIdx="1" presStyleCnt="2" custScaleX="99411" custScaleY="73058" custLinFactNeighborX="1238" custLinFactNeighborY="-30410"/>
      <dgm:spPr/>
    </dgm:pt>
    <dgm:pt modelId="{B8B9A895-2FA8-410C-A8C7-DBFE7D0A7DD0}" type="pres">
      <dgm:prSet presAssocID="{B0E4D308-7F56-4B06-B5CD-9BACF1A7951C}" presName="adorn" presStyleLbl="fgAccFollowNode1" presStyleIdx="1" presStyleCnt="2" custScaleX="54912" custScaleY="53053" custLinFactNeighborX="-6953" custLinFactNeighborY="-44423"/>
      <dgm:spPr>
        <a:blipFill rotWithShape="1">
          <a:blip xmlns:r="http://schemas.openxmlformats.org/officeDocument/2006/relationships" r:embed="rId2"/>
          <a:srcRect/>
          <a:stretch>
            <a:fillRect l="-23000" r="-23000"/>
          </a:stretch>
        </a:blipFill>
      </dgm:spPr>
    </dgm:pt>
  </dgm:ptLst>
  <dgm:cxnLst>
    <dgm:cxn modelId="{51A0D108-C42C-444A-844E-19947AA32275}" srcId="{B0E4D308-7F56-4B06-B5CD-9BACF1A7951C}" destId="{C401E372-DB9A-477D-82D9-8FA96DB68155}" srcOrd="5" destOrd="0" parTransId="{B7D49AD1-5806-4206-B8ED-4F911C7759B3}" sibTransId="{F0CD7CE8-0696-4B5C-A668-5D3FD3D62C49}"/>
    <dgm:cxn modelId="{0851B00B-405F-4A34-BE43-10BA83625341}" srcId="{0151824A-0E34-4593-A0D7-92060320827F}" destId="{1843DC35-9D8E-4DA4-92AF-20EC96CB1949}" srcOrd="0" destOrd="0" parTransId="{A67E5B44-E1A2-4240-99EC-A48C279AD94E}" sibTransId="{1DA8C799-8582-4860-8C35-31CA1533B6AE}"/>
    <dgm:cxn modelId="{F8B0C116-384A-4019-9151-D3430B96529C}" srcId="{B0E4D308-7F56-4B06-B5CD-9BACF1A7951C}" destId="{A7CD4C72-8F3C-463F-B3E0-129C2D48B500}" srcOrd="0" destOrd="0" parTransId="{A23CBF26-AAB1-4F44-A14E-4676C73B4E1B}" sibTransId="{D249FFBB-121C-4B67-A003-388F8A447AAC}"/>
    <dgm:cxn modelId="{912A911D-CE50-4150-92BF-A6133F8A2A3F}" type="presOf" srcId="{A7CD4C72-8F3C-463F-B3E0-129C2D48B500}" destId="{0AD624BE-A599-4642-B6D3-E02B4D5778C7}" srcOrd="0" destOrd="0" presId="urn:microsoft.com/office/officeart/2005/8/layout/bList2"/>
    <dgm:cxn modelId="{5291A639-D9CF-4595-8DB0-11B968A484B9}" type="presOf" srcId="{845EB7AF-123D-4FBE-AD80-D8D9446C8CFA}" destId="{0AD624BE-A599-4642-B6D3-E02B4D5778C7}" srcOrd="0" destOrd="3" presId="urn:microsoft.com/office/officeart/2005/8/layout/bList2"/>
    <dgm:cxn modelId="{C239863A-6B42-4877-8FA9-A4699B0C4642}" type="presOf" srcId="{1843DC35-9D8E-4DA4-92AF-20EC96CB1949}" destId="{589EE728-396A-4537-AABD-3400798E22DA}" srcOrd="1" destOrd="0" presId="urn:microsoft.com/office/officeart/2005/8/layout/bList2"/>
    <dgm:cxn modelId="{5949133B-3BC3-43F5-BEF8-91494764F2EA}" type="presOf" srcId="{C401E372-DB9A-477D-82D9-8FA96DB68155}" destId="{0AD624BE-A599-4642-B6D3-E02B4D5778C7}" srcOrd="0" destOrd="5" presId="urn:microsoft.com/office/officeart/2005/8/layout/bList2"/>
    <dgm:cxn modelId="{69E3E23D-D076-44F7-961F-9840BAFC5F9F}" type="presOf" srcId="{6C59054B-D145-4B59-AD19-22735A044C76}" destId="{0AD624BE-A599-4642-B6D3-E02B4D5778C7}" srcOrd="0" destOrd="1" presId="urn:microsoft.com/office/officeart/2005/8/layout/bList2"/>
    <dgm:cxn modelId="{A7A6885E-F66F-4B9E-BD00-C408CFCFDD00}" srcId="{1843DC35-9D8E-4DA4-92AF-20EC96CB1949}" destId="{D41530DC-8726-4E52-933E-CA7602F31AEF}" srcOrd="0" destOrd="0" parTransId="{F09EBE73-D197-473C-ADF7-AF8994D987EE}" sibTransId="{7DB1D652-F1D9-4F05-9886-FFE4027EF997}"/>
    <dgm:cxn modelId="{0F373645-A78A-4ED6-BEFC-70B278DF1BA9}" type="presOf" srcId="{ACFE143E-0B6A-404F-A9E3-F58875AEFE89}" destId="{0AD624BE-A599-4642-B6D3-E02B4D5778C7}" srcOrd="0" destOrd="4" presId="urn:microsoft.com/office/officeart/2005/8/layout/bList2"/>
    <dgm:cxn modelId="{B5039B48-7C05-43AA-BEAD-BD28992FCED7}" srcId="{B0E4D308-7F56-4B06-B5CD-9BACF1A7951C}" destId="{6C59054B-D145-4B59-AD19-22735A044C76}" srcOrd="1" destOrd="0" parTransId="{75440C57-50F3-482D-BE6B-EAE112469D73}" sibTransId="{A801AF16-E709-4E8C-A076-EB643F09CBB9}"/>
    <dgm:cxn modelId="{6DDC116D-7610-4455-9497-B771348B1FF3}" type="presOf" srcId="{D41530DC-8726-4E52-933E-CA7602F31AEF}" destId="{BE0948D7-EFB3-4956-AC22-38711BF5ABD9}" srcOrd="0" destOrd="0" presId="urn:microsoft.com/office/officeart/2005/8/layout/bList2"/>
    <dgm:cxn modelId="{31579871-38D8-42E6-BC01-97D9C9796018}" type="presOf" srcId="{2235E229-9019-465C-9864-342C7BD1B172}" destId="{0AD624BE-A599-4642-B6D3-E02B4D5778C7}" srcOrd="0" destOrd="2" presId="urn:microsoft.com/office/officeart/2005/8/layout/bList2"/>
    <dgm:cxn modelId="{AC09EC8A-8B8D-4524-AAD5-1E95CC2BE45D}" srcId="{B0E4D308-7F56-4B06-B5CD-9BACF1A7951C}" destId="{ACFE143E-0B6A-404F-A9E3-F58875AEFE89}" srcOrd="4" destOrd="0" parTransId="{7C6181DC-C17F-4E77-BB07-CB0ECC1C203B}" sibTransId="{931A8F0B-403E-41E1-A373-22513027021D}"/>
    <dgm:cxn modelId="{2C35229F-4EF4-48A5-AEA1-395C42CE7269}" type="presOf" srcId="{1DA8C799-8582-4860-8C35-31CA1533B6AE}" destId="{B13CFA3F-C6A2-49E4-B7DB-08BBD5571556}" srcOrd="0" destOrd="0" presId="urn:microsoft.com/office/officeart/2005/8/layout/bList2"/>
    <dgm:cxn modelId="{90F221AB-BFA6-4B95-BDD7-E1C15262DC70}" type="presOf" srcId="{A40D95D6-F731-48D9-A3A9-BC504702AE5B}" destId="{0AD624BE-A599-4642-B6D3-E02B4D5778C7}" srcOrd="0" destOrd="6" presId="urn:microsoft.com/office/officeart/2005/8/layout/bList2"/>
    <dgm:cxn modelId="{4FAD46AD-D7DD-44E6-B9A5-8372A35E8879}" type="presOf" srcId="{0151824A-0E34-4593-A0D7-92060320827F}" destId="{2EFF57A4-3FC1-4FDB-A6C4-4B06B8C7D34E}" srcOrd="0" destOrd="0" presId="urn:microsoft.com/office/officeart/2005/8/layout/bList2"/>
    <dgm:cxn modelId="{20796EBB-BD95-4300-B420-8518764C581E}" type="presOf" srcId="{B0E4D308-7F56-4B06-B5CD-9BACF1A7951C}" destId="{FAA27993-17EC-425A-B6BB-29789E0DA623}" srcOrd="0" destOrd="0" presId="urn:microsoft.com/office/officeart/2005/8/layout/bList2"/>
    <dgm:cxn modelId="{D85AC0BF-8A71-46AC-A705-BE350A00F70F}" type="presOf" srcId="{B0E4D308-7F56-4B06-B5CD-9BACF1A7951C}" destId="{5E20EFFB-4079-45F2-92E9-C8073809DD85}" srcOrd="1" destOrd="0" presId="urn:microsoft.com/office/officeart/2005/8/layout/bList2"/>
    <dgm:cxn modelId="{85E7FBBF-E5A6-4D5B-979F-EA1FFCC5C707}" type="presOf" srcId="{1843DC35-9D8E-4DA4-92AF-20EC96CB1949}" destId="{05C9AA37-E99C-45C9-A297-B5862C42402A}" srcOrd="0" destOrd="0" presId="urn:microsoft.com/office/officeart/2005/8/layout/bList2"/>
    <dgm:cxn modelId="{40B8EFD8-30CB-4692-A9D5-39E645DB7742}" srcId="{B0E4D308-7F56-4B06-B5CD-9BACF1A7951C}" destId="{2235E229-9019-465C-9864-342C7BD1B172}" srcOrd="2" destOrd="0" parTransId="{238609BC-92C9-44CD-81ED-675BA26BA2E5}" sibTransId="{17B52753-0B16-4AC9-9ADF-1733645D7EB2}"/>
    <dgm:cxn modelId="{43565CEA-88CB-4AB7-8E5D-06654FDCBCCA}" srcId="{0151824A-0E34-4593-A0D7-92060320827F}" destId="{B0E4D308-7F56-4B06-B5CD-9BACF1A7951C}" srcOrd="1" destOrd="0" parTransId="{60B424E0-B32B-40B6-982C-4D4E4F5B7060}" sibTransId="{D7624E7E-F914-40BA-B5A0-F29546569A42}"/>
    <dgm:cxn modelId="{EED02FEC-3692-4745-ADC7-BFD8AD3CA9C4}" srcId="{B0E4D308-7F56-4B06-B5CD-9BACF1A7951C}" destId="{845EB7AF-123D-4FBE-AD80-D8D9446C8CFA}" srcOrd="3" destOrd="0" parTransId="{1302DEAB-D2AC-45EE-9F45-70CA8E64F40F}" sibTransId="{03D27C6A-5409-422D-89DF-3B231A0DCFB3}"/>
    <dgm:cxn modelId="{5FCC2DF7-1727-43C5-8475-537DDE437CAA}" srcId="{B0E4D308-7F56-4B06-B5CD-9BACF1A7951C}" destId="{A40D95D6-F731-48D9-A3A9-BC504702AE5B}" srcOrd="6" destOrd="0" parTransId="{4F22019E-7BB1-4A7A-99CC-1F7BC93E046D}" sibTransId="{3DFCBB4D-A5A0-4CB2-A25E-A102A49B1A2F}"/>
    <dgm:cxn modelId="{819BA448-384E-4571-BC76-03E2876DA7BC}" type="presParOf" srcId="{2EFF57A4-3FC1-4FDB-A6C4-4B06B8C7D34E}" destId="{B6CE0AFD-CD87-468D-92CE-17B2D020FD53}" srcOrd="0" destOrd="0" presId="urn:microsoft.com/office/officeart/2005/8/layout/bList2"/>
    <dgm:cxn modelId="{C555BF70-B741-49A8-BD8B-8711FB739C69}" type="presParOf" srcId="{B6CE0AFD-CD87-468D-92CE-17B2D020FD53}" destId="{BE0948D7-EFB3-4956-AC22-38711BF5ABD9}" srcOrd="0" destOrd="0" presId="urn:microsoft.com/office/officeart/2005/8/layout/bList2"/>
    <dgm:cxn modelId="{7065E991-0B7B-4C48-9BE6-7BA175B1A388}" type="presParOf" srcId="{B6CE0AFD-CD87-468D-92CE-17B2D020FD53}" destId="{05C9AA37-E99C-45C9-A297-B5862C42402A}" srcOrd="1" destOrd="0" presId="urn:microsoft.com/office/officeart/2005/8/layout/bList2"/>
    <dgm:cxn modelId="{74577AA8-4A0E-48E8-9B7D-52521A26F511}" type="presParOf" srcId="{B6CE0AFD-CD87-468D-92CE-17B2D020FD53}" destId="{589EE728-396A-4537-AABD-3400798E22DA}" srcOrd="2" destOrd="0" presId="urn:microsoft.com/office/officeart/2005/8/layout/bList2"/>
    <dgm:cxn modelId="{A5C36A81-4AB6-4FB0-AA60-4243BB646407}" type="presParOf" srcId="{B6CE0AFD-CD87-468D-92CE-17B2D020FD53}" destId="{540EF2D9-4FEB-4A90-912B-9C7B0B6223BC}" srcOrd="3" destOrd="0" presId="urn:microsoft.com/office/officeart/2005/8/layout/bList2"/>
    <dgm:cxn modelId="{51255CE5-AAFA-4C46-B8C6-BA359AC723FF}" type="presParOf" srcId="{2EFF57A4-3FC1-4FDB-A6C4-4B06B8C7D34E}" destId="{B13CFA3F-C6A2-49E4-B7DB-08BBD5571556}" srcOrd="1" destOrd="0" presId="urn:microsoft.com/office/officeart/2005/8/layout/bList2"/>
    <dgm:cxn modelId="{01C97254-C50F-445F-85E0-F07927640274}" type="presParOf" srcId="{2EFF57A4-3FC1-4FDB-A6C4-4B06B8C7D34E}" destId="{37E42D44-E2B1-43C8-8C06-0F25D9EA10B5}" srcOrd="2" destOrd="0" presId="urn:microsoft.com/office/officeart/2005/8/layout/bList2"/>
    <dgm:cxn modelId="{DDE12B2F-1E16-4C41-A269-AEFB2146CBDB}" type="presParOf" srcId="{37E42D44-E2B1-43C8-8C06-0F25D9EA10B5}" destId="{0AD624BE-A599-4642-B6D3-E02B4D5778C7}" srcOrd="0" destOrd="0" presId="urn:microsoft.com/office/officeart/2005/8/layout/bList2"/>
    <dgm:cxn modelId="{42C8F44E-059D-46AA-983A-85BD8895B436}" type="presParOf" srcId="{37E42D44-E2B1-43C8-8C06-0F25D9EA10B5}" destId="{FAA27993-17EC-425A-B6BB-29789E0DA623}" srcOrd="1" destOrd="0" presId="urn:microsoft.com/office/officeart/2005/8/layout/bList2"/>
    <dgm:cxn modelId="{0065F8EA-0A1B-431E-919A-8F50F44EFFD8}" type="presParOf" srcId="{37E42D44-E2B1-43C8-8C06-0F25D9EA10B5}" destId="{5E20EFFB-4079-45F2-92E9-C8073809DD85}" srcOrd="2" destOrd="0" presId="urn:microsoft.com/office/officeart/2005/8/layout/bList2"/>
    <dgm:cxn modelId="{1E726062-055E-40D1-B376-66941E1E9995}" type="presParOf" srcId="{37E42D44-E2B1-43C8-8C06-0F25D9EA10B5}" destId="{B8B9A895-2FA8-410C-A8C7-DBFE7D0A7DD0}"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948D7-EFB3-4956-AC22-38711BF5ABD9}">
      <dsp:nvSpPr>
        <dsp:cNvPr id="0" name=""/>
        <dsp:cNvSpPr/>
      </dsp:nvSpPr>
      <dsp:spPr>
        <a:xfrm>
          <a:off x="6932" y="632103"/>
          <a:ext cx="4596385" cy="116019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None/>
          </a:pPr>
          <a:r>
            <a:rPr lang="es-ES" sz="2100" kern="1200" dirty="0"/>
            <a:t>Tres o más episodios de sibilancias en el último año</a:t>
          </a:r>
          <a:endParaRPr lang="es-CO" sz="2100" kern="1200" dirty="0"/>
        </a:p>
      </dsp:txBody>
      <dsp:txXfrm>
        <a:off x="34117" y="659288"/>
        <a:ext cx="4542015" cy="1133008"/>
      </dsp:txXfrm>
    </dsp:sp>
    <dsp:sp modelId="{589EE728-396A-4537-AABD-3400798E22DA}">
      <dsp:nvSpPr>
        <dsp:cNvPr id="0" name=""/>
        <dsp:cNvSpPr/>
      </dsp:nvSpPr>
      <dsp:spPr>
        <a:xfrm>
          <a:off x="2704" y="1802720"/>
          <a:ext cx="4596385" cy="5937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Font typeface="Wingdings" panose="05000000000000000000" pitchFamily="2" charset="2"/>
            <a:buNone/>
          </a:pPr>
          <a:r>
            <a:rPr lang="es-ES" sz="3200" kern="1200" dirty="0"/>
            <a:t>Criterio primario </a:t>
          </a:r>
          <a:endParaRPr lang="es-CO" sz="3200" kern="1200" dirty="0"/>
        </a:p>
      </dsp:txBody>
      <dsp:txXfrm>
        <a:off x="2704" y="1802720"/>
        <a:ext cx="3236891" cy="593749"/>
      </dsp:txXfrm>
    </dsp:sp>
    <dsp:sp modelId="{540EF2D9-4FEB-4A90-912B-9C7B0B6223BC}">
      <dsp:nvSpPr>
        <dsp:cNvPr id="0" name=""/>
        <dsp:cNvSpPr/>
      </dsp:nvSpPr>
      <dsp:spPr>
        <a:xfrm flipH="1">
          <a:off x="1077564" y="2641652"/>
          <a:ext cx="2094556" cy="1640185"/>
        </a:xfrm>
        <a:prstGeom prst="ellipse">
          <a:avLst/>
        </a:prstGeom>
        <a:blipFill rotWithShape="1">
          <a:blip xmlns:r="http://schemas.openxmlformats.org/officeDocument/2006/relationships" r:embed="rId1"/>
          <a:srcRect/>
          <a:stretch>
            <a:fillRect t="-13000" b="-1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D624BE-A599-4642-B6D3-E02B4D5778C7}">
      <dsp:nvSpPr>
        <dsp:cNvPr id="0" name=""/>
        <dsp:cNvSpPr/>
      </dsp:nvSpPr>
      <dsp:spPr>
        <a:xfrm>
          <a:off x="5624048" y="261051"/>
          <a:ext cx="4596385" cy="343110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s-CO" sz="2100" kern="1200" dirty="0"/>
            <a:t>I Criterios mayores</a:t>
          </a:r>
        </a:p>
        <a:p>
          <a:pPr marL="228600" lvl="1" indent="-228600" algn="l" defTabSz="933450">
            <a:lnSpc>
              <a:spcPct val="90000"/>
            </a:lnSpc>
            <a:spcBef>
              <a:spcPct val="0"/>
            </a:spcBef>
            <a:spcAft>
              <a:spcPct val="15000"/>
            </a:spcAft>
            <a:buChar char="•"/>
          </a:pPr>
          <a:r>
            <a:rPr lang="es-ES" sz="2100" kern="1200" dirty="0"/>
            <a:t>Tener uno de los padres con asma</a:t>
          </a:r>
          <a:endParaRPr lang="es-CO" sz="2100" kern="1200" dirty="0"/>
        </a:p>
        <a:p>
          <a:pPr marL="228600" lvl="1" indent="-228600" algn="l" defTabSz="933450">
            <a:lnSpc>
              <a:spcPct val="90000"/>
            </a:lnSpc>
            <a:spcBef>
              <a:spcPct val="0"/>
            </a:spcBef>
            <a:spcAft>
              <a:spcPct val="15000"/>
            </a:spcAft>
            <a:buChar char="•"/>
          </a:pPr>
          <a:r>
            <a:rPr lang="es-CO" sz="2100" kern="1200" dirty="0"/>
            <a:t>Tener dermatitis atópica</a:t>
          </a:r>
        </a:p>
        <a:p>
          <a:pPr marL="228600" lvl="1" indent="-228600" algn="l" defTabSz="933450">
            <a:lnSpc>
              <a:spcPct val="90000"/>
            </a:lnSpc>
            <a:spcBef>
              <a:spcPct val="0"/>
            </a:spcBef>
            <a:spcAft>
              <a:spcPct val="15000"/>
            </a:spcAft>
            <a:buChar char="•"/>
          </a:pPr>
          <a:r>
            <a:rPr lang="es-CO" sz="2100" kern="1200" dirty="0"/>
            <a:t>II Criterios menores</a:t>
          </a:r>
        </a:p>
        <a:p>
          <a:pPr marL="228600" lvl="1" indent="-228600" algn="l" defTabSz="933450">
            <a:lnSpc>
              <a:spcPct val="90000"/>
            </a:lnSpc>
            <a:spcBef>
              <a:spcPct val="0"/>
            </a:spcBef>
            <a:spcAft>
              <a:spcPct val="15000"/>
            </a:spcAft>
            <a:buChar char="•"/>
          </a:pPr>
          <a:r>
            <a:rPr lang="pt-BR" sz="2100" kern="1200" dirty="0"/>
            <a:t> Diagnóstico médico de </a:t>
          </a:r>
          <a:r>
            <a:rPr lang="pt-BR" sz="2100" kern="1200" dirty="0" err="1"/>
            <a:t>rinitis</a:t>
          </a:r>
          <a:r>
            <a:rPr lang="pt-BR" sz="2100" kern="1200" dirty="0"/>
            <a:t> alérgica</a:t>
          </a:r>
          <a:endParaRPr lang="es-CO" sz="2100" kern="1200" dirty="0"/>
        </a:p>
        <a:p>
          <a:pPr marL="228600" lvl="1" indent="-228600" algn="l" defTabSz="933450">
            <a:lnSpc>
              <a:spcPct val="90000"/>
            </a:lnSpc>
            <a:spcBef>
              <a:spcPct val="0"/>
            </a:spcBef>
            <a:spcAft>
              <a:spcPct val="15000"/>
            </a:spcAft>
            <a:buChar char="•"/>
          </a:pPr>
          <a:r>
            <a:rPr lang="es-CO" sz="2100" kern="1200" dirty="0"/>
            <a:t>Sibilancias no relacionadas a infecciones virales</a:t>
          </a:r>
        </a:p>
        <a:p>
          <a:pPr marL="228600" lvl="1" indent="-228600" algn="l" defTabSz="933450">
            <a:lnSpc>
              <a:spcPct val="90000"/>
            </a:lnSpc>
            <a:spcBef>
              <a:spcPct val="0"/>
            </a:spcBef>
            <a:spcAft>
              <a:spcPct val="15000"/>
            </a:spcAft>
            <a:buChar char="•"/>
          </a:pPr>
          <a:r>
            <a:rPr lang="es-CO" sz="2100" kern="1200" dirty="0"/>
            <a:t>Eosinofilia periférica igual o mayor de 4 %</a:t>
          </a:r>
        </a:p>
      </dsp:txBody>
      <dsp:txXfrm>
        <a:off x="5704443" y="341446"/>
        <a:ext cx="4435595" cy="3350709"/>
      </dsp:txXfrm>
    </dsp:sp>
    <dsp:sp modelId="{5E20EFFB-4079-45F2-92E9-C8073809DD85}">
      <dsp:nvSpPr>
        <dsp:cNvPr id="0" name=""/>
        <dsp:cNvSpPr/>
      </dsp:nvSpPr>
      <dsp:spPr>
        <a:xfrm>
          <a:off x="5674645" y="3442242"/>
          <a:ext cx="4569313" cy="1077879"/>
        </a:xfrm>
        <a:prstGeom prst="rect">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s-CO" sz="2800" kern="1200" dirty="0"/>
            <a:t>Criterios secundarios </a:t>
          </a:r>
        </a:p>
      </dsp:txBody>
      <dsp:txXfrm>
        <a:off x="5674645" y="3442242"/>
        <a:ext cx="3217826" cy="1077879"/>
      </dsp:txXfrm>
    </dsp:sp>
    <dsp:sp modelId="{B8B9A895-2FA8-410C-A8C7-DBFE7D0A7DD0}">
      <dsp:nvSpPr>
        <dsp:cNvPr id="0" name=""/>
        <dsp:cNvSpPr/>
      </dsp:nvSpPr>
      <dsp:spPr>
        <a:xfrm>
          <a:off x="9241782" y="3589484"/>
          <a:ext cx="883388" cy="853482"/>
        </a:xfrm>
        <a:prstGeom prst="ellipse">
          <a:avLst/>
        </a:prstGeom>
        <a:blipFill rotWithShape="1">
          <a:blip xmlns:r="http://schemas.openxmlformats.org/officeDocument/2006/relationships" r:embed="rId2"/>
          <a:srcRect/>
          <a:stretch>
            <a:fillRect l="-23000" r="-2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11/08/2021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11/08/2021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11/08/2021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11/08/2021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11/08/2021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11/08/2021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11/08/2021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11/08/2021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11/08/2021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6" name="Imagen 5">
            <a:extLst>
              <a:ext uri="{FF2B5EF4-FFF2-40B4-BE49-F238E27FC236}">
                <a16:creationId xmlns:a16="http://schemas.microsoft.com/office/drawing/2014/main" id="{D0DE924E-3769-42E6-B387-BF9274127431}"/>
              </a:ext>
            </a:extLst>
          </p:cNvPr>
          <p:cNvPicPr>
            <a:picLocks noChangeAspect="1"/>
          </p:cNvPicPr>
          <p:nvPr/>
        </p:nvPicPr>
        <p:blipFill rotWithShape="1">
          <a:blip r:embed="rId4"/>
          <a:srcRect l="17077" t="13315" r="17385" b="15675"/>
          <a:stretch/>
        </p:blipFill>
        <p:spPr>
          <a:xfrm>
            <a:off x="-1" y="0"/>
            <a:ext cx="12191999" cy="6858000"/>
          </a:xfrm>
          <a:prstGeom prst="rect">
            <a:avLst/>
          </a:prstGeom>
        </p:spPr>
      </p:pic>
    </p:spTree>
    <p:extLst>
      <p:ext uri="{BB962C8B-B14F-4D97-AF65-F5344CB8AC3E}">
        <p14:creationId xmlns:p14="http://schemas.microsoft.com/office/powerpoint/2010/main" val="418579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E7DE30EA-1094-4DC5-9D55-F050D1E516B2}"/>
              </a:ext>
            </a:extLst>
          </p:cNvPr>
          <p:cNvSpPr>
            <a:spLocks noGrp="1"/>
          </p:cNvSpPr>
          <p:nvPr>
            <p:ph type="title"/>
          </p:nvPr>
        </p:nvSpPr>
        <p:spPr>
          <a:xfrm>
            <a:off x="838200" y="365125"/>
            <a:ext cx="10515600" cy="816561"/>
          </a:xfrm>
        </p:spPr>
        <p:txBody>
          <a:bodyPr>
            <a:normAutofit/>
          </a:bodyPr>
          <a:lstStyle/>
          <a:p>
            <a:r>
              <a:rPr lang="es-CO" sz="3200" b="1" u="sng" dirty="0"/>
              <a:t>Inicio del tratamiento controlador</a:t>
            </a:r>
          </a:p>
        </p:txBody>
      </p:sp>
      <p:sp>
        <p:nvSpPr>
          <p:cNvPr id="4" name="Marcador de contenido 3">
            <a:extLst>
              <a:ext uri="{FF2B5EF4-FFF2-40B4-BE49-F238E27FC236}">
                <a16:creationId xmlns:a16="http://schemas.microsoft.com/office/drawing/2014/main" id="{E81AF6C9-958B-49E4-A2C5-B29DEAE38ED3}"/>
              </a:ext>
            </a:extLst>
          </p:cNvPr>
          <p:cNvSpPr>
            <a:spLocks noGrp="1"/>
          </p:cNvSpPr>
          <p:nvPr>
            <p:ph idx="1"/>
          </p:nvPr>
        </p:nvSpPr>
        <p:spPr>
          <a:xfrm>
            <a:off x="838200" y="1336431"/>
            <a:ext cx="10515600" cy="4346917"/>
          </a:xfrm>
        </p:spPr>
        <p:txBody>
          <a:bodyPr>
            <a:normAutofit fontScale="92500" lnSpcReduction="20000"/>
          </a:bodyPr>
          <a:lstStyle/>
          <a:p>
            <a:r>
              <a:rPr lang="es-CO" dirty="0"/>
              <a:t>ICS cuando se establezca el diagnostico</a:t>
            </a:r>
          </a:p>
          <a:p>
            <a:r>
              <a:rPr lang="es-ES" dirty="0"/>
              <a:t>Empezar en un paso superior de </a:t>
            </a:r>
            <a:r>
              <a:rPr lang="es-ES" dirty="0" err="1"/>
              <a:t>tto</a:t>
            </a:r>
            <a:r>
              <a:rPr lang="es-ES" dirty="0"/>
              <a:t>  ICS a dosis medias/altas o ICS-LABA a dosis bajas si, casi todos los días, el paciente presenta síntomas de asma problemáticos o si se despierta por asma una o más veces por semana.</a:t>
            </a:r>
          </a:p>
          <a:p>
            <a:endParaRPr lang="es-CO" dirty="0"/>
          </a:p>
          <a:p>
            <a:r>
              <a:rPr lang="es-ES" dirty="0"/>
              <a:t>Si la presentación inicial del asma es asma severa no controlada o si se trata de una exacerbación aguda, administre un ciclo corto de OCS e inicie el tratamiento regular con controladores del asma (por ejemplo, ICS-LABA a dosis intermedias).</a:t>
            </a:r>
          </a:p>
          <a:p>
            <a:endParaRPr lang="es-ES" dirty="0"/>
          </a:p>
          <a:p>
            <a:r>
              <a:rPr lang="es-ES" dirty="0"/>
              <a:t>Considere una reducción del tratamiento después de que el asma haya sido bien controlada durante 3 meses. Sin embargo, en adultos y adolescentes, el ICS no debe detenerse por completo.</a:t>
            </a:r>
          </a:p>
          <a:p>
            <a:pPr marL="0" indent="0">
              <a:buNone/>
            </a:pPr>
            <a:endParaRPr lang="es-CO" dirty="0"/>
          </a:p>
        </p:txBody>
      </p:sp>
    </p:spTree>
    <p:extLst>
      <p:ext uri="{BB962C8B-B14F-4D97-AF65-F5344CB8AC3E}">
        <p14:creationId xmlns:p14="http://schemas.microsoft.com/office/powerpoint/2010/main" val="245614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70D40FBE-2ECE-48FB-A93C-209DF05F4C23}"/>
              </a:ext>
            </a:extLst>
          </p:cNvPr>
          <p:cNvSpPr>
            <a:spLocks noGrp="1"/>
          </p:cNvSpPr>
          <p:nvPr>
            <p:ph type="title"/>
          </p:nvPr>
        </p:nvSpPr>
        <p:spPr>
          <a:xfrm>
            <a:off x="827315" y="266652"/>
            <a:ext cx="10515600" cy="763862"/>
          </a:xfrm>
          <a:solidFill>
            <a:srgbClr val="92D050"/>
          </a:solidFill>
        </p:spPr>
        <p:txBody>
          <a:bodyPr>
            <a:normAutofit/>
          </a:bodyPr>
          <a:lstStyle/>
          <a:p>
            <a:r>
              <a:rPr lang="es-ES" sz="3200" b="1" dirty="0"/>
              <a:t>Recomendaciones asma durante la pandemia por COVID-19</a:t>
            </a:r>
            <a:endParaRPr lang="es-CO" sz="3200" b="1" dirty="0"/>
          </a:p>
        </p:txBody>
      </p:sp>
      <p:sp>
        <p:nvSpPr>
          <p:cNvPr id="4" name="Marcador de contenido 3">
            <a:extLst>
              <a:ext uri="{FF2B5EF4-FFF2-40B4-BE49-F238E27FC236}">
                <a16:creationId xmlns:a16="http://schemas.microsoft.com/office/drawing/2014/main" id="{8B911413-BA58-4E23-9D17-4CB6D99AAD36}"/>
              </a:ext>
            </a:extLst>
          </p:cNvPr>
          <p:cNvSpPr>
            <a:spLocks noGrp="1"/>
          </p:cNvSpPr>
          <p:nvPr>
            <p:ph idx="1"/>
          </p:nvPr>
        </p:nvSpPr>
        <p:spPr>
          <a:xfrm>
            <a:off x="838200" y="1431729"/>
            <a:ext cx="10515600" cy="4293822"/>
          </a:xfrm>
        </p:spPr>
        <p:txBody>
          <a:bodyPr>
            <a:normAutofit fontScale="25000" lnSpcReduction="20000"/>
          </a:bodyPr>
          <a:lstStyle/>
          <a:p>
            <a:endParaRPr lang="es-CO" sz="1100" dirty="0"/>
          </a:p>
          <a:p>
            <a:r>
              <a:rPr lang="es-ES" sz="9600" dirty="0">
                <a:latin typeface="+mj-lt"/>
              </a:rPr>
              <a:t>Los pacientes con asma, tengan o no infección por COVID-19, deben continuar el uso de su medicación usual, siendo vital los esteroides inhalados, suministrados con inhaladores de polvo seco o inhaladores de dosis medida presurizados con inhalo-cámaras apropiadas.</a:t>
            </a:r>
          </a:p>
          <a:p>
            <a:r>
              <a:rPr lang="es-ES" sz="9600" dirty="0">
                <a:latin typeface="+mj-lt"/>
              </a:rPr>
              <a:t>En caso de crisis asmática no se recomienda el uso de micronebulizaciones por razones de bioseguridad.</a:t>
            </a:r>
          </a:p>
          <a:p>
            <a:r>
              <a:rPr lang="es-ES" sz="9600" dirty="0">
                <a:latin typeface="+mj-lt"/>
              </a:rPr>
              <a:t>vacunas de forma anual para la influenza y la vacuna del neumococo para los mayores de 60 años.</a:t>
            </a:r>
          </a:p>
          <a:p>
            <a:r>
              <a:rPr lang="es-ES" sz="9600" dirty="0">
                <a:latin typeface="+mj-lt"/>
              </a:rPr>
              <a:t>Los pacientes podrán continuar la terapia biológica con la cual se encuentren en tratamiento: anti-IgE, anti-IL-5 y anticuerpos monoclonales anti-IL-4/IL-13.</a:t>
            </a:r>
          </a:p>
          <a:p>
            <a:endParaRPr lang="es-CO" dirty="0"/>
          </a:p>
          <a:p>
            <a:endParaRPr lang="es-CO" sz="1100" dirty="0"/>
          </a:p>
          <a:p>
            <a:endParaRPr lang="es-CO" sz="1100" dirty="0"/>
          </a:p>
          <a:p>
            <a:endParaRPr lang="es-CO" sz="1100" dirty="0"/>
          </a:p>
          <a:p>
            <a:endParaRPr lang="es-CO" sz="1100" dirty="0"/>
          </a:p>
          <a:p>
            <a:endParaRPr lang="es-CO" sz="1100" dirty="0"/>
          </a:p>
          <a:p>
            <a:endParaRPr lang="es-CO" sz="1100" dirty="0"/>
          </a:p>
          <a:p>
            <a:endParaRPr lang="es-CO" sz="1100" dirty="0"/>
          </a:p>
          <a:p>
            <a:pPr marL="0" indent="0">
              <a:buNone/>
            </a:pPr>
            <a:r>
              <a:rPr lang="es-CO" sz="3600" dirty="0" err="1"/>
              <a:t>Piotrostanalzki</a:t>
            </a:r>
            <a:r>
              <a:rPr lang="es-CO" sz="3600" dirty="0"/>
              <a:t> A, Rada R, Rey D, Celis C, Solarte I, Torres C, Torres González JV, Manrique L, Alvarado J, García P, Giraldo A, Paúl H, Cortes J, Forero J, Blanco JL, Ariza W, Ali A, Rojas JC, Martínez I, Acero R, Quintero J, Santiago E, Palacios I, </a:t>
            </a:r>
            <a:r>
              <a:rPr lang="es-CO" sz="3600" dirty="0" err="1"/>
              <a:t>Florez</a:t>
            </a:r>
            <a:r>
              <a:rPr lang="es-CO" sz="3600" dirty="0"/>
              <a:t> L, Duran M, Bolívar F, Contreras R, Hincapié G, Llanos E, Chamorro J, Baños I, Matiz C, </a:t>
            </a:r>
            <a:r>
              <a:rPr lang="es-CO" sz="3600" dirty="0" err="1"/>
              <a:t>Niederbacher</a:t>
            </a:r>
            <a:r>
              <a:rPr lang="es-CO" sz="3600" dirty="0"/>
              <a:t> J, Morales E, Piraquive JH. Recomendaciones para el tratamiento del asma durante la contingencia causada por COVID-19 en Colombia. </a:t>
            </a:r>
            <a:r>
              <a:rPr lang="es-CO" sz="3600" dirty="0" err="1"/>
              <a:t>rev.</a:t>
            </a:r>
            <a:r>
              <a:rPr lang="es-CO" sz="3600" dirty="0"/>
              <a:t> </a:t>
            </a:r>
            <a:r>
              <a:rPr lang="es-CO" sz="3600" dirty="0" err="1"/>
              <a:t>colomb</a:t>
            </a:r>
            <a:r>
              <a:rPr lang="es-CO" sz="3600" dirty="0"/>
              <a:t>. </a:t>
            </a:r>
            <a:r>
              <a:rPr lang="es-CO" sz="3600" dirty="0" err="1"/>
              <a:t>neumol</a:t>
            </a:r>
            <a:r>
              <a:rPr lang="es-CO" sz="3600" dirty="0"/>
              <a:t>. [Internet]. 8 de marzo de 2021 [citado 12 de agosto de 2021];32(1):38-42. Disponible en: https://revistas.asoneumocito.org/index.php/rcneumologia/article/view/507</a:t>
            </a:r>
          </a:p>
        </p:txBody>
      </p:sp>
    </p:spTree>
    <p:extLst>
      <p:ext uri="{BB962C8B-B14F-4D97-AF65-F5344CB8AC3E}">
        <p14:creationId xmlns:p14="http://schemas.microsoft.com/office/powerpoint/2010/main" val="248523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231438" y="1552963"/>
            <a:ext cx="10234761" cy="861774"/>
          </a:xfrm>
          <a:prstGeom prst="rect">
            <a:avLst/>
          </a:prstGeom>
          <a:noFill/>
        </p:spPr>
        <p:txBody>
          <a:bodyPr wrap="square" rtlCol="0">
            <a:spAutoFit/>
          </a:bodyPr>
          <a:lstStyle/>
          <a:p>
            <a:pPr algn="ctr"/>
            <a:r>
              <a:rPr lang="es-CO" sz="5000" dirty="0">
                <a:solidFill>
                  <a:schemeClr val="bg1"/>
                </a:solidFill>
                <a:latin typeface="Montserrat Black" panose="00000A00000000000000" pitchFamily="2" charset="0"/>
              </a:rPr>
              <a:t>GPC EPOC</a:t>
            </a:r>
          </a:p>
        </p:txBody>
      </p:sp>
    </p:spTree>
    <p:extLst>
      <p:ext uri="{BB962C8B-B14F-4D97-AF65-F5344CB8AC3E}">
        <p14:creationId xmlns:p14="http://schemas.microsoft.com/office/powerpoint/2010/main" val="102902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8" name="Título 7">
            <a:extLst>
              <a:ext uri="{FF2B5EF4-FFF2-40B4-BE49-F238E27FC236}">
                <a16:creationId xmlns:a16="http://schemas.microsoft.com/office/drawing/2014/main" id="{6327C9B2-7982-4DD4-957F-01DDCAAB8212}"/>
              </a:ext>
            </a:extLst>
          </p:cNvPr>
          <p:cNvSpPr>
            <a:spLocks noGrp="1"/>
          </p:cNvSpPr>
          <p:nvPr>
            <p:ph type="title"/>
          </p:nvPr>
        </p:nvSpPr>
        <p:spPr/>
        <p:txBody>
          <a:bodyPr>
            <a:normAutofit/>
          </a:bodyPr>
          <a:lstStyle/>
          <a:p>
            <a:r>
              <a:rPr lang="es-CO" sz="3200" b="1" dirty="0">
                <a:effectLst/>
                <a:ea typeface="Times New Roman" panose="02020603050405020304" pitchFamily="18" charset="0"/>
              </a:rPr>
              <a:t>Para el diligenciamiento de la historia clínica de paciente con EPOC</a:t>
            </a:r>
            <a:endParaRPr lang="es-CO" sz="3200" b="1" dirty="0"/>
          </a:p>
        </p:txBody>
      </p:sp>
      <p:pic>
        <p:nvPicPr>
          <p:cNvPr id="7" name="Marcador de contenido 6">
            <a:extLst>
              <a:ext uri="{FF2B5EF4-FFF2-40B4-BE49-F238E27FC236}">
                <a16:creationId xmlns:a16="http://schemas.microsoft.com/office/drawing/2014/main" id="{19F4D88C-3EAC-4B2C-A8BA-EE745EFB8C9A}"/>
              </a:ext>
            </a:extLst>
          </p:cNvPr>
          <p:cNvPicPr>
            <a:picLocks noGrp="1" noChangeAspect="1"/>
          </p:cNvPicPr>
          <p:nvPr>
            <p:ph sz="half" idx="2"/>
          </p:nvPr>
        </p:nvPicPr>
        <p:blipFill>
          <a:blip r:embed="rId4"/>
          <a:stretch>
            <a:fillRect/>
          </a:stretch>
        </p:blipFill>
        <p:spPr>
          <a:xfrm>
            <a:off x="1108982" y="3108752"/>
            <a:ext cx="2390775" cy="1914525"/>
          </a:xfrm>
          <a:prstGeom prst="rect">
            <a:avLst/>
          </a:prstGeom>
        </p:spPr>
      </p:pic>
      <p:sp>
        <p:nvSpPr>
          <p:cNvPr id="10" name="Marcador de texto 9">
            <a:extLst>
              <a:ext uri="{FF2B5EF4-FFF2-40B4-BE49-F238E27FC236}">
                <a16:creationId xmlns:a16="http://schemas.microsoft.com/office/drawing/2014/main" id="{01AA3F5A-1765-4E09-9F63-FB4F0255EA8D}"/>
              </a:ext>
            </a:extLst>
          </p:cNvPr>
          <p:cNvSpPr>
            <a:spLocks noGrp="1"/>
          </p:cNvSpPr>
          <p:nvPr>
            <p:ph type="body" sz="quarter" idx="3"/>
          </p:nvPr>
        </p:nvSpPr>
        <p:spPr>
          <a:xfrm>
            <a:off x="6836519" y="1433644"/>
            <a:ext cx="1649437" cy="823912"/>
          </a:xfrm>
        </p:spPr>
        <p:txBody>
          <a:bodyPr/>
          <a:lstStyle/>
          <a:p>
            <a:r>
              <a:rPr lang="es-CO" dirty="0"/>
              <a:t>INDAGAR</a:t>
            </a:r>
          </a:p>
        </p:txBody>
      </p:sp>
      <p:sp>
        <p:nvSpPr>
          <p:cNvPr id="11" name="Marcador de contenido 10">
            <a:extLst>
              <a:ext uri="{FF2B5EF4-FFF2-40B4-BE49-F238E27FC236}">
                <a16:creationId xmlns:a16="http://schemas.microsoft.com/office/drawing/2014/main" id="{1388D44C-4C00-4AEC-9E8E-66DECED2FB12}"/>
              </a:ext>
            </a:extLst>
          </p:cNvPr>
          <p:cNvSpPr>
            <a:spLocks noGrp="1"/>
          </p:cNvSpPr>
          <p:nvPr>
            <p:ph sz="quarter" idx="4"/>
          </p:nvPr>
        </p:nvSpPr>
        <p:spPr>
          <a:xfrm>
            <a:off x="3967089" y="2505075"/>
            <a:ext cx="7388299" cy="3684588"/>
          </a:xfrm>
        </p:spPr>
        <p:txBody>
          <a:bodyPr>
            <a:normAutofit/>
          </a:bodyPr>
          <a:lstStyle/>
          <a:p>
            <a:r>
              <a:rPr lang="es-ES" dirty="0"/>
              <a:t>Antecedentes laborales </a:t>
            </a:r>
          </a:p>
          <a:p>
            <a:r>
              <a:rPr lang="es-ES" dirty="0"/>
              <a:t>Exposición a tabaco según los diferentes tipos que existen-</a:t>
            </a:r>
          </a:p>
          <a:p>
            <a:r>
              <a:rPr lang="es-ES" dirty="0"/>
              <a:t>Todo paciente mayor de 45 años se debe investigar a fondo sobre factores de riesgo</a:t>
            </a:r>
          </a:p>
          <a:p>
            <a:r>
              <a:rPr lang="es-ES" dirty="0"/>
              <a:t>Según necesidad y  criterio medico hemograma, </a:t>
            </a:r>
            <a:r>
              <a:rPr lang="es-ES" dirty="0" err="1"/>
              <a:t>rx</a:t>
            </a:r>
            <a:r>
              <a:rPr lang="es-ES" dirty="0"/>
              <a:t> de tórax, gases arteriales  y espirometría.</a:t>
            </a:r>
            <a:endParaRPr lang="es-CO" dirty="0"/>
          </a:p>
        </p:txBody>
      </p:sp>
    </p:spTree>
    <p:extLst>
      <p:ext uri="{BB962C8B-B14F-4D97-AF65-F5344CB8AC3E}">
        <p14:creationId xmlns:p14="http://schemas.microsoft.com/office/powerpoint/2010/main" val="190781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6" name="Título 5">
            <a:extLst>
              <a:ext uri="{FF2B5EF4-FFF2-40B4-BE49-F238E27FC236}">
                <a16:creationId xmlns:a16="http://schemas.microsoft.com/office/drawing/2014/main" id="{B014A565-9C10-4F80-A815-7829B5F12A75}"/>
              </a:ext>
            </a:extLst>
          </p:cNvPr>
          <p:cNvSpPr>
            <a:spLocks noGrp="1"/>
          </p:cNvSpPr>
          <p:nvPr>
            <p:ph type="title"/>
          </p:nvPr>
        </p:nvSpPr>
        <p:spPr>
          <a:xfrm>
            <a:off x="827315" y="750502"/>
            <a:ext cx="3932237" cy="560021"/>
          </a:xfrm>
          <a:solidFill>
            <a:schemeClr val="accent2">
              <a:lumMod val="60000"/>
              <a:lumOff val="40000"/>
            </a:schemeClr>
          </a:solidFill>
        </p:spPr>
        <p:txBody>
          <a:bodyPr/>
          <a:lstStyle/>
          <a:p>
            <a:r>
              <a:rPr lang="es-ES" b="1" dirty="0"/>
              <a:t>Pronóstico</a:t>
            </a:r>
            <a:r>
              <a:rPr lang="es-ES" dirty="0"/>
              <a:t> </a:t>
            </a:r>
            <a:endParaRPr lang="es-CO" b="1" dirty="0"/>
          </a:p>
        </p:txBody>
      </p:sp>
      <p:sp>
        <p:nvSpPr>
          <p:cNvPr id="4" name="Marcador de contenido 3">
            <a:extLst>
              <a:ext uri="{FF2B5EF4-FFF2-40B4-BE49-F238E27FC236}">
                <a16:creationId xmlns:a16="http://schemas.microsoft.com/office/drawing/2014/main" id="{50140058-D3F7-42F0-8370-85ADB2558A0E}"/>
              </a:ext>
            </a:extLst>
          </p:cNvPr>
          <p:cNvSpPr>
            <a:spLocks noGrp="1"/>
          </p:cNvSpPr>
          <p:nvPr>
            <p:ph type="body" sz="half" idx="2"/>
          </p:nvPr>
        </p:nvSpPr>
        <p:spPr>
          <a:xfrm>
            <a:off x="827314" y="1523206"/>
            <a:ext cx="6445683" cy="3811588"/>
          </a:xfrm>
        </p:spPr>
        <p:txBody>
          <a:bodyPr>
            <a:noAutofit/>
          </a:bodyPr>
          <a:lstStyle/>
          <a:p>
            <a:pPr marL="285750" indent="-285750">
              <a:buFont typeface="Wingdings" panose="05000000000000000000" pitchFamily="2" charset="2"/>
              <a:buChar char="Ø"/>
            </a:pPr>
            <a:r>
              <a:rPr lang="es-ES" sz="2400" dirty="0"/>
              <a:t>Evaluar 4 pronósticos  de probabilidad de vida según resultado de VEF 1</a:t>
            </a:r>
          </a:p>
          <a:p>
            <a:pPr marL="285750" indent="-285750">
              <a:buFont typeface="Wingdings" panose="05000000000000000000" pitchFamily="2" charset="2"/>
              <a:buChar char="Ø"/>
            </a:pPr>
            <a:r>
              <a:rPr lang="es-ES" sz="2400" dirty="0"/>
              <a:t>Se debe tener en cuenta el número de exacerbaciones que ha presentado en 1 año </a:t>
            </a:r>
          </a:p>
          <a:p>
            <a:pPr marL="285750" indent="-285750">
              <a:buFont typeface="Wingdings" panose="05000000000000000000" pitchFamily="2" charset="2"/>
              <a:buChar char="Ø"/>
            </a:pPr>
            <a:r>
              <a:rPr lang="es-ES" sz="2400" dirty="0"/>
              <a:t>Y si ha estado hospitalizado esto nos ayudara a marcar el riesgo de mortalidad y pronostico</a:t>
            </a:r>
          </a:p>
          <a:p>
            <a:pPr marL="285750" indent="-285750">
              <a:buFont typeface="Wingdings" panose="05000000000000000000" pitchFamily="2" charset="2"/>
              <a:buChar char="Ø"/>
            </a:pPr>
            <a:r>
              <a:rPr lang="es-ES" sz="2400" dirty="0"/>
              <a:t>Disnea, clasificación </a:t>
            </a:r>
            <a:r>
              <a:rPr lang="es-ES" sz="2400" dirty="0" err="1"/>
              <a:t>Mmrc</a:t>
            </a:r>
            <a:r>
              <a:rPr lang="es-ES" sz="2400" dirty="0"/>
              <a:t>, el estado nutricional </a:t>
            </a:r>
          </a:p>
          <a:p>
            <a:pPr marL="285750" indent="-285750">
              <a:buFont typeface="Wingdings" panose="05000000000000000000" pitchFamily="2" charset="2"/>
              <a:buChar char="Ø"/>
            </a:pPr>
            <a:r>
              <a:rPr lang="es-ES" sz="2400" dirty="0"/>
              <a:t>Escala CAT </a:t>
            </a:r>
          </a:p>
          <a:p>
            <a:pPr marL="285750" indent="-285750">
              <a:buFont typeface="Wingdings" panose="05000000000000000000" pitchFamily="2" charset="2"/>
              <a:buChar char="Ø"/>
            </a:pPr>
            <a:r>
              <a:rPr lang="es-ES" sz="2400" dirty="0"/>
              <a:t>Todas estas herramientas se agrupan en el BODEX y permiten tener un mejor manejo para los pacientes que presenten la enfermedad. </a:t>
            </a:r>
          </a:p>
          <a:p>
            <a:pPr marL="285750" indent="-285750">
              <a:buFont typeface="Wingdings" panose="05000000000000000000" pitchFamily="2" charset="2"/>
              <a:buChar char="Ø"/>
            </a:pPr>
            <a:endParaRPr lang="es-CO" sz="2400" dirty="0"/>
          </a:p>
        </p:txBody>
      </p:sp>
      <p:pic>
        <p:nvPicPr>
          <p:cNvPr id="5" name="Imagen 4">
            <a:extLst>
              <a:ext uri="{FF2B5EF4-FFF2-40B4-BE49-F238E27FC236}">
                <a16:creationId xmlns:a16="http://schemas.microsoft.com/office/drawing/2014/main" id="{15407721-A361-4787-B9DC-1F3FA90CAB83}"/>
              </a:ext>
            </a:extLst>
          </p:cNvPr>
          <p:cNvPicPr>
            <a:picLocks noChangeAspect="1"/>
          </p:cNvPicPr>
          <p:nvPr/>
        </p:nvPicPr>
        <p:blipFill>
          <a:blip r:embed="rId4"/>
          <a:stretch>
            <a:fillRect/>
          </a:stretch>
        </p:blipFill>
        <p:spPr>
          <a:xfrm>
            <a:off x="8018584" y="1760439"/>
            <a:ext cx="3010487" cy="3337121"/>
          </a:xfrm>
          <a:prstGeom prst="rect">
            <a:avLst/>
          </a:prstGeom>
        </p:spPr>
      </p:pic>
    </p:spTree>
    <p:extLst>
      <p:ext uri="{BB962C8B-B14F-4D97-AF65-F5344CB8AC3E}">
        <p14:creationId xmlns:p14="http://schemas.microsoft.com/office/powerpoint/2010/main" val="2905556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0977B87F-D517-4044-820C-9C4A15E76508}"/>
              </a:ext>
            </a:extLst>
          </p:cNvPr>
          <p:cNvSpPr>
            <a:spLocks noGrp="1"/>
          </p:cNvSpPr>
          <p:nvPr>
            <p:ph type="title"/>
          </p:nvPr>
        </p:nvSpPr>
        <p:spPr/>
        <p:txBody>
          <a:bodyPr/>
          <a:lstStyle/>
          <a:p>
            <a:r>
              <a:rPr lang="es-ES" dirty="0"/>
              <a:t>El tratamiento de la EPOC</a:t>
            </a:r>
            <a:endParaRPr lang="es-CO" dirty="0"/>
          </a:p>
        </p:txBody>
      </p:sp>
      <p:sp>
        <p:nvSpPr>
          <p:cNvPr id="4" name="Marcador de contenido 3">
            <a:extLst>
              <a:ext uri="{FF2B5EF4-FFF2-40B4-BE49-F238E27FC236}">
                <a16:creationId xmlns:a16="http://schemas.microsoft.com/office/drawing/2014/main" id="{B6E63B8E-53B8-4EFE-9DA3-DE3CE2121F0B}"/>
              </a:ext>
            </a:extLst>
          </p:cNvPr>
          <p:cNvSpPr>
            <a:spLocks noGrp="1"/>
          </p:cNvSpPr>
          <p:nvPr>
            <p:ph idx="1"/>
          </p:nvPr>
        </p:nvSpPr>
        <p:spPr/>
        <p:txBody>
          <a:bodyPr/>
          <a:lstStyle/>
          <a:p>
            <a:r>
              <a:rPr lang="es-ES" dirty="0"/>
              <a:t>Se debe realizar con respecto a la clasificación de la patología leve, moderada, grave y muy grave,  para lo cual es necesario tener definido la severidad en la obstrucción.</a:t>
            </a:r>
            <a:endParaRPr lang="es-CO" dirty="0"/>
          </a:p>
        </p:txBody>
      </p:sp>
      <p:pic>
        <p:nvPicPr>
          <p:cNvPr id="5" name="Imagen 4">
            <a:extLst>
              <a:ext uri="{FF2B5EF4-FFF2-40B4-BE49-F238E27FC236}">
                <a16:creationId xmlns:a16="http://schemas.microsoft.com/office/drawing/2014/main" id="{8AB42061-8303-44F0-A693-0E30CDAEAE6C}"/>
              </a:ext>
            </a:extLst>
          </p:cNvPr>
          <p:cNvPicPr>
            <a:picLocks noChangeAspect="1"/>
          </p:cNvPicPr>
          <p:nvPr/>
        </p:nvPicPr>
        <p:blipFill>
          <a:blip r:embed="rId4"/>
          <a:stretch>
            <a:fillRect/>
          </a:stretch>
        </p:blipFill>
        <p:spPr>
          <a:xfrm>
            <a:off x="4720590" y="3594514"/>
            <a:ext cx="2019300" cy="2257425"/>
          </a:xfrm>
          <a:prstGeom prst="rect">
            <a:avLst/>
          </a:prstGeom>
        </p:spPr>
      </p:pic>
    </p:spTree>
    <p:extLst>
      <p:ext uri="{BB962C8B-B14F-4D97-AF65-F5344CB8AC3E}">
        <p14:creationId xmlns:p14="http://schemas.microsoft.com/office/powerpoint/2010/main" val="34592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68ED5E65-A36F-4B6C-A300-F331ACD0408E}"/>
              </a:ext>
            </a:extLst>
          </p:cNvPr>
          <p:cNvSpPr>
            <a:spLocks noGrp="1"/>
          </p:cNvSpPr>
          <p:nvPr>
            <p:ph type="title"/>
          </p:nvPr>
        </p:nvSpPr>
        <p:spPr/>
        <p:txBody>
          <a:bodyPr>
            <a:normAutofit/>
          </a:bodyPr>
          <a:lstStyle/>
          <a:p>
            <a:r>
              <a:rPr lang="es-CO" sz="3200" b="1" dirty="0"/>
              <a:t>Tratamiento de la EPOC</a:t>
            </a:r>
          </a:p>
        </p:txBody>
      </p:sp>
      <p:sp>
        <p:nvSpPr>
          <p:cNvPr id="4" name="Marcador de contenido 3">
            <a:extLst>
              <a:ext uri="{FF2B5EF4-FFF2-40B4-BE49-F238E27FC236}">
                <a16:creationId xmlns:a16="http://schemas.microsoft.com/office/drawing/2014/main" id="{E6677A3E-6423-4FDA-96AD-AE4132924610}"/>
              </a:ext>
            </a:extLst>
          </p:cNvPr>
          <p:cNvSpPr>
            <a:spLocks noGrp="1"/>
          </p:cNvSpPr>
          <p:nvPr>
            <p:ph idx="1"/>
          </p:nvPr>
        </p:nvSpPr>
        <p:spPr>
          <a:xfrm>
            <a:off x="838200" y="1825624"/>
            <a:ext cx="10515600" cy="4856529"/>
          </a:xfrm>
        </p:spPr>
        <p:txBody>
          <a:bodyPr>
            <a:normAutofit lnSpcReduction="10000"/>
          </a:bodyPr>
          <a:lstStyle/>
          <a:p>
            <a:r>
              <a:rPr lang="es-ES" dirty="0"/>
              <a:t>Se recomienda la inhalación regular de </a:t>
            </a:r>
            <a:r>
              <a:rPr lang="es-ES" dirty="0" err="1"/>
              <a:t>broncodila-tadores</a:t>
            </a:r>
            <a:r>
              <a:rPr lang="es-ES" dirty="0"/>
              <a:t> de acción prolongada y la terapia con </a:t>
            </a:r>
            <a:r>
              <a:rPr lang="es-ES" dirty="0" err="1"/>
              <a:t>glucocor-ticoides</a:t>
            </a:r>
            <a:r>
              <a:rPr lang="es-ES" dirty="0"/>
              <a:t>/broncodilatadores  para  pacientes  con  EPOC  estable,  para  la  prevención  de  exacerbaciones  agudas  de EPOC.</a:t>
            </a:r>
          </a:p>
          <a:p>
            <a:endParaRPr lang="es-ES" dirty="0"/>
          </a:p>
          <a:p>
            <a:r>
              <a:rPr lang="es-ES" dirty="0"/>
              <a:t>Anticolinérgicos o β2-agonistas de corta acción• Si se están utilizando broncodilatadores de larga acción (LAMA, LABA o combinaciones), continuarlos• Inicie o aumente la frecuencia de la medica-</a:t>
            </a:r>
            <a:r>
              <a:rPr lang="es-ES" dirty="0" err="1"/>
              <a:t>ción</a:t>
            </a:r>
            <a:r>
              <a:rPr lang="es-ES" dirty="0"/>
              <a:t> de rescate (salbutamol o ipratropio). Si su médico le ha dado indicaciones adicionales de medicamentos en caso de exacerbación, </a:t>
            </a:r>
            <a:r>
              <a:rPr lang="es-ES" dirty="0" err="1"/>
              <a:t>inície</a:t>
            </a:r>
            <a:r>
              <a:rPr lang="es-ES" dirty="0"/>
              <a:t>-las sin retraso y comuníquese con él o con su programa de atención, de ser posible.</a:t>
            </a:r>
            <a:endParaRPr lang="es-CO" dirty="0"/>
          </a:p>
        </p:txBody>
      </p:sp>
    </p:spTree>
    <p:extLst>
      <p:ext uri="{BB962C8B-B14F-4D97-AF65-F5344CB8AC3E}">
        <p14:creationId xmlns:p14="http://schemas.microsoft.com/office/powerpoint/2010/main" val="14025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E24AC6AC-C57C-40D2-9496-02D48C63778E}"/>
              </a:ext>
            </a:extLst>
          </p:cNvPr>
          <p:cNvSpPr>
            <a:spLocks noGrp="1"/>
          </p:cNvSpPr>
          <p:nvPr>
            <p:ph type="title"/>
          </p:nvPr>
        </p:nvSpPr>
        <p:spPr>
          <a:xfrm>
            <a:off x="838200" y="425602"/>
            <a:ext cx="10515600" cy="1037438"/>
          </a:xfrm>
          <a:solidFill>
            <a:schemeClr val="accent6">
              <a:lumMod val="40000"/>
              <a:lumOff val="60000"/>
            </a:schemeClr>
          </a:solidFill>
        </p:spPr>
        <p:txBody>
          <a:bodyPr>
            <a:normAutofit fontScale="90000"/>
          </a:bodyPr>
          <a:lstStyle/>
          <a:p>
            <a:pPr algn="ctr"/>
            <a:br>
              <a:rPr lang="es-ES" sz="3600" b="1" dirty="0"/>
            </a:br>
            <a:r>
              <a:rPr lang="es-ES" sz="3600" b="1" dirty="0"/>
              <a:t>Prevención de la exacerbación aguda de la EPOC durante la pandemia</a:t>
            </a:r>
            <a:br>
              <a:rPr lang="es-ES" dirty="0"/>
            </a:br>
            <a:endParaRPr lang="es-CO" dirty="0"/>
          </a:p>
        </p:txBody>
      </p:sp>
      <p:sp>
        <p:nvSpPr>
          <p:cNvPr id="4" name="Marcador de contenido 3">
            <a:extLst>
              <a:ext uri="{FF2B5EF4-FFF2-40B4-BE49-F238E27FC236}">
                <a16:creationId xmlns:a16="http://schemas.microsoft.com/office/drawing/2014/main" id="{3F67D056-DF53-4C5A-B121-DAC0107AC768}"/>
              </a:ext>
            </a:extLst>
          </p:cNvPr>
          <p:cNvSpPr>
            <a:spLocks noGrp="1"/>
          </p:cNvSpPr>
          <p:nvPr>
            <p:ph idx="1"/>
          </p:nvPr>
        </p:nvSpPr>
        <p:spPr/>
        <p:txBody>
          <a:bodyPr>
            <a:normAutofit lnSpcReduction="10000"/>
          </a:bodyPr>
          <a:lstStyle/>
          <a:p>
            <a:r>
              <a:rPr lang="es-ES" dirty="0"/>
              <a:t>Establezca un plan de manejo con el paciente y los familiares, si es posible, en caso de exacerbación de la EPOC (aumento de la tos, la expectoración, cambio de color de las flemas), sin que necesariamente se relacione con COVID-19.</a:t>
            </a:r>
          </a:p>
          <a:p>
            <a:r>
              <a:rPr lang="es-ES" dirty="0"/>
              <a:t>Explique que si se presenta fiebre per-</a:t>
            </a:r>
            <a:r>
              <a:rPr lang="es-ES" dirty="0" err="1"/>
              <a:t>sistente</a:t>
            </a:r>
            <a:r>
              <a:rPr lang="es-ES" dirty="0"/>
              <a:t> (con termómetro), aparición o aumento </a:t>
            </a:r>
            <a:r>
              <a:rPr lang="es-ES" dirty="0" err="1"/>
              <a:t>signifi</a:t>
            </a:r>
            <a:r>
              <a:rPr lang="es-ES" dirty="0"/>
              <a:t>-cativo de la sensación de falta de aire o hinchazón en las piernas, desorientación, confusión o color azul en labios o dedos, pida una cita prioritaria o consulte a Urgencias</a:t>
            </a:r>
          </a:p>
          <a:p>
            <a:r>
              <a:rPr lang="es-ES" dirty="0"/>
              <a:t>Brinde información sobre las líneas telefónicas de aten-</a:t>
            </a:r>
            <a:r>
              <a:rPr lang="es-ES" dirty="0" err="1"/>
              <a:t>ción</a:t>
            </a:r>
            <a:r>
              <a:rPr lang="es-ES" dirty="0"/>
              <a:t>: 123 desde teléfono fijo, 192 desde el celular. </a:t>
            </a:r>
            <a:r>
              <a:rPr lang="es-ES" dirty="0" err="1"/>
              <a:t>Pre-gunte</a:t>
            </a:r>
            <a:r>
              <a:rPr lang="es-ES" dirty="0"/>
              <a:t> por las líneas de atención de la EPS del paciente</a:t>
            </a:r>
            <a:endParaRPr lang="es-CO" dirty="0"/>
          </a:p>
        </p:txBody>
      </p:sp>
    </p:spTree>
    <p:extLst>
      <p:ext uri="{BB962C8B-B14F-4D97-AF65-F5344CB8AC3E}">
        <p14:creationId xmlns:p14="http://schemas.microsoft.com/office/powerpoint/2010/main" val="75892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1EAA67FA-39F9-4DA4-92EE-A3AAFF0532E9}"/>
              </a:ext>
            </a:extLst>
          </p:cNvPr>
          <p:cNvSpPr>
            <a:spLocks noGrp="1"/>
          </p:cNvSpPr>
          <p:nvPr>
            <p:ph type="title"/>
          </p:nvPr>
        </p:nvSpPr>
        <p:spPr>
          <a:xfrm>
            <a:off x="827315" y="235316"/>
            <a:ext cx="10515600" cy="961073"/>
          </a:xfrm>
        </p:spPr>
        <p:txBody>
          <a:bodyPr>
            <a:noAutofit/>
          </a:bodyPr>
          <a:lstStyle/>
          <a:p>
            <a:pPr algn="just"/>
            <a:r>
              <a:rPr lang="es-ES" sz="3200" b="1" dirty="0"/>
              <a:t>Principales recomendaciones para la prevención de la exacerbación aguda de la EPOC durante la pandemia de COVID-19</a:t>
            </a:r>
            <a:endParaRPr lang="es-CO" sz="3200" b="1" dirty="0"/>
          </a:p>
        </p:txBody>
      </p:sp>
      <p:pic>
        <p:nvPicPr>
          <p:cNvPr id="6" name="Marcador de contenido 5">
            <a:extLst>
              <a:ext uri="{FF2B5EF4-FFF2-40B4-BE49-F238E27FC236}">
                <a16:creationId xmlns:a16="http://schemas.microsoft.com/office/drawing/2014/main" id="{E677D771-D959-40FE-B095-79C81DF0B711}"/>
              </a:ext>
            </a:extLst>
          </p:cNvPr>
          <p:cNvPicPr>
            <a:picLocks noGrp="1" noChangeAspect="1"/>
          </p:cNvPicPr>
          <p:nvPr>
            <p:ph idx="1"/>
          </p:nvPr>
        </p:nvPicPr>
        <p:blipFill rotWithShape="1">
          <a:blip r:embed="rId4"/>
          <a:srcRect l="50000" t="24320" r="25886" b="21366"/>
          <a:stretch/>
        </p:blipFill>
        <p:spPr>
          <a:xfrm>
            <a:off x="1758461" y="1196390"/>
            <a:ext cx="6020973" cy="5140355"/>
          </a:xfrm>
        </p:spPr>
      </p:pic>
      <p:sp>
        <p:nvSpPr>
          <p:cNvPr id="8" name="CuadroTexto 7">
            <a:extLst>
              <a:ext uri="{FF2B5EF4-FFF2-40B4-BE49-F238E27FC236}">
                <a16:creationId xmlns:a16="http://schemas.microsoft.com/office/drawing/2014/main" id="{03E5B3B4-8440-4A4B-8459-46617E303816}"/>
              </a:ext>
            </a:extLst>
          </p:cNvPr>
          <p:cNvSpPr txBox="1"/>
          <p:nvPr/>
        </p:nvSpPr>
        <p:spPr>
          <a:xfrm>
            <a:off x="3866857" y="6396335"/>
            <a:ext cx="8190913" cy="461665"/>
          </a:xfrm>
          <a:prstGeom prst="rect">
            <a:avLst/>
          </a:prstGeom>
          <a:noFill/>
        </p:spPr>
        <p:txBody>
          <a:bodyPr wrap="square">
            <a:spAutoFit/>
          </a:bodyPr>
          <a:lstStyle/>
          <a:p>
            <a:r>
              <a:rPr lang="es-CO" sz="800" dirty="0"/>
              <a:t>Díaz Santos G, Pacheco M, García M, Rubio </a:t>
            </a:r>
            <a:r>
              <a:rPr lang="es-CO" sz="800" dirty="0" err="1"/>
              <a:t>Rubio</a:t>
            </a:r>
            <a:r>
              <a:rPr lang="es-CO" sz="800" dirty="0"/>
              <a:t> R, Contreras RD, Ariza W, Acero R, Lázaro T, Mier Osejo JE, Pedrozo J, Forero J, Manrique L, Romero M, Alvarado J, Alvarado J, Aguirre C, Rada R, Baños Álvarez I de J, Celis C, Vanegas AC, Matiz C, Hincapié Díaz GA, Casas A, Alí Munive A. Enfermedad pulmonar obstructiva crónica durante la pandemia de coronavirus 2020. </a:t>
            </a:r>
            <a:r>
              <a:rPr lang="es-CO" sz="800" dirty="0" err="1"/>
              <a:t>rev.</a:t>
            </a:r>
            <a:r>
              <a:rPr lang="es-CO" sz="800" dirty="0"/>
              <a:t> </a:t>
            </a:r>
            <a:r>
              <a:rPr lang="es-CO" sz="800" dirty="0" err="1"/>
              <a:t>colomb</a:t>
            </a:r>
            <a:r>
              <a:rPr lang="es-CO" sz="800" dirty="0"/>
              <a:t>. </a:t>
            </a:r>
            <a:r>
              <a:rPr lang="es-CO" sz="800" dirty="0" err="1"/>
              <a:t>neumol</a:t>
            </a:r>
            <a:r>
              <a:rPr lang="es-CO" sz="800" dirty="0"/>
              <a:t>. [Internet]. 8 de marzo de 2021 [citado 12 de agosto de 2021];32(1):43-6. Disponible en: https://revistas.asoneumocito.org/index.php/rcneumologia/article/view/508</a:t>
            </a:r>
          </a:p>
        </p:txBody>
      </p:sp>
      <p:pic>
        <p:nvPicPr>
          <p:cNvPr id="9" name="Imagen 8">
            <a:extLst>
              <a:ext uri="{FF2B5EF4-FFF2-40B4-BE49-F238E27FC236}">
                <a16:creationId xmlns:a16="http://schemas.microsoft.com/office/drawing/2014/main" id="{EC756E93-2652-4A11-8736-7D867DFCEC92}"/>
              </a:ext>
            </a:extLst>
          </p:cNvPr>
          <p:cNvPicPr>
            <a:picLocks noChangeAspect="1"/>
          </p:cNvPicPr>
          <p:nvPr/>
        </p:nvPicPr>
        <p:blipFill>
          <a:blip r:embed="rId5"/>
          <a:stretch>
            <a:fillRect/>
          </a:stretch>
        </p:blipFill>
        <p:spPr>
          <a:xfrm>
            <a:off x="8361024" y="2814067"/>
            <a:ext cx="2400300" cy="1905000"/>
          </a:xfrm>
          <a:prstGeom prst="rect">
            <a:avLst/>
          </a:prstGeom>
        </p:spPr>
      </p:pic>
    </p:spTree>
    <p:extLst>
      <p:ext uri="{BB962C8B-B14F-4D97-AF65-F5344CB8AC3E}">
        <p14:creationId xmlns:p14="http://schemas.microsoft.com/office/powerpoint/2010/main" val="61171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564907" y="1081265"/>
            <a:ext cx="7031648" cy="1569660"/>
          </a:xfrm>
          <a:prstGeom prst="rect">
            <a:avLst/>
          </a:prstGeom>
          <a:noFill/>
        </p:spPr>
        <p:txBody>
          <a:bodyPr wrap="square" rtlCol="0">
            <a:spAutoFit/>
          </a:bodyPr>
          <a:lstStyle/>
          <a:p>
            <a:r>
              <a:rPr lang="es-CO" sz="3200" b="1" dirty="0">
                <a:solidFill>
                  <a:srgbClr val="E20E18"/>
                </a:solidFill>
                <a:latin typeface="Montserrat Black" panose="00000A00000000000000" pitchFamily="2" charset="0"/>
              </a:rPr>
              <a:t>GUIAS DE PRACTICA CLINICA</a:t>
            </a:r>
          </a:p>
          <a:p>
            <a:r>
              <a:rPr lang="es-CO" sz="3200" b="1" dirty="0">
                <a:solidFill>
                  <a:srgbClr val="E20E18"/>
                </a:solidFill>
                <a:latin typeface="Montserrat Black" panose="00000A00000000000000" pitchFamily="2" charset="0"/>
              </a:rPr>
              <a:t>PARA ENFERMEDADES RESPIRATORIAS CRÓNICAS</a:t>
            </a:r>
          </a:p>
        </p:txBody>
      </p:sp>
      <p:sp>
        <p:nvSpPr>
          <p:cNvPr id="11" name="CuadroTexto 10"/>
          <p:cNvSpPr txBox="1"/>
          <p:nvPr/>
        </p:nvSpPr>
        <p:spPr>
          <a:xfrm>
            <a:off x="874395" y="4002509"/>
            <a:ext cx="2965877" cy="461665"/>
          </a:xfrm>
          <a:prstGeom prst="rect">
            <a:avLst/>
          </a:prstGeom>
          <a:noFill/>
        </p:spPr>
        <p:txBody>
          <a:bodyPr wrap="square" rtlCol="0">
            <a:spAutoFit/>
          </a:bodyPr>
          <a:lstStyle/>
          <a:p>
            <a:r>
              <a:rPr lang="es-CO" sz="1200" dirty="0">
                <a:solidFill>
                  <a:srgbClr val="A4A3A2"/>
                </a:solidFill>
                <a:latin typeface="Montserrat Medium" panose="00000600000000000000" pitchFamily="2" charset="0"/>
              </a:rPr>
              <a:t>DIANA YALENYS MORENO MOSQUERA</a:t>
            </a:r>
          </a:p>
          <a:p>
            <a:r>
              <a:rPr lang="es-CO" sz="1200" dirty="0">
                <a:solidFill>
                  <a:srgbClr val="A4A3A2"/>
                </a:solidFill>
                <a:latin typeface="Montserrat Medium" panose="00000600000000000000" pitchFamily="2" charset="0"/>
              </a:rPr>
              <a:t>ENFERMEDADES RESPIRATORIAS</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51" y="3378200"/>
            <a:ext cx="1771481" cy="181129"/>
          </a:xfrm>
          <a:prstGeom prst="rect">
            <a:avLst/>
          </a:prstGeom>
        </p:spPr>
      </p:pic>
    </p:spTree>
    <p:extLst>
      <p:ext uri="{BB962C8B-B14F-4D97-AF65-F5344CB8AC3E}">
        <p14:creationId xmlns:p14="http://schemas.microsoft.com/office/powerpoint/2010/main" val="169262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4" name="Marcador de contenido 3">
            <a:extLst>
              <a:ext uri="{FF2B5EF4-FFF2-40B4-BE49-F238E27FC236}">
                <a16:creationId xmlns:a16="http://schemas.microsoft.com/office/drawing/2014/main" id="{C64A8D0E-2E58-46F7-A8BE-1EEEAFC2A119}"/>
              </a:ext>
            </a:extLst>
          </p:cNvPr>
          <p:cNvSpPr>
            <a:spLocks noGrp="1"/>
          </p:cNvSpPr>
          <p:nvPr>
            <p:ph idx="1"/>
          </p:nvPr>
        </p:nvSpPr>
        <p:spPr>
          <a:xfrm>
            <a:off x="838200" y="2660688"/>
            <a:ext cx="10515600" cy="3585367"/>
          </a:xfrm>
        </p:spPr>
        <p:txBody>
          <a:bodyPr/>
          <a:lstStyle/>
          <a:p>
            <a:r>
              <a:rPr lang="es-ES" dirty="0"/>
              <a:t>El dejar de fumar es una intervención que impacta en la disminución de mortalidad por EPOC, se hace necesaria las diferentes intervenciones para ayudar al paciente y lograr la cesación de tabaco. </a:t>
            </a:r>
          </a:p>
          <a:p>
            <a:endParaRPr lang="es-ES" dirty="0"/>
          </a:p>
          <a:p>
            <a:r>
              <a:rPr lang="es-ES" dirty="0"/>
              <a:t>Por último la importancia de esquema de vacunación para pacientes con EPOC. </a:t>
            </a:r>
          </a:p>
          <a:p>
            <a:endParaRPr lang="es-CO" dirty="0"/>
          </a:p>
        </p:txBody>
      </p:sp>
      <p:pic>
        <p:nvPicPr>
          <p:cNvPr id="5" name="Imagen 4">
            <a:extLst>
              <a:ext uri="{FF2B5EF4-FFF2-40B4-BE49-F238E27FC236}">
                <a16:creationId xmlns:a16="http://schemas.microsoft.com/office/drawing/2014/main" id="{E84C081F-743B-4850-99A6-181326960916}"/>
              </a:ext>
            </a:extLst>
          </p:cNvPr>
          <p:cNvPicPr>
            <a:picLocks noChangeAspect="1"/>
          </p:cNvPicPr>
          <p:nvPr/>
        </p:nvPicPr>
        <p:blipFill>
          <a:blip r:embed="rId4"/>
          <a:stretch>
            <a:fillRect/>
          </a:stretch>
        </p:blipFill>
        <p:spPr>
          <a:xfrm>
            <a:off x="4090474" y="857494"/>
            <a:ext cx="2857500" cy="1600200"/>
          </a:xfrm>
          <a:prstGeom prst="rect">
            <a:avLst/>
          </a:prstGeom>
        </p:spPr>
      </p:pic>
    </p:spTree>
    <p:extLst>
      <p:ext uri="{BB962C8B-B14F-4D97-AF65-F5344CB8AC3E}">
        <p14:creationId xmlns:p14="http://schemas.microsoft.com/office/powerpoint/2010/main" val="357454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66174" y="2087536"/>
            <a:ext cx="2989921" cy="861774"/>
          </a:xfrm>
          <a:prstGeom prst="rect">
            <a:avLst/>
          </a:prstGeom>
          <a:noFill/>
        </p:spPr>
        <p:txBody>
          <a:bodyPr wrap="none" rtlCol="0">
            <a:spAutoFit/>
          </a:bodyPr>
          <a:lstStyle/>
          <a:p>
            <a:pPr algn="ctr"/>
            <a:r>
              <a:rPr lang="es-CO" sz="5000" dirty="0">
                <a:solidFill>
                  <a:schemeClr val="bg1"/>
                </a:solidFill>
                <a:latin typeface="Montserrat Black" panose="00000A00000000000000" pitchFamily="2" charset="0"/>
              </a:rPr>
              <a:t>GPC ASMA</a:t>
            </a:r>
          </a:p>
        </p:txBody>
      </p:sp>
      <p:pic>
        <p:nvPicPr>
          <p:cNvPr id="4" name="Imagen 3">
            <a:extLst>
              <a:ext uri="{FF2B5EF4-FFF2-40B4-BE49-F238E27FC236}">
                <a16:creationId xmlns:a16="http://schemas.microsoft.com/office/drawing/2014/main" id="{65630865-2096-469A-9AD3-E0E32AAFD315}"/>
              </a:ext>
            </a:extLst>
          </p:cNvPr>
          <p:cNvPicPr>
            <a:picLocks noChangeAspect="1"/>
          </p:cNvPicPr>
          <p:nvPr/>
        </p:nvPicPr>
        <p:blipFill rotWithShape="1">
          <a:blip r:embed="rId3"/>
          <a:srcRect l="41470" t="20089" r="20847" b="8082"/>
          <a:stretch/>
        </p:blipFill>
        <p:spPr>
          <a:xfrm>
            <a:off x="8623495" y="516860"/>
            <a:ext cx="2736701" cy="4923692"/>
          </a:xfrm>
          <a:prstGeom prst="rect">
            <a:avLst/>
          </a:prstGeom>
        </p:spPr>
      </p:pic>
    </p:spTree>
    <p:extLst>
      <p:ext uri="{BB962C8B-B14F-4D97-AF65-F5344CB8AC3E}">
        <p14:creationId xmlns:p14="http://schemas.microsoft.com/office/powerpoint/2010/main" val="162069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D87AF81D-E1C5-419B-A07E-6A1E8C453704}"/>
              </a:ext>
            </a:extLst>
          </p:cNvPr>
          <p:cNvSpPr>
            <a:spLocks noGrp="1"/>
          </p:cNvSpPr>
          <p:nvPr>
            <p:ph type="title"/>
          </p:nvPr>
        </p:nvSpPr>
        <p:spPr>
          <a:xfrm>
            <a:off x="827315" y="0"/>
            <a:ext cx="10515600" cy="929103"/>
          </a:xfrm>
        </p:spPr>
        <p:txBody>
          <a:bodyPr>
            <a:normAutofit/>
          </a:bodyPr>
          <a:lstStyle/>
          <a:p>
            <a:r>
              <a:rPr lang="es-CO" sz="3200" b="1" dirty="0">
                <a:solidFill>
                  <a:schemeClr val="accent6">
                    <a:lumMod val="50000"/>
                  </a:schemeClr>
                </a:solidFill>
              </a:rPr>
              <a:t>DIAGNÓSTICO RECOMENDACIÓN CLÍNICA</a:t>
            </a:r>
          </a:p>
        </p:txBody>
      </p:sp>
      <p:sp>
        <p:nvSpPr>
          <p:cNvPr id="4" name="Marcador de contenido 3">
            <a:extLst>
              <a:ext uri="{FF2B5EF4-FFF2-40B4-BE49-F238E27FC236}">
                <a16:creationId xmlns:a16="http://schemas.microsoft.com/office/drawing/2014/main" id="{83CF100F-8471-4776-93D0-06FC54EC4E06}"/>
              </a:ext>
            </a:extLst>
          </p:cNvPr>
          <p:cNvSpPr>
            <a:spLocks noGrp="1"/>
          </p:cNvSpPr>
          <p:nvPr>
            <p:ph idx="1"/>
          </p:nvPr>
        </p:nvSpPr>
        <p:spPr>
          <a:xfrm>
            <a:off x="838200" y="929104"/>
            <a:ext cx="11006797" cy="5247860"/>
          </a:xfrm>
        </p:spPr>
        <p:txBody>
          <a:bodyPr>
            <a:normAutofit fontScale="77500" lnSpcReduction="20000"/>
          </a:bodyPr>
          <a:lstStyle/>
          <a:p>
            <a:pPr marL="514350" indent="-514350">
              <a:buFont typeface="+mj-lt"/>
              <a:buAutoNum type="arabicPeriod"/>
            </a:pPr>
            <a:r>
              <a:rPr lang="es-CO" b="1" u="sng" dirty="0"/>
              <a:t>Usar el cuadro clínico para el </a:t>
            </a:r>
            <a:r>
              <a:rPr lang="es-CO" b="1" u="sng" dirty="0" err="1"/>
              <a:t>Dx</a:t>
            </a:r>
            <a:endParaRPr lang="es-CO" b="1" u="sng" dirty="0"/>
          </a:p>
          <a:p>
            <a:pPr marL="0" indent="0">
              <a:buNone/>
            </a:pPr>
            <a:r>
              <a:rPr lang="es-ES" dirty="0"/>
              <a:t>La presencia de más de uno de los siguientes síntomas y signos: </a:t>
            </a:r>
            <a:r>
              <a:rPr lang="es-ES" dirty="0">
                <a:solidFill>
                  <a:srgbClr val="FF0000"/>
                </a:solidFill>
              </a:rPr>
              <a:t>tos,</a:t>
            </a:r>
          </a:p>
          <a:p>
            <a:pPr marL="0" indent="0">
              <a:buNone/>
            </a:pPr>
            <a:r>
              <a:rPr lang="es-ES" dirty="0">
                <a:solidFill>
                  <a:srgbClr val="FF0000"/>
                </a:solidFill>
              </a:rPr>
              <a:t>sibilancias, dificultad respiratoria y opresión torácica</a:t>
            </a:r>
            <a:r>
              <a:rPr lang="es-ES" dirty="0"/>
              <a:t>, en especial si los</a:t>
            </a:r>
          </a:p>
          <a:p>
            <a:pPr marL="0" indent="0">
              <a:buNone/>
            </a:pPr>
            <a:r>
              <a:rPr lang="es-ES" dirty="0"/>
              <a:t>síntomas:</a:t>
            </a:r>
          </a:p>
          <a:p>
            <a:pPr marL="0" indent="0">
              <a:buNone/>
            </a:pPr>
            <a:r>
              <a:rPr lang="es-ES" dirty="0"/>
              <a:t>• son frecuentes y recurrentes</a:t>
            </a:r>
          </a:p>
          <a:p>
            <a:pPr marL="0" indent="0">
              <a:buNone/>
            </a:pPr>
            <a:r>
              <a:rPr lang="es-ES" dirty="0"/>
              <a:t>• empeoran en la noche o en las madrugadas</a:t>
            </a:r>
          </a:p>
          <a:p>
            <a:pPr marL="0" indent="0">
              <a:buNone/>
            </a:pPr>
            <a:r>
              <a:rPr lang="es-ES" dirty="0"/>
              <a:t>• se desencadenan o empeoran con el ejercicio, la exposición a mascotas, el aire frío o húmedo, la risa y las emociones</a:t>
            </a:r>
          </a:p>
          <a:p>
            <a:pPr marL="0" indent="0">
              <a:buNone/>
            </a:pPr>
            <a:r>
              <a:rPr lang="es-ES" dirty="0"/>
              <a:t>• ocurren sin necesidad de un cuadro infeccioso del tracto respiratorio</a:t>
            </a:r>
          </a:p>
          <a:p>
            <a:pPr marL="0" indent="0">
              <a:buNone/>
            </a:pPr>
            <a:r>
              <a:rPr lang="es-ES" dirty="0"/>
              <a:t>superior que los acompañe</a:t>
            </a:r>
          </a:p>
          <a:p>
            <a:pPr marL="0" indent="0">
              <a:buNone/>
            </a:pPr>
            <a:r>
              <a:rPr lang="es-ES" dirty="0"/>
              <a:t>• se presentan cuando hay historia personal de atopia, o historia familiar de atopia, asma o ambas</a:t>
            </a:r>
          </a:p>
          <a:p>
            <a:pPr marL="0" indent="0">
              <a:buNone/>
            </a:pPr>
            <a:r>
              <a:rPr lang="es-ES" dirty="0"/>
              <a:t>• se acompañan de sibilancias generalizadas a la auscultación pulmonar;</a:t>
            </a:r>
          </a:p>
          <a:p>
            <a:pPr marL="0" indent="0">
              <a:buNone/>
            </a:pPr>
            <a:r>
              <a:rPr lang="es-ES" dirty="0"/>
              <a:t>• mejoran, al igual que la función pulmonar, en respuesta a una adecuada terapia, y</a:t>
            </a:r>
          </a:p>
          <a:p>
            <a:pPr marL="0" indent="0">
              <a:buNone/>
            </a:pPr>
            <a:r>
              <a:rPr lang="es-ES" dirty="0"/>
              <a:t>• no tienen una explicación alternativa.</a:t>
            </a:r>
            <a:endParaRPr lang="es-CO" dirty="0"/>
          </a:p>
        </p:txBody>
      </p:sp>
    </p:spTree>
    <p:extLst>
      <p:ext uri="{BB962C8B-B14F-4D97-AF65-F5344CB8AC3E}">
        <p14:creationId xmlns:p14="http://schemas.microsoft.com/office/powerpoint/2010/main" val="313456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D87AF81D-E1C5-419B-A07E-6A1E8C453704}"/>
              </a:ext>
            </a:extLst>
          </p:cNvPr>
          <p:cNvSpPr>
            <a:spLocks noGrp="1"/>
          </p:cNvSpPr>
          <p:nvPr>
            <p:ph type="title"/>
          </p:nvPr>
        </p:nvSpPr>
        <p:spPr>
          <a:xfrm>
            <a:off x="827315" y="0"/>
            <a:ext cx="10515600" cy="929103"/>
          </a:xfrm>
        </p:spPr>
        <p:txBody>
          <a:bodyPr>
            <a:normAutofit/>
          </a:bodyPr>
          <a:lstStyle/>
          <a:p>
            <a:r>
              <a:rPr lang="es-CO" sz="3200" b="1" dirty="0">
                <a:solidFill>
                  <a:schemeClr val="accent6">
                    <a:lumMod val="50000"/>
                  </a:schemeClr>
                </a:solidFill>
              </a:rPr>
              <a:t>DIAGNÓSTICO RECOMENDACIÓN CLÍNICA</a:t>
            </a:r>
          </a:p>
        </p:txBody>
      </p:sp>
      <p:sp>
        <p:nvSpPr>
          <p:cNvPr id="4" name="Marcador de contenido 3">
            <a:extLst>
              <a:ext uri="{FF2B5EF4-FFF2-40B4-BE49-F238E27FC236}">
                <a16:creationId xmlns:a16="http://schemas.microsoft.com/office/drawing/2014/main" id="{83CF100F-8471-4776-93D0-06FC54EC4E06}"/>
              </a:ext>
            </a:extLst>
          </p:cNvPr>
          <p:cNvSpPr>
            <a:spLocks noGrp="1"/>
          </p:cNvSpPr>
          <p:nvPr>
            <p:ph idx="1"/>
          </p:nvPr>
        </p:nvSpPr>
        <p:spPr>
          <a:xfrm>
            <a:off x="827315" y="929103"/>
            <a:ext cx="10862937" cy="5247860"/>
          </a:xfrm>
        </p:spPr>
        <p:txBody>
          <a:bodyPr>
            <a:normAutofit/>
          </a:bodyPr>
          <a:lstStyle/>
          <a:p>
            <a:pPr marL="0" indent="0">
              <a:buNone/>
            </a:pPr>
            <a:r>
              <a:rPr lang="es-CO" dirty="0"/>
              <a:t>2. </a:t>
            </a:r>
            <a:r>
              <a:rPr lang="es-CO" b="1" u="sng" dirty="0"/>
              <a:t>Índice predictor de Asma: </a:t>
            </a:r>
            <a:r>
              <a:rPr lang="es-ES" b="1" u="sng" dirty="0"/>
              <a:t> </a:t>
            </a:r>
            <a:r>
              <a:rPr lang="es-ES" dirty="0"/>
              <a:t>tres o más episodios de sibilancias de más de un día de duración en el último año con alteración del</a:t>
            </a:r>
          </a:p>
          <a:p>
            <a:pPr marL="0" indent="0">
              <a:buNone/>
            </a:pPr>
            <a:r>
              <a:rPr lang="es-ES" dirty="0"/>
              <a:t>sueño, más, al menos, un criterio mayor o dos criterios menores.</a:t>
            </a:r>
            <a:endParaRPr lang="es-CO" dirty="0"/>
          </a:p>
          <a:p>
            <a:pPr marL="0" indent="0">
              <a:buNone/>
            </a:pPr>
            <a:endParaRPr lang="es-CO" dirty="0"/>
          </a:p>
        </p:txBody>
      </p:sp>
      <p:graphicFrame>
        <p:nvGraphicFramePr>
          <p:cNvPr id="5" name="Diagrama 4">
            <a:extLst>
              <a:ext uri="{FF2B5EF4-FFF2-40B4-BE49-F238E27FC236}">
                <a16:creationId xmlns:a16="http://schemas.microsoft.com/office/drawing/2014/main" id="{7D06008F-6F9B-4D54-A95A-321721174024}"/>
              </a:ext>
            </a:extLst>
          </p:cNvPr>
          <p:cNvGraphicFramePr/>
          <p:nvPr>
            <p:extLst>
              <p:ext uri="{D42A27DB-BD31-4B8C-83A1-F6EECF244321}">
                <p14:modId xmlns:p14="http://schemas.microsoft.com/office/powerpoint/2010/main" val="3902677747"/>
              </p:ext>
            </p:extLst>
          </p:nvPr>
        </p:nvGraphicFramePr>
        <p:xfrm>
          <a:off x="827315" y="2323383"/>
          <a:ext cx="1024395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090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D2E5D58D-A906-40DB-B9E7-5BDD07F24AD0}"/>
              </a:ext>
            </a:extLst>
          </p:cNvPr>
          <p:cNvSpPr>
            <a:spLocks noGrp="1"/>
          </p:cNvSpPr>
          <p:nvPr>
            <p:ph type="title"/>
          </p:nvPr>
        </p:nvSpPr>
        <p:spPr/>
        <p:txBody>
          <a:bodyPr>
            <a:normAutofit/>
          </a:bodyPr>
          <a:lstStyle/>
          <a:p>
            <a:r>
              <a:rPr lang="es-ES" sz="3200" b="1" dirty="0"/>
              <a:t>EVALUACIÓN DE UN PACIENTE CON ASMA</a:t>
            </a:r>
            <a:endParaRPr lang="es-CO" sz="3200" b="1" dirty="0"/>
          </a:p>
        </p:txBody>
      </p:sp>
      <p:sp>
        <p:nvSpPr>
          <p:cNvPr id="4" name="Marcador de contenido 3">
            <a:extLst>
              <a:ext uri="{FF2B5EF4-FFF2-40B4-BE49-F238E27FC236}">
                <a16:creationId xmlns:a16="http://schemas.microsoft.com/office/drawing/2014/main" id="{28085880-F32E-40AF-8BB7-A65640340003}"/>
              </a:ext>
            </a:extLst>
          </p:cNvPr>
          <p:cNvSpPr>
            <a:spLocks noGrp="1"/>
          </p:cNvSpPr>
          <p:nvPr>
            <p:ph idx="1"/>
          </p:nvPr>
        </p:nvSpPr>
        <p:spPr/>
        <p:txBody>
          <a:bodyPr/>
          <a:lstStyle/>
          <a:p>
            <a:r>
              <a:rPr lang="es-ES" dirty="0"/>
              <a:t>Cuando están sintomáticos o después de una exacerbación reciente</a:t>
            </a:r>
          </a:p>
          <a:p>
            <a:r>
              <a:rPr lang="es-ES" dirty="0"/>
              <a:t>Cuando soliciten una renovación de su formula</a:t>
            </a:r>
          </a:p>
          <a:p>
            <a:r>
              <a:rPr lang="es-ES" dirty="0"/>
              <a:t>Programar revisión al menos una vez al año.</a:t>
            </a:r>
          </a:p>
          <a:p>
            <a:pPr marL="0" indent="0">
              <a:buNone/>
            </a:pPr>
            <a:endParaRPr lang="es-CO" dirty="0"/>
          </a:p>
        </p:txBody>
      </p:sp>
    </p:spTree>
    <p:extLst>
      <p:ext uri="{BB962C8B-B14F-4D97-AF65-F5344CB8AC3E}">
        <p14:creationId xmlns:p14="http://schemas.microsoft.com/office/powerpoint/2010/main" val="414064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7" name="Imagen 6">
            <a:extLst>
              <a:ext uri="{FF2B5EF4-FFF2-40B4-BE49-F238E27FC236}">
                <a16:creationId xmlns:a16="http://schemas.microsoft.com/office/drawing/2014/main" id="{9574ABA9-F1F7-4FF1-A20C-950E8DC877A2}"/>
              </a:ext>
            </a:extLst>
          </p:cNvPr>
          <p:cNvPicPr>
            <a:picLocks noChangeAspect="1"/>
          </p:cNvPicPr>
          <p:nvPr/>
        </p:nvPicPr>
        <p:blipFill rotWithShape="1">
          <a:blip r:embed="rId4"/>
          <a:srcRect l="36577" t="22756" r="37808" b="11776"/>
          <a:stretch/>
        </p:blipFill>
        <p:spPr>
          <a:xfrm>
            <a:off x="827315" y="0"/>
            <a:ext cx="8204143" cy="6858000"/>
          </a:xfrm>
          <a:prstGeom prst="rect">
            <a:avLst/>
          </a:prstGeom>
        </p:spPr>
      </p:pic>
    </p:spTree>
    <p:extLst>
      <p:ext uri="{BB962C8B-B14F-4D97-AF65-F5344CB8AC3E}">
        <p14:creationId xmlns:p14="http://schemas.microsoft.com/office/powerpoint/2010/main" val="330237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8848E87C-2B2C-4DB9-99BD-C0F3BE8BB6FF}"/>
              </a:ext>
            </a:extLst>
          </p:cNvPr>
          <p:cNvSpPr>
            <a:spLocks noGrp="1"/>
          </p:cNvSpPr>
          <p:nvPr>
            <p:ph type="title"/>
          </p:nvPr>
        </p:nvSpPr>
        <p:spPr>
          <a:xfrm>
            <a:off x="838200" y="365126"/>
            <a:ext cx="10515600" cy="731520"/>
          </a:xfrm>
        </p:spPr>
        <p:txBody>
          <a:bodyPr>
            <a:normAutofit/>
          </a:bodyPr>
          <a:lstStyle/>
          <a:p>
            <a:r>
              <a:rPr lang="es-CO" sz="3200" b="1" dirty="0"/>
              <a:t>Tener en cuenta </a:t>
            </a:r>
          </a:p>
        </p:txBody>
      </p:sp>
      <p:sp>
        <p:nvSpPr>
          <p:cNvPr id="4" name="Marcador de contenido 3">
            <a:extLst>
              <a:ext uri="{FF2B5EF4-FFF2-40B4-BE49-F238E27FC236}">
                <a16:creationId xmlns:a16="http://schemas.microsoft.com/office/drawing/2014/main" id="{3845F3B8-B91B-4841-8BBD-C9398D6B324B}"/>
              </a:ext>
            </a:extLst>
          </p:cNvPr>
          <p:cNvSpPr>
            <a:spLocks noGrp="1"/>
          </p:cNvSpPr>
          <p:nvPr>
            <p:ph idx="1"/>
          </p:nvPr>
        </p:nvSpPr>
        <p:spPr>
          <a:xfrm>
            <a:off x="613117" y="1030513"/>
            <a:ext cx="10515600" cy="5218072"/>
          </a:xfrm>
        </p:spPr>
        <p:txBody>
          <a:bodyPr/>
          <a:lstStyle/>
          <a:p>
            <a:r>
              <a:rPr lang="es-ES" sz="2400" dirty="0"/>
              <a:t>La espirometría o las pruebas de hiperreacción bronquial </a:t>
            </a:r>
            <a:r>
              <a:rPr lang="es-ES" sz="2400" dirty="0">
                <a:solidFill>
                  <a:srgbClr val="FF0000"/>
                </a:solidFill>
              </a:rPr>
              <a:t>le aportan poco</a:t>
            </a:r>
            <a:r>
              <a:rPr lang="es-ES" sz="2400" dirty="0"/>
              <a:t> a la historia clínica para hacer el </a:t>
            </a:r>
            <a:r>
              <a:rPr lang="es-ES" sz="2400" dirty="0">
                <a:solidFill>
                  <a:srgbClr val="FF0000"/>
                </a:solidFill>
              </a:rPr>
              <a:t>diagnóstico</a:t>
            </a:r>
            <a:r>
              <a:rPr lang="es-ES" sz="2400" dirty="0"/>
              <a:t> en niños.</a:t>
            </a:r>
          </a:p>
          <a:p>
            <a:pPr marL="0" indent="0">
              <a:buNone/>
            </a:pPr>
            <a:r>
              <a:rPr lang="es-ES" sz="2400" dirty="0"/>
              <a:t>La historia clínica y el examen físico permiten clasificar:</a:t>
            </a:r>
          </a:p>
          <a:p>
            <a:pPr marL="0" indent="0">
              <a:buNone/>
            </a:pPr>
            <a:endParaRPr lang="es-CO" dirty="0"/>
          </a:p>
        </p:txBody>
      </p:sp>
      <p:pic>
        <p:nvPicPr>
          <p:cNvPr id="5" name="Imagen 4">
            <a:extLst>
              <a:ext uri="{FF2B5EF4-FFF2-40B4-BE49-F238E27FC236}">
                <a16:creationId xmlns:a16="http://schemas.microsoft.com/office/drawing/2014/main" id="{93253957-E386-4BEA-9128-9400A55BFFBF}"/>
              </a:ext>
            </a:extLst>
          </p:cNvPr>
          <p:cNvPicPr>
            <a:picLocks noChangeAspect="1"/>
          </p:cNvPicPr>
          <p:nvPr/>
        </p:nvPicPr>
        <p:blipFill>
          <a:blip r:embed="rId4"/>
          <a:stretch>
            <a:fillRect/>
          </a:stretch>
        </p:blipFill>
        <p:spPr>
          <a:xfrm>
            <a:off x="6809503" y="2292630"/>
            <a:ext cx="2226348" cy="1581150"/>
          </a:xfrm>
          <a:prstGeom prst="rect">
            <a:avLst/>
          </a:prstGeom>
        </p:spPr>
      </p:pic>
      <p:sp>
        <p:nvSpPr>
          <p:cNvPr id="6" name="Rectángulo: esquinas redondeadas 5">
            <a:extLst>
              <a:ext uri="{FF2B5EF4-FFF2-40B4-BE49-F238E27FC236}">
                <a16:creationId xmlns:a16="http://schemas.microsoft.com/office/drawing/2014/main" id="{09F1ACA9-0C72-4D1A-AE76-A275C6426D84}"/>
              </a:ext>
            </a:extLst>
          </p:cNvPr>
          <p:cNvSpPr/>
          <p:nvPr/>
        </p:nvSpPr>
        <p:spPr>
          <a:xfrm>
            <a:off x="3564820" y="2448123"/>
            <a:ext cx="2495550" cy="7315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s-ES" sz="2400" dirty="0"/>
              <a:t>Alta probabilidad</a:t>
            </a:r>
            <a:endParaRPr lang="es-CO" sz="2400" dirty="0"/>
          </a:p>
        </p:txBody>
      </p:sp>
      <p:sp>
        <p:nvSpPr>
          <p:cNvPr id="7" name="Rectángulo: esquinas redondeadas 6">
            <a:extLst>
              <a:ext uri="{FF2B5EF4-FFF2-40B4-BE49-F238E27FC236}">
                <a16:creationId xmlns:a16="http://schemas.microsoft.com/office/drawing/2014/main" id="{986B866A-20AF-4D86-8F80-8EAB2F502A69}"/>
              </a:ext>
            </a:extLst>
          </p:cNvPr>
          <p:cNvSpPr/>
          <p:nvPr/>
        </p:nvSpPr>
        <p:spPr>
          <a:xfrm>
            <a:off x="573278" y="3980931"/>
            <a:ext cx="2656815" cy="61986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s-ES" sz="2400" dirty="0"/>
              <a:t>Baja probabilidad</a:t>
            </a:r>
            <a:endParaRPr lang="es-CO" sz="2400" dirty="0"/>
          </a:p>
        </p:txBody>
      </p:sp>
      <p:sp>
        <p:nvSpPr>
          <p:cNvPr id="8" name="Rectángulo: esquinas redondeadas 7">
            <a:extLst>
              <a:ext uri="{FF2B5EF4-FFF2-40B4-BE49-F238E27FC236}">
                <a16:creationId xmlns:a16="http://schemas.microsoft.com/office/drawing/2014/main" id="{3F218E92-CD3E-4314-BF4A-7ED125CFBC4E}"/>
              </a:ext>
            </a:extLst>
          </p:cNvPr>
          <p:cNvSpPr/>
          <p:nvPr/>
        </p:nvSpPr>
        <p:spPr>
          <a:xfrm>
            <a:off x="1617340" y="5451563"/>
            <a:ext cx="3305184" cy="6198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s-ES" sz="2400" dirty="0">
                <a:solidFill>
                  <a:schemeClr val="tx1"/>
                </a:solidFill>
              </a:rPr>
              <a:t>Probabilidad intermedia</a:t>
            </a:r>
            <a:endParaRPr lang="es-CO" sz="2400" dirty="0">
              <a:solidFill>
                <a:schemeClr val="tx1"/>
              </a:solidFill>
            </a:endParaRPr>
          </a:p>
        </p:txBody>
      </p:sp>
      <p:pic>
        <p:nvPicPr>
          <p:cNvPr id="9" name="Imagen 8">
            <a:extLst>
              <a:ext uri="{FF2B5EF4-FFF2-40B4-BE49-F238E27FC236}">
                <a16:creationId xmlns:a16="http://schemas.microsoft.com/office/drawing/2014/main" id="{F0712D7C-0D02-458B-B544-FB887BC43D4F}"/>
              </a:ext>
            </a:extLst>
          </p:cNvPr>
          <p:cNvPicPr>
            <a:picLocks noChangeAspect="1"/>
          </p:cNvPicPr>
          <p:nvPr/>
        </p:nvPicPr>
        <p:blipFill rotWithShape="1">
          <a:blip r:embed="rId5"/>
          <a:srcRect r="26553"/>
          <a:stretch/>
        </p:blipFill>
        <p:spPr>
          <a:xfrm>
            <a:off x="3269932" y="3323777"/>
            <a:ext cx="2495549" cy="1581150"/>
          </a:xfrm>
          <a:prstGeom prst="rect">
            <a:avLst/>
          </a:prstGeom>
        </p:spPr>
      </p:pic>
      <p:pic>
        <p:nvPicPr>
          <p:cNvPr id="10" name="Imagen 9">
            <a:extLst>
              <a:ext uri="{FF2B5EF4-FFF2-40B4-BE49-F238E27FC236}">
                <a16:creationId xmlns:a16="http://schemas.microsoft.com/office/drawing/2014/main" id="{D0D250E2-8E34-4791-A632-D9546044AA0D}"/>
              </a:ext>
            </a:extLst>
          </p:cNvPr>
          <p:cNvPicPr>
            <a:picLocks noChangeAspect="1"/>
          </p:cNvPicPr>
          <p:nvPr/>
        </p:nvPicPr>
        <p:blipFill rotWithShape="1">
          <a:blip r:embed="rId6"/>
          <a:srcRect b="11747"/>
          <a:stretch/>
        </p:blipFill>
        <p:spPr>
          <a:xfrm>
            <a:off x="5367494" y="4878858"/>
            <a:ext cx="1361572" cy="1238436"/>
          </a:xfrm>
          <a:prstGeom prst="rect">
            <a:avLst/>
          </a:prstGeom>
        </p:spPr>
      </p:pic>
      <p:sp>
        <p:nvSpPr>
          <p:cNvPr id="11" name="Rectángulo: esquinas redondeadas 10">
            <a:extLst>
              <a:ext uri="{FF2B5EF4-FFF2-40B4-BE49-F238E27FC236}">
                <a16:creationId xmlns:a16="http://schemas.microsoft.com/office/drawing/2014/main" id="{34D1779F-2AD5-4F1E-8FB2-445BAD191F79}"/>
              </a:ext>
            </a:extLst>
          </p:cNvPr>
          <p:cNvSpPr/>
          <p:nvPr/>
        </p:nvSpPr>
        <p:spPr>
          <a:xfrm>
            <a:off x="9246283" y="1762033"/>
            <a:ext cx="2495550" cy="2416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buNone/>
            </a:pPr>
            <a:r>
              <a:rPr lang="es-ES" sz="1400" dirty="0"/>
              <a:t> iniciar prueba terapéutica,</a:t>
            </a:r>
          </a:p>
          <a:p>
            <a:pPr marL="0" indent="0">
              <a:buNone/>
            </a:pPr>
            <a:r>
              <a:rPr lang="es-ES" sz="1400" dirty="0"/>
              <a:t>• evaluar la respuesta clínica al tratamiento y</a:t>
            </a:r>
          </a:p>
          <a:p>
            <a:pPr marL="0" indent="0">
              <a:buNone/>
            </a:pPr>
            <a:r>
              <a:rPr lang="es-ES" sz="1400" dirty="0"/>
              <a:t>• practicar estudios complementarios para aquellos que</a:t>
            </a:r>
          </a:p>
          <a:p>
            <a:pPr marL="0" indent="0">
              <a:buNone/>
            </a:pPr>
            <a:r>
              <a:rPr lang="es-ES" sz="1400" dirty="0"/>
              <a:t>no responden al tratamiento de prueba</a:t>
            </a:r>
            <a:endParaRPr lang="es-CO" sz="1400" dirty="0"/>
          </a:p>
        </p:txBody>
      </p:sp>
      <p:sp>
        <p:nvSpPr>
          <p:cNvPr id="12" name="Rectángulo: esquinas redondeadas 11">
            <a:extLst>
              <a:ext uri="{FF2B5EF4-FFF2-40B4-BE49-F238E27FC236}">
                <a16:creationId xmlns:a16="http://schemas.microsoft.com/office/drawing/2014/main" id="{4D97AC0F-3FF3-4063-B367-3C7431947C67}"/>
              </a:ext>
            </a:extLst>
          </p:cNvPr>
          <p:cNvSpPr/>
          <p:nvPr/>
        </p:nvSpPr>
        <p:spPr>
          <a:xfrm>
            <a:off x="550985" y="2954032"/>
            <a:ext cx="2495550" cy="92470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indent="0">
              <a:buNone/>
            </a:pPr>
            <a:r>
              <a:rPr lang="es-ES" sz="1400" dirty="0"/>
              <a:t>Remitir al especialista para establecer el diagnóstico y considerar estudios complementarios</a:t>
            </a:r>
            <a:endParaRPr lang="es-CO" sz="1400" dirty="0"/>
          </a:p>
        </p:txBody>
      </p:sp>
      <p:sp>
        <p:nvSpPr>
          <p:cNvPr id="13" name="Rectángulo: esquinas redondeadas 12">
            <a:extLst>
              <a:ext uri="{FF2B5EF4-FFF2-40B4-BE49-F238E27FC236}">
                <a16:creationId xmlns:a16="http://schemas.microsoft.com/office/drawing/2014/main" id="{4E5A3225-D2AF-45BE-A91E-8934204972B5}"/>
              </a:ext>
            </a:extLst>
          </p:cNvPr>
          <p:cNvSpPr/>
          <p:nvPr/>
        </p:nvSpPr>
        <p:spPr>
          <a:xfrm>
            <a:off x="7035624" y="4641932"/>
            <a:ext cx="4813759" cy="17122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es-ES" sz="1400" dirty="0"/>
              <a:t>Valoración clínica, </a:t>
            </a:r>
            <a:r>
              <a:rPr lang="es-CO" sz="1400" dirty="0"/>
              <a:t>Prueba terapéutica </a:t>
            </a:r>
            <a:r>
              <a:rPr lang="es-ES" sz="1400" dirty="0"/>
              <a:t>cambio en el volumen espiratorio forzado en un segundo (VEF1 ) o el flujo espiratorio pico (FEP). probable cuando la reversibilidad</a:t>
            </a:r>
          </a:p>
          <a:p>
            <a:pPr marL="0" indent="0">
              <a:buNone/>
            </a:pPr>
            <a:r>
              <a:rPr lang="es-ES" sz="1400" dirty="0"/>
              <a:t>es significativa o el tratamiento es benéfico</a:t>
            </a:r>
            <a:endParaRPr lang="es-CO" sz="1400" dirty="0"/>
          </a:p>
        </p:txBody>
      </p:sp>
    </p:spTree>
    <p:extLst>
      <p:ext uri="{BB962C8B-B14F-4D97-AF65-F5344CB8AC3E}">
        <p14:creationId xmlns:p14="http://schemas.microsoft.com/office/powerpoint/2010/main" val="326674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8" name="Título 7">
            <a:extLst>
              <a:ext uri="{FF2B5EF4-FFF2-40B4-BE49-F238E27FC236}">
                <a16:creationId xmlns:a16="http://schemas.microsoft.com/office/drawing/2014/main" id="{06364A63-9378-4A3E-AABF-CCE882AC1E79}"/>
              </a:ext>
            </a:extLst>
          </p:cNvPr>
          <p:cNvSpPr>
            <a:spLocks noGrp="1"/>
          </p:cNvSpPr>
          <p:nvPr>
            <p:ph type="title"/>
          </p:nvPr>
        </p:nvSpPr>
        <p:spPr>
          <a:xfrm>
            <a:off x="838200" y="365126"/>
            <a:ext cx="10515600" cy="788426"/>
          </a:xfrm>
        </p:spPr>
        <p:txBody>
          <a:bodyPr>
            <a:normAutofit/>
          </a:bodyPr>
          <a:lstStyle/>
          <a:p>
            <a:pPr algn="ctr"/>
            <a:r>
              <a:rPr lang="es-CO" sz="3200" b="1" dirty="0"/>
              <a:t>Recomendación GINA  ASMA leve</a:t>
            </a:r>
          </a:p>
        </p:txBody>
      </p:sp>
      <p:sp>
        <p:nvSpPr>
          <p:cNvPr id="9" name="Marcador de contenido 8">
            <a:extLst>
              <a:ext uri="{FF2B5EF4-FFF2-40B4-BE49-F238E27FC236}">
                <a16:creationId xmlns:a16="http://schemas.microsoft.com/office/drawing/2014/main" id="{939C7C41-1F50-4DFE-8808-1604BF0EEF7D}"/>
              </a:ext>
            </a:extLst>
          </p:cNvPr>
          <p:cNvSpPr>
            <a:spLocks noGrp="1"/>
          </p:cNvSpPr>
          <p:nvPr>
            <p:ph idx="1"/>
          </p:nvPr>
        </p:nvSpPr>
        <p:spPr>
          <a:xfrm>
            <a:off x="838200" y="1153552"/>
            <a:ext cx="10515600" cy="5023411"/>
          </a:xfrm>
        </p:spPr>
        <p:txBody>
          <a:bodyPr/>
          <a:lstStyle/>
          <a:p>
            <a:r>
              <a:rPr lang="es-CO" dirty="0"/>
              <a:t>Tienen como objetivo:</a:t>
            </a:r>
          </a:p>
          <a:p>
            <a:pPr>
              <a:buFont typeface="Wingdings" panose="05000000000000000000" pitchFamily="2" charset="2"/>
              <a:buChar char="v"/>
            </a:pPr>
            <a:r>
              <a:rPr lang="es-CO" dirty="0"/>
              <a:t>Reducir el riesgo de exacerbaciones y muerte</a:t>
            </a:r>
          </a:p>
          <a:p>
            <a:pPr>
              <a:buFont typeface="Wingdings" panose="05000000000000000000" pitchFamily="2" charset="2"/>
              <a:buChar char="v"/>
            </a:pPr>
            <a:r>
              <a:rPr lang="es-CO" dirty="0"/>
              <a:t>Prevención de las exacerbaciones, en el espectro de severidad</a:t>
            </a:r>
          </a:p>
          <a:p>
            <a:pPr>
              <a:buFont typeface="Wingdings" panose="05000000000000000000" pitchFamily="2" charset="2"/>
              <a:buChar char="v"/>
            </a:pPr>
            <a:r>
              <a:rPr lang="es-CO" dirty="0"/>
              <a:t>Evitar establecer un patrón de confianza del paciente en SABA temprano en el curso de la enfermedad. </a:t>
            </a:r>
          </a:p>
          <a:p>
            <a:pPr>
              <a:buFont typeface="Wingdings" panose="05000000000000000000" pitchFamily="2" charset="2"/>
              <a:buChar char="v"/>
            </a:pPr>
            <a:endParaRPr lang="es-CO" dirty="0"/>
          </a:p>
        </p:txBody>
      </p:sp>
      <p:pic>
        <p:nvPicPr>
          <p:cNvPr id="10" name="Imagen 9">
            <a:extLst>
              <a:ext uri="{FF2B5EF4-FFF2-40B4-BE49-F238E27FC236}">
                <a16:creationId xmlns:a16="http://schemas.microsoft.com/office/drawing/2014/main" id="{2509AA92-3558-4A4A-9757-E707D67CF797}"/>
              </a:ext>
            </a:extLst>
          </p:cNvPr>
          <p:cNvPicPr>
            <a:picLocks noChangeAspect="1"/>
          </p:cNvPicPr>
          <p:nvPr/>
        </p:nvPicPr>
        <p:blipFill>
          <a:blip r:embed="rId4"/>
          <a:stretch>
            <a:fillRect/>
          </a:stretch>
        </p:blipFill>
        <p:spPr>
          <a:xfrm>
            <a:off x="2391508" y="3875354"/>
            <a:ext cx="3995223" cy="2617519"/>
          </a:xfrm>
          <a:prstGeom prst="rect">
            <a:avLst/>
          </a:prstGeom>
        </p:spPr>
      </p:pic>
    </p:spTree>
    <p:extLst>
      <p:ext uri="{BB962C8B-B14F-4D97-AF65-F5344CB8AC3E}">
        <p14:creationId xmlns:p14="http://schemas.microsoft.com/office/powerpoint/2010/main" val="22246917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1478</Words>
  <Application>Microsoft Office PowerPoint</Application>
  <PresentationFormat>Panorámica</PresentationFormat>
  <Paragraphs>105</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Calibri Light</vt:lpstr>
      <vt:lpstr>Montserrat Black</vt:lpstr>
      <vt:lpstr>Montserrat Medium</vt:lpstr>
      <vt:lpstr>Wingdings</vt:lpstr>
      <vt:lpstr>Tema de Office</vt:lpstr>
      <vt:lpstr>Presentación de PowerPoint</vt:lpstr>
      <vt:lpstr>Presentación de PowerPoint</vt:lpstr>
      <vt:lpstr>Presentación de PowerPoint</vt:lpstr>
      <vt:lpstr>DIAGNÓSTICO RECOMENDACIÓN CLÍNICA</vt:lpstr>
      <vt:lpstr>DIAGNÓSTICO RECOMENDACIÓN CLÍNICA</vt:lpstr>
      <vt:lpstr>EVALUACIÓN DE UN PACIENTE CON ASMA</vt:lpstr>
      <vt:lpstr>Presentación de PowerPoint</vt:lpstr>
      <vt:lpstr>Tener en cuenta </vt:lpstr>
      <vt:lpstr>Recomendación GINA  ASMA leve</vt:lpstr>
      <vt:lpstr>Presentación de PowerPoint</vt:lpstr>
      <vt:lpstr>Inicio del tratamiento controlador</vt:lpstr>
      <vt:lpstr>Recomendaciones asma durante la pandemia por COVID-19</vt:lpstr>
      <vt:lpstr>Presentación de PowerPoint</vt:lpstr>
      <vt:lpstr>Para el diligenciamiento de la historia clínica de paciente con EPOC</vt:lpstr>
      <vt:lpstr>Pronóstico </vt:lpstr>
      <vt:lpstr>El tratamiento de la EPOC</vt:lpstr>
      <vt:lpstr>Tratamiento de la EPOC</vt:lpstr>
      <vt:lpstr> Prevención de la exacerbación aguda de la EPOC durante la pandemia </vt:lpstr>
      <vt:lpstr>Principales recomendaciones para la prevención de la exacerbación aguda de la EPOC durante la pandemia de COVID-19</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diana YALENYS moreno mosquera</cp:lastModifiedBy>
  <cp:revision>12</cp:revision>
  <dcterms:created xsi:type="dcterms:W3CDTF">2020-08-01T22:10:19Z</dcterms:created>
  <dcterms:modified xsi:type="dcterms:W3CDTF">2021-08-13T03:40:39Z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