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69" r:id="rId6"/>
    <p:sldId id="265" r:id="rId7"/>
    <p:sldId id="274" r:id="rId8"/>
    <p:sldId id="276" r:id="rId9"/>
    <p:sldId id="275" r:id="rId10"/>
    <p:sldId id="26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1" r:id="rId23"/>
    <p:sldId id="270" r:id="rId24"/>
    <p:sldId id="267" r:id="rId25"/>
    <p:sldId id="292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88" r:id="rId34"/>
    <p:sldId id="297" r:id="rId35"/>
    <p:sldId id="301" r:id="rId36"/>
    <p:sldId id="302" r:id="rId37"/>
    <p:sldId id="304" r:id="rId38"/>
    <p:sldId id="303" r:id="rId39"/>
    <p:sldId id="306" r:id="rId40"/>
    <p:sldId id="272" r:id="rId41"/>
    <p:sldId id="298" r:id="rId42"/>
    <p:sldId id="299" r:id="rId43"/>
    <p:sldId id="305" r:id="rId44"/>
    <p:sldId id="300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926C6-E240-4FF8-B4A8-FE9AF0378E7D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E8400CD-840C-46E2-8D09-E6B0ED3DD5D8}">
      <dgm:prSet phldrT="[Texto]" custT="1"/>
      <dgm:spPr/>
      <dgm:t>
        <a:bodyPr/>
        <a:lstStyle/>
        <a:p>
          <a:r>
            <a:rPr lang="es-CO" sz="3200" dirty="0"/>
            <a:t>Detección temprana</a:t>
          </a:r>
        </a:p>
      </dgm:t>
    </dgm:pt>
    <dgm:pt modelId="{B2788D33-242F-4BE9-B12C-8594F633F120}" type="parTrans" cxnId="{21188A1C-AC0C-4FCE-AD43-E29AA61CF4FD}">
      <dgm:prSet/>
      <dgm:spPr/>
      <dgm:t>
        <a:bodyPr/>
        <a:lstStyle/>
        <a:p>
          <a:endParaRPr lang="es-CO"/>
        </a:p>
      </dgm:t>
    </dgm:pt>
    <dgm:pt modelId="{97481145-2F97-4661-91A6-596F2E0A9D57}" type="sibTrans" cxnId="{21188A1C-AC0C-4FCE-AD43-E29AA61CF4FD}">
      <dgm:prSet/>
      <dgm:spPr/>
      <dgm:t>
        <a:bodyPr/>
        <a:lstStyle/>
        <a:p>
          <a:endParaRPr lang="es-CO"/>
        </a:p>
      </dgm:t>
    </dgm:pt>
    <dgm:pt modelId="{718C16FE-8783-4B74-9EC8-98A803339408}">
      <dgm:prSet phldrT="[Texto]" custT="1"/>
      <dgm:spPr/>
      <dgm:t>
        <a:bodyPr/>
        <a:lstStyle/>
        <a:p>
          <a:pPr algn="just"/>
          <a:r>
            <a:rPr lang="es-ES" sz="1800" dirty="0"/>
            <a:t>En el caso de lactantes y preescolares que tengan historia clínica de 3 episodios o más de sibilancias, se debe determinar la probabilidad de desarrollo de asma en el futuro con el uso del índice predictor de asma (IPA),</a:t>
          </a:r>
          <a:endParaRPr lang="es-CO" sz="1800" dirty="0"/>
        </a:p>
      </dgm:t>
    </dgm:pt>
    <dgm:pt modelId="{E0F25841-1F48-4FC5-AC50-443A75360D69}" type="sibTrans" cxnId="{135757A3-B2A5-4795-B89B-7088BCD63BC9}">
      <dgm:prSet/>
      <dgm:spPr/>
      <dgm:t>
        <a:bodyPr/>
        <a:lstStyle/>
        <a:p>
          <a:endParaRPr lang="es-CO"/>
        </a:p>
      </dgm:t>
    </dgm:pt>
    <dgm:pt modelId="{07B41957-5578-4846-BAE9-0132006A5AEB}" type="parTrans" cxnId="{135757A3-B2A5-4795-B89B-7088BCD63BC9}">
      <dgm:prSet/>
      <dgm:spPr/>
      <dgm:t>
        <a:bodyPr/>
        <a:lstStyle/>
        <a:p>
          <a:endParaRPr lang="es-CO"/>
        </a:p>
      </dgm:t>
    </dgm:pt>
    <dgm:pt modelId="{FF34A07C-7440-433D-9404-E8EF6BB52197}">
      <dgm:prSet phldrT="[Texto]" custT="1"/>
      <dgm:spPr/>
      <dgm:t>
        <a:bodyPr/>
        <a:lstStyle/>
        <a:p>
          <a:pPr algn="just"/>
          <a:r>
            <a:rPr lang="es-CO" sz="1600" dirty="0"/>
            <a:t>Niños, adolescentes, adultos con: </a:t>
          </a:r>
          <a:r>
            <a:rPr lang="es-ES" sz="1600" dirty="0"/>
            <a:t>síntomas respiratorios recurrentes o persistentes como sibilancias, disnea, tos crónica (duración mayor a 8 semanas) que empeoran en la noche o madrugada y varían en intensidad y duración y que se pueden asociar a desencadenantes infecciosos, físicos o ambientales, </a:t>
          </a:r>
        </a:p>
        <a:p>
          <a:pPr algn="just"/>
          <a:r>
            <a:rPr lang="es-ES" sz="1600" dirty="0"/>
            <a:t>1 descartar la presencia de tuberculosis</a:t>
          </a:r>
        </a:p>
        <a:p>
          <a:pPr algn="just"/>
          <a:r>
            <a:rPr lang="es-ES" sz="1600" dirty="0"/>
            <a:t>2 realizar el seguimiento clínico correspondiente para confirmar o descartar el diagnóstico de asma.</a:t>
          </a:r>
          <a:endParaRPr lang="es-CO" sz="1600" dirty="0"/>
        </a:p>
      </dgm:t>
    </dgm:pt>
    <dgm:pt modelId="{C6550AA4-1715-41EA-800B-EF684F4A5D0C}" type="sibTrans" cxnId="{968EC193-BE2B-4077-B101-27B935D1396F}">
      <dgm:prSet/>
      <dgm:spPr/>
      <dgm:t>
        <a:bodyPr/>
        <a:lstStyle/>
        <a:p>
          <a:endParaRPr lang="es-CO"/>
        </a:p>
      </dgm:t>
    </dgm:pt>
    <dgm:pt modelId="{6DB23559-1060-4E7B-A089-1560930AEA45}" type="parTrans" cxnId="{968EC193-BE2B-4077-B101-27B935D1396F}">
      <dgm:prSet/>
      <dgm:spPr/>
      <dgm:t>
        <a:bodyPr/>
        <a:lstStyle/>
        <a:p>
          <a:endParaRPr lang="es-CO"/>
        </a:p>
      </dgm:t>
    </dgm:pt>
    <dgm:pt modelId="{005164F0-17E6-42FF-99E2-6ED8FB40FDC9}">
      <dgm:prSet phldrT="[Texto]"/>
      <dgm:spPr/>
      <dgm:t>
        <a:bodyPr/>
        <a:lstStyle/>
        <a:p>
          <a:endParaRPr lang="es-CO" dirty="0"/>
        </a:p>
      </dgm:t>
    </dgm:pt>
    <dgm:pt modelId="{046143A6-6016-42D1-99F3-4D87B291F2AD}" type="sibTrans" cxnId="{06DC4DA8-5450-4358-82CD-86547F88F66F}">
      <dgm:prSet/>
      <dgm:spPr/>
      <dgm:t>
        <a:bodyPr/>
        <a:lstStyle/>
        <a:p>
          <a:endParaRPr lang="es-CO"/>
        </a:p>
      </dgm:t>
    </dgm:pt>
    <dgm:pt modelId="{6BDA6F18-8E9C-43A0-BEB3-DDC8B61B7ED0}" type="parTrans" cxnId="{06DC4DA8-5450-4358-82CD-86547F88F66F}">
      <dgm:prSet/>
      <dgm:spPr/>
      <dgm:t>
        <a:bodyPr/>
        <a:lstStyle/>
        <a:p>
          <a:endParaRPr lang="es-CO"/>
        </a:p>
      </dgm:t>
    </dgm:pt>
    <dgm:pt modelId="{30DCD845-3BC5-4825-9666-14A73DA6BC10}">
      <dgm:prSet/>
      <dgm:spPr/>
    </dgm:pt>
    <dgm:pt modelId="{DC08851D-64FA-429A-960C-75CC7D2381F9}" type="sibTrans" cxnId="{4EEB87A8-8271-433D-9093-0D60D9647B6E}">
      <dgm:prSet/>
      <dgm:spPr/>
      <dgm:t>
        <a:bodyPr/>
        <a:lstStyle/>
        <a:p>
          <a:endParaRPr lang="es-CO"/>
        </a:p>
      </dgm:t>
    </dgm:pt>
    <dgm:pt modelId="{48AA21EA-74E6-43DD-B875-4BA98A3A8D27}" type="parTrans" cxnId="{4EEB87A8-8271-433D-9093-0D60D9647B6E}">
      <dgm:prSet/>
      <dgm:spPr/>
      <dgm:t>
        <a:bodyPr/>
        <a:lstStyle/>
        <a:p>
          <a:endParaRPr lang="es-CO"/>
        </a:p>
      </dgm:t>
    </dgm:pt>
    <dgm:pt modelId="{5100BD79-E4A9-44A4-A55D-E8EF61F6B5D4}" type="pres">
      <dgm:prSet presAssocID="{DCB926C6-E240-4FF8-B4A8-FE9AF0378E7D}" presName="composite" presStyleCnt="0">
        <dgm:presLayoutVars>
          <dgm:chMax val="1"/>
          <dgm:dir/>
          <dgm:resizeHandles val="exact"/>
        </dgm:presLayoutVars>
      </dgm:prSet>
      <dgm:spPr/>
    </dgm:pt>
    <dgm:pt modelId="{0F251D2A-496A-41B6-A2D3-D1BE2CC783C1}" type="pres">
      <dgm:prSet presAssocID="{9E8400CD-840C-46E2-8D09-E6B0ED3DD5D8}" presName="roof" presStyleLbl="dkBgShp" presStyleIdx="0" presStyleCnt="2" custScaleY="47281" custLinFactNeighborY="1530"/>
      <dgm:spPr/>
    </dgm:pt>
    <dgm:pt modelId="{8EEF2920-5DB2-449F-9A77-528B96B82A4A}" type="pres">
      <dgm:prSet presAssocID="{9E8400CD-840C-46E2-8D09-E6B0ED3DD5D8}" presName="pillars" presStyleCnt="0"/>
      <dgm:spPr/>
    </dgm:pt>
    <dgm:pt modelId="{C86A185C-E150-473E-A08A-3F584EAE4D6D}" type="pres">
      <dgm:prSet presAssocID="{9E8400CD-840C-46E2-8D09-E6B0ED3DD5D8}" presName="pillar1" presStyleLbl="node1" presStyleIdx="0" presStyleCnt="2">
        <dgm:presLayoutVars>
          <dgm:bulletEnabled val="1"/>
        </dgm:presLayoutVars>
      </dgm:prSet>
      <dgm:spPr/>
    </dgm:pt>
    <dgm:pt modelId="{F27A5920-F011-49C3-84A2-21FDECD51802}" type="pres">
      <dgm:prSet presAssocID="{FF34A07C-7440-433D-9404-E8EF6BB52197}" presName="pillarX" presStyleLbl="node1" presStyleIdx="1" presStyleCnt="2" custScaleX="111426" custScaleY="111095" custLinFactNeighborY="2873">
        <dgm:presLayoutVars>
          <dgm:bulletEnabled val="1"/>
        </dgm:presLayoutVars>
      </dgm:prSet>
      <dgm:spPr/>
    </dgm:pt>
    <dgm:pt modelId="{E6BD4132-3DEF-4481-AF6E-2814A8BA358A}" type="pres">
      <dgm:prSet presAssocID="{9E8400CD-840C-46E2-8D09-E6B0ED3DD5D8}" presName="base" presStyleLbl="dkBgShp" presStyleIdx="1" presStyleCnt="2"/>
      <dgm:spPr/>
    </dgm:pt>
  </dgm:ptLst>
  <dgm:cxnLst>
    <dgm:cxn modelId="{21188A1C-AC0C-4FCE-AD43-E29AA61CF4FD}" srcId="{DCB926C6-E240-4FF8-B4A8-FE9AF0378E7D}" destId="{9E8400CD-840C-46E2-8D09-E6B0ED3DD5D8}" srcOrd="0" destOrd="0" parTransId="{B2788D33-242F-4BE9-B12C-8594F633F120}" sibTransId="{97481145-2F97-4661-91A6-596F2E0A9D57}"/>
    <dgm:cxn modelId="{968EC193-BE2B-4077-B101-27B935D1396F}" srcId="{9E8400CD-840C-46E2-8D09-E6B0ED3DD5D8}" destId="{FF34A07C-7440-433D-9404-E8EF6BB52197}" srcOrd="1" destOrd="0" parTransId="{6DB23559-1060-4E7B-A089-1560930AEA45}" sibTransId="{C6550AA4-1715-41EA-800B-EF684F4A5D0C}"/>
    <dgm:cxn modelId="{135757A3-B2A5-4795-B89B-7088BCD63BC9}" srcId="{9E8400CD-840C-46E2-8D09-E6B0ED3DD5D8}" destId="{718C16FE-8783-4B74-9EC8-98A803339408}" srcOrd="0" destOrd="0" parTransId="{07B41957-5578-4846-BAE9-0132006A5AEB}" sibTransId="{E0F25841-1F48-4FC5-AC50-443A75360D69}"/>
    <dgm:cxn modelId="{06DC4DA8-5450-4358-82CD-86547F88F66F}" srcId="{DCB926C6-E240-4FF8-B4A8-FE9AF0378E7D}" destId="{005164F0-17E6-42FF-99E2-6ED8FB40FDC9}" srcOrd="1" destOrd="0" parTransId="{6BDA6F18-8E9C-43A0-BEB3-DDC8B61B7ED0}" sibTransId="{046143A6-6016-42D1-99F3-4D87B291F2AD}"/>
    <dgm:cxn modelId="{4EEB87A8-8271-433D-9093-0D60D9647B6E}" srcId="{DCB926C6-E240-4FF8-B4A8-FE9AF0378E7D}" destId="{30DCD845-3BC5-4825-9666-14A73DA6BC10}" srcOrd="2" destOrd="0" parTransId="{48AA21EA-74E6-43DD-B875-4BA98A3A8D27}" sibTransId="{DC08851D-64FA-429A-960C-75CC7D2381F9}"/>
    <dgm:cxn modelId="{80A914B8-0D5F-46D0-BBCA-0CCF3C8C070D}" type="presOf" srcId="{FF34A07C-7440-433D-9404-E8EF6BB52197}" destId="{F27A5920-F011-49C3-84A2-21FDECD51802}" srcOrd="0" destOrd="0" presId="urn:microsoft.com/office/officeart/2005/8/layout/hList3"/>
    <dgm:cxn modelId="{F803FFB8-BC85-47A7-817B-073D06776C69}" type="presOf" srcId="{DCB926C6-E240-4FF8-B4A8-FE9AF0378E7D}" destId="{5100BD79-E4A9-44A4-A55D-E8EF61F6B5D4}" srcOrd="0" destOrd="0" presId="urn:microsoft.com/office/officeart/2005/8/layout/hList3"/>
    <dgm:cxn modelId="{BEFA31CA-C23B-42D0-A7D3-B7CBA86038A8}" type="presOf" srcId="{718C16FE-8783-4B74-9EC8-98A803339408}" destId="{C86A185C-E150-473E-A08A-3F584EAE4D6D}" srcOrd="0" destOrd="0" presId="urn:microsoft.com/office/officeart/2005/8/layout/hList3"/>
    <dgm:cxn modelId="{DD1EABF1-CAC0-4416-8A51-512016833D03}" type="presOf" srcId="{9E8400CD-840C-46E2-8D09-E6B0ED3DD5D8}" destId="{0F251D2A-496A-41B6-A2D3-D1BE2CC783C1}" srcOrd="0" destOrd="0" presId="urn:microsoft.com/office/officeart/2005/8/layout/hList3"/>
    <dgm:cxn modelId="{F9732A39-FD58-440F-8437-2CA55290D42C}" type="presParOf" srcId="{5100BD79-E4A9-44A4-A55D-E8EF61F6B5D4}" destId="{0F251D2A-496A-41B6-A2D3-D1BE2CC783C1}" srcOrd="0" destOrd="0" presId="urn:microsoft.com/office/officeart/2005/8/layout/hList3"/>
    <dgm:cxn modelId="{F22AF075-ECFD-427E-9E13-F58DCB549EB8}" type="presParOf" srcId="{5100BD79-E4A9-44A4-A55D-E8EF61F6B5D4}" destId="{8EEF2920-5DB2-449F-9A77-528B96B82A4A}" srcOrd="1" destOrd="0" presId="urn:microsoft.com/office/officeart/2005/8/layout/hList3"/>
    <dgm:cxn modelId="{3EF5298E-D5D3-4042-8629-D3A49A10F473}" type="presParOf" srcId="{8EEF2920-5DB2-449F-9A77-528B96B82A4A}" destId="{C86A185C-E150-473E-A08A-3F584EAE4D6D}" srcOrd="0" destOrd="0" presId="urn:microsoft.com/office/officeart/2005/8/layout/hList3"/>
    <dgm:cxn modelId="{DD6239E9-DA16-4687-AA7A-D35DD0E92411}" type="presParOf" srcId="{8EEF2920-5DB2-449F-9A77-528B96B82A4A}" destId="{F27A5920-F011-49C3-84A2-21FDECD51802}" srcOrd="1" destOrd="0" presId="urn:microsoft.com/office/officeart/2005/8/layout/hList3"/>
    <dgm:cxn modelId="{4C35FF52-58CA-4D01-B086-FD66DF2852FF}" type="presParOf" srcId="{5100BD79-E4A9-44A4-A55D-E8EF61F6B5D4}" destId="{E6BD4132-3DEF-4481-AF6E-2814A8BA35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926C6-E240-4FF8-B4A8-FE9AF0378E7D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E8400CD-840C-46E2-8D09-E6B0ED3DD5D8}">
      <dgm:prSet phldrT="[Texto]" custT="1"/>
      <dgm:spPr/>
      <dgm:t>
        <a:bodyPr/>
        <a:lstStyle/>
        <a:p>
          <a:r>
            <a:rPr lang="es-CO" sz="3200" dirty="0"/>
            <a:t>Diagnostico oportuno</a:t>
          </a:r>
        </a:p>
      </dgm:t>
    </dgm:pt>
    <dgm:pt modelId="{B2788D33-242F-4BE9-B12C-8594F633F120}" type="parTrans" cxnId="{21188A1C-AC0C-4FCE-AD43-E29AA61CF4FD}">
      <dgm:prSet/>
      <dgm:spPr/>
      <dgm:t>
        <a:bodyPr/>
        <a:lstStyle/>
        <a:p>
          <a:endParaRPr lang="es-CO"/>
        </a:p>
      </dgm:t>
    </dgm:pt>
    <dgm:pt modelId="{97481145-2F97-4661-91A6-596F2E0A9D57}" type="sibTrans" cxnId="{21188A1C-AC0C-4FCE-AD43-E29AA61CF4FD}">
      <dgm:prSet/>
      <dgm:spPr/>
      <dgm:t>
        <a:bodyPr/>
        <a:lstStyle/>
        <a:p>
          <a:endParaRPr lang="es-CO"/>
        </a:p>
      </dgm:t>
    </dgm:pt>
    <dgm:pt modelId="{FF34A07C-7440-433D-9404-E8EF6BB52197}">
      <dgm:prSet phldrT="[Texto]" custT="1"/>
      <dgm:spPr/>
      <dgm:t>
        <a:bodyPr/>
        <a:lstStyle/>
        <a:p>
          <a:pPr algn="just"/>
          <a:r>
            <a:rPr lang="es-ES" sz="1600" dirty="0"/>
            <a:t>Confirmarse el diagnóstico de acuerdo con las guías de práctica clínica, con el fin de evitar sobre registro o subregistro de la patología, y abordar de manera adecuada el manejo del paciente.</a:t>
          </a:r>
          <a:endParaRPr lang="es-CO" sz="1600" dirty="0"/>
        </a:p>
      </dgm:t>
    </dgm:pt>
    <dgm:pt modelId="{C6550AA4-1715-41EA-800B-EF684F4A5D0C}" type="sibTrans" cxnId="{968EC193-BE2B-4077-B101-27B935D1396F}">
      <dgm:prSet/>
      <dgm:spPr/>
      <dgm:t>
        <a:bodyPr/>
        <a:lstStyle/>
        <a:p>
          <a:endParaRPr lang="es-CO"/>
        </a:p>
      </dgm:t>
    </dgm:pt>
    <dgm:pt modelId="{6DB23559-1060-4E7B-A089-1560930AEA45}" type="parTrans" cxnId="{968EC193-BE2B-4077-B101-27B935D1396F}">
      <dgm:prSet/>
      <dgm:spPr/>
      <dgm:t>
        <a:bodyPr/>
        <a:lstStyle/>
        <a:p>
          <a:endParaRPr lang="es-CO"/>
        </a:p>
      </dgm:t>
    </dgm:pt>
    <dgm:pt modelId="{005164F0-17E6-42FF-99E2-6ED8FB40FDC9}">
      <dgm:prSet phldrT="[Texto]"/>
      <dgm:spPr/>
      <dgm:t>
        <a:bodyPr/>
        <a:lstStyle/>
        <a:p>
          <a:endParaRPr lang="es-CO" dirty="0"/>
        </a:p>
      </dgm:t>
    </dgm:pt>
    <dgm:pt modelId="{046143A6-6016-42D1-99F3-4D87B291F2AD}" type="sibTrans" cxnId="{06DC4DA8-5450-4358-82CD-86547F88F66F}">
      <dgm:prSet/>
      <dgm:spPr/>
      <dgm:t>
        <a:bodyPr/>
        <a:lstStyle/>
        <a:p>
          <a:endParaRPr lang="es-CO"/>
        </a:p>
      </dgm:t>
    </dgm:pt>
    <dgm:pt modelId="{6BDA6F18-8E9C-43A0-BEB3-DDC8B61B7ED0}" type="parTrans" cxnId="{06DC4DA8-5450-4358-82CD-86547F88F66F}">
      <dgm:prSet/>
      <dgm:spPr/>
      <dgm:t>
        <a:bodyPr/>
        <a:lstStyle/>
        <a:p>
          <a:endParaRPr lang="es-CO"/>
        </a:p>
      </dgm:t>
    </dgm:pt>
    <dgm:pt modelId="{30DCD845-3BC5-4825-9666-14A73DA6BC10}">
      <dgm:prSet/>
      <dgm:spPr/>
    </dgm:pt>
    <dgm:pt modelId="{DC08851D-64FA-429A-960C-75CC7D2381F9}" type="sibTrans" cxnId="{4EEB87A8-8271-433D-9093-0D60D9647B6E}">
      <dgm:prSet/>
      <dgm:spPr/>
      <dgm:t>
        <a:bodyPr/>
        <a:lstStyle/>
        <a:p>
          <a:endParaRPr lang="es-CO"/>
        </a:p>
      </dgm:t>
    </dgm:pt>
    <dgm:pt modelId="{48AA21EA-74E6-43DD-B875-4BA98A3A8D27}" type="parTrans" cxnId="{4EEB87A8-8271-433D-9093-0D60D9647B6E}">
      <dgm:prSet/>
      <dgm:spPr/>
      <dgm:t>
        <a:bodyPr/>
        <a:lstStyle/>
        <a:p>
          <a:endParaRPr lang="es-CO"/>
        </a:p>
      </dgm:t>
    </dgm:pt>
    <dgm:pt modelId="{5100BD79-E4A9-44A4-A55D-E8EF61F6B5D4}" type="pres">
      <dgm:prSet presAssocID="{DCB926C6-E240-4FF8-B4A8-FE9AF0378E7D}" presName="composite" presStyleCnt="0">
        <dgm:presLayoutVars>
          <dgm:chMax val="1"/>
          <dgm:dir/>
          <dgm:resizeHandles val="exact"/>
        </dgm:presLayoutVars>
      </dgm:prSet>
      <dgm:spPr/>
    </dgm:pt>
    <dgm:pt modelId="{0F251D2A-496A-41B6-A2D3-D1BE2CC783C1}" type="pres">
      <dgm:prSet presAssocID="{9E8400CD-840C-46E2-8D09-E6B0ED3DD5D8}" presName="roof" presStyleLbl="dkBgShp" presStyleIdx="0" presStyleCnt="2" custScaleY="47281" custLinFactNeighborY="1530"/>
      <dgm:spPr/>
    </dgm:pt>
    <dgm:pt modelId="{8EEF2920-5DB2-449F-9A77-528B96B82A4A}" type="pres">
      <dgm:prSet presAssocID="{9E8400CD-840C-46E2-8D09-E6B0ED3DD5D8}" presName="pillars" presStyleCnt="0"/>
      <dgm:spPr/>
    </dgm:pt>
    <dgm:pt modelId="{C86A185C-E150-473E-A08A-3F584EAE4D6D}" type="pres">
      <dgm:prSet presAssocID="{9E8400CD-840C-46E2-8D09-E6B0ED3DD5D8}" presName="pillar1" presStyleLbl="node1" presStyleIdx="0" presStyleCnt="1" custScaleX="55563" custLinFactNeighborX="-22218" custLinFactNeighborY="-7292">
        <dgm:presLayoutVars>
          <dgm:bulletEnabled val="1"/>
        </dgm:presLayoutVars>
      </dgm:prSet>
      <dgm:spPr/>
    </dgm:pt>
    <dgm:pt modelId="{E6BD4132-3DEF-4481-AF6E-2814A8BA358A}" type="pres">
      <dgm:prSet presAssocID="{9E8400CD-840C-46E2-8D09-E6B0ED3DD5D8}" presName="base" presStyleLbl="dkBgShp" presStyleIdx="1" presStyleCnt="2"/>
      <dgm:spPr/>
    </dgm:pt>
  </dgm:ptLst>
  <dgm:cxnLst>
    <dgm:cxn modelId="{21188A1C-AC0C-4FCE-AD43-E29AA61CF4FD}" srcId="{DCB926C6-E240-4FF8-B4A8-FE9AF0378E7D}" destId="{9E8400CD-840C-46E2-8D09-E6B0ED3DD5D8}" srcOrd="0" destOrd="0" parTransId="{B2788D33-242F-4BE9-B12C-8594F633F120}" sibTransId="{97481145-2F97-4661-91A6-596F2E0A9D57}"/>
    <dgm:cxn modelId="{27195427-9AD1-47F2-8FC4-BEE46375C862}" type="presOf" srcId="{FF34A07C-7440-433D-9404-E8EF6BB52197}" destId="{C86A185C-E150-473E-A08A-3F584EAE4D6D}" srcOrd="0" destOrd="0" presId="urn:microsoft.com/office/officeart/2005/8/layout/hList3"/>
    <dgm:cxn modelId="{968EC193-BE2B-4077-B101-27B935D1396F}" srcId="{9E8400CD-840C-46E2-8D09-E6B0ED3DD5D8}" destId="{FF34A07C-7440-433D-9404-E8EF6BB52197}" srcOrd="0" destOrd="0" parTransId="{6DB23559-1060-4E7B-A089-1560930AEA45}" sibTransId="{C6550AA4-1715-41EA-800B-EF684F4A5D0C}"/>
    <dgm:cxn modelId="{06DC4DA8-5450-4358-82CD-86547F88F66F}" srcId="{DCB926C6-E240-4FF8-B4A8-FE9AF0378E7D}" destId="{005164F0-17E6-42FF-99E2-6ED8FB40FDC9}" srcOrd="1" destOrd="0" parTransId="{6BDA6F18-8E9C-43A0-BEB3-DDC8B61B7ED0}" sibTransId="{046143A6-6016-42D1-99F3-4D87B291F2AD}"/>
    <dgm:cxn modelId="{4EEB87A8-8271-433D-9093-0D60D9647B6E}" srcId="{DCB926C6-E240-4FF8-B4A8-FE9AF0378E7D}" destId="{30DCD845-3BC5-4825-9666-14A73DA6BC10}" srcOrd="2" destOrd="0" parTransId="{48AA21EA-74E6-43DD-B875-4BA98A3A8D27}" sibTransId="{DC08851D-64FA-429A-960C-75CC7D2381F9}"/>
    <dgm:cxn modelId="{F803FFB8-BC85-47A7-817B-073D06776C69}" type="presOf" srcId="{DCB926C6-E240-4FF8-B4A8-FE9AF0378E7D}" destId="{5100BD79-E4A9-44A4-A55D-E8EF61F6B5D4}" srcOrd="0" destOrd="0" presId="urn:microsoft.com/office/officeart/2005/8/layout/hList3"/>
    <dgm:cxn modelId="{DD1EABF1-CAC0-4416-8A51-512016833D03}" type="presOf" srcId="{9E8400CD-840C-46E2-8D09-E6B0ED3DD5D8}" destId="{0F251D2A-496A-41B6-A2D3-D1BE2CC783C1}" srcOrd="0" destOrd="0" presId="urn:microsoft.com/office/officeart/2005/8/layout/hList3"/>
    <dgm:cxn modelId="{F9732A39-FD58-440F-8437-2CA55290D42C}" type="presParOf" srcId="{5100BD79-E4A9-44A4-A55D-E8EF61F6B5D4}" destId="{0F251D2A-496A-41B6-A2D3-D1BE2CC783C1}" srcOrd="0" destOrd="0" presId="urn:microsoft.com/office/officeart/2005/8/layout/hList3"/>
    <dgm:cxn modelId="{F22AF075-ECFD-427E-9E13-F58DCB549EB8}" type="presParOf" srcId="{5100BD79-E4A9-44A4-A55D-E8EF61F6B5D4}" destId="{8EEF2920-5DB2-449F-9A77-528B96B82A4A}" srcOrd="1" destOrd="0" presId="urn:microsoft.com/office/officeart/2005/8/layout/hList3"/>
    <dgm:cxn modelId="{3EF5298E-D5D3-4042-8629-D3A49A10F473}" type="presParOf" srcId="{8EEF2920-5DB2-449F-9A77-528B96B82A4A}" destId="{C86A185C-E150-473E-A08A-3F584EAE4D6D}" srcOrd="0" destOrd="0" presId="urn:microsoft.com/office/officeart/2005/8/layout/hList3"/>
    <dgm:cxn modelId="{4C35FF52-58CA-4D01-B086-FD66DF2852FF}" type="presParOf" srcId="{5100BD79-E4A9-44A4-A55D-E8EF61F6B5D4}" destId="{E6BD4132-3DEF-4481-AF6E-2814A8BA35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2C23A-2DA0-4E8E-8C28-D04F2E1D8EC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15DBC43D-4DD1-42A8-8A01-737B16F1425B}">
      <dgm:prSet phldrT="[Texto]"/>
      <dgm:spPr/>
      <dgm:t>
        <a:bodyPr/>
        <a:lstStyle/>
        <a:p>
          <a:r>
            <a:rPr lang="es-CO" dirty="0"/>
            <a:t>Evaluar con evidencia científica disponible en el momento</a:t>
          </a:r>
        </a:p>
      </dgm:t>
    </dgm:pt>
    <dgm:pt modelId="{519E7CDF-33DA-4AA0-9008-420385A577C9}" type="parTrans" cxnId="{F7CF4FA4-06A1-4702-8535-6732B938FE35}">
      <dgm:prSet/>
      <dgm:spPr/>
      <dgm:t>
        <a:bodyPr/>
        <a:lstStyle/>
        <a:p>
          <a:endParaRPr lang="es-CO"/>
        </a:p>
      </dgm:t>
    </dgm:pt>
    <dgm:pt modelId="{471EC263-BE37-4E41-819C-73DA722D97C0}" type="sibTrans" cxnId="{F7CF4FA4-06A1-4702-8535-6732B938FE35}">
      <dgm:prSet/>
      <dgm:spPr/>
      <dgm:t>
        <a:bodyPr/>
        <a:lstStyle/>
        <a:p>
          <a:endParaRPr lang="es-CO"/>
        </a:p>
      </dgm:t>
    </dgm:pt>
    <dgm:pt modelId="{00099515-2932-4794-B2B0-EAB29C5C09E2}">
      <dgm:prSet phldrT="[Texto]" custT="1"/>
      <dgm:spPr/>
      <dgm:t>
        <a:bodyPr/>
        <a:lstStyle/>
        <a:p>
          <a:r>
            <a:rPr lang="es-CO" sz="2400" dirty="0"/>
            <a:t>Pruebas de alergias, </a:t>
          </a:r>
          <a:r>
            <a:rPr lang="es-CO" sz="2400" dirty="0" err="1"/>
            <a:t>Rx</a:t>
          </a:r>
          <a:r>
            <a:rPr lang="es-CO" sz="2400" dirty="0"/>
            <a:t> de tórax</a:t>
          </a:r>
        </a:p>
      </dgm:t>
    </dgm:pt>
    <dgm:pt modelId="{4EFA5765-7924-4605-9334-0EF102633A2E}" type="parTrans" cxnId="{92D7D437-84D8-4BF1-BAA9-B97B1E35C8EC}">
      <dgm:prSet/>
      <dgm:spPr/>
      <dgm:t>
        <a:bodyPr/>
        <a:lstStyle/>
        <a:p>
          <a:endParaRPr lang="es-CO"/>
        </a:p>
      </dgm:t>
    </dgm:pt>
    <dgm:pt modelId="{746BDBAA-C401-4C7B-B8D3-BF29E33D5425}" type="sibTrans" cxnId="{92D7D437-84D8-4BF1-BAA9-B97B1E35C8EC}">
      <dgm:prSet/>
      <dgm:spPr/>
      <dgm:t>
        <a:bodyPr/>
        <a:lstStyle/>
        <a:p>
          <a:endParaRPr lang="es-CO"/>
        </a:p>
      </dgm:t>
    </dgm:pt>
    <dgm:pt modelId="{D4E2D821-8545-4ADF-9CDB-10299AEE59DC}">
      <dgm:prSet phldrT="[Texto]" custT="1"/>
      <dgm:spPr/>
      <dgm:t>
        <a:bodyPr/>
        <a:lstStyle/>
        <a:p>
          <a:r>
            <a:rPr lang="es-CO" sz="2400" dirty="0"/>
            <a:t>Niveles de eosinofilia u otros.</a:t>
          </a:r>
        </a:p>
      </dgm:t>
    </dgm:pt>
    <dgm:pt modelId="{FFCD6100-A10F-4476-97F4-25BAF6F38A20}" type="parTrans" cxnId="{C803F066-715E-4FCE-A1DA-24F4A0E7617A}">
      <dgm:prSet/>
      <dgm:spPr/>
      <dgm:t>
        <a:bodyPr/>
        <a:lstStyle/>
        <a:p>
          <a:endParaRPr lang="es-CO"/>
        </a:p>
      </dgm:t>
    </dgm:pt>
    <dgm:pt modelId="{285B9444-08B0-493B-8800-DE82C06A8CCA}" type="sibTrans" cxnId="{C803F066-715E-4FCE-A1DA-24F4A0E7617A}">
      <dgm:prSet/>
      <dgm:spPr/>
      <dgm:t>
        <a:bodyPr/>
        <a:lstStyle/>
        <a:p>
          <a:endParaRPr lang="es-CO"/>
        </a:p>
      </dgm:t>
    </dgm:pt>
    <dgm:pt modelId="{3A876FAA-B6AC-4ED5-A8ED-68C8B3A0DC14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Sospecha de Asma ocupacional</a:t>
          </a:r>
        </a:p>
      </dgm:t>
    </dgm:pt>
    <dgm:pt modelId="{6A9EF592-5C90-490F-A891-18C0F54885BE}" type="parTrans" cxnId="{47BBA56C-23A9-4004-8CE1-CB625EA168B9}">
      <dgm:prSet/>
      <dgm:spPr/>
      <dgm:t>
        <a:bodyPr/>
        <a:lstStyle/>
        <a:p>
          <a:endParaRPr lang="es-CO"/>
        </a:p>
      </dgm:t>
    </dgm:pt>
    <dgm:pt modelId="{FBB5771C-D797-4398-B57A-16A9A8D0EABC}" type="sibTrans" cxnId="{47BBA56C-23A9-4004-8CE1-CB625EA168B9}">
      <dgm:prSet/>
      <dgm:spPr/>
      <dgm:t>
        <a:bodyPr/>
        <a:lstStyle/>
        <a:p>
          <a:endParaRPr lang="es-CO"/>
        </a:p>
      </dgm:t>
    </dgm:pt>
    <dgm:pt modelId="{8BA7D7F4-3EA3-43E5-99A2-B1AAA0CC8FB4}">
      <dgm:prSet phldrT="[Texto]" custT="1"/>
      <dgm:spPr/>
      <dgm:t>
        <a:bodyPr/>
        <a:lstStyle/>
        <a:p>
          <a:r>
            <a:rPr lang="es-ES" sz="2000" dirty="0"/>
            <a:t>Valorar con referencia el Decreto 1477 de 2014, Tabla de Enfermedades Laborales y la Guía de Atención Integral de Salud Ocupacional Basada en la Evidencia para Asma Ocupacional. </a:t>
          </a:r>
          <a:endParaRPr lang="es-CO" sz="2000" dirty="0"/>
        </a:p>
      </dgm:t>
    </dgm:pt>
    <dgm:pt modelId="{51FCB6B8-CBBB-4B58-8AD1-179644354DDA}" type="parTrans" cxnId="{5CB28306-D607-438F-A6A8-674ECD4E098B}">
      <dgm:prSet/>
      <dgm:spPr/>
      <dgm:t>
        <a:bodyPr/>
        <a:lstStyle/>
        <a:p>
          <a:endParaRPr lang="es-CO"/>
        </a:p>
      </dgm:t>
    </dgm:pt>
    <dgm:pt modelId="{E66A01D6-49E0-498F-8DEC-C0CFDC59D323}" type="sibTrans" cxnId="{5CB28306-D607-438F-A6A8-674ECD4E098B}">
      <dgm:prSet/>
      <dgm:spPr/>
      <dgm:t>
        <a:bodyPr/>
        <a:lstStyle/>
        <a:p>
          <a:endParaRPr lang="es-CO"/>
        </a:p>
      </dgm:t>
    </dgm:pt>
    <dgm:pt modelId="{7E77EB49-AD88-44BB-AD0B-A35087275581}" type="pres">
      <dgm:prSet presAssocID="{2912C23A-2DA0-4E8E-8C28-D04F2E1D8EC4}" presName="Name0" presStyleCnt="0">
        <dgm:presLayoutVars>
          <dgm:dir/>
          <dgm:animLvl val="lvl"/>
          <dgm:resizeHandles/>
        </dgm:presLayoutVars>
      </dgm:prSet>
      <dgm:spPr/>
    </dgm:pt>
    <dgm:pt modelId="{31FBAD64-3E86-4556-A413-BB7F2718389A}" type="pres">
      <dgm:prSet presAssocID="{15DBC43D-4DD1-42A8-8A01-737B16F1425B}" presName="linNode" presStyleCnt="0"/>
      <dgm:spPr/>
    </dgm:pt>
    <dgm:pt modelId="{8EB2E304-C823-42E4-963B-CA0D4C390E17}" type="pres">
      <dgm:prSet presAssocID="{15DBC43D-4DD1-42A8-8A01-737B16F1425B}" presName="parentShp" presStyleLbl="node1" presStyleIdx="0" presStyleCnt="2" custLinFactNeighborY="584">
        <dgm:presLayoutVars>
          <dgm:bulletEnabled val="1"/>
        </dgm:presLayoutVars>
      </dgm:prSet>
      <dgm:spPr/>
    </dgm:pt>
    <dgm:pt modelId="{CFD9B386-53EA-4BD8-BADA-0E085E5D9AE5}" type="pres">
      <dgm:prSet presAssocID="{15DBC43D-4DD1-42A8-8A01-737B16F1425B}" presName="childShp" presStyleLbl="bgAccFollowNode1" presStyleIdx="0" presStyleCnt="2">
        <dgm:presLayoutVars>
          <dgm:bulletEnabled val="1"/>
        </dgm:presLayoutVars>
      </dgm:prSet>
      <dgm:spPr/>
    </dgm:pt>
    <dgm:pt modelId="{2DFF2A13-325B-4D5B-8779-450958736492}" type="pres">
      <dgm:prSet presAssocID="{471EC263-BE37-4E41-819C-73DA722D97C0}" presName="spacing" presStyleCnt="0"/>
      <dgm:spPr/>
    </dgm:pt>
    <dgm:pt modelId="{38F00757-6C76-444F-9CAA-04BEE7EC6A09}" type="pres">
      <dgm:prSet presAssocID="{3A876FAA-B6AC-4ED5-A8ED-68C8B3A0DC14}" presName="linNode" presStyleCnt="0"/>
      <dgm:spPr/>
    </dgm:pt>
    <dgm:pt modelId="{7D05FB2B-29FD-47D9-A7AD-D144D5FBD130}" type="pres">
      <dgm:prSet presAssocID="{3A876FAA-B6AC-4ED5-A8ED-68C8B3A0DC14}" presName="parentShp" presStyleLbl="node1" presStyleIdx="1" presStyleCnt="2" custLinFactNeighborY="26">
        <dgm:presLayoutVars>
          <dgm:bulletEnabled val="1"/>
        </dgm:presLayoutVars>
      </dgm:prSet>
      <dgm:spPr/>
    </dgm:pt>
    <dgm:pt modelId="{26E5FDA8-8505-42C5-A036-92452F5C9E14}" type="pres">
      <dgm:prSet presAssocID="{3A876FAA-B6AC-4ED5-A8ED-68C8B3A0DC1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CB28306-D607-438F-A6A8-674ECD4E098B}" srcId="{3A876FAA-B6AC-4ED5-A8ED-68C8B3A0DC14}" destId="{8BA7D7F4-3EA3-43E5-99A2-B1AAA0CC8FB4}" srcOrd="0" destOrd="0" parTransId="{51FCB6B8-CBBB-4B58-8AD1-179644354DDA}" sibTransId="{E66A01D6-49E0-498F-8DEC-C0CFDC59D323}"/>
    <dgm:cxn modelId="{78616D18-16A6-4626-90F3-51509DB47156}" type="presOf" srcId="{3A876FAA-B6AC-4ED5-A8ED-68C8B3A0DC14}" destId="{7D05FB2B-29FD-47D9-A7AD-D144D5FBD130}" srcOrd="0" destOrd="0" presId="urn:microsoft.com/office/officeart/2005/8/layout/vList6"/>
    <dgm:cxn modelId="{92D7D437-84D8-4BF1-BAA9-B97B1E35C8EC}" srcId="{15DBC43D-4DD1-42A8-8A01-737B16F1425B}" destId="{00099515-2932-4794-B2B0-EAB29C5C09E2}" srcOrd="0" destOrd="0" parTransId="{4EFA5765-7924-4605-9334-0EF102633A2E}" sibTransId="{746BDBAA-C401-4C7B-B8D3-BF29E33D5425}"/>
    <dgm:cxn modelId="{C803F066-715E-4FCE-A1DA-24F4A0E7617A}" srcId="{15DBC43D-4DD1-42A8-8A01-737B16F1425B}" destId="{D4E2D821-8545-4ADF-9CDB-10299AEE59DC}" srcOrd="1" destOrd="0" parTransId="{FFCD6100-A10F-4476-97F4-25BAF6F38A20}" sibTransId="{285B9444-08B0-493B-8800-DE82C06A8CCA}"/>
    <dgm:cxn modelId="{C27B3B47-C5BF-4BE3-9258-192D8C7C99C4}" type="presOf" srcId="{8BA7D7F4-3EA3-43E5-99A2-B1AAA0CC8FB4}" destId="{26E5FDA8-8505-42C5-A036-92452F5C9E14}" srcOrd="0" destOrd="0" presId="urn:microsoft.com/office/officeart/2005/8/layout/vList6"/>
    <dgm:cxn modelId="{47BBA56C-23A9-4004-8CE1-CB625EA168B9}" srcId="{2912C23A-2DA0-4E8E-8C28-D04F2E1D8EC4}" destId="{3A876FAA-B6AC-4ED5-A8ED-68C8B3A0DC14}" srcOrd="1" destOrd="0" parTransId="{6A9EF592-5C90-490F-A891-18C0F54885BE}" sibTransId="{FBB5771C-D797-4398-B57A-16A9A8D0EABC}"/>
    <dgm:cxn modelId="{7E2EF553-0932-4334-8082-3EA293D17BB1}" type="presOf" srcId="{00099515-2932-4794-B2B0-EAB29C5C09E2}" destId="{CFD9B386-53EA-4BD8-BADA-0E085E5D9AE5}" srcOrd="0" destOrd="0" presId="urn:microsoft.com/office/officeart/2005/8/layout/vList6"/>
    <dgm:cxn modelId="{07489F95-48C4-4B87-ADBC-FE79CFDDA531}" type="presOf" srcId="{2912C23A-2DA0-4E8E-8C28-D04F2E1D8EC4}" destId="{7E77EB49-AD88-44BB-AD0B-A35087275581}" srcOrd="0" destOrd="0" presId="urn:microsoft.com/office/officeart/2005/8/layout/vList6"/>
    <dgm:cxn modelId="{F7CF4FA4-06A1-4702-8535-6732B938FE35}" srcId="{2912C23A-2DA0-4E8E-8C28-D04F2E1D8EC4}" destId="{15DBC43D-4DD1-42A8-8A01-737B16F1425B}" srcOrd="0" destOrd="0" parTransId="{519E7CDF-33DA-4AA0-9008-420385A577C9}" sibTransId="{471EC263-BE37-4E41-819C-73DA722D97C0}"/>
    <dgm:cxn modelId="{4BDE3BF5-6E40-4083-842F-E18AE7C6AB03}" type="presOf" srcId="{D4E2D821-8545-4ADF-9CDB-10299AEE59DC}" destId="{CFD9B386-53EA-4BD8-BADA-0E085E5D9AE5}" srcOrd="0" destOrd="1" presId="urn:microsoft.com/office/officeart/2005/8/layout/vList6"/>
    <dgm:cxn modelId="{568701FF-7B37-4282-8048-6F3EE5C208FB}" type="presOf" srcId="{15DBC43D-4DD1-42A8-8A01-737B16F1425B}" destId="{8EB2E304-C823-42E4-963B-CA0D4C390E17}" srcOrd="0" destOrd="0" presId="urn:microsoft.com/office/officeart/2005/8/layout/vList6"/>
    <dgm:cxn modelId="{2E563D78-53E0-4136-A7E3-1B32802A7F4F}" type="presParOf" srcId="{7E77EB49-AD88-44BB-AD0B-A35087275581}" destId="{31FBAD64-3E86-4556-A413-BB7F2718389A}" srcOrd="0" destOrd="0" presId="urn:microsoft.com/office/officeart/2005/8/layout/vList6"/>
    <dgm:cxn modelId="{97EB50EA-5036-41F5-B865-B49B284E8908}" type="presParOf" srcId="{31FBAD64-3E86-4556-A413-BB7F2718389A}" destId="{8EB2E304-C823-42E4-963B-CA0D4C390E17}" srcOrd="0" destOrd="0" presId="urn:microsoft.com/office/officeart/2005/8/layout/vList6"/>
    <dgm:cxn modelId="{32355C12-11BC-4E37-8037-E468AB49EEDD}" type="presParOf" srcId="{31FBAD64-3E86-4556-A413-BB7F2718389A}" destId="{CFD9B386-53EA-4BD8-BADA-0E085E5D9AE5}" srcOrd="1" destOrd="0" presId="urn:microsoft.com/office/officeart/2005/8/layout/vList6"/>
    <dgm:cxn modelId="{DA6F31B9-2CDC-42BD-8E29-A1DC6E8EDFDE}" type="presParOf" srcId="{7E77EB49-AD88-44BB-AD0B-A35087275581}" destId="{2DFF2A13-325B-4D5B-8779-450958736492}" srcOrd="1" destOrd="0" presId="urn:microsoft.com/office/officeart/2005/8/layout/vList6"/>
    <dgm:cxn modelId="{97E757D8-5C4D-433D-A958-545C972C70BC}" type="presParOf" srcId="{7E77EB49-AD88-44BB-AD0B-A35087275581}" destId="{38F00757-6C76-444F-9CAA-04BEE7EC6A09}" srcOrd="2" destOrd="0" presId="urn:microsoft.com/office/officeart/2005/8/layout/vList6"/>
    <dgm:cxn modelId="{0F6A14C3-BF23-438C-9FEB-F6C43C3FF19F}" type="presParOf" srcId="{38F00757-6C76-444F-9CAA-04BEE7EC6A09}" destId="{7D05FB2B-29FD-47D9-A7AD-D144D5FBD130}" srcOrd="0" destOrd="0" presId="urn:microsoft.com/office/officeart/2005/8/layout/vList6"/>
    <dgm:cxn modelId="{9B4C308E-E02F-49FE-88D2-2BE30CB5C967}" type="presParOf" srcId="{38F00757-6C76-444F-9CAA-04BEE7EC6A09}" destId="{26E5FDA8-8505-42C5-A036-92452F5C9E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E2B1F-8636-4A9F-87FA-68C03C5AD2E5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1153A11-DF64-483B-B39D-86D75B86DFC9}">
      <dgm:prSet phldrT="[Texto]"/>
      <dgm:spPr/>
      <dgm:t>
        <a:bodyPr/>
        <a:lstStyle/>
        <a:p>
          <a:r>
            <a:rPr lang="es-CO" b="1" u="sng" dirty="0"/>
            <a:t>Esteroide inhalado</a:t>
          </a:r>
        </a:p>
      </dgm:t>
    </dgm:pt>
    <dgm:pt modelId="{0622F4B6-A9B1-4FC8-9D10-F1E7C86DF7AA}" type="parTrans" cxnId="{0CC80F2C-D16A-45DA-BF1A-4B9AAF09DE9A}">
      <dgm:prSet/>
      <dgm:spPr/>
      <dgm:t>
        <a:bodyPr/>
        <a:lstStyle/>
        <a:p>
          <a:endParaRPr lang="es-CO"/>
        </a:p>
      </dgm:t>
    </dgm:pt>
    <dgm:pt modelId="{88725992-F0C3-44A8-B55C-862AA765DAB4}" type="sibTrans" cxnId="{0CC80F2C-D16A-45DA-BF1A-4B9AAF09DE9A}">
      <dgm:prSet/>
      <dgm:spPr/>
      <dgm:t>
        <a:bodyPr/>
        <a:lstStyle/>
        <a:p>
          <a:endParaRPr lang="es-CO"/>
        </a:p>
      </dgm:t>
    </dgm:pt>
    <dgm:pt modelId="{85ABC4B0-AD37-4652-AB0F-DFCECB225D26}">
      <dgm:prSet phldrT="[Texto]"/>
      <dgm:spPr/>
      <dgm:t>
        <a:bodyPr/>
        <a:lstStyle/>
        <a:p>
          <a:r>
            <a:rPr lang="es-ES" dirty="0"/>
            <a:t>A todos los pacientes con diagnóstico confirmado.</a:t>
          </a:r>
          <a:endParaRPr lang="es-CO" dirty="0"/>
        </a:p>
      </dgm:t>
    </dgm:pt>
    <dgm:pt modelId="{FE563514-12C6-4CE4-96B7-F6E302FC5214}" type="parTrans" cxnId="{79B77727-C9CB-4530-9D00-D414762BA4B2}">
      <dgm:prSet/>
      <dgm:spPr/>
      <dgm:t>
        <a:bodyPr/>
        <a:lstStyle/>
        <a:p>
          <a:endParaRPr lang="es-CO"/>
        </a:p>
      </dgm:t>
    </dgm:pt>
    <dgm:pt modelId="{BDB0C2B3-6E94-4E4F-8A89-EDE6F94BED37}" type="sibTrans" cxnId="{79B77727-C9CB-4530-9D00-D414762BA4B2}">
      <dgm:prSet/>
      <dgm:spPr/>
      <dgm:t>
        <a:bodyPr/>
        <a:lstStyle/>
        <a:p>
          <a:endParaRPr lang="es-CO"/>
        </a:p>
      </dgm:t>
    </dgm:pt>
    <dgm:pt modelId="{402DC180-349A-46FE-90F6-98A72C3DA9E7}">
      <dgm:prSet phldrT="[Texto]"/>
      <dgm:spPr/>
      <dgm:t>
        <a:bodyPr/>
        <a:lstStyle/>
        <a:p>
          <a:r>
            <a:rPr lang="es-ES" b="1" u="sng" dirty="0"/>
            <a:t>En cualquier nivel de atención</a:t>
          </a:r>
          <a:endParaRPr lang="es-CO" b="1" u="sng" dirty="0"/>
        </a:p>
      </dgm:t>
    </dgm:pt>
    <dgm:pt modelId="{24D55124-9235-497B-B29E-1F602DD74FD0}" type="parTrans" cxnId="{FD7A9A02-DA38-451E-AE98-D7C39BDCED89}">
      <dgm:prSet/>
      <dgm:spPr/>
      <dgm:t>
        <a:bodyPr/>
        <a:lstStyle/>
        <a:p>
          <a:endParaRPr lang="es-CO"/>
        </a:p>
      </dgm:t>
    </dgm:pt>
    <dgm:pt modelId="{4FF11D58-9860-40FC-B1B2-274467A6A70F}" type="sibTrans" cxnId="{FD7A9A02-DA38-451E-AE98-D7C39BDCED89}">
      <dgm:prSet/>
      <dgm:spPr/>
      <dgm:t>
        <a:bodyPr/>
        <a:lstStyle/>
        <a:p>
          <a:endParaRPr lang="es-CO"/>
        </a:p>
      </dgm:t>
    </dgm:pt>
    <dgm:pt modelId="{8CD6FC0D-FB07-46D7-B663-E3BCE72E2C4F}">
      <dgm:prSet phldrT="[Texto]"/>
      <dgm:spPr/>
      <dgm:t>
        <a:bodyPr/>
        <a:lstStyle/>
        <a:p>
          <a:r>
            <a:rPr lang="es-ES" dirty="0"/>
            <a:t>Se debe realizar siempre que se esté ante la presencia de un paciente con asma</a:t>
          </a:r>
          <a:endParaRPr lang="es-CO" dirty="0"/>
        </a:p>
      </dgm:t>
    </dgm:pt>
    <dgm:pt modelId="{88D95921-1625-4D01-90A8-6187DD02FF3B}" type="parTrans" cxnId="{8BA23ACE-53DB-48B8-8C17-6CD49BEC5F41}">
      <dgm:prSet/>
      <dgm:spPr/>
      <dgm:t>
        <a:bodyPr/>
        <a:lstStyle/>
        <a:p>
          <a:endParaRPr lang="es-CO"/>
        </a:p>
      </dgm:t>
    </dgm:pt>
    <dgm:pt modelId="{57914D88-899F-470E-AEE1-5F2B3F0D12AF}" type="sibTrans" cxnId="{8BA23ACE-53DB-48B8-8C17-6CD49BEC5F41}">
      <dgm:prSet/>
      <dgm:spPr/>
      <dgm:t>
        <a:bodyPr/>
        <a:lstStyle/>
        <a:p>
          <a:endParaRPr lang="es-CO"/>
        </a:p>
      </dgm:t>
    </dgm:pt>
    <dgm:pt modelId="{CF203E43-9971-4870-B65C-0B30118876D2}">
      <dgm:prSet phldrT="[Texto]"/>
      <dgm:spPr/>
      <dgm:t>
        <a:bodyPr/>
        <a:lstStyle/>
        <a:p>
          <a:r>
            <a:rPr lang="es-CO" dirty="0"/>
            <a:t>Dosis, criterio medico, estado clínico, GPC.</a:t>
          </a:r>
        </a:p>
      </dgm:t>
    </dgm:pt>
    <dgm:pt modelId="{53A54263-7BF3-4C2D-8278-12476367A6DA}" type="parTrans" cxnId="{A1E5B4F3-0E50-4079-86FD-153450BFA58B}">
      <dgm:prSet/>
      <dgm:spPr/>
      <dgm:t>
        <a:bodyPr/>
        <a:lstStyle/>
        <a:p>
          <a:endParaRPr lang="es-CO"/>
        </a:p>
      </dgm:t>
    </dgm:pt>
    <dgm:pt modelId="{EC254011-3725-452B-8A76-110003E8FEF0}" type="sibTrans" cxnId="{A1E5B4F3-0E50-4079-86FD-153450BFA58B}">
      <dgm:prSet/>
      <dgm:spPr/>
      <dgm:t>
        <a:bodyPr/>
        <a:lstStyle/>
        <a:p>
          <a:endParaRPr lang="es-CO"/>
        </a:p>
      </dgm:t>
    </dgm:pt>
    <dgm:pt modelId="{2339C375-EBE4-4B74-BE73-FEF7E54F56E6}">
      <dgm:prSet phldrT="[Texto]"/>
      <dgm:spPr/>
      <dgm:t>
        <a:bodyPr/>
        <a:lstStyle/>
        <a:p>
          <a:r>
            <a:rPr lang="es-CO" b="1" u="sng" dirty="0"/>
            <a:t>No diferir por temas administrativo</a:t>
          </a:r>
        </a:p>
      </dgm:t>
    </dgm:pt>
    <dgm:pt modelId="{44FB7E00-6A5D-4997-9CD6-2B39F7806FC4}" type="parTrans" cxnId="{7B1DC71A-2564-4116-9865-255AB1A72485}">
      <dgm:prSet/>
      <dgm:spPr/>
      <dgm:t>
        <a:bodyPr/>
        <a:lstStyle/>
        <a:p>
          <a:endParaRPr lang="es-CO"/>
        </a:p>
      </dgm:t>
    </dgm:pt>
    <dgm:pt modelId="{9491852D-B5D2-45A4-A6D4-40CCAE7B0BE0}" type="sibTrans" cxnId="{7B1DC71A-2564-4116-9865-255AB1A72485}">
      <dgm:prSet/>
      <dgm:spPr/>
      <dgm:t>
        <a:bodyPr/>
        <a:lstStyle/>
        <a:p>
          <a:endParaRPr lang="es-CO"/>
        </a:p>
      </dgm:t>
    </dgm:pt>
    <dgm:pt modelId="{D51965E7-D7FE-48F3-BB96-5541552BB8B4}">
      <dgm:prSet phldrT="[Texto]"/>
      <dgm:spPr/>
      <dgm:t>
        <a:bodyPr/>
        <a:lstStyle/>
        <a:p>
          <a:r>
            <a:rPr lang="es-ES" dirty="0"/>
            <a:t>Como la derivación a centros especializados de pacientes con asma severa o de difícil control.</a:t>
          </a:r>
          <a:endParaRPr lang="es-CO" dirty="0"/>
        </a:p>
      </dgm:t>
    </dgm:pt>
    <dgm:pt modelId="{30248E94-CD30-4000-B109-E834FBB5DBF0}" type="parTrans" cxnId="{658CDFF3-90B0-4A52-9BF5-262B481EFDE4}">
      <dgm:prSet/>
      <dgm:spPr/>
      <dgm:t>
        <a:bodyPr/>
        <a:lstStyle/>
        <a:p>
          <a:endParaRPr lang="es-CO"/>
        </a:p>
      </dgm:t>
    </dgm:pt>
    <dgm:pt modelId="{9CEC0D66-8B25-4B90-97EC-28D0030CB089}" type="sibTrans" cxnId="{658CDFF3-90B0-4A52-9BF5-262B481EFDE4}">
      <dgm:prSet/>
      <dgm:spPr/>
      <dgm:t>
        <a:bodyPr/>
        <a:lstStyle/>
        <a:p>
          <a:endParaRPr lang="es-CO"/>
        </a:p>
      </dgm:t>
    </dgm:pt>
    <dgm:pt modelId="{9F2D79C0-2EAC-4AE8-8A08-EAD627B3777C}">
      <dgm:prSet/>
      <dgm:spPr/>
      <dgm:t>
        <a:bodyPr/>
        <a:lstStyle/>
        <a:p>
          <a:endParaRPr lang="es-CO" dirty="0"/>
        </a:p>
      </dgm:t>
    </dgm:pt>
    <dgm:pt modelId="{1403993A-C0A5-44DE-AB3A-0B7119BDE4CF}" type="parTrans" cxnId="{FCEFAD57-B36B-41FB-B876-C60779E43B9D}">
      <dgm:prSet/>
      <dgm:spPr/>
      <dgm:t>
        <a:bodyPr/>
        <a:lstStyle/>
        <a:p>
          <a:endParaRPr lang="es-CO"/>
        </a:p>
      </dgm:t>
    </dgm:pt>
    <dgm:pt modelId="{FF32C902-2027-4E73-A1E0-D43A209C3749}" type="sibTrans" cxnId="{FCEFAD57-B36B-41FB-B876-C60779E43B9D}">
      <dgm:prSet/>
      <dgm:spPr/>
      <dgm:t>
        <a:bodyPr/>
        <a:lstStyle/>
        <a:p>
          <a:endParaRPr lang="es-CO"/>
        </a:p>
      </dgm:t>
    </dgm:pt>
    <dgm:pt modelId="{5BE91563-77FC-4986-A8B4-B8B632CC41C2}">
      <dgm:prSet phldrT="[Texto]"/>
      <dgm:spPr/>
      <dgm:t>
        <a:bodyPr/>
        <a:lstStyle/>
        <a:p>
          <a:r>
            <a:rPr lang="es-CO" dirty="0"/>
            <a:t>No suspender a pesar de  mejoría y frecuencia de la severidad de los síntomas.</a:t>
          </a:r>
        </a:p>
      </dgm:t>
    </dgm:pt>
    <dgm:pt modelId="{91589EA3-068B-48EF-826E-F6CD578CFE6B}" type="parTrans" cxnId="{F04F0DB6-21C3-468C-ABB8-39D919ADDC5E}">
      <dgm:prSet/>
      <dgm:spPr/>
      <dgm:t>
        <a:bodyPr/>
        <a:lstStyle/>
        <a:p>
          <a:endParaRPr lang="es-CO"/>
        </a:p>
      </dgm:t>
    </dgm:pt>
    <dgm:pt modelId="{AAA36E43-A1A4-4AC6-B658-B922B928B1A1}" type="sibTrans" cxnId="{F04F0DB6-21C3-468C-ABB8-39D919ADDC5E}">
      <dgm:prSet/>
      <dgm:spPr/>
      <dgm:t>
        <a:bodyPr/>
        <a:lstStyle/>
        <a:p>
          <a:endParaRPr lang="es-CO"/>
        </a:p>
      </dgm:t>
    </dgm:pt>
    <dgm:pt modelId="{A750231A-BDC9-4752-956E-7470CFAB47AD}" type="pres">
      <dgm:prSet presAssocID="{D26E2B1F-8636-4A9F-87FA-68C03C5AD2E5}" presName="Name0" presStyleCnt="0">
        <dgm:presLayoutVars>
          <dgm:dir/>
          <dgm:resizeHandles val="exact"/>
        </dgm:presLayoutVars>
      </dgm:prSet>
      <dgm:spPr/>
    </dgm:pt>
    <dgm:pt modelId="{C87372A0-E7A6-495B-9B7B-1054D5A08433}" type="pres">
      <dgm:prSet presAssocID="{E1153A11-DF64-483B-B39D-86D75B86DFC9}" presName="node" presStyleLbl="node1" presStyleIdx="0" presStyleCnt="3" custLinFactNeighborX="-513" custLinFactNeighborY="459">
        <dgm:presLayoutVars>
          <dgm:bulletEnabled val="1"/>
        </dgm:presLayoutVars>
      </dgm:prSet>
      <dgm:spPr/>
    </dgm:pt>
    <dgm:pt modelId="{A790B235-B71A-4ED3-8A09-6DECFCEDE62D}" type="pres">
      <dgm:prSet presAssocID="{88725992-F0C3-44A8-B55C-862AA765DAB4}" presName="sibTrans" presStyleCnt="0"/>
      <dgm:spPr/>
    </dgm:pt>
    <dgm:pt modelId="{AB61D240-B685-47C8-B3E0-175D2E81B4B2}" type="pres">
      <dgm:prSet presAssocID="{402DC180-349A-46FE-90F6-98A72C3DA9E7}" presName="node" presStyleLbl="node1" presStyleIdx="1" presStyleCnt="3" custLinFactNeighborX="4349" custLinFactNeighborY="0">
        <dgm:presLayoutVars>
          <dgm:bulletEnabled val="1"/>
        </dgm:presLayoutVars>
      </dgm:prSet>
      <dgm:spPr/>
    </dgm:pt>
    <dgm:pt modelId="{CD578F3D-9D76-4182-8518-F60DD08C1FD5}" type="pres">
      <dgm:prSet presAssocID="{4FF11D58-9860-40FC-B1B2-274467A6A70F}" presName="sibTrans" presStyleCnt="0"/>
      <dgm:spPr/>
    </dgm:pt>
    <dgm:pt modelId="{58684562-5353-426A-9D5A-10EC44D62E93}" type="pres">
      <dgm:prSet presAssocID="{2339C375-EBE4-4B74-BE73-FEF7E54F56E6}" presName="node" presStyleLbl="node1" presStyleIdx="2" presStyleCnt="3">
        <dgm:presLayoutVars>
          <dgm:bulletEnabled val="1"/>
        </dgm:presLayoutVars>
      </dgm:prSet>
      <dgm:spPr/>
    </dgm:pt>
  </dgm:ptLst>
  <dgm:cxnLst>
    <dgm:cxn modelId="{FD7A9A02-DA38-451E-AE98-D7C39BDCED89}" srcId="{D26E2B1F-8636-4A9F-87FA-68C03C5AD2E5}" destId="{402DC180-349A-46FE-90F6-98A72C3DA9E7}" srcOrd="1" destOrd="0" parTransId="{24D55124-9235-497B-B29E-1F602DD74FD0}" sibTransId="{4FF11D58-9860-40FC-B1B2-274467A6A70F}"/>
    <dgm:cxn modelId="{7B1DC71A-2564-4116-9865-255AB1A72485}" srcId="{D26E2B1F-8636-4A9F-87FA-68C03C5AD2E5}" destId="{2339C375-EBE4-4B74-BE73-FEF7E54F56E6}" srcOrd="2" destOrd="0" parTransId="{44FB7E00-6A5D-4997-9CD6-2B39F7806FC4}" sibTransId="{9491852D-B5D2-45A4-A6D4-40CCAE7B0BE0}"/>
    <dgm:cxn modelId="{79B77727-C9CB-4530-9D00-D414762BA4B2}" srcId="{E1153A11-DF64-483B-B39D-86D75B86DFC9}" destId="{85ABC4B0-AD37-4652-AB0F-DFCECB225D26}" srcOrd="0" destOrd="0" parTransId="{FE563514-12C6-4CE4-96B7-F6E302FC5214}" sibTransId="{BDB0C2B3-6E94-4E4F-8A89-EDE6F94BED37}"/>
    <dgm:cxn modelId="{2D800029-D620-4B46-98A1-80CA14781D6F}" type="presOf" srcId="{5BE91563-77FC-4986-A8B4-B8B632CC41C2}" destId="{C87372A0-E7A6-495B-9B7B-1054D5A08433}" srcOrd="0" destOrd="2" presId="urn:microsoft.com/office/officeart/2005/8/layout/hList6"/>
    <dgm:cxn modelId="{0CC80F2C-D16A-45DA-BF1A-4B9AAF09DE9A}" srcId="{D26E2B1F-8636-4A9F-87FA-68C03C5AD2E5}" destId="{E1153A11-DF64-483B-B39D-86D75B86DFC9}" srcOrd="0" destOrd="0" parTransId="{0622F4B6-A9B1-4FC8-9D10-F1E7C86DF7AA}" sibTransId="{88725992-F0C3-44A8-B55C-862AA765DAB4}"/>
    <dgm:cxn modelId="{0805A733-9F33-480B-BB34-58119E996327}" type="presOf" srcId="{D26E2B1F-8636-4A9F-87FA-68C03C5AD2E5}" destId="{A750231A-BDC9-4752-956E-7470CFAB47AD}" srcOrd="0" destOrd="0" presId="urn:microsoft.com/office/officeart/2005/8/layout/hList6"/>
    <dgm:cxn modelId="{CBBC6D5D-0A4B-408E-A382-563BB5D9FB57}" type="presOf" srcId="{E1153A11-DF64-483B-B39D-86D75B86DFC9}" destId="{C87372A0-E7A6-495B-9B7B-1054D5A08433}" srcOrd="0" destOrd="0" presId="urn:microsoft.com/office/officeart/2005/8/layout/hList6"/>
    <dgm:cxn modelId="{5D276E4E-78AE-4DD2-89C1-444BD0F1B3E8}" type="presOf" srcId="{402DC180-349A-46FE-90F6-98A72C3DA9E7}" destId="{AB61D240-B685-47C8-B3E0-175D2E81B4B2}" srcOrd="0" destOrd="0" presId="urn:microsoft.com/office/officeart/2005/8/layout/hList6"/>
    <dgm:cxn modelId="{95340773-5E30-4671-89C2-E57687E536F7}" type="presOf" srcId="{D51965E7-D7FE-48F3-BB96-5541552BB8B4}" destId="{58684562-5353-426A-9D5A-10EC44D62E93}" srcOrd="0" destOrd="1" presId="urn:microsoft.com/office/officeart/2005/8/layout/hList6"/>
    <dgm:cxn modelId="{0E4C7955-3A34-4188-8DCD-4DFE8C6B7735}" type="presOf" srcId="{CF203E43-9971-4870-B65C-0B30118876D2}" destId="{AB61D240-B685-47C8-B3E0-175D2E81B4B2}" srcOrd="0" destOrd="2" presId="urn:microsoft.com/office/officeart/2005/8/layout/hList6"/>
    <dgm:cxn modelId="{E9CF0C56-AF78-4E54-A288-1C5CD8574776}" type="presOf" srcId="{9F2D79C0-2EAC-4AE8-8A08-EAD627B3777C}" destId="{C87372A0-E7A6-495B-9B7B-1054D5A08433}" srcOrd="0" destOrd="3" presId="urn:microsoft.com/office/officeart/2005/8/layout/hList6"/>
    <dgm:cxn modelId="{FCEFAD57-B36B-41FB-B876-C60779E43B9D}" srcId="{E1153A11-DF64-483B-B39D-86D75B86DFC9}" destId="{9F2D79C0-2EAC-4AE8-8A08-EAD627B3777C}" srcOrd="2" destOrd="0" parTransId="{1403993A-C0A5-44DE-AB3A-0B7119BDE4CF}" sibTransId="{FF32C902-2027-4E73-A1E0-D43A209C3749}"/>
    <dgm:cxn modelId="{3AF124B2-6900-45B3-AE6E-AEAB18B75ECE}" type="presOf" srcId="{2339C375-EBE4-4B74-BE73-FEF7E54F56E6}" destId="{58684562-5353-426A-9D5A-10EC44D62E93}" srcOrd="0" destOrd="0" presId="urn:microsoft.com/office/officeart/2005/8/layout/hList6"/>
    <dgm:cxn modelId="{F04F0DB6-21C3-468C-ABB8-39D919ADDC5E}" srcId="{E1153A11-DF64-483B-B39D-86D75B86DFC9}" destId="{5BE91563-77FC-4986-A8B4-B8B632CC41C2}" srcOrd="1" destOrd="0" parTransId="{91589EA3-068B-48EF-826E-F6CD578CFE6B}" sibTransId="{AAA36E43-A1A4-4AC6-B658-B922B928B1A1}"/>
    <dgm:cxn modelId="{78B192C4-A819-4254-991D-237C90E52878}" type="presOf" srcId="{8CD6FC0D-FB07-46D7-B663-E3BCE72E2C4F}" destId="{AB61D240-B685-47C8-B3E0-175D2E81B4B2}" srcOrd="0" destOrd="1" presId="urn:microsoft.com/office/officeart/2005/8/layout/hList6"/>
    <dgm:cxn modelId="{8BA23ACE-53DB-48B8-8C17-6CD49BEC5F41}" srcId="{402DC180-349A-46FE-90F6-98A72C3DA9E7}" destId="{8CD6FC0D-FB07-46D7-B663-E3BCE72E2C4F}" srcOrd="0" destOrd="0" parTransId="{88D95921-1625-4D01-90A8-6187DD02FF3B}" sibTransId="{57914D88-899F-470E-AEE1-5F2B3F0D12AF}"/>
    <dgm:cxn modelId="{FAE779CE-1B86-4808-8C39-AD2795828C11}" type="presOf" srcId="{85ABC4B0-AD37-4652-AB0F-DFCECB225D26}" destId="{C87372A0-E7A6-495B-9B7B-1054D5A08433}" srcOrd="0" destOrd="1" presId="urn:microsoft.com/office/officeart/2005/8/layout/hList6"/>
    <dgm:cxn modelId="{A1E5B4F3-0E50-4079-86FD-153450BFA58B}" srcId="{402DC180-349A-46FE-90F6-98A72C3DA9E7}" destId="{CF203E43-9971-4870-B65C-0B30118876D2}" srcOrd="1" destOrd="0" parTransId="{53A54263-7BF3-4C2D-8278-12476367A6DA}" sibTransId="{EC254011-3725-452B-8A76-110003E8FEF0}"/>
    <dgm:cxn modelId="{658CDFF3-90B0-4A52-9BF5-262B481EFDE4}" srcId="{2339C375-EBE4-4B74-BE73-FEF7E54F56E6}" destId="{D51965E7-D7FE-48F3-BB96-5541552BB8B4}" srcOrd="0" destOrd="0" parTransId="{30248E94-CD30-4000-B109-E834FBB5DBF0}" sibTransId="{9CEC0D66-8B25-4B90-97EC-28D0030CB089}"/>
    <dgm:cxn modelId="{E634CD3F-D2E0-4977-B7D2-F1D9EE354E55}" type="presParOf" srcId="{A750231A-BDC9-4752-956E-7470CFAB47AD}" destId="{C87372A0-E7A6-495B-9B7B-1054D5A08433}" srcOrd="0" destOrd="0" presId="urn:microsoft.com/office/officeart/2005/8/layout/hList6"/>
    <dgm:cxn modelId="{2267D861-4ADE-4089-9A1B-72C900ED50FA}" type="presParOf" srcId="{A750231A-BDC9-4752-956E-7470CFAB47AD}" destId="{A790B235-B71A-4ED3-8A09-6DECFCEDE62D}" srcOrd="1" destOrd="0" presId="urn:microsoft.com/office/officeart/2005/8/layout/hList6"/>
    <dgm:cxn modelId="{E4683386-B580-412A-8AED-98F67B89B301}" type="presParOf" srcId="{A750231A-BDC9-4752-956E-7470CFAB47AD}" destId="{AB61D240-B685-47C8-B3E0-175D2E81B4B2}" srcOrd="2" destOrd="0" presId="urn:microsoft.com/office/officeart/2005/8/layout/hList6"/>
    <dgm:cxn modelId="{D96CBADC-88AC-4E6D-B1BB-3A141EE66096}" type="presParOf" srcId="{A750231A-BDC9-4752-956E-7470CFAB47AD}" destId="{CD578F3D-9D76-4182-8518-F60DD08C1FD5}" srcOrd="3" destOrd="0" presId="urn:microsoft.com/office/officeart/2005/8/layout/hList6"/>
    <dgm:cxn modelId="{4B7CBE87-F1AE-4A84-BDD5-4DCCF528F742}" type="presParOf" srcId="{A750231A-BDC9-4752-956E-7470CFAB47AD}" destId="{58684562-5353-426A-9D5A-10EC44D62E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F1859-617A-455F-98A9-E33BFC47307D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91B25D0-90E3-4C00-B9D7-C8E4BDCF15E2}">
      <dgm:prSet phldrT="[Texto]" custT="1"/>
      <dgm:spPr/>
      <dgm:t>
        <a:bodyPr/>
        <a:lstStyle/>
        <a:p>
          <a:r>
            <a:rPr lang="es-CO" sz="2800" dirty="0"/>
            <a:t>Mayores de 40 años con factores de riesgo</a:t>
          </a:r>
        </a:p>
      </dgm:t>
    </dgm:pt>
    <dgm:pt modelId="{2F99FFDA-19B1-4E5F-953D-696674BFE9C5}" type="parTrans" cxnId="{481B8CB8-B7DC-4692-A70E-ED7744193123}">
      <dgm:prSet/>
      <dgm:spPr/>
      <dgm:t>
        <a:bodyPr/>
        <a:lstStyle/>
        <a:p>
          <a:endParaRPr lang="es-CO"/>
        </a:p>
      </dgm:t>
    </dgm:pt>
    <dgm:pt modelId="{17F06714-58E7-4E2F-BA37-82411F55CECD}" type="sibTrans" cxnId="{481B8CB8-B7DC-4692-A70E-ED7744193123}">
      <dgm:prSet/>
      <dgm:spPr/>
      <dgm:t>
        <a:bodyPr/>
        <a:lstStyle/>
        <a:p>
          <a:endParaRPr lang="es-CO"/>
        </a:p>
      </dgm:t>
    </dgm:pt>
    <dgm:pt modelId="{18377F49-604E-4079-A988-ACE159CED27B}">
      <dgm:prSet phldrT="[Texto]" custT="1"/>
      <dgm:spPr/>
      <dgm:t>
        <a:bodyPr/>
        <a:lstStyle/>
        <a:p>
          <a:r>
            <a:rPr lang="es-ES" sz="1400" dirty="0"/>
            <a:t>Exposición constante a humo de tabaco (tabaquismo de segunda mano)</a:t>
          </a:r>
          <a:endParaRPr lang="es-CO" sz="1400" dirty="0"/>
        </a:p>
      </dgm:t>
    </dgm:pt>
    <dgm:pt modelId="{971BB305-A972-498E-AE32-1A9C902880A1}" type="parTrans" cxnId="{3A4E458E-21E2-453A-B00F-15F25BDB0E36}">
      <dgm:prSet/>
      <dgm:spPr/>
      <dgm:t>
        <a:bodyPr/>
        <a:lstStyle/>
        <a:p>
          <a:endParaRPr lang="es-CO"/>
        </a:p>
      </dgm:t>
    </dgm:pt>
    <dgm:pt modelId="{E4161837-08B8-48E2-B04E-1914650B4246}" type="sibTrans" cxnId="{3A4E458E-21E2-453A-B00F-15F25BDB0E36}">
      <dgm:prSet/>
      <dgm:spPr/>
      <dgm:t>
        <a:bodyPr/>
        <a:lstStyle/>
        <a:p>
          <a:endParaRPr lang="es-CO"/>
        </a:p>
      </dgm:t>
    </dgm:pt>
    <dgm:pt modelId="{1F6BC47B-E993-46E8-B872-78F916AC6617}">
      <dgm:prSet phldrT="[Texto]" custT="1"/>
      <dgm:spPr/>
      <dgm:t>
        <a:bodyPr/>
        <a:lstStyle/>
        <a:p>
          <a:r>
            <a:rPr lang="es-ES" sz="1400" dirty="0"/>
            <a:t>Exposición al humo de biomasa ≥ 10 años</a:t>
          </a:r>
          <a:endParaRPr lang="es-CO" sz="1400" dirty="0"/>
        </a:p>
      </dgm:t>
    </dgm:pt>
    <dgm:pt modelId="{78589FD7-FB7E-456F-BD91-FDBD5BA8C531}" type="parTrans" cxnId="{F3CE3D12-BE58-4291-8772-80B65C60E38B}">
      <dgm:prSet/>
      <dgm:spPr/>
      <dgm:t>
        <a:bodyPr/>
        <a:lstStyle/>
        <a:p>
          <a:endParaRPr lang="es-CO"/>
        </a:p>
      </dgm:t>
    </dgm:pt>
    <dgm:pt modelId="{89C8DFCC-736E-4398-B6BF-1F5B4BEAD2CB}" type="sibTrans" cxnId="{F3CE3D12-BE58-4291-8772-80B65C60E38B}">
      <dgm:prSet/>
      <dgm:spPr/>
      <dgm:t>
        <a:bodyPr/>
        <a:lstStyle/>
        <a:p>
          <a:endParaRPr lang="es-CO"/>
        </a:p>
      </dgm:t>
    </dgm:pt>
    <dgm:pt modelId="{5034E360-8309-4E32-86F3-B0E61C5646FB}">
      <dgm:prSet phldrT="[Texto]" custT="1"/>
      <dgm:spPr/>
      <dgm:t>
        <a:bodyPr/>
        <a:lstStyle/>
        <a:p>
          <a:r>
            <a:rPr lang="es-ES" sz="1400" dirty="0"/>
            <a:t>Exposición ocupacional a humos, gases o vapores tóxicos</a:t>
          </a:r>
          <a:endParaRPr lang="es-CO" sz="1400" dirty="0"/>
        </a:p>
      </dgm:t>
    </dgm:pt>
    <dgm:pt modelId="{C9D60F9B-22CB-4FB7-9781-3E3CDA39CF0F}" type="parTrans" cxnId="{AA44840C-A758-47B0-9175-443540330166}">
      <dgm:prSet/>
      <dgm:spPr/>
      <dgm:t>
        <a:bodyPr/>
        <a:lstStyle/>
        <a:p>
          <a:endParaRPr lang="es-CO"/>
        </a:p>
      </dgm:t>
    </dgm:pt>
    <dgm:pt modelId="{EC92EA95-3CCE-45B8-9115-00ECD7F54236}" type="sibTrans" cxnId="{AA44840C-A758-47B0-9175-443540330166}">
      <dgm:prSet/>
      <dgm:spPr/>
      <dgm:t>
        <a:bodyPr/>
        <a:lstStyle/>
        <a:p>
          <a:endParaRPr lang="es-CO"/>
        </a:p>
      </dgm:t>
    </dgm:pt>
    <dgm:pt modelId="{01CE554B-65AC-4150-B0C8-D8250561FD16}">
      <dgm:prSet phldrT="[Texto]" custT="1"/>
      <dgm:spPr/>
      <dgm:t>
        <a:bodyPr/>
        <a:lstStyle/>
        <a:p>
          <a:r>
            <a:rPr lang="es-ES" sz="1400" dirty="0"/>
            <a:t>Fumador y exfumador (principalmente fumador o exfumador de ≥ 10 paquetes año</a:t>
          </a:r>
          <a:r>
            <a:rPr lang="es-ES" sz="1200" dirty="0"/>
            <a:t>)</a:t>
          </a:r>
          <a:endParaRPr lang="es-CO" sz="1200" dirty="0"/>
        </a:p>
      </dgm:t>
    </dgm:pt>
    <dgm:pt modelId="{28A76E59-83C4-4DB3-8E4D-AAB0595D3936}" type="parTrans" cxnId="{4D47A465-93E5-4372-A854-91A2EDDA77FD}">
      <dgm:prSet/>
      <dgm:spPr/>
      <dgm:t>
        <a:bodyPr/>
        <a:lstStyle/>
        <a:p>
          <a:endParaRPr lang="es-CO"/>
        </a:p>
      </dgm:t>
    </dgm:pt>
    <dgm:pt modelId="{BAE11D27-96D3-4CFF-AEAF-58D9FE18E97B}" type="sibTrans" cxnId="{4D47A465-93E5-4372-A854-91A2EDDA77FD}">
      <dgm:prSet/>
      <dgm:spPr/>
      <dgm:t>
        <a:bodyPr/>
        <a:lstStyle/>
        <a:p>
          <a:endParaRPr lang="es-CO"/>
        </a:p>
      </dgm:t>
    </dgm:pt>
    <dgm:pt modelId="{9FE33556-DA78-4418-8348-F8CAEC8A96BD}">
      <dgm:prSet custT="1"/>
      <dgm:spPr/>
      <dgm:t>
        <a:bodyPr/>
        <a:lstStyle/>
        <a:p>
          <a:r>
            <a:rPr lang="es-ES" sz="1400" dirty="0"/>
            <a:t>Antecedente de tuberculosis.</a:t>
          </a:r>
          <a:endParaRPr lang="es-CO" sz="1400" dirty="0"/>
        </a:p>
      </dgm:t>
    </dgm:pt>
    <dgm:pt modelId="{41DDE7AD-6575-4ACE-A033-27440140616C}" type="parTrans" cxnId="{5AD1B867-3ABE-4F2E-B6D3-768C8232A3B4}">
      <dgm:prSet/>
      <dgm:spPr/>
      <dgm:t>
        <a:bodyPr/>
        <a:lstStyle/>
        <a:p>
          <a:endParaRPr lang="es-CO"/>
        </a:p>
      </dgm:t>
    </dgm:pt>
    <dgm:pt modelId="{163A22A3-AAA1-40FF-97C3-78AE7765F0BC}" type="sibTrans" cxnId="{5AD1B867-3ABE-4F2E-B6D3-768C8232A3B4}">
      <dgm:prSet/>
      <dgm:spPr/>
      <dgm:t>
        <a:bodyPr/>
        <a:lstStyle/>
        <a:p>
          <a:endParaRPr lang="es-CO"/>
        </a:p>
      </dgm:t>
    </dgm:pt>
    <dgm:pt modelId="{30C27A07-97A4-4C6D-8A0C-4CFCC4F48E4E}" type="pres">
      <dgm:prSet presAssocID="{E70F1859-617A-455F-98A9-E33BFC47307D}" presName="composite" presStyleCnt="0">
        <dgm:presLayoutVars>
          <dgm:chMax val="1"/>
          <dgm:dir/>
          <dgm:resizeHandles val="exact"/>
        </dgm:presLayoutVars>
      </dgm:prSet>
      <dgm:spPr/>
    </dgm:pt>
    <dgm:pt modelId="{A2C7266D-2B9A-4C94-810A-AB88BF4701AD}" type="pres">
      <dgm:prSet presAssocID="{E70F1859-617A-455F-98A9-E33BFC47307D}" presName="radial" presStyleCnt="0">
        <dgm:presLayoutVars>
          <dgm:animLvl val="ctr"/>
        </dgm:presLayoutVars>
      </dgm:prSet>
      <dgm:spPr/>
    </dgm:pt>
    <dgm:pt modelId="{464F1DB7-0974-4D51-A7C9-1200B7F95260}" type="pres">
      <dgm:prSet presAssocID="{E91B25D0-90E3-4C00-B9D7-C8E4BDCF15E2}" presName="centerShape" presStyleLbl="vennNode1" presStyleIdx="0" presStyleCnt="6"/>
      <dgm:spPr/>
    </dgm:pt>
    <dgm:pt modelId="{190A36BF-2BE8-44A9-8A08-53E3F4DC7E1B}" type="pres">
      <dgm:prSet presAssocID="{18377F49-604E-4079-A988-ACE159CED27B}" presName="node" presStyleLbl="vennNode1" presStyleIdx="1" presStyleCnt="6">
        <dgm:presLayoutVars>
          <dgm:bulletEnabled val="1"/>
        </dgm:presLayoutVars>
      </dgm:prSet>
      <dgm:spPr/>
    </dgm:pt>
    <dgm:pt modelId="{815529A9-087A-4C12-A9B4-538740A70027}" type="pres">
      <dgm:prSet presAssocID="{1F6BC47B-E993-46E8-B872-78F916AC6617}" presName="node" presStyleLbl="vennNode1" presStyleIdx="2" presStyleCnt="6" custRadScaleRad="98615" custRadScaleInc="3705">
        <dgm:presLayoutVars>
          <dgm:bulletEnabled val="1"/>
        </dgm:presLayoutVars>
      </dgm:prSet>
      <dgm:spPr/>
    </dgm:pt>
    <dgm:pt modelId="{56E22DAC-1E15-4D20-B64D-958C537416A6}" type="pres">
      <dgm:prSet presAssocID="{9FE33556-DA78-4418-8348-F8CAEC8A96BD}" presName="node" presStyleLbl="vennNode1" presStyleIdx="3" presStyleCnt="6">
        <dgm:presLayoutVars>
          <dgm:bulletEnabled val="1"/>
        </dgm:presLayoutVars>
      </dgm:prSet>
      <dgm:spPr/>
    </dgm:pt>
    <dgm:pt modelId="{34523F57-59B3-4DE8-8935-1E7FD0BC811C}" type="pres">
      <dgm:prSet presAssocID="{5034E360-8309-4E32-86F3-B0E61C5646FB}" presName="node" presStyleLbl="vennNode1" presStyleIdx="4" presStyleCnt="6" custRadScaleRad="102389" custRadScaleInc="-1341">
        <dgm:presLayoutVars>
          <dgm:bulletEnabled val="1"/>
        </dgm:presLayoutVars>
      </dgm:prSet>
      <dgm:spPr/>
    </dgm:pt>
    <dgm:pt modelId="{68033545-B678-4B88-8743-E23134C6F81D}" type="pres">
      <dgm:prSet presAssocID="{01CE554B-65AC-4150-B0C8-D8250561FD16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20C92E03-F8F8-4F1B-8137-30B59B59F91F}" type="presOf" srcId="{1F6BC47B-E993-46E8-B872-78F916AC6617}" destId="{815529A9-087A-4C12-A9B4-538740A70027}" srcOrd="0" destOrd="0" presId="urn:microsoft.com/office/officeart/2005/8/layout/radial3"/>
    <dgm:cxn modelId="{AA44840C-A758-47B0-9175-443540330166}" srcId="{E91B25D0-90E3-4C00-B9D7-C8E4BDCF15E2}" destId="{5034E360-8309-4E32-86F3-B0E61C5646FB}" srcOrd="3" destOrd="0" parTransId="{C9D60F9B-22CB-4FB7-9781-3E3CDA39CF0F}" sibTransId="{EC92EA95-3CCE-45B8-9115-00ECD7F54236}"/>
    <dgm:cxn modelId="{F3CE3D12-BE58-4291-8772-80B65C60E38B}" srcId="{E91B25D0-90E3-4C00-B9D7-C8E4BDCF15E2}" destId="{1F6BC47B-E993-46E8-B872-78F916AC6617}" srcOrd="1" destOrd="0" parTransId="{78589FD7-FB7E-456F-BD91-FDBD5BA8C531}" sibTransId="{89C8DFCC-736E-4398-B6BF-1F5B4BEAD2CB}"/>
    <dgm:cxn modelId="{783F5D24-BA8F-4130-B56C-B29A72BAF5D6}" type="presOf" srcId="{E91B25D0-90E3-4C00-B9D7-C8E4BDCF15E2}" destId="{464F1DB7-0974-4D51-A7C9-1200B7F95260}" srcOrd="0" destOrd="0" presId="urn:microsoft.com/office/officeart/2005/8/layout/radial3"/>
    <dgm:cxn modelId="{72268F2F-1672-408F-A334-87353A6F6B52}" type="presOf" srcId="{E70F1859-617A-455F-98A9-E33BFC47307D}" destId="{30C27A07-97A4-4C6D-8A0C-4CFCC4F48E4E}" srcOrd="0" destOrd="0" presId="urn:microsoft.com/office/officeart/2005/8/layout/radial3"/>
    <dgm:cxn modelId="{E6232636-BFB3-4547-B4A2-E3891C3B3CBD}" type="presOf" srcId="{18377F49-604E-4079-A988-ACE159CED27B}" destId="{190A36BF-2BE8-44A9-8A08-53E3F4DC7E1B}" srcOrd="0" destOrd="0" presId="urn:microsoft.com/office/officeart/2005/8/layout/radial3"/>
    <dgm:cxn modelId="{4D47A465-93E5-4372-A854-91A2EDDA77FD}" srcId="{E91B25D0-90E3-4C00-B9D7-C8E4BDCF15E2}" destId="{01CE554B-65AC-4150-B0C8-D8250561FD16}" srcOrd="4" destOrd="0" parTransId="{28A76E59-83C4-4DB3-8E4D-AAB0595D3936}" sibTransId="{BAE11D27-96D3-4CFF-AEAF-58D9FE18E97B}"/>
    <dgm:cxn modelId="{5AD1B867-3ABE-4F2E-B6D3-768C8232A3B4}" srcId="{E91B25D0-90E3-4C00-B9D7-C8E4BDCF15E2}" destId="{9FE33556-DA78-4418-8348-F8CAEC8A96BD}" srcOrd="2" destOrd="0" parTransId="{41DDE7AD-6575-4ACE-A033-27440140616C}" sibTransId="{163A22A3-AAA1-40FF-97C3-78AE7765F0BC}"/>
    <dgm:cxn modelId="{3A4E458E-21E2-453A-B00F-15F25BDB0E36}" srcId="{E91B25D0-90E3-4C00-B9D7-C8E4BDCF15E2}" destId="{18377F49-604E-4079-A988-ACE159CED27B}" srcOrd="0" destOrd="0" parTransId="{971BB305-A972-498E-AE32-1A9C902880A1}" sibTransId="{E4161837-08B8-48E2-B04E-1914650B4246}"/>
    <dgm:cxn modelId="{982CA4A4-A273-4529-8114-A7B9FC894733}" type="presOf" srcId="{01CE554B-65AC-4150-B0C8-D8250561FD16}" destId="{68033545-B678-4B88-8743-E23134C6F81D}" srcOrd="0" destOrd="0" presId="urn:microsoft.com/office/officeart/2005/8/layout/radial3"/>
    <dgm:cxn modelId="{481B8CB8-B7DC-4692-A70E-ED7744193123}" srcId="{E70F1859-617A-455F-98A9-E33BFC47307D}" destId="{E91B25D0-90E3-4C00-B9D7-C8E4BDCF15E2}" srcOrd="0" destOrd="0" parTransId="{2F99FFDA-19B1-4E5F-953D-696674BFE9C5}" sibTransId="{17F06714-58E7-4E2F-BA37-82411F55CECD}"/>
    <dgm:cxn modelId="{2DDB32BA-EA33-4DF5-98ED-827C5A0D3D99}" type="presOf" srcId="{9FE33556-DA78-4418-8348-F8CAEC8A96BD}" destId="{56E22DAC-1E15-4D20-B64D-958C537416A6}" srcOrd="0" destOrd="0" presId="urn:microsoft.com/office/officeart/2005/8/layout/radial3"/>
    <dgm:cxn modelId="{1EE084CC-01D9-4701-B7AD-BE3F55F65A14}" type="presOf" srcId="{5034E360-8309-4E32-86F3-B0E61C5646FB}" destId="{34523F57-59B3-4DE8-8935-1E7FD0BC811C}" srcOrd="0" destOrd="0" presId="urn:microsoft.com/office/officeart/2005/8/layout/radial3"/>
    <dgm:cxn modelId="{AB25CE0F-B415-4BB1-8A5E-6CDE0E289551}" type="presParOf" srcId="{30C27A07-97A4-4C6D-8A0C-4CFCC4F48E4E}" destId="{A2C7266D-2B9A-4C94-810A-AB88BF4701AD}" srcOrd="0" destOrd="0" presId="urn:microsoft.com/office/officeart/2005/8/layout/radial3"/>
    <dgm:cxn modelId="{7BF9E9ED-8148-4C9F-994E-FB10FB585953}" type="presParOf" srcId="{A2C7266D-2B9A-4C94-810A-AB88BF4701AD}" destId="{464F1DB7-0974-4D51-A7C9-1200B7F95260}" srcOrd="0" destOrd="0" presId="urn:microsoft.com/office/officeart/2005/8/layout/radial3"/>
    <dgm:cxn modelId="{DAB57F14-5CCE-47C2-8441-12C7288E05C8}" type="presParOf" srcId="{A2C7266D-2B9A-4C94-810A-AB88BF4701AD}" destId="{190A36BF-2BE8-44A9-8A08-53E3F4DC7E1B}" srcOrd="1" destOrd="0" presId="urn:microsoft.com/office/officeart/2005/8/layout/radial3"/>
    <dgm:cxn modelId="{04154C53-2330-4A9C-BB91-1A24D4EC8315}" type="presParOf" srcId="{A2C7266D-2B9A-4C94-810A-AB88BF4701AD}" destId="{815529A9-087A-4C12-A9B4-538740A70027}" srcOrd="2" destOrd="0" presId="urn:microsoft.com/office/officeart/2005/8/layout/radial3"/>
    <dgm:cxn modelId="{D7F4EA36-0A16-43BC-9624-6FCECE0FC5FE}" type="presParOf" srcId="{A2C7266D-2B9A-4C94-810A-AB88BF4701AD}" destId="{56E22DAC-1E15-4D20-B64D-958C537416A6}" srcOrd="3" destOrd="0" presId="urn:microsoft.com/office/officeart/2005/8/layout/radial3"/>
    <dgm:cxn modelId="{C5118A6D-0BDC-4E34-B7B5-E0AE359EEE73}" type="presParOf" srcId="{A2C7266D-2B9A-4C94-810A-AB88BF4701AD}" destId="{34523F57-59B3-4DE8-8935-1E7FD0BC811C}" srcOrd="4" destOrd="0" presId="urn:microsoft.com/office/officeart/2005/8/layout/radial3"/>
    <dgm:cxn modelId="{AB0CFE45-899F-4E6C-AC6E-06DE011071B6}" type="presParOf" srcId="{A2C7266D-2B9A-4C94-810A-AB88BF4701AD}" destId="{68033545-B678-4B88-8743-E23134C6F81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661B4-2658-435F-8C45-62056CABCC4A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B4FA943-2CA8-4B44-AF69-BF2D0A4F3D01}">
      <dgm:prSet phldrT="[Texto]" custT="1"/>
      <dgm:spPr/>
      <dgm:t>
        <a:bodyPr/>
        <a:lstStyle/>
        <a:p>
          <a:r>
            <a:rPr lang="es-CO" sz="1400" dirty="0"/>
            <a:t>Manejo de exacerbaciones  </a:t>
          </a:r>
        </a:p>
      </dgm:t>
    </dgm:pt>
    <dgm:pt modelId="{7D305BA9-A2D9-49EC-AA6A-EF6A1A4BF1FD}" type="parTrans" cxnId="{5EC4D0F2-186E-435E-9FC2-448EDB968AB0}">
      <dgm:prSet/>
      <dgm:spPr/>
      <dgm:t>
        <a:bodyPr/>
        <a:lstStyle/>
        <a:p>
          <a:endParaRPr lang="es-CO"/>
        </a:p>
      </dgm:t>
    </dgm:pt>
    <dgm:pt modelId="{9F7517DD-D2B1-43F6-BCCD-C25EF4B75E1B}" type="sibTrans" cxnId="{5EC4D0F2-186E-435E-9FC2-448EDB968AB0}">
      <dgm:prSet/>
      <dgm:spPr/>
      <dgm:t>
        <a:bodyPr/>
        <a:lstStyle/>
        <a:p>
          <a:endParaRPr lang="es-CO"/>
        </a:p>
      </dgm:t>
    </dgm:pt>
    <dgm:pt modelId="{091C428F-A541-4A7F-85B6-4204877E8EC6}">
      <dgm:prSet phldrT="[Texto]" custT="1"/>
      <dgm:spPr/>
      <dgm:t>
        <a:bodyPr/>
        <a:lstStyle/>
        <a:p>
          <a:r>
            <a:rPr lang="es-CO" sz="1400" dirty="0"/>
            <a:t>Autocuidado (cesación del consumo de tabaco)</a:t>
          </a:r>
        </a:p>
      </dgm:t>
    </dgm:pt>
    <dgm:pt modelId="{A07E3958-B6D5-40C5-8EB3-12ADBC8A9E69}" type="parTrans" cxnId="{056D12AA-D2EB-4F3F-9707-295AC9AFAF85}">
      <dgm:prSet/>
      <dgm:spPr/>
      <dgm:t>
        <a:bodyPr/>
        <a:lstStyle/>
        <a:p>
          <a:endParaRPr lang="es-CO"/>
        </a:p>
      </dgm:t>
    </dgm:pt>
    <dgm:pt modelId="{1699CD1B-5175-4DCB-9E64-2A150D8D29A5}" type="sibTrans" cxnId="{056D12AA-D2EB-4F3F-9707-295AC9AFAF85}">
      <dgm:prSet/>
      <dgm:spPr/>
      <dgm:t>
        <a:bodyPr/>
        <a:lstStyle/>
        <a:p>
          <a:endParaRPr lang="es-CO"/>
        </a:p>
      </dgm:t>
    </dgm:pt>
    <dgm:pt modelId="{544787CC-B66D-46B6-AF1F-92923374F6A7}">
      <dgm:prSet phldrT="[Texto]" custT="1"/>
      <dgm:spPr/>
      <dgm:t>
        <a:bodyPr/>
        <a:lstStyle/>
        <a:p>
          <a:r>
            <a:rPr lang="es-CO" sz="1400" dirty="0"/>
            <a:t>Adherencia y control clínico </a:t>
          </a:r>
        </a:p>
      </dgm:t>
    </dgm:pt>
    <dgm:pt modelId="{EA0D7FE9-20E2-4D6B-8481-D7C32C82C65E}" type="parTrans" cxnId="{C9E62485-E988-4397-A05E-C53C0DA4F112}">
      <dgm:prSet/>
      <dgm:spPr/>
      <dgm:t>
        <a:bodyPr/>
        <a:lstStyle/>
        <a:p>
          <a:endParaRPr lang="es-CO"/>
        </a:p>
      </dgm:t>
    </dgm:pt>
    <dgm:pt modelId="{006A763E-D478-470B-A80D-54DF26D596D5}" type="sibTrans" cxnId="{C9E62485-E988-4397-A05E-C53C0DA4F112}">
      <dgm:prSet/>
      <dgm:spPr/>
      <dgm:t>
        <a:bodyPr/>
        <a:lstStyle/>
        <a:p>
          <a:endParaRPr lang="es-CO"/>
        </a:p>
      </dgm:t>
    </dgm:pt>
    <dgm:pt modelId="{FB2D0427-7C9E-4B46-BE3B-2536ADB7643B}">
      <dgm:prSet phldrT="[Texto]" custT="1"/>
      <dgm:spPr/>
      <dgm:t>
        <a:bodyPr/>
        <a:lstStyle/>
        <a:p>
          <a:r>
            <a:rPr lang="es-CO" sz="1400" dirty="0"/>
            <a:t>Farmacológico  y no según gravedad. GPC</a:t>
          </a:r>
        </a:p>
      </dgm:t>
    </dgm:pt>
    <dgm:pt modelId="{9720EDDA-FE3D-406A-8251-2B09FEFFA837}" type="parTrans" cxnId="{D88C5B11-9954-44A7-B984-DCB8794A11FD}">
      <dgm:prSet/>
      <dgm:spPr/>
      <dgm:t>
        <a:bodyPr/>
        <a:lstStyle/>
        <a:p>
          <a:endParaRPr lang="es-CO"/>
        </a:p>
      </dgm:t>
    </dgm:pt>
    <dgm:pt modelId="{F51A8AD1-B7EC-43A5-9340-ED5633587A9C}" type="sibTrans" cxnId="{D88C5B11-9954-44A7-B984-DCB8794A11FD}">
      <dgm:prSet/>
      <dgm:spPr/>
      <dgm:t>
        <a:bodyPr/>
        <a:lstStyle/>
        <a:p>
          <a:endParaRPr lang="es-CO"/>
        </a:p>
      </dgm:t>
    </dgm:pt>
    <dgm:pt modelId="{B7A82C4F-C458-4CB9-BFE4-C078E4C66E5B}">
      <dgm:prSet phldrT="[Texto]" custT="1"/>
      <dgm:spPr/>
      <dgm:t>
        <a:bodyPr/>
        <a:lstStyle/>
        <a:p>
          <a:r>
            <a:rPr lang="es-CO" sz="1400" dirty="0"/>
            <a:t>Prevención secundaria (vacunación)</a:t>
          </a:r>
        </a:p>
      </dgm:t>
    </dgm:pt>
    <dgm:pt modelId="{A5F218DB-8090-4E73-8396-5FE90373FCA6}" type="parTrans" cxnId="{C3552289-015D-44B0-9879-DA423EE876F1}">
      <dgm:prSet/>
      <dgm:spPr/>
      <dgm:t>
        <a:bodyPr/>
        <a:lstStyle/>
        <a:p>
          <a:endParaRPr lang="es-CO"/>
        </a:p>
      </dgm:t>
    </dgm:pt>
    <dgm:pt modelId="{29CC89BD-206B-4322-BC85-A5B2B5DBCD41}" type="sibTrans" cxnId="{C3552289-015D-44B0-9879-DA423EE876F1}">
      <dgm:prSet/>
      <dgm:spPr/>
      <dgm:t>
        <a:bodyPr/>
        <a:lstStyle/>
        <a:p>
          <a:endParaRPr lang="es-CO"/>
        </a:p>
      </dgm:t>
    </dgm:pt>
    <dgm:pt modelId="{C707BE1C-5372-4C3A-9A81-2B9C68710960}" type="pres">
      <dgm:prSet presAssocID="{FDA661B4-2658-435F-8C45-62056CABCC4A}" presName="Name0" presStyleCnt="0">
        <dgm:presLayoutVars>
          <dgm:chMax val="7"/>
          <dgm:resizeHandles val="exact"/>
        </dgm:presLayoutVars>
      </dgm:prSet>
      <dgm:spPr/>
    </dgm:pt>
    <dgm:pt modelId="{B5E183CE-3AF9-48E9-B7D7-FAA6E2B632FF}" type="pres">
      <dgm:prSet presAssocID="{FDA661B4-2658-435F-8C45-62056CABCC4A}" presName="comp1" presStyleCnt="0"/>
      <dgm:spPr/>
    </dgm:pt>
    <dgm:pt modelId="{C44E8F47-9126-4845-AB9F-2889298B2DF4}" type="pres">
      <dgm:prSet presAssocID="{FDA661B4-2658-435F-8C45-62056CABCC4A}" presName="circle1" presStyleLbl="node1" presStyleIdx="0" presStyleCnt="5"/>
      <dgm:spPr/>
    </dgm:pt>
    <dgm:pt modelId="{C07FB678-4F02-4F45-BB1E-90FD584744F8}" type="pres">
      <dgm:prSet presAssocID="{FDA661B4-2658-435F-8C45-62056CABCC4A}" presName="c1text" presStyleLbl="node1" presStyleIdx="0" presStyleCnt="5">
        <dgm:presLayoutVars>
          <dgm:bulletEnabled val="1"/>
        </dgm:presLayoutVars>
      </dgm:prSet>
      <dgm:spPr/>
    </dgm:pt>
    <dgm:pt modelId="{CBB3CE9F-C796-4E38-BEF8-5D7CF08A12B1}" type="pres">
      <dgm:prSet presAssocID="{FDA661B4-2658-435F-8C45-62056CABCC4A}" presName="comp2" presStyleCnt="0"/>
      <dgm:spPr/>
    </dgm:pt>
    <dgm:pt modelId="{EAD8E560-4024-481D-A2DE-8D4C1C7C47CF}" type="pres">
      <dgm:prSet presAssocID="{FDA661B4-2658-435F-8C45-62056CABCC4A}" presName="circle2" presStyleLbl="node1" presStyleIdx="1" presStyleCnt="5"/>
      <dgm:spPr/>
    </dgm:pt>
    <dgm:pt modelId="{51EB759E-3FA2-496E-8C04-696FF07E6D54}" type="pres">
      <dgm:prSet presAssocID="{FDA661B4-2658-435F-8C45-62056CABCC4A}" presName="c2text" presStyleLbl="node1" presStyleIdx="1" presStyleCnt="5">
        <dgm:presLayoutVars>
          <dgm:bulletEnabled val="1"/>
        </dgm:presLayoutVars>
      </dgm:prSet>
      <dgm:spPr/>
    </dgm:pt>
    <dgm:pt modelId="{26B0528C-8263-4EED-B50A-3D4BAA96EF06}" type="pres">
      <dgm:prSet presAssocID="{FDA661B4-2658-435F-8C45-62056CABCC4A}" presName="comp3" presStyleCnt="0"/>
      <dgm:spPr/>
    </dgm:pt>
    <dgm:pt modelId="{A1371661-B31B-4F4C-A744-8D7CAC8A019E}" type="pres">
      <dgm:prSet presAssocID="{FDA661B4-2658-435F-8C45-62056CABCC4A}" presName="circle3" presStyleLbl="node1" presStyleIdx="2" presStyleCnt="5"/>
      <dgm:spPr/>
    </dgm:pt>
    <dgm:pt modelId="{B23543AD-C3EF-4F69-9923-953009AA64EB}" type="pres">
      <dgm:prSet presAssocID="{FDA661B4-2658-435F-8C45-62056CABCC4A}" presName="c3text" presStyleLbl="node1" presStyleIdx="2" presStyleCnt="5">
        <dgm:presLayoutVars>
          <dgm:bulletEnabled val="1"/>
        </dgm:presLayoutVars>
      </dgm:prSet>
      <dgm:spPr/>
    </dgm:pt>
    <dgm:pt modelId="{97EC193A-DD10-4459-87E1-64772F08A1A9}" type="pres">
      <dgm:prSet presAssocID="{FDA661B4-2658-435F-8C45-62056CABCC4A}" presName="comp4" presStyleCnt="0"/>
      <dgm:spPr/>
    </dgm:pt>
    <dgm:pt modelId="{B5200E85-6B2E-4030-90D2-5249031D9734}" type="pres">
      <dgm:prSet presAssocID="{FDA661B4-2658-435F-8C45-62056CABCC4A}" presName="circle4" presStyleLbl="node1" presStyleIdx="3" presStyleCnt="5"/>
      <dgm:spPr/>
    </dgm:pt>
    <dgm:pt modelId="{5E2B23A7-27C3-4777-8171-6D265E92374B}" type="pres">
      <dgm:prSet presAssocID="{FDA661B4-2658-435F-8C45-62056CABCC4A}" presName="c4text" presStyleLbl="node1" presStyleIdx="3" presStyleCnt="5">
        <dgm:presLayoutVars>
          <dgm:bulletEnabled val="1"/>
        </dgm:presLayoutVars>
      </dgm:prSet>
      <dgm:spPr/>
    </dgm:pt>
    <dgm:pt modelId="{9BA4DF6E-88CF-4E98-9EE9-29121E164CAB}" type="pres">
      <dgm:prSet presAssocID="{FDA661B4-2658-435F-8C45-62056CABCC4A}" presName="comp5" presStyleCnt="0"/>
      <dgm:spPr/>
    </dgm:pt>
    <dgm:pt modelId="{845A2D33-6968-43CE-8100-EF91398C7171}" type="pres">
      <dgm:prSet presAssocID="{FDA661B4-2658-435F-8C45-62056CABCC4A}" presName="circle5" presStyleLbl="node1" presStyleIdx="4" presStyleCnt="5"/>
      <dgm:spPr/>
    </dgm:pt>
    <dgm:pt modelId="{F613DD8A-59D1-44BD-8E9A-CF3CCF792DB6}" type="pres">
      <dgm:prSet presAssocID="{FDA661B4-2658-435F-8C45-62056CABCC4A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8BA700A-7833-4E1E-A084-359CC8A5C706}" type="presOf" srcId="{544787CC-B66D-46B6-AF1F-92923374F6A7}" destId="{B5200E85-6B2E-4030-90D2-5249031D9734}" srcOrd="0" destOrd="0" presId="urn:microsoft.com/office/officeart/2005/8/layout/venn2"/>
    <dgm:cxn modelId="{D88C5B11-9954-44A7-B984-DCB8794A11FD}" srcId="{FDA661B4-2658-435F-8C45-62056CABCC4A}" destId="{FB2D0427-7C9E-4B46-BE3B-2536ADB7643B}" srcOrd="4" destOrd="0" parTransId="{9720EDDA-FE3D-406A-8251-2B09FEFFA837}" sibTransId="{F51A8AD1-B7EC-43A5-9340-ED5633587A9C}"/>
    <dgm:cxn modelId="{B88E1523-34E5-4E18-B816-7C7E19DBB65D}" type="presOf" srcId="{B7A82C4F-C458-4CB9-BFE4-C078E4C66E5B}" destId="{51EB759E-3FA2-496E-8C04-696FF07E6D54}" srcOrd="1" destOrd="0" presId="urn:microsoft.com/office/officeart/2005/8/layout/venn2"/>
    <dgm:cxn modelId="{7963A73D-CDD6-4085-9710-D4CE7E151A29}" type="presOf" srcId="{091C428F-A541-4A7F-85B6-4204877E8EC6}" destId="{B23543AD-C3EF-4F69-9923-953009AA64EB}" srcOrd="1" destOrd="0" presId="urn:microsoft.com/office/officeart/2005/8/layout/venn2"/>
    <dgm:cxn modelId="{4EEEA261-691D-4229-B147-516EE98569E6}" type="presOf" srcId="{FB2D0427-7C9E-4B46-BE3B-2536ADB7643B}" destId="{F613DD8A-59D1-44BD-8E9A-CF3CCF792DB6}" srcOrd="1" destOrd="0" presId="urn:microsoft.com/office/officeart/2005/8/layout/venn2"/>
    <dgm:cxn modelId="{8A59FA81-3FDB-4A47-BCD5-DCC9B0BC7F53}" type="presOf" srcId="{091C428F-A541-4A7F-85B6-4204877E8EC6}" destId="{A1371661-B31B-4F4C-A744-8D7CAC8A019E}" srcOrd="0" destOrd="0" presId="urn:microsoft.com/office/officeart/2005/8/layout/venn2"/>
    <dgm:cxn modelId="{C9E62485-E988-4397-A05E-C53C0DA4F112}" srcId="{FDA661B4-2658-435F-8C45-62056CABCC4A}" destId="{544787CC-B66D-46B6-AF1F-92923374F6A7}" srcOrd="3" destOrd="0" parTransId="{EA0D7FE9-20E2-4D6B-8481-D7C32C82C65E}" sibTransId="{006A763E-D478-470B-A80D-54DF26D596D5}"/>
    <dgm:cxn modelId="{C3552289-015D-44B0-9879-DA423EE876F1}" srcId="{FDA661B4-2658-435F-8C45-62056CABCC4A}" destId="{B7A82C4F-C458-4CB9-BFE4-C078E4C66E5B}" srcOrd="1" destOrd="0" parTransId="{A5F218DB-8090-4E73-8396-5FE90373FCA6}" sibTransId="{29CC89BD-206B-4322-BC85-A5B2B5DBCD41}"/>
    <dgm:cxn modelId="{E33D3798-B207-4AE2-83D6-4C724DA91F52}" type="presOf" srcId="{B7A82C4F-C458-4CB9-BFE4-C078E4C66E5B}" destId="{EAD8E560-4024-481D-A2DE-8D4C1C7C47CF}" srcOrd="0" destOrd="0" presId="urn:microsoft.com/office/officeart/2005/8/layout/venn2"/>
    <dgm:cxn modelId="{5B6FF59C-6E1D-4195-A95C-63C1EABAD15D}" type="presOf" srcId="{FDA661B4-2658-435F-8C45-62056CABCC4A}" destId="{C707BE1C-5372-4C3A-9A81-2B9C68710960}" srcOrd="0" destOrd="0" presId="urn:microsoft.com/office/officeart/2005/8/layout/venn2"/>
    <dgm:cxn modelId="{056D12AA-D2EB-4F3F-9707-295AC9AFAF85}" srcId="{FDA661B4-2658-435F-8C45-62056CABCC4A}" destId="{091C428F-A541-4A7F-85B6-4204877E8EC6}" srcOrd="2" destOrd="0" parTransId="{A07E3958-B6D5-40C5-8EB3-12ADBC8A9E69}" sibTransId="{1699CD1B-5175-4DCB-9E64-2A150D8D29A5}"/>
    <dgm:cxn modelId="{64E5F5C0-9689-47A6-8E0E-7F3A01420E73}" type="presOf" srcId="{544787CC-B66D-46B6-AF1F-92923374F6A7}" destId="{5E2B23A7-27C3-4777-8171-6D265E92374B}" srcOrd="1" destOrd="0" presId="urn:microsoft.com/office/officeart/2005/8/layout/venn2"/>
    <dgm:cxn modelId="{2A3589C8-7DF7-4AA4-A033-DA5CA165612F}" type="presOf" srcId="{FB2D0427-7C9E-4B46-BE3B-2536ADB7643B}" destId="{845A2D33-6968-43CE-8100-EF91398C7171}" srcOrd="0" destOrd="0" presId="urn:microsoft.com/office/officeart/2005/8/layout/venn2"/>
    <dgm:cxn modelId="{5AE6CCDE-6438-4A5D-B6B0-055802DA4274}" type="presOf" srcId="{CB4FA943-2CA8-4B44-AF69-BF2D0A4F3D01}" destId="{C07FB678-4F02-4F45-BB1E-90FD584744F8}" srcOrd="1" destOrd="0" presId="urn:microsoft.com/office/officeart/2005/8/layout/venn2"/>
    <dgm:cxn modelId="{5EC4D0F2-186E-435E-9FC2-448EDB968AB0}" srcId="{FDA661B4-2658-435F-8C45-62056CABCC4A}" destId="{CB4FA943-2CA8-4B44-AF69-BF2D0A4F3D01}" srcOrd="0" destOrd="0" parTransId="{7D305BA9-A2D9-49EC-AA6A-EF6A1A4BF1FD}" sibTransId="{9F7517DD-D2B1-43F6-BCCD-C25EF4B75E1B}"/>
    <dgm:cxn modelId="{4BCD57FA-471B-48BE-A747-5A4E05149C54}" type="presOf" srcId="{CB4FA943-2CA8-4B44-AF69-BF2D0A4F3D01}" destId="{C44E8F47-9126-4845-AB9F-2889298B2DF4}" srcOrd="0" destOrd="0" presId="urn:microsoft.com/office/officeart/2005/8/layout/venn2"/>
    <dgm:cxn modelId="{DFF1ACC8-8829-4C35-8F22-E1B07BCFFD4C}" type="presParOf" srcId="{C707BE1C-5372-4C3A-9A81-2B9C68710960}" destId="{B5E183CE-3AF9-48E9-B7D7-FAA6E2B632FF}" srcOrd="0" destOrd="0" presId="urn:microsoft.com/office/officeart/2005/8/layout/venn2"/>
    <dgm:cxn modelId="{BDE457D7-AAB4-492C-AD9E-F04AA9EE019B}" type="presParOf" srcId="{B5E183CE-3AF9-48E9-B7D7-FAA6E2B632FF}" destId="{C44E8F47-9126-4845-AB9F-2889298B2DF4}" srcOrd="0" destOrd="0" presId="urn:microsoft.com/office/officeart/2005/8/layout/venn2"/>
    <dgm:cxn modelId="{A8EF0455-C5FA-46B4-B70B-3A3AC6C5707B}" type="presParOf" srcId="{B5E183CE-3AF9-48E9-B7D7-FAA6E2B632FF}" destId="{C07FB678-4F02-4F45-BB1E-90FD584744F8}" srcOrd="1" destOrd="0" presId="urn:microsoft.com/office/officeart/2005/8/layout/venn2"/>
    <dgm:cxn modelId="{53A8E263-FC23-44D4-97C9-79C10202773B}" type="presParOf" srcId="{C707BE1C-5372-4C3A-9A81-2B9C68710960}" destId="{CBB3CE9F-C796-4E38-BEF8-5D7CF08A12B1}" srcOrd="1" destOrd="0" presId="urn:microsoft.com/office/officeart/2005/8/layout/venn2"/>
    <dgm:cxn modelId="{D7CD2955-C3CE-484A-92FC-66A69C11FB1A}" type="presParOf" srcId="{CBB3CE9F-C796-4E38-BEF8-5D7CF08A12B1}" destId="{EAD8E560-4024-481D-A2DE-8D4C1C7C47CF}" srcOrd="0" destOrd="0" presId="urn:microsoft.com/office/officeart/2005/8/layout/venn2"/>
    <dgm:cxn modelId="{922A4AD1-498B-4F8D-A33A-A071DC84C2ED}" type="presParOf" srcId="{CBB3CE9F-C796-4E38-BEF8-5D7CF08A12B1}" destId="{51EB759E-3FA2-496E-8C04-696FF07E6D54}" srcOrd="1" destOrd="0" presId="urn:microsoft.com/office/officeart/2005/8/layout/venn2"/>
    <dgm:cxn modelId="{44700779-3E8A-453A-AE95-25CF998FC773}" type="presParOf" srcId="{C707BE1C-5372-4C3A-9A81-2B9C68710960}" destId="{26B0528C-8263-4EED-B50A-3D4BAA96EF06}" srcOrd="2" destOrd="0" presId="urn:microsoft.com/office/officeart/2005/8/layout/venn2"/>
    <dgm:cxn modelId="{2DC32483-AE65-41A4-9914-3FB1EB4B71F5}" type="presParOf" srcId="{26B0528C-8263-4EED-B50A-3D4BAA96EF06}" destId="{A1371661-B31B-4F4C-A744-8D7CAC8A019E}" srcOrd="0" destOrd="0" presId="urn:microsoft.com/office/officeart/2005/8/layout/venn2"/>
    <dgm:cxn modelId="{8BFC4E71-818D-451D-9AA9-68672D4F0F63}" type="presParOf" srcId="{26B0528C-8263-4EED-B50A-3D4BAA96EF06}" destId="{B23543AD-C3EF-4F69-9923-953009AA64EB}" srcOrd="1" destOrd="0" presId="urn:microsoft.com/office/officeart/2005/8/layout/venn2"/>
    <dgm:cxn modelId="{7F64239D-E8C4-4090-BC78-0F74055CB7EE}" type="presParOf" srcId="{C707BE1C-5372-4C3A-9A81-2B9C68710960}" destId="{97EC193A-DD10-4459-87E1-64772F08A1A9}" srcOrd="3" destOrd="0" presId="urn:microsoft.com/office/officeart/2005/8/layout/venn2"/>
    <dgm:cxn modelId="{D24C0984-AEFE-4C2D-90A5-724C35EE6C18}" type="presParOf" srcId="{97EC193A-DD10-4459-87E1-64772F08A1A9}" destId="{B5200E85-6B2E-4030-90D2-5249031D9734}" srcOrd="0" destOrd="0" presId="urn:microsoft.com/office/officeart/2005/8/layout/venn2"/>
    <dgm:cxn modelId="{674CDE77-FAF8-451C-B6D5-6FE1C278D2B8}" type="presParOf" srcId="{97EC193A-DD10-4459-87E1-64772F08A1A9}" destId="{5E2B23A7-27C3-4777-8171-6D265E92374B}" srcOrd="1" destOrd="0" presId="urn:microsoft.com/office/officeart/2005/8/layout/venn2"/>
    <dgm:cxn modelId="{887EE06D-136F-4242-B846-90ABC2973756}" type="presParOf" srcId="{C707BE1C-5372-4C3A-9A81-2B9C68710960}" destId="{9BA4DF6E-88CF-4E98-9EE9-29121E164CAB}" srcOrd="4" destOrd="0" presId="urn:microsoft.com/office/officeart/2005/8/layout/venn2"/>
    <dgm:cxn modelId="{8BC05B17-51A5-4726-B130-E2512B7ACB26}" type="presParOf" srcId="{9BA4DF6E-88CF-4E98-9EE9-29121E164CAB}" destId="{845A2D33-6968-43CE-8100-EF91398C7171}" srcOrd="0" destOrd="0" presId="urn:microsoft.com/office/officeart/2005/8/layout/venn2"/>
    <dgm:cxn modelId="{BE1F2BF0-E738-4C1C-8406-82C066862BCB}" type="presParOf" srcId="{9BA4DF6E-88CF-4E98-9EE9-29121E164CAB}" destId="{F613DD8A-59D1-44BD-8E9A-CF3CCF792DB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7BA3D-00AB-450E-8E3C-D8BD3B5323FB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F67FE9C-C760-4EE2-B6B1-E9D3F34BE4BD}">
      <dgm:prSet phldrT="[Texto]" custT="1"/>
      <dgm:spPr/>
      <dgm:t>
        <a:bodyPr/>
        <a:lstStyle/>
        <a:p>
          <a:pPr>
            <a:buNone/>
          </a:pPr>
          <a:r>
            <a:rPr lang="es-CO" sz="1600" dirty="0"/>
            <a:t>Intervención Breve (Consejería breve )&lt;10 min la </a:t>
          </a:r>
          <a:r>
            <a:rPr lang="es-ES" sz="1600" dirty="0"/>
            <a:t>más costo-efectiva es la Estrategia de las 5As, la cual implica cinco pasos: Averiguar, Asesorar Apreciar, Ayudar y Acordar.</a:t>
          </a:r>
          <a:endParaRPr lang="es-CO" sz="1600" dirty="0"/>
        </a:p>
      </dgm:t>
    </dgm:pt>
    <dgm:pt modelId="{FA2EBDE2-B255-4470-960F-FB14AC677A6B}" type="parTrans" cxnId="{E8DD0A58-226B-4565-97BC-436C462684F5}">
      <dgm:prSet/>
      <dgm:spPr/>
      <dgm:t>
        <a:bodyPr/>
        <a:lstStyle/>
        <a:p>
          <a:endParaRPr lang="es-CO"/>
        </a:p>
      </dgm:t>
    </dgm:pt>
    <dgm:pt modelId="{95EA4DE0-0ED4-47B8-9F69-F1C77138AEEE}" type="sibTrans" cxnId="{E8DD0A58-226B-4565-97BC-436C462684F5}">
      <dgm:prSet/>
      <dgm:spPr/>
      <dgm:t>
        <a:bodyPr/>
        <a:lstStyle/>
        <a:p>
          <a:endParaRPr lang="es-CO"/>
        </a:p>
      </dgm:t>
    </dgm:pt>
    <dgm:pt modelId="{2E2A808E-7495-462A-81AD-E6B561D8490A}">
      <dgm:prSet phldrT="[Texto]" custT="1"/>
      <dgm:spPr/>
      <dgm:t>
        <a:bodyPr/>
        <a:lstStyle/>
        <a:p>
          <a:pPr>
            <a:buNone/>
          </a:pPr>
          <a:r>
            <a:rPr lang="es-CO" sz="2000" dirty="0"/>
            <a:t>Intervención intensiva &gt;10 min</a:t>
          </a:r>
        </a:p>
      </dgm:t>
    </dgm:pt>
    <dgm:pt modelId="{4D071086-EFDB-47CD-A440-51D4CBBF86E3}" type="parTrans" cxnId="{490CC7FA-F8AD-4EF1-9138-9AA1E4B7CDBF}">
      <dgm:prSet/>
      <dgm:spPr/>
      <dgm:t>
        <a:bodyPr/>
        <a:lstStyle/>
        <a:p>
          <a:endParaRPr lang="es-CO"/>
        </a:p>
      </dgm:t>
    </dgm:pt>
    <dgm:pt modelId="{14EB5316-264A-42F1-A337-1D9B5C62EA6C}" type="sibTrans" cxnId="{490CC7FA-F8AD-4EF1-9138-9AA1E4B7CDBF}">
      <dgm:prSet/>
      <dgm:spPr/>
      <dgm:t>
        <a:bodyPr/>
        <a:lstStyle/>
        <a:p>
          <a:endParaRPr lang="es-CO"/>
        </a:p>
      </dgm:t>
    </dgm:pt>
    <dgm:pt modelId="{80EC0018-2511-4B99-8B64-C288AF5CE6CF}" type="pres">
      <dgm:prSet presAssocID="{6287BA3D-00AB-450E-8E3C-D8BD3B5323FB}" presName="Name0" presStyleCnt="0">
        <dgm:presLayoutVars>
          <dgm:chMax/>
          <dgm:chPref/>
          <dgm:dir/>
        </dgm:presLayoutVars>
      </dgm:prSet>
      <dgm:spPr/>
    </dgm:pt>
    <dgm:pt modelId="{6C9CB4BD-9586-4DDE-A981-ED02614A4E54}" type="pres">
      <dgm:prSet presAssocID="{7F67FE9C-C760-4EE2-B6B1-E9D3F34BE4BD}" presName="composite" presStyleCnt="0">
        <dgm:presLayoutVars>
          <dgm:chMax/>
          <dgm:chPref/>
        </dgm:presLayoutVars>
      </dgm:prSet>
      <dgm:spPr/>
    </dgm:pt>
    <dgm:pt modelId="{6CFB46E2-F43F-4EC6-9973-55FFD33BEA56}" type="pres">
      <dgm:prSet presAssocID="{7F67FE9C-C760-4EE2-B6B1-E9D3F34BE4BD}" presName="Image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DC0429CB-42F6-41D0-9737-06E5239F0D3A}" type="pres">
      <dgm:prSet presAssocID="{7F67FE9C-C760-4EE2-B6B1-E9D3F34BE4B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1172B99-29A2-4395-8148-3D4A2905A08D}" type="pres">
      <dgm:prSet presAssocID="{7F67FE9C-C760-4EE2-B6B1-E9D3F34BE4BD}" presName="tlFrame" presStyleLbl="node1" presStyleIdx="0" presStyleCnt="8"/>
      <dgm:spPr/>
    </dgm:pt>
    <dgm:pt modelId="{99D16193-267F-41A3-8236-90D02B4B3EE1}" type="pres">
      <dgm:prSet presAssocID="{7F67FE9C-C760-4EE2-B6B1-E9D3F34BE4BD}" presName="trFrame" presStyleLbl="node1" presStyleIdx="1" presStyleCnt="8"/>
      <dgm:spPr/>
    </dgm:pt>
    <dgm:pt modelId="{B542A651-2932-43FB-8E7D-290D9969EA0E}" type="pres">
      <dgm:prSet presAssocID="{7F67FE9C-C760-4EE2-B6B1-E9D3F34BE4BD}" presName="blFrame" presStyleLbl="node1" presStyleIdx="2" presStyleCnt="8"/>
      <dgm:spPr/>
    </dgm:pt>
    <dgm:pt modelId="{80DA2C27-74CF-4CE1-AE0F-2735EB82A29E}" type="pres">
      <dgm:prSet presAssocID="{7F67FE9C-C760-4EE2-B6B1-E9D3F34BE4BD}" presName="brFrame" presStyleLbl="node1" presStyleIdx="3" presStyleCnt="8"/>
      <dgm:spPr/>
    </dgm:pt>
    <dgm:pt modelId="{D0340A74-D2A0-46C4-BE85-09A2923555B8}" type="pres">
      <dgm:prSet presAssocID="{95EA4DE0-0ED4-47B8-9F69-F1C77138AEEE}" presName="sibTrans" presStyleCnt="0"/>
      <dgm:spPr/>
    </dgm:pt>
    <dgm:pt modelId="{155F6669-81B0-4349-A946-610C32158412}" type="pres">
      <dgm:prSet presAssocID="{2E2A808E-7495-462A-81AD-E6B561D8490A}" presName="composite" presStyleCnt="0">
        <dgm:presLayoutVars>
          <dgm:chMax/>
          <dgm:chPref/>
        </dgm:presLayoutVars>
      </dgm:prSet>
      <dgm:spPr/>
    </dgm:pt>
    <dgm:pt modelId="{E1B19D31-0502-4B04-AFB3-A0CCA86F297A}" type="pres">
      <dgm:prSet presAssocID="{2E2A808E-7495-462A-81AD-E6B561D8490A}" presName="Image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996A4B59-3396-446B-A0CF-75C877B1835A}" type="pres">
      <dgm:prSet presAssocID="{2E2A808E-7495-462A-81AD-E6B561D8490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40F79C5-52D3-4FEC-9490-88B0660C147F}" type="pres">
      <dgm:prSet presAssocID="{2E2A808E-7495-462A-81AD-E6B561D8490A}" presName="tlFrame" presStyleLbl="node1" presStyleIdx="4" presStyleCnt="8"/>
      <dgm:spPr/>
    </dgm:pt>
    <dgm:pt modelId="{C98DBB1B-D3E6-4203-8F9D-94FAADD476C2}" type="pres">
      <dgm:prSet presAssocID="{2E2A808E-7495-462A-81AD-E6B561D8490A}" presName="trFrame" presStyleLbl="node1" presStyleIdx="5" presStyleCnt="8"/>
      <dgm:spPr/>
    </dgm:pt>
    <dgm:pt modelId="{2911D1DA-ABFD-4907-AFCB-506B63881523}" type="pres">
      <dgm:prSet presAssocID="{2E2A808E-7495-462A-81AD-E6B561D8490A}" presName="blFrame" presStyleLbl="node1" presStyleIdx="6" presStyleCnt="8"/>
      <dgm:spPr/>
    </dgm:pt>
    <dgm:pt modelId="{231B5FB0-4FC3-49CB-974C-EA1796102364}" type="pres">
      <dgm:prSet presAssocID="{2E2A808E-7495-462A-81AD-E6B561D8490A}" presName="brFrame" presStyleLbl="node1" presStyleIdx="7" presStyleCnt="8"/>
      <dgm:spPr/>
    </dgm:pt>
  </dgm:ptLst>
  <dgm:cxnLst>
    <dgm:cxn modelId="{E6374120-791E-42A2-A7A6-749712B173D8}" type="presOf" srcId="{7F67FE9C-C760-4EE2-B6B1-E9D3F34BE4BD}" destId="{DC0429CB-42F6-41D0-9737-06E5239F0D3A}" srcOrd="0" destOrd="0" presId="urn:microsoft.com/office/officeart/2009/3/layout/FramedTextPicture"/>
    <dgm:cxn modelId="{C3A4D56A-F450-42F1-B013-79FAE491DDCB}" type="presOf" srcId="{6287BA3D-00AB-450E-8E3C-D8BD3B5323FB}" destId="{80EC0018-2511-4B99-8B64-C288AF5CE6CF}" srcOrd="0" destOrd="0" presId="urn:microsoft.com/office/officeart/2009/3/layout/FramedTextPicture"/>
    <dgm:cxn modelId="{E8DD0A58-226B-4565-97BC-436C462684F5}" srcId="{6287BA3D-00AB-450E-8E3C-D8BD3B5323FB}" destId="{7F67FE9C-C760-4EE2-B6B1-E9D3F34BE4BD}" srcOrd="0" destOrd="0" parTransId="{FA2EBDE2-B255-4470-960F-FB14AC677A6B}" sibTransId="{95EA4DE0-0ED4-47B8-9F69-F1C77138AEEE}"/>
    <dgm:cxn modelId="{8379D478-4DD5-4AAA-A163-10E9A26A450F}" type="presOf" srcId="{2E2A808E-7495-462A-81AD-E6B561D8490A}" destId="{996A4B59-3396-446B-A0CF-75C877B1835A}" srcOrd="0" destOrd="0" presId="urn:microsoft.com/office/officeart/2009/3/layout/FramedTextPicture"/>
    <dgm:cxn modelId="{490CC7FA-F8AD-4EF1-9138-9AA1E4B7CDBF}" srcId="{6287BA3D-00AB-450E-8E3C-D8BD3B5323FB}" destId="{2E2A808E-7495-462A-81AD-E6B561D8490A}" srcOrd="1" destOrd="0" parTransId="{4D071086-EFDB-47CD-A440-51D4CBBF86E3}" sibTransId="{14EB5316-264A-42F1-A337-1D9B5C62EA6C}"/>
    <dgm:cxn modelId="{BC9DFB26-C652-426A-BA5D-8A96C91BB509}" type="presParOf" srcId="{80EC0018-2511-4B99-8B64-C288AF5CE6CF}" destId="{6C9CB4BD-9586-4DDE-A981-ED02614A4E54}" srcOrd="0" destOrd="0" presId="urn:microsoft.com/office/officeart/2009/3/layout/FramedTextPicture"/>
    <dgm:cxn modelId="{EB743AFC-F3C7-49D4-ADEC-C7DE3BA89A27}" type="presParOf" srcId="{6C9CB4BD-9586-4DDE-A981-ED02614A4E54}" destId="{6CFB46E2-F43F-4EC6-9973-55FFD33BEA56}" srcOrd="0" destOrd="0" presId="urn:microsoft.com/office/officeart/2009/3/layout/FramedTextPicture"/>
    <dgm:cxn modelId="{A2243D6D-97F2-42FF-A259-9EAEF20FCA4B}" type="presParOf" srcId="{6C9CB4BD-9586-4DDE-A981-ED02614A4E54}" destId="{DC0429CB-42F6-41D0-9737-06E5239F0D3A}" srcOrd="1" destOrd="0" presId="urn:microsoft.com/office/officeart/2009/3/layout/FramedTextPicture"/>
    <dgm:cxn modelId="{F67B8A49-6E9B-4717-92A5-4F9B349821C2}" type="presParOf" srcId="{6C9CB4BD-9586-4DDE-A981-ED02614A4E54}" destId="{A1172B99-29A2-4395-8148-3D4A2905A08D}" srcOrd="2" destOrd="0" presId="urn:microsoft.com/office/officeart/2009/3/layout/FramedTextPicture"/>
    <dgm:cxn modelId="{FD26DD95-EA43-4EE3-9D54-4684D768F134}" type="presParOf" srcId="{6C9CB4BD-9586-4DDE-A981-ED02614A4E54}" destId="{99D16193-267F-41A3-8236-90D02B4B3EE1}" srcOrd="3" destOrd="0" presId="urn:microsoft.com/office/officeart/2009/3/layout/FramedTextPicture"/>
    <dgm:cxn modelId="{6A030EDE-B2C1-4CF6-A000-5FA111B4EDA8}" type="presParOf" srcId="{6C9CB4BD-9586-4DDE-A981-ED02614A4E54}" destId="{B542A651-2932-43FB-8E7D-290D9969EA0E}" srcOrd="4" destOrd="0" presId="urn:microsoft.com/office/officeart/2009/3/layout/FramedTextPicture"/>
    <dgm:cxn modelId="{86F38D1C-CEAB-4BA5-B58E-C32223BB6D44}" type="presParOf" srcId="{6C9CB4BD-9586-4DDE-A981-ED02614A4E54}" destId="{80DA2C27-74CF-4CE1-AE0F-2735EB82A29E}" srcOrd="5" destOrd="0" presId="urn:microsoft.com/office/officeart/2009/3/layout/FramedTextPicture"/>
    <dgm:cxn modelId="{FB897AAE-8420-4DC3-A0D0-E4B93149EB11}" type="presParOf" srcId="{80EC0018-2511-4B99-8B64-C288AF5CE6CF}" destId="{D0340A74-D2A0-46C4-BE85-09A2923555B8}" srcOrd="1" destOrd="0" presId="urn:microsoft.com/office/officeart/2009/3/layout/FramedTextPicture"/>
    <dgm:cxn modelId="{1A0EA806-7F3F-4FA3-BA02-156FD6E7EBDB}" type="presParOf" srcId="{80EC0018-2511-4B99-8B64-C288AF5CE6CF}" destId="{155F6669-81B0-4349-A946-610C32158412}" srcOrd="2" destOrd="0" presId="urn:microsoft.com/office/officeart/2009/3/layout/FramedTextPicture"/>
    <dgm:cxn modelId="{FE832F25-CB25-4DDF-A007-F36592C8B52F}" type="presParOf" srcId="{155F6669-81B0-4349-A946-610C32158412}" destId="{E1B19D31-0502-4B04-AFB3-A0CCA86F297A}" srcOrd="0" destOrd="0" presId="urn:microsoft.com/office/officeart/2009/3/layout/FramedTextPicture"/>
    <dgm:cxn modelId="{F4870DA9-F29F-4C16-945A-3AB98283A084}" type="presParOf" srcId="{155F6669-81B0-4349-A946-610C32158412}" destId="{996A4B59-3396-446B-A0CF-75C877B1835A}" srcOrd="1" destOrd="0" presId="urn:microsoft.com/office/officeart/2009/3/layout/FramedTextPicture"/>
    <dgm:cxn modelId="{D5194AD5-3DA6-4B77-A503-8FCC3CB7B969}" type="presParOf" srcId="{155F6669-81B0-4349-A946-610C32158412}" destId="{740F79C5-52D3-4FEC-9490-88B0660C147F}" srcOrd="2" destOrd="0" presId="urn:microsoft.com/office/officeart/2009/3/layout/FramedTextPicture"/>
    <dgm:cxn modelId="{AEC7113E-D607-4DD1-A83B-7037184BECE7}" type="presParOf" srcId="{155F6669-81B0-4349-A946-610C32158412}" destId="{C98DBB1B-D3E6-4203-8F9D-94FAADD476C2}" srcOrd="3" destOrd="0" presId="urn:microsoft.com/office/officeart/2009/3/layout/FramedTextPicture"/>
    <dgm:cxn modelId="{573E6661-114A-4C7A-ABD2-8D9CD2A15267}" type="presParOf" srcId="{155F6669-81B0-4349-A946-610C32158412}" destId="{2911D1DA-ABFD-4907-AFCB-506B63881523}" srcOrd="4" destOrd="0" presId="urn:microsoft.com/office/officeart/2009/3/layout/FramedTextPicture"/>
    <dgm:cxn modelId="{103C8A54-C8FC-463F-930B-69F9866C4059}" type="presParOf" srcId="{155F6669-81B0-4349-A946-610C32158412}" destId="{231B5FB0-4FC3-49CB-974C-EA179610236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C380EB-CC5A-4910-A54C-F0A96DD96F34}" type="doc">
      <dgm:prSet loTypeId="urn:microsoft.com/office/officeart/2009/3/layout/StepUpProcess" loCatId="process" qsTypeId="urn:microsoft.com/office/officeart/2009/2/quickstyle/3d8" qsCatId="3D" csTypeId="urn:microsoft.com/office/officeart/2005/8/colors/accent4_4" csCatId="accent4" phldr="1"/>
      <dgm:spPr/>
      <dgm:t>
        <a:bodyPr/>
        <a:lstStyle/>
        <a:p>
          <a:endParaRPr lang="es-CO"/>
        </a:p>
      </dgm:t>
    </dgm:pt>
    <dgm:pt modelId="{25C9F530-86E9-4145-B1A3-1C44010580CB}">
      <dgm:prSet phldrT="[Texto]" custT="1"/>
      <dgm:spPr/>
      <dgm:t>
        <a:bodyPr/>
        <a:lstStyle/>
        <a:p>
          <a:r>
            <a:rPr lang="es-CO" sz="2400" b="1" dirty="0"/>
            <a:t>Intervenciones breves en la consulta</a:t>
          </a:r>
        </a:p>
      </dgm:t>
    </dgm:pt>
    <dgm:pt modelId="{3B28A6AC-B9BB-4DAC-AC3A-5468D0AFF5E8}" type="parTrans" cxnId="{0B013D3A-5B22-4BD4-983F-82DA2F5F3C40}">
      <dgm:prSet/>
      <dgm:spPr/>
      <dgm:t>
        <a:bodyPr/>
        <a:lstStyle/>
        <a:p>
          <a:endParaRPr lang="es-CO"/>
        </a:p>
      </dgm:t>
    </dgm:pt>
    <dgm:pt modelId="{03E52A32-6FED-4514-9E92-7A82BA49488E}" type="sibTrans" cxnId="{0B013D3A-5B22-4BD4-983F-82DA2F5F3C40}">
      <dgm:prSet/>
      <dgm:spPr/>
      <dgm:t>
        <a:bodyPr/>
        <a:lstStyle/>
        <a:p>
          <a:endParaRPr lang="es-CO"/>
        </a:p>
      </dgm:t>
    </dgm:pt>
    <dgm:pt modelId="{F618A232-893E-430F-AC4D-453AD2038854}">
      <dgm:prSet phldrT="[Texto]" custT="1"/>
      <dgm:spPr/>
      <dgm:t>
        <a:bodyPr/>
        <a:lstStyle/>
        <a:p>
          <a:r>
            <a:rPr lang="es-CO" sz="2400" dirty="0"/>
            <a:t>Dejen de fumar o lo intente (3-10 min)</a:t>
          </a:r>
        </a:p>
      </dgm:t>
    </dgm:pt>
    <dgm:pt modelId="{A24298CC-F85F-41D6-A460-B44C901896B6}" type="parTrans" cxnId="{8FFB4CA7-E333-4A25-B360-56AFB1A22DE2}">
      <dgm:prSet/>
      <dgm:spPr/>
      <dgm:t>
        <a:bodyPr/>
        <a:lstStyle/>
        <a:p>
          <a:endParaRPr lang="es-CO"/>
        </a:p>
      </dgm:t>
    </dgm:pt>
    <dgm:pt modelId="{BA9933CE-0FC6-44E5-8003-04D8ECF4A35E}" type="sibTrans" cxnId="{8FFB4CA7-E333-4A25-B360-56AFB1A22DE2}">
      <dgm:prSet/>
      <dgm:spPr/>
      <dgm:t>
        <a:bodyPr/>
        <a:lstStyle/>
        <a:p>
          <a:endParaRPr lang="es-CO"/>
        </a:p>
      </dgm:t>
    </dgm:pt>
    <dgm:pt modelId="{063C692C-E1E9-4EF5-8A3C-B555AC2F280D}">
      <dgm:prSet phldrT="[Texto]" custT="1"/>
      <dgm:spPr/>
      <dgm:t>
        <a:bodyPr/>
        <a:lstStyle/>
        <a:p>
          <a:r>
            <a:rPr lang="es-CO" sz="2400" b="1" dirty="0"/>
            <a:t>Actividades</a:t>
          </a:r>
        </a:p>
      </dgm:t>
    </dgm:pt>
    <dgm:pt modelId="{9C03A91F-34E0-4D37-876F-33B45AC6DA3D}" type="parTrans" cxnId="{5437851E-B73F-4EEB-84AB-2C5A5725A4A5}">
      <dgm:prSet/>
      <dgm:spPr/>
      <dgm:t>
        <a:bodyPr/>
        <a:lstStyle/>
        <a:p>
          <a:endParaRPr lang="es-CO"/>
        </a:p>
      </dgm:t>
    </dgm:pt>
    <dgm:pt modelId="{1A242945-847C-44E1-971B-E94DEDB6510C}" type="sibTrans" cxnId="{5437851E-B73F-4EEB-84AB-2C5A5725A4A5}">
      <dgm:prSet/>
      <dgm:spPr/>
      <dgm:t>
        <a:bodyPr/>
        <a:lstStyle/>
        <a:p>
          <a:endParaRPr lang="es-CO"/>
        </a:p>
      </dgm:t>
    </dgm:pt>
    <dgm:pt modelId="{E6A77085-1237-4916-8B48-CE922D933EC2}">
      <dgm:prSet phldrT="[Texto]" custT="1"/>
      <dgm:spPr/>
      <dgm:t>
        <a:bodyPr/>
        <a:lstStyle/>
        <a:p>
          <a:r>
            <a:rPr lang="es-CO" sz="3200" b="1" dirty="0"/>
            <a:t>Instrumentos</a:t>
          </a:r>
        </a:p>
      </dgm:t>
    </dgm:pt>
    <dgm:pt modelId="{48BCB174-55BB-41F6-9270-56F693C373A3}" type="parTrans" cxnId="{0AAA9949-835A-46DA-A43E-1C6DFD6C73B1}">
      <dgm:prSet/>
      <dgm:spPr/>
      <dgm:t>
        <a:bodyPr/>
        <a:lstStyle/>
        <a:p>
          <a:endParaRPr lang="es-CO"/>
        </a:p>
      </dgm:t>
    </dgm:pt>
    <dgm:pt modelId="{E5BCABB8-815B-4C6D-AE6D-EE314674FBE1}" type="sibTrans" cxnId="{0AAA9949-835A-46DA-A43E-1C6DFD6C73B1}">
      <dgm:prSet/>
      <dgm:spPr/>
      <dgm:t>
        <a:bodyPr/>
        <a:lstStyle/>
        <a:p>
          <a:endParaRPr lang="es-CO"/>
        </a:p>
      </dgm:t>
    </dgm:pt>
    <dgm:pt modelId="{F3A9451D-14EE-4CE2-9A97-1C9A68E6A90B}">
      <dgm:prSet phldrT="[Texto]" custT="1"/>
      <dgm:spPr/>
      <dgm:t>
        <a:bodyPr/>
        <a:lstStyle/>
        <a:p>
          <a:r>
            <a:rPr lang="es-CO" sz="3200" dirty="0"/>
            <a:t>índice tabáquico, test de </a:t>
          </a:r>
          <a:r>
            <a:rPr lang="es-CO" sz="3200" dirty="0" err="1"/>
            <a:t>Fagerström</a:t>
          </a:r>
          <a:r>
            <a:rPr lang="es-CO" sz="3200" dirty="0"/>
            <a:t>, Prochaska y DiClemente</a:t>
          </a:r>
        </a:p>
      </dgm:t>
    </dgm:pt>
    <dgm:pt modelId="{1B76C0BF-B9E6-4157-A0E4-17B05C9B35C2}" type="parTrans" cxnId="{2D943E45-46E4-4F09-9D9E-7715A23CEFAC}">
      <dgm:prSet/>
      <dgm:spPr/>
      <dgm:t>
        <a:bodyPr/>
        <a:lstStyle/>
        <a:p>
          <a:endParaRPr lang="es-CO"/>
        </a:p>
      </dgm:t>
    </dgm:pt>
    <dgm:pt modelId="{D33A950D-44F0-42FA-AB95-E478FD839006}" type="sibTrans" cxnId="{2D943E45-46E4-4F09-9D9E-7715A23CEFAC}">
      <dgm:prSet/>
      <dgm:spPr/>
      <dgm:t>
        <a:bodyPr/>
        <a:lstStyle/>
        <a:p>
          <a:endParaRPr lang="es-CO"/>
        </a:p>
      </dgm:t>
    </dgm:pt>
    <dgm:pt modelId="{3764CEFE-3272-4FED-AC83-A5C03DDACFF5}">
      <dgm:prSet phldrT="[Texto]" custT="1"/>
      <dgm:spPr/>
      <dgm:t>
        <a:bodyPr/>
        <a:lstStyle/>
        <a:p>
          <a:r>
            <a:rPr lang="es-ES" sz="2400" dirty="0"/>
            <a:t>Reforzar motivación y controlar en las próximas consultas.</a:t>
          </a:r>
          <a:endParaRPr lang="es-CO" sz="2400" dirty="0"/>
        </a:p>
      </dgm:t>
    </dgm:pt>
    <dgm:pt modelId="{A5573FC2-C38D-4A28-89DF-EDF6FD683B21}" type="sibTrans" cxnId="{2738DC71-194E-4BFA-8E4E-8EE9FEBD5163}">
      <dgm:prSet/>
      <dgm:spPr/>
      <dgm:t>
        <a:bodyPr/>
        <a:lstStyle/>
        <a:p>
          <a:endParaRPr lang="es-CO"/>
        </a:p>
      </dgm:t>
    </dgm:pt>
    <dgm:pt modelId="{B3DB1221-B6B1-4966-B07C-41325C326E6B}" type="parTrans" cxnId="{2738DC71-194E-4BFA-8E4E-8EE9FEBD5163}">
      <dgm:prSet/>
      <dgm:spPr/>
      <dgm:t>
        <a:bodyPr/>
        <a:lstStyle/>
        <a:p>
          <a:endParaRPr lang="es-CO"/>
        </a:p>
      </dgm:t>
    </dgm:pt>
    <dgm:pt modelId="{0DC2FE3A-DC33-448A-9317-A755D25A22F4}" type="pres">
      <dgm:prSet presAssocID="{4DC380EB-CC5A-4910-A54C-F0A96DD96F34}" presName="rootnode" presStyleCnt="0">
        <dgm:presLayoutVars>
          <dgm:chMax/>
          <dgm:chPref/>
          <dgm:dir/>
          <dgm:animLvl val="lvl"/>
        </dgm:presLayoutVars>
      </dgm:prSet>
      <dgm:spPr/>
    </dgm:pt>
    <dgm:pt modelId="{D3297970-6759-4FE8-9EB8-3E98B1FF6377}" type="pres">
      <dgm:prSet presAssocID="{25C9F530-86E9-4145-B1A3-1C44010580CB}" presName="composite" presStyleCnt="0"/>
      <dgm:spPr/>
    </dgm:pt>
    <dgm:pt modelId="{B55D0B07-9461-4A21-AEB7-7811427D537A}" type="pres">
      <dgm:prSet presAssocID="{25C9F530-86E9-4145-B1A3-1C44010580CB}" presName="LShape" presStyleLbl="alignNode1" presStyleIdx="0" presStyleCnt="5" custLinFactNeighborY="3390"/>
      <dgm:spPr/>
    </dgm:pt>
    <dgm:pt modelId="{21539648-7033-4B5B-8F5C-A43B2CCD8B88}" type="pres">
      <dgm:prSet presAssocID="{25C9F530-86E9-4145-B1A3-1C44010580C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F01C188-5336-4791-8E44-A3B4D34707C3}" type="pres">
      <dgm:prSet presAssocID="{25C9F530-86E9-4145-B1A3-1C44010580CB}" presName="Triangle" presStyleLbl="alignNode1" presStyleIdx="1" presStyleCnt="5"/>
      <dgm:spPr/>
    </dgm:pt>
    <dgm:pt modelId="{39A41D26-1629-4B22-AA11-83B16EE315E9}" type="pres">
      <dgm:prSet presAssocID="{03E52A32-6FED-4514-9E92-7A82BA49488E}" presName="sibTrans" presStyleCnt="0"/>
      <dgm:spPr/>
    </dgm:pt>
    <dgm:pt modelId="{BB5814EF-47A4-4010-8885-9133AD9E4189}" type="pres">
      <dgm:prSet presAssocID="{03E52A32-6FED-4514-9E92-7A82BA49488E}" presName="space" presStyleCnt="0"/>
      <dgm:spPr/>
    </dgm:pt>
    <dgm:pt modelId="{7F91EE95-6153-455B-9C86-80B55A54E302}" type="pres">
      <dgm:prSet presAssocID="{063C692C-E1E9-4EF5-8A3C-B555AC2F280D}" presName="composite" presStyleCnt="0"/>
      <dgm:spPr/>
    </dgm:pt>
    <dgm:pt modelId="{CA653E86-1744-4AF5-B7C8-4B944E46A672}" type="pres">
      <dgm:prSet presAssocID="{063C692C-E1E9-4EF5-8A3C-B555AC2F280D}" presName="LShape" presStyleLbl="alignNode1" presStyleIdx="2" presStyleCnt="5"/>
      <dgm:spPr/>
    </dgm:pt>
    <dgm:pt modelId="{1E6C5E22-C16B-4722-9898-35803DF850DD}" type="pres">
      <dgm:prSet presAssocID="{063C692C-E1E9-4EF5-8A3C-B555AC2F280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32FB4C7-BD68-4166-9D93-B203C546BEB2}" type="pres">
      <dgm:prSet presAssocID="{063C692C-E1E9-4EF5-8A3C-B555AC2F280D}" presName="Triangle" presStyleLbl="alignNode1" presStyleIdx="3" presStyleCnt="5"/>
      <dgm:spPr/>
    </dgm:pt>
    <dgm:pt modelId="{CCB9DF0C-90DE-4979-9C83-1DAD61D0F35E}" type="pres">
      <dgm:prSet presAssocID="{1A242945-847C-44E1-971B-E94DEDB6510C}" presName="sibTrans" presStyleCnt="0"/>
      <dgm:spPr/>
    </dgm:pt>
    <dgm:pt modelId="{7ACBD2B5-7E8C-40BE-BF06-7BE15A929B9D}" type="pres">
      <dgm:prSet presAssocID="{1A242945-847C-44E1-971B-E94DEDB6510C}" presName="space" presStyleCnt="0"/>
      <dgm:spPr/>
    </dgm:pt>
    <dgm:pt modelId="{6B144134-33FA-4FA8-815D-4B9C74A608ED}" type="pres">
      <dgm:prSet presAssocID="{E6A77085-1237-4916-8B48-CE922D933EC2}" presName="composite" presStyleCnt="0"/>
      <dgm:spPr/>
    </dgm:pt>
    <dgm:pt modelId="{2CB3062F-883F-49C3-B24A-3CC1648C8C52}" type="pres">
      <dgm:prSet presAssocID="{E6A77085-1237-4916-8B48-CE922D933EC2}" presName="LShape" presStyleLbl="alignNode1" presStyleIdx="4" presStyleCnt="5"/>
      <dgm:spPr/>
    </dgm:pt>
    <dgm:pt modelId="{20E9D341-E3B6-4244-8612-B8A8BAD00AFE}" type="pres">
      <dgm:prSet presAssocID="{E6A77085-1237-4916-8B48-CE922D933EC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69EB610-4082-41A9-A639-821D02A837EA}" type="presOf" srcId="{4DC380EB-CC5A-4910-A54C-F0A96DD96F34}" destId="{0DC2FE3A-DC33-448A-9317-A755D25A22F4}" srcOrd="0" destOrd="0" presId="urn:microsoft.com/office/officeart/2009/3/layout/StepUpProcess"/>
    <dgm:cxn modelId="{0CA7EA15-D323-4B15-8683-BD411EC8FAEA}" type="presOf" srcId="{063C692C-E1E9-4EF5-8A3C-B555AC2F280D}" destId="{1E6C5E22-C16B-4722-9898-35803DF850DD}" srcOrd="0" destOrd="0" presId="urn:microsoft.com/office/officeart/2009/3/layout/StepUpProcess"/>
    <dgm:cxn modelId="{5437851E-B73F-4EEB-84AB-2C5A5725A4A5}" srcId="{4DC380EB-CC5A-4910-A54C-F0A96DD96F34}" destId="{063C692C-E1E9-4EF5-8A3C-B555AC2F280D}" srcOrd="1" destOrd="0" parTransId="{9C03A91F-34E0-4D37-876F-33B45AC6DA3D}" sibTransId="{1A242945-847C-44E1-971B-E94DEDB6510C}"/>
    <dgm:cxn modelId="{6C727721-2FB6-4585-B28B-89A9DCE3DBE8}" type="presOf" srcId="{F3A9451D-14EE-4CE2-9A97-1C9A68E6A90B}" destId="{20E9D341-E3B6-4244-8612-B8A8BAD00AFE}" srcOrd="0" destOrd="1" presId="urn:microsoft.com/office/officeart/2009/3/layout/StepUpProcess"/>
    <dgm:cxn modelId="{0B013D3A-5B22-4BD4-983F-82DA2F5F3C40}" srcId="{4DC380EB-CC5A-4910-A54C-F0A96DD96F34}" destId="{25C9F530-86E9-4145-B1A3-1C44010580CB}" srcOrd="0" destOrd="0" parTransId="{3B28A6AC-B9BB-4DAC-AC3A-5468D0AFF5E8}" sibTransId="{03E52A32-6FED-4514-9E92-7A82BA49488E}"/>
    <dgm:cxn modelId="{1FA59342-CFC1-43EF-BA79-396BA14CB627}" type="presOf" srcId="{F618A232-893E-430F-AC4D-453AD2038854}" destId="{21539648-7033-4B5B-8F5C-A43B2CCD8B88}" srcOrd="0" destOrd="1" presId="urn:microsoft.com/office/officeart/2009/3/layout/StepUpProcess"/>
    <dgm:cxn modelId="{2D943E45-46E4-4F09-9D9E-7715A23CEFAC}" srcId="{E6A77085-1237-4916-8B48-CE922D933EC2}" destId="{F3A9451D-14EE-4CE2-9A97-1C9A68E6A90B}" srcOrd="0" destOrd="0" parTransId="{1B76C0BF-B9E6-4157-A0E4-17B05C9B35C2}" sibTransId="{D33A950D-44F0-42FA-AB95-E478FD839006}"/>
    <dgm:cxn modelId="{E6D77D68-D693-4601-AC51-B8F0B1F1DD4F}" type="presOf" srcId="{E6A77085-1237-4916-8B48-CE922D933EC2}" destId="{20E9D341-E3B6-4244-8612-B8A8BAD00AFE}" srcOrd="0" destOrd="0" presId="urn:microsoft.com/office/officeart/2009/3/layout/StepUpProcess"/>
    <dgm:cxn modelId="{0AAA9949-835A-46DA-A43E-1C6DFD6C73B1}" srcId="{4DC380EB-CC5A-4910-A54C-F0A96DD96F34}" destId="{E6A77085-1237-4916-8B48-CE922D933EC2}" srcOrd="2" destOrd="0" parTransId="{48BCB174-55BB-41F6-9270-56F693C373A3}" sibTransId="{E5BCABB8-815B-4C6D-AE6D-EE314674FBE1}"/>
    <dgm:cxn modelId="{2738DC71-194E-4BFA-8E4E-8EE9FEBD5163}" srcId="{063C692C-E1E9-4EF5-8A3C-B555AC2F280D}" destId="{3764CEFE-3272-4FED-AC83-A5C03DDACFF5}" srcOrd="0" destOrd="0" parTransId="{B3DB1221-B6B1-4966-B07C-41325C326E6B}" sibTransId="{A5573FC2-C38D-4A28-89DF-EDF6FD683B21}"/>
    <dgm:cxn modelId="{8FFB4CA7-E333-4A25-B360-56AFB1A22DE2}" srcId="{25C9F530-86E9-4145-B1A3-1C44010580CB}" destId="{F618A232-893E-430F-AC4D-453AD2038854}" srcOrd="0" destOrd="0" parTransId="{A24298CC-F85F-41D6-A460-B44C901896B6}" sibTransId="{BA9933CE-0FC6-44E5-8003-04D8ECF4A35E}"/>
    <dgm:cxn modelId="{C995BDB4-489E-4B2F-BA4F-5676B60EF720}" type="presOf" srcId="{25C9F530-86E9-4145-B1A3-1C44010580CB}" destId="{21539648-7033-4B5B-8F5C-A43B2CCD8B88}" srcOrd="0" destOrd="0" presId="urn:microsoft.com/office/officeart/2009/3/layout/StepUpProcess"/>
    <dgm:cxn modelId="{B623ECDA-E8ED-4B24-8CB2-0B662106F4C8}" type="presOf" srcId="{3764CEFE-3272-4FED-AC83-A5C03DDACFF5}" destId="{1E6C5E22-C16B-4722-9898-35803DF850DD}" srcOrd="0" destOrd="1" presId="urn:microsoft.com/office/officeart/2009/3/layout/StepUpProcess"/>
    <dgm:cxn modelId="{A0FC1BE5-347A-4064-BE17-4FB7A7F4CA32}" type="presParOf" srcId="{0DC2FE3A-DC33-448A-9317-A755D25A22F4}" destId="{D3297970-6759-4FE8-9EB8-3E98B1FF6377}" srcOrd="0" destOrd="0" presId="urn:microsoft.com/office/officeart/2009/3/layout/StepUpProcess"/>
    <dgm:cxn modelId="{3AD891D3-DC7A-422C-879D-D9DFB821B9E5}" type="presParOf" srcId="{D3297970-6759-4FE8-9EB8-3E98B1FF6377}" destId="{B55D0B07-9461-4A21-AEB7-7811427D537A}" srcOrd="0" destOrd="0" presId="urn:microsoft.com/office/officeart/2009/3/layout/StepUpProcess"/>
    <dgm:cxn modelId="{C12AC329-C926-4976-AC9F-C33289761BDD}" type="presParOf" srcId="{D3297970-6759-4FE8-9EB8-3E98B1FF6377}" destId="{21539648-7033-4B5B-8F5C-A43B2CCD8B88}" srcOrd="1" destOrd="0" presId="urn:microsoft.com/office/officeart/2009/3/layout/StepUpProcess"/>
    <dgm:cxn modelId="{96C02C4D-1BF4-4554-AF6A-929872F03142}" type="presParOf" srcId="{D3297970-6759-4FE8-9EB8-3E98B1FF6377}" destId="{CF01C188-5336-4791-8E44-A3B4D34707C3}" srcOrd="2" destOrd="0" presId="urn:microsoft.com/office/officeart/2009/3/layout/StepUpProcess"/>
    <dgm:cxn modelId="{79D7F670-BC4A-4E00-A45F-E1B070FCF387}" type="presParOf" srcId="{0DC2FE3A-DC33-448A-9317-A755D25A22F4}" destId="{39A41D26-1629-4B22-AA11-83B16EE315E9}" srcOrd="1" destOrd="0" presId="urn:microsoft.com/office/officeart/2009/3/layout/StepUpProcess"/>
    <dgm:cxn modelId="{9317B4B4-E1CB-4FF2-A72D-5946DA27D814}" type="presParOf" srcId="{39A41D26-1629-4B22-AA11-83B16EE315E9}" destId="{BB5814EF-47A4-4010-8885-9133AD9E4189}" srcOrd="0" destOrd="0" presId="urn:microsoft.com/office/officeart/2009/3/layout/StepUpProcess"/>
    <dgm:cxn modelId="{B953C117-FC80-4DF1-AACF-2D85C8775E85}" type="presParOf" srcId="{0DC2FE3A-DC33-448A-9317-A755D25A22F4}" destId="{7F91EE95-6153-455B-9C86-80B55A54E302}" srcOrd="2" destOrd="0" presId="urn:microsoft.com/office/officeart/2009/3/layout/StepUpProcess"/>
    <dgm:cxn modelId="{7A22ABEB-5648-4B5A-864C-ED20DEB4E46F}" type="presParOf" srcId="{7F91EE95-6153-455B-9C86-80B55A54E302}" destId="{CA653E86-1744-4AF5-B7C8-4B944E46A672}" srcOrd="0" destOrd="0" presId="urn:microsoft.com/office/officeart/2009/3/layout/StepUpProcess"/>
    <dgm:cxn modelId="{14B8A812-32D3-4B79-8EFD-D1951A93ADD1}" type="presParOf" srcId="{7F91EE95-6153-455B-9C86-80B55A54E302}" destId="{1E6C5E22-C16B-4722-9898-35803DF850DD}" srcOrd="1" destOrd="0" presId="urn:microsoft.com/office/officeart/2009/3/layout/StepUpProcess"/>
    <dgm:cxn modelId="{88D2A566-FF1F-4B2A-B464-7E0BEC5A90E7}" type="presParOf" srcId="{7F91EE95-6153-455B-9C86-80B55A54E302}" destId="{C32FB4C7-BD68-4166-9D93-B203C546BEB2}" srcOrd="2" destOrd="0" presId="urn:microsoft.com/office/officeart/2009/3/layout/StepUpProcess"/>
    <dgm:cxn modelId="{444F3807-CA36-4CE6-9282-78A61545C298}" type="presParOf" srcId="{0DC2FE3A-DC33-448A-9317-A755D25A22F4}" destId="{CCB9DF0C-90DE-4979-9C83-1DAD61D0F35E}" srcOrd="3" destOrd="0" presId="urn:microsoft.com/office/officeart/2009/3/layout/StepUpProcess"/>
    <dgm:cxn modelId="{6CD93414-808B-4884-A013-0EEE2FCE0C75}" type="presParOf" srcId="{CCB9DF0C-90DE-4979-9C83-1DAD61D0F35E}" destId="{7ACBD2B5-7E8C-40BE-BF06-7BE15A929B9D}" srcOrd="0" destOrd="0" presId="urn:microsoft.com/office/officeart/2009/3/layout/StepUpProcess"/>
    <dgm:cxn modelId="{610BBDB3-D6C2-410A-ACB2-91ECA1EC2239}" type="presParOf" srcId="{0DC2FE3A-DC33-448A-9317-A755D25A22F4}" destId="{6B144134-33FA-4FA8-815D-4B9C74A608ED}" srcOrd="4" destOrd="0" presId="urn:microsoft.com/office/officeart/2009/3/layout/StepUpProcess"/>
    <dgm:cxn modelId="{BC883778-1EC6-448F-B4EC-BB519F834209}" type="presParOf" srcId="{6B144134-33FA-4FA8-815D-4B9C74A608ED}" destId="{2CB3062F-883F-49C3-B24A-3CC1648C8C52}" srcOrd="0" destOrd="0" presId="urn:microsoft.com/office/officeart/2009/3/layout/StepUpProcess"/>
    <dgm:cxn modelId="{F732D54E-774B-4C99-8281-976377DD2227}" type="presParOf" srcId="{6B144134-33FA-4FA8-815D-4B9C74A608ED}" destId="{20E9D341-E3B6-4244-8612-B8A8BAD00AF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1D2A-496A-41B6-A2D3-D1BE2CC783C1}">
      <dsp:nvSpPr>
        <dsp:cNvPr id="0" name=""/>
        <dsp:cNvSpPr/>
      </dsp:nvSpPr>
      <dsp:spPr>
        <a:xfrm>
          <a:off x="0" y="202690"/>
          <a:ext cx="10515600" cy="65149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Detección temprana</a:t>
          </a:r>
        </a:p>
      </dsp:txBody>
      <dsp:txXfrm>
        <a:off x="0" y="202690"/>
        <a:ext cx="10515600" cy="651499"/>
      </dsp:txXfrm>
    </dsp:sp>
    <dsp:sp modelId="{C86A185C-E150-473E-A08A-3F584EAE4D6D}">
      <dsp:nvSpPr>
        <dsp:cNvPr id="0" name=""/>
        <dsp:cNvSpPr/>
      </dsp:nvSpPr>
      <dsp:spPr>
        <a:xfrm>
          <a:off x="3584" y="1196322"/>
          <a:ext cx="4970264" cy="2893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el caso de lactantes y preescolares que tengan historia clínica de 3 episodios o más de sibilancias, se debe determinar la probabilidad de desarrollo de asma en el futuro con el uso del índice predictor de asma (IPA),</a:t>
          </a:r>
          <a:endParaRPr lang="es-CO" sz="1800" kern="1200" dirty="0"/>
        </a:p>
      </dsp:txBody>
      <dsp:txXfrm>
        <a:off x="3584" y="1196322"/>
        <a:ext cx="4970264" cy="2893653"/>
      </dsp:txXfrm>
    </dsp:sp>
    <dsp:sp modelId="{F27A5920-F011-49C3-84A2-21FDECD51802}">
      <dsp:nvSpPr>
        <dsp:cNvPr id="0" name=""/>
        <dsp:cNvSpPr/>
      </dsp:nvSpPr>
      <dsp:spPr>
        <a:xfrm>
          <a:off x="4973848" y="1118931"/>
          <a:ext cx="5538166" cy="321470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Niños, adolescentes, adultos con: </a:t>
          </a:r>
          <a:r>
            <a:rPr lang="es-ES" sz="1600" kern="1200" dirty="0"/>
            <a:t>síntomas respiratorios recurrentes o persistentes como sibilancias, disnea, tos crónica (duración mayor a 8 semanas) que empeoran en la noche o madrugada y varían en intensidad y duración y que se pueden asociar a desencadenantes infecciosos, físicos o ambientales,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 descartar la presencia de tuberculosis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 realizar el seguimiento clínico correspondiente para confirmar o descartar el diagnóstico de asma.</a:t>
          </a:r>
          <a:endParaRPr lang="es-CO" sz="1600" kern="1200" dirty="0"/>
        </a:p>
      </dsp:txBody>
      <dsp:txXfrm>
        <a:off x="4973848" y="1118931"/>
        <a:ext cx="5538166" cy="3214704"/>
      </dsp:txXfrm>
    </dsp:sp>
    <dsp:sp modelId="{E6BD4132-3DEF-4481-AF6E-2814A8BA358A}">
      <dsp:nvSpPr>
        <dsp:cNvPr id="0" name=""/>
        <dsp:cNvSpPr/>
      </dsp:nvSpPr>
      <dsp:spPr>
        <a:xfrm>
          <a:off x="0" y="4089976"/>
          <a:ext cx="10515600" cy="32151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1D2A-496A-41B6-A2D3-D1BE2CC783C1}">
      <dsp:nvSpPr>
        <dsp:cNvPr id="0" name=""/>
        <dsp:cNvSpPr/>
      </dsp:nvSpPr>
      <dsp:spPr>
        <a:xfrm>
          <a:off x="0" y="202690"/>
          <a:ext cx="10515600" cy="6514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Diagnostico oportuno</a:t>
          </a:r>
        </a:p>
      </dsp:txBody>
      <dsp:txXfrm>
        <a:off x="0" y="202690"/>
        <a:ext cx="10515600" cy="651499"/>
      </dsp:txXfrm>
    </dsp:sp>
    <dsp:sp modelId="{C86A185C-E150-473E-A08A-3F584EAE4D6D}">
      <dsp:nvSpPr>
        <dsp:cNvPr id="0" name=""/>
        <dsp:cNvSpPr/>
      </dsp:nvSpPr>
      <dsp:spPr>
        <a:xfrm>
          <a:off x="52" y="985317"/>
          <a:ext cx="5842782" cy="289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Confirmarse el diagnóstico de acuerdo con las guías de práctica clínica, con el fin de evitar sobre registro o subregistro de la patología, y abordar de manera adecuada el manejo del paciente.</a:t>
          </a:r>
          <a:endParaRPr lang="es-CO" sz="1600" kern="1200" dirty="0"/>
        </a:p>
      </dsp:txBody>
      <dsp:txXfrm>
        <a:off x="52" y="985317"/>
        <a:ext cx="5842782" cy="2893653"/>
      </dsp:txXfrm>
    </dsp:sp>
    <dsp:sp modelId="{E6BD4132-3DEF-4481-AF6E-2814A8BA358A}">
      <dsp:nvSpPr>
        <dsp:cNvPr id="0" name=""/>
        <dsp:cNvSpPr/>
      </dsp:nvSpPr>
      <dsp:spPr>
        <a:xfrm>
          <a:off x="0" y="4089976"/>
          <a:ext cx="10515600" cy="321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9B386-53EA-4BD8-BADA-0E085E5D9AE5}">
      <dsp:nvSpPr>
        <dsp:cNvPr id="0" name=""/>
        <dsp:cNvSpPr/>
      </dsp:nvSpPr>
      <dsp:spPr>
        <a:xfrm>
          <a:off x="4049217" y="468"/>
          <a:ext cx="6073826" cy="1827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Pruebas de alergias, </a:t>
          </a:r>
          <a:r>
            <a:rPr lang="es-CO" sz="2400" kern="1200" dirty="0" err="1"/>
            <a:t>Rx</a:t>
          </a:r>
          <a:r>
            <a:rPr lang="es-CO" sz="2400" kern="1200" dirty="0"/>
            <a:t> de tórax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Niveles de eosinofilia u otros.</a:t>
          </a:r>
        </a:p>
      </dsp:txBody>
      <dsp:txXfrm>
        <a:off x="4049217" y="228860"/>
        <a:ext cx="5388652" cy="1370349"/>
      </dsp:txXfrm>
    </dsp:sp>
    <dsp:sp modelId="{8EB2E304-C823-42E4-963B-CA0D4C390E17}">
      <dsp:nvSpPr>
        <dsp:cNvPr id="0" name=""/>
        <dsp:cNvSpPr/>
      </dsp:nvSpPr>
      <dsp:spPr>
        <a:xfrm>
          <a:off x="0" y="11138"/>
          <a:ext cx="4049217" cy="1827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Evaluar con evidencia científica disponible en el momento</a:t>
          </a:r>
        </a:p>
      </dsp:txBody>
      <dsp:txXfrm>
        <a:off x="89193" y="100331"/>
        <a:ext cx="3870831" cy="1648746"/>
      </dsp:txXfrm>
    </dsp:sp>
    <dsp:sp modelId="{26E5FDA8-8505-42C5-A036-92452F5C9E14}">
      <dsp:nvSpPr>
        <dsp:cNvPr id="0" name=""/>
        <dsp:cNvSpPr/>
      </dsp:nvSpPr>
      <dsp:spPr>
        <a:xfrm>
          <a:off x="4049217" y="2010314"/>
          <a:ext cx="6073826" cy="1827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Valorar con referencia el Decreto 1477 de 2014, Tabla de Enfermedades Laborales y la Guía de Atención Integral de Salud Ocupacional Basada en la Evidencia para Asma Ocupacional. </a:t>
          </a:r>
          <a:endParaRPr lang="es-CO" sz="2000" kern="1200" dirty="0"/>
        </a:p>
      </dsp:txBody>
      <dsp:txXfrm>
        <a:off x="4049217" y="2238706"/>
        <a:ext cx="5388652" cy="1370349"/>
      </dsp:txXfrm>
    </dsp:sp>
    <dsp:sp modelId="{7D05FB2B-29FD-47D9-A7AD-D144D5FBD130}">
      <dsp:nvSpPr>
        <dsp:cNvPr id="0" name=""/>
        <dsp:cNvSpPr/>
      </dsp:nvSpPr>
      <dsp:spPr>
        <a:xfrm>
          <a:off x="0" y="2010782"/>
          <a:ext cx="4049217" cy="182713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solidFill>
                <a:schemeClr val="tx1"/>
              </a:solidFill>
            </a:rPr>
            <a:t>Sospecha de Asma ocupacional</a:t>
          </a:r>
        </a:p>
      </dsp:txBody>
      <dsp:txXfrm>
        <a:off x="89193" y="2099975"/>
        <a:ext cx="3870831" cy="1648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72A0-E7A6-495B-9B7B-1054D5A08433}">
      <dsp:nvSpPr>
        <dsp:cNvPr id="0" name=""/>
        <dsp:cNvSpPr/>
      </dsp:nvSpPr>
      <dsp:spPr>
        <a:xfrm rot="16200000">
          <a:off x="-506933" y="506933"/>
          <a:ext cx="4351338" cy="333747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69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u="sng" kern="1200" dirty="0"/>
            <a:t>Esteroide inhalado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A todos los pacientes con diagnóstico confirmado.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No suspender a pesar de  mejoría y frecuencia de la severidad de los síntomas.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000" kern="1200" dirty="0"/>
        </a:p>
      </dsp:txBody>
      <dsp:txXfrm rot="5400000">
        <a:off x="1" y="870267"/>
        <a:ext cx="3337470" cy="2610802"/>
      </dsp:txXfrm>
    </dsp:sp>
    <dsp:sp modelId="{AB61D240-B685-47C8-B3E0-175D2E81B4B2}">
      <dsp:nvSpPr>
        <dsp:cNvPr id="0" name=""/>
        <dsp:cNvSpPr/>
      </dsp:nvSpPr>
      <dsp:spPr>
        <a:xfrm rot="16200000">
          <a:off x="3093016" y="506933"/>
          <a:ext cx="4351338" cy="3337470"/>
        </a:xfrm>
        <a:prstGeom prst="flowChartManualOperati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69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u="sng" kern="1200" dirty="0"/>
            <a:t>En cualquier nivel de atención</a:t>
          </a:r>
          <a:endParaRPr lang="es-CO" sz="26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Se debe realizar siempre que se esté ante la presencia de un paciente con asma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Dosis, criterio medico, estado clínico, GPC.</a:t>
          </a:r>
        </a:p>
      </dsp:txBody>
      <dsp:txXfrm rot="5400000">
        <a:off x="3599950" y="870267"/>
        <a:ext cx="3337470" cy="2610802"/>
      </dsp:txXfrm>
    </dsp:sp>
    <dsp:sp modelId="{58684562-5353-426A-9D5A-10EC44D62E93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695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u="sng" kern="1200" dirty="0"/>
            <a:t>No diferir por temas administrativo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Como la derivación a centros especializados de pacientes con asma severa o de difícil control.</a:t>
          </a:r>
          <a:endParaRPr lang="es-CO" sz="2000" kern="1200" dirty="0"/>
        </a:p>
      </dsp:txBody>
      <dsp:txXfrm rot="5400000">
        <a:off x="7176846" y="870267"/>
        <a:ext cx="3337470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1DB7-0974-4D51-A7C9-1200B7F95260}">
      <dsp:nvSpPr>
        <dsp:cNvPr id="0" name=""/>
        <dsp:cNvSpPr/>
      </dsp:nvSpPr>
      <dsp:spPr>
        <a:xfrm>
          <a:off x="3600775" y="1429650"/>
          <a:ext cx="3314049" cy="33140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Mayores de 40 años con factores de riesgo</a:t>
          </a:r>
        </a:p>
      </dsp:txBody>
      <dsp:txXfrm>
        <a:off x="4086106" y="1914981"/>
        <a:ext cx="2343387" cy="2343387"/>
      </dsp:txXfrm>
    </dsp:sp>
    <dsp:sp modelId="{190A36BF-2BE8-44A9-8A08-53E3F4DC7E1B}">
      <dsp:nvSpPr>
        <dsp:cNvPr id="0" name=""/>
        <dsp:cNvSpPr/>
      </dsp:nvSpPr>
      <dsp:spPr>
        <a:xfrm>
          <a:off x="4429287" y="102246"/>
          <a:ext cx="1657024" cy="16570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Exposición constante a humo de tabaco (tabaquismo de segunda mano)</a:t>
          </a:r>
          <a:endParaRPr lang="es-CO" sz="1400" kern="1200" dirty="0"/>
        </a:p>
      </dsp:txBody>
      <dsp:txXfrm>
        <a:off x="4671953" y="344912"/>
        <a:ext cx="1171692" cy="1171692"/>
      </dsp:txXfrm>
    </dsp:sp>
    <dsp:sp modelId="{815529A9-087A-4C12-A9B4-538740A70027}">
      <dsp:nvSpPr>
        <dsp:cNvPr id="0" name=""/>
        <dsp:cNvSpPr/>
      </dsp:nvSpPr>
      <dsp:spPr>
        <a:xfrm>
          <a:off x="6479674" y="1695994"/>
          <a:ext cx="1657024" cy="16570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Exposición al humo de biomasa ≥ 10 años</a:t>
          </a:r>
          <a:endParaRPr lang="es-CO" sz="1400" kern="1200" dirty="0"/>
        </a:p>
      </dsp:txBody>
      <dsp:txXfrm>
        <a:off x="6722340" y="1938660"/>
        <a:ext cx="1171692" cy="1171692"/>
      </dsp:txXfrm>
    </dsp:sp>
    <dsp:sp modelId="{56E22DAC-1E15-4D20-B64D-958C537416A6}">
      <dsp:nvSpPr>
        <dsp:cNvPr id="0" name=""/>
        <dsp:cNvSpPr/>
      </dsp:nvSpPr>
      <dsp:spPr>
        <a:xfrm>
          <a:off x="5696503" y="4002336"/>
          <a:ext cx="1657024" cy="16570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Antecedente de tuberculosis.</a:t>
          </a:r>
          <a:endParaRPr lang="es-CO" sz="1400" kern="1200" dirty="0"/>
        </a:p>
      </dsp:txBody>
      <dsp:txXfrm>
        <a:off x="5939169" y="4245002"/>
        <a:ext cx="1171692" cy="1171692"/>
      </dsp:txXfrm>
    </dsp:sp>
    <dsp:sp modelId="{34523F57-59B3-4DE8-8935-1E7FD0BC811C}">
      <dsp:nvSpPr>
        <dsp:cNvPr id="0" name=""/>
        <dsp:cNvSpPr/>
      </dsp:nvSpPr>
      <dsp:spPr>
        <a:xfrm>
          <a:off x="3162074" y="4065614"/>
          <a:ext cx="1657024" cy="16570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Exposición ocupacional a humos, gases o vapores tóxicos</a:t>
          </a:r>
          <a:endParaRPr lang="es-CO" sz="1400" kern="1200" dirty="0"/>
        </a:p>
      </dsp:txBody>
      <dsp:txXfrm>
        <a:off x="3404740" y="4308280"/>
        <a:ext cx="1171692" cy="1171692"/>
      </dsp:txXfrm>
    </dsp:sp>
    <dsp:sp modelId="{68033545-B678-4B88-8743-E23134C6F81D}">
      <dsp:nvSpPr>
        <dsp:cNvPr id="0" name=""/>
        <dsp:cNvSpPr/>
      </dsp:nvSpPr>
      <dsp:spPr>
        <a:xfrm>
          <a:off x="2378889" y="1591948"/>
          <a:ext cx="1657024" cy="16570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Fumador y exfumador (principalmente fumador o exfumador de ≥ 10 paquetes año</a:t>
          </a:r>
          <a:r>
            <a:rPr lang="es-ES" sz="1200" kern="1200" dirty="0"/>
            <a:t>)</a:t>
          </a:r>
          <a:endParaRPr lang="es-CO" sz="1200" kern="1200" dirty="0"/>
        </a:p>
      </dsp:txBody>
      <dsp:txXfrm>
        <a:off x="2621555" y="1834614"/>
        <a:ext cx="1171692" cy="1171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E8F47-9126-4845-AB9F-2889298B2DF4}">
      <dsp:nvSpPr>
        <dsp:cNvPr id="0" name=""/>
        <dsp:cNvSpPr/>
      </dsp:nvSpPr>
      <dsp:spPr>
        <a:xfrm>
          <a:off x="3815876" y="0"/>
          <a:ext cx="5049099" cy="50490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Manejo de exacerbaciones  </a:t>
          </a:r>
        </a:p>
      </dsp:txBody>
      <dsp:txXfrm>
        <a:off x="5393720" y="252455"/>
        <a:ext cx="1893412" cy="504910"/>
      </dsp:txXfrm>
    </dsp:sp>
    <dsp:sp modelId="{EAD8E560-4024-481D-A2DE-8D4C1C7C47CF}">
      <dsp:nvSpPr>
        <dsp:cNvPr id="0" name=""/>
        <dsp:cNvSpPr/>
      </dsp:nvSpPr>
      <dsp:spPr>
        <a:xfrm>
          <a:off x="4194559" y="757364"/>
          <a:ext cx="4291735" cy="42917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Prevención secundaria (vacunación)</a:t>
          </a:r>
        </a:p>
      </dsp:txBody>
      <dsp:txXfrm>
        <a:off x="5415021" y="1004139"/>
        <a:ext cx="1850810" cy="493549"/>
      </dsp:txXfrm>
    </dsp:sp>
    <dsp:sp modelId="{A1371661-B31B-4F4C-A744-8D7CAC8A019E}">
      <dsp:nvSpPr>
        <dsp:cNvPr id="0" name=""/>
        <dsp:cNvSpPr/>
      </dsp:nvSpPr>
      <dsp:spPr>
        <a:xfrm>
          <a:off x="4573241" y="1514729"/>
          <a:ext cx="3534370" cy="35343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Autocuidado (cesación del consumo de tabaco)</a:t>
          </a:r>
        </a:p>
      </dsp:txBody>
      <dsp:txXfrm>
        <a:off x="5425908" y="1758601"/>
        <a:ext cx="1829036" cy="487743"/>
      </dsp:txXfrm>
    </dsp:sp>
    <dsp:sp modelId="{B5200E85-6B2E-4030-90D2-5249031D9734}">
      <dsp:nvSpPr>
        <dsp:cNvPr id="0" name=""/>
        <dsp:cNvSpPr/>
      </dsp:nvSpPr>
      <dsp:spPr>
        <a:xfrm>
          <a:off x="4951924" y="2272094"/>
          <a:ext cx="2777005" cy="27770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Adherencia y control clínico </a:t>
          </a:r>
        </a:p>
      </dsp:txBody>
      <dsp:txXfrm>
        <a:off x="5590635" y="2522025"/>
        <a:ext cx="1499582" cy="499860"/>
      </dsp:txXfrm>
    </dsp:sp>
    <dsp:sp modelId="{845A2D33-6968-43CE-8100-EF91398C7171}">
      <dsp:nvSpPr>
        <dsp:cNvPr id="0" name=""/>
        <dsp:cNvSpPr/>
      </dsp:nvSpPr>
      <dsp:spPr>
        <a:xfrm>
          <a:off x="5330606" y="3029459"/>
          <a:ext cx="2019640" cy="20196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Farmacológico  y no según gravedad. GPC</a:t>
          </a:r>
        </a:p>
      </dsp:txBody>
      <dsp:txXfrm>
        <a:off x="5626375" y="3534369"/>
        <a:ext cx="1428101" cy="1009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B46E2-F43F-4EC6-9973-55FFD33BEA56}">
      <dsp:nvSpPr>
        <dsp:cNvPr id="0" name=""/>
        <dsp:cNvSpPr/>
      </dsp:nvSpPr>
      <dsp:spPr>
        <a:xfrm>
          <a:off x="1781" y="1399962"/>
          <a:ext cx="1772038" cy="118135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29CB-42F6-41D0-9737-06E5239F0D3A}">
      <dsp:nvSpPr>
        <dsp:cNvPr id="0" name=""/>
        <dsp:cNvSpPr/>
      </dsp:nvSpPr>
      <dsp:spPr>
        <a:xfrm>
          <a:off x="1847808" y="2655189"/>
          <a:ext cx="2510541" cy="155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Intervención Breve (Consejería breve )&lt;10 min la </a:t>
          </a:r>
          <a:r>
            <a:rPr lang="es-ES" sz="1600" kern="1200" dirty="0"/>
            <a:t>más costo-efectiva es la Estrategia de las 5As, la cual implica cinco pasos: Averiguar, Asesorar Apreciar, Ayudar y Acordar.</a:t>
          </a:r>
          <a:endParaRPr lang="es-CO" sz="1600" kern="1200" dirty="0"/>
        </a:p>
      </dsp:txBody>
      <dsp:txXfrm>
        <a:off x="1847808" y="2655189"/>
        <a:ext cx="2510541" cy="1550717"/>
      </dsp:txXfrm>
    </dsp:sp>
    <dsp:sp modelId="{A1172B99-29A2-4395-8148-3D4A2905A08D}">
      <dsp:nvSpPr>
        <dsp:cNvPr id="0" name=""/>
        <dsp:cNvSpPr/>
      </dsp:nvSpPr>
      <dsp:spPr>
        <a:xfrm>
          <a:off x="1626303" y="2433874"/>
          <a:ext cx="602934" cy="60309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16193-267F-41A3-8236-90D02B4B3EE1}">
      <dsp:nvSpPr>
        <dsp:cNvPr id="0" name=""/>
        <dsp:cNvSpPr/>
      </dsp:nvSpPr>
      <dsp:spPr>
        <a:xfrm rot="5400000">
          <a:off x="3994304" y="2433952"/>
          <a:ext cx="603090" cy="602934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2A651-2932-43FB-8E7D-290D9969EA0E}">
      <dsp:nvSpPr>
        <dsp:cNvPr id="0" name=""/>
        <dsp:cNvSpPr/>
      </dsp:nvSpPr>
      <dsp:spPr>
        <a:xfrm rot="16200000">
          <a:off x="1626225" y="3824512"/>
          <a:ext cx="603090" cy="602934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A2C27-74CF-4CE1-AE0F-2735EB82A29E}">
      <dsp:nvSpPr>
        <dsp:cNvPr id="0" name=""/>
        <dsp:cNvSpPr/>
      </dsp:nvSpPr>
      <dsp:spPr>
        <a:xfrm rot="10800000">
          <a:off x="3994382" y="3824434"/>
          <a:ext cx="602934" cy="603090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19D31-0502-4B04-AFB3-A0CCA86F297A}">
      <dsp:nvSpPr>
        <dsp:cNvPr id="0" name=""/>
        <dsp:cNvSpPr/>
      </dsp:nvSpPr>
      <dsp:spPr>
        <a:xfrm>
          <a:off x="5101184" y="1399962"/>
          <a:ext cx="1772038" cy="118135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A4B59-3396-446B-A0CF-75C877B1835A}">
      <dsp:nvSpPr>
        <dsp:cNvPr id="0" name=""/>
        <dsp:cNvSpPr/>
      </dsp:nvSpPr>
      <dsp:spPr>
        <a:xfrm>
          <a:off x="6947211" y="2655189"/>
          <a:ext cx="2510541" cy="155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Intervención intensiva &gt;10 min</a:t>
          </a:r>
        </a:p>
      </dsp:txBody>
      <dsp:txXfrm>
        <a:off x="6947211" y="2655189"/>
        <a:ext cx="2510541" cy="1550717"/>
      </dsp:txXfrm>
    </dsp:sp>
    <dsp:sp modelId="{740F79C5-52D3-4FEC-9490-88B0660C147F}">
      <dsp:nvSpPr>
        <dsp:cNvPr id="0" name=""/>
        <dsp:cNvSpPr/>
      </dsp:nvSpPr>
      <dsp:spPr>
        <a:xfrm>
          <a:off x="6725706" y="2433874"/>
          <a:ext cx="602934" cy="603090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BB1B-D3E6-4203-8F9D-94FAADD476C2}">
      <dsp:nvSpPr>
        <dsp:cNvPr id="0" name=""/>
        <dsp:cNvSpPr/>
      </dsp:nvSpPr>
      <dsp:spPr>
        <a:xfrm rot="5400000">
          <a:off x="9093708" y="2433952"/>
          <a:ext cx="603090" cy="60293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1D1DA-ABFD-4907-AFCB-506B63881523}">
      <dsp:nvSpPr>
        <dsp:cNvPr id="0" name=""/>
        <dsp:cNvSpPr/>
      </dsp:nvSpPr>
      <dsp:spPr>
        <a:xfrm rot="16200000">
          <a:off x="6725628" y="3824512"/>
          <a:ext cx="603090" cy="602934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5FB0-4FC3-49CB-974C-EA1796102364}">
      <dsp:nvSpPr>
        <dsp:cNvPr id="0" name=""/>
        <dsp:cNvSpPr/>
      </dsp:nvSpPr>
      <dsp:spPr>
        <a:xfrm rot="10800000">
          <a:off x="9093786" y="3824434"/>
          <a:ext cx="602934" cy="603090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D0B07-9461-4A21-AEB7-7811427D537A}">
      <dsp:nvSpPr>
        <dsp:cNvPr id="0" name=""/>
        <dsp:cNvSpPr/>
      </dsp:nvSpPr>
      <dsp:spPr>
        <a:xfrm rot="5400000">
          <a:off x="995956" y="1361141"/>
          <a:ext cx="2218908" cy="36922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39648-7033-4B5B-8F5C-A43B2CCD8B88}">
      <dsp:nvSpPr>
        <dsp:cNvPr id="0" name=""/>
        <dsp:cNvSpPr/>
      </dsp:nvSpPr>
      <dsp:spPr>
        <a:xfrm>
          <a:off x="625565" y="2389097"/>
          <a:ext cx="3333352" cy="292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Intervenciones breves en la consulta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Dejen de fumar o lo intente (3-10 min)</a:t>
          </a:r>
        </a:p>
      </dsp:txBody>
      <dsp:txXfrm>
        <a:off x="625565" y="2389097"/>
        <a:ext cx="3333352" cy="2921878"/>
      </dsp:txXfrm>
    </dsp:sp>
    <dsp:sp modelId="{CF01C188-5336-4791-8E44-A3B4D34707C3}">
      <dsp:nvSpPr>
        <dsp:cNvPr id="0" name=""/>
        <dsp:cNvSpPr/>
      </dsp:nvSpPr>
      <dsp:spPr>
        <a:xfrm>
          <a:off x="3329983" y="1014095"/>
          <a:ext cx="628934" cy="628934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53E86-1744-4AF5-B7C8-4B944E46A672}">
      <dsp:nvSpPr>
        <dsp:cNvPr id="0" name=""/>
        <dsp:cNvSpPr/>
      </dsp:nvSpPr>
      <dsp:spPr>
        <a:xfrm rot="5400000">
          <a:off x="5076630" y="276153"/>
          <a:ext cx="2218908" cy="36922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C5E22-C16B-4722-9898-35803DF850DD}">
      <dsp:nvSpPr>
        <dsp:cNvPr id="0" name=""/>
        <dsp:cNvSpPr/>
      </dsp:nvSpPr>
      <dsp:spPr>
        <a:xfrm>
          <a:off x="4706239" y="1379330"/>
          <a:ext cx="3333352" cy="292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Actividades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Reforzar motivación y controlar en las próximas consultas.</a:t>
          </a:r>
          <a:endParaRPr lang="es-CO" sz="2400" kern="1200" dirty="0"/>
        </a:p>
      </dsp:txBody>
      <dsp:txXfrm>
        <a:off x="4706239" y="1379330"/>
        <a:ext cx="3333352" cy="2921878"/>
      </dsp:txXfrm>
    </dsp:sp>
    <dsp:sp modelId="{C32FB4C7-BD68-4166-9D93-B203C546BEB2}">
      <dsp:nvSpPr>
        <dsp:cNvPr id="0" name=""/>
        <dsp:cNvSpPr/>
      </dsp:nvSpPr>
      <dsp:spPr>
        <a:xfrm>
          <a:off x="7410657" y="4329"/>
          <a:ext cx="628934" cy="628934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3062F-883F-49C3-B24A-3CC1648C8C52}">
      <dsp:nvSpPr>
        <dsp:cNvPr id="0" name=""/>
        <dsp:cNvSpPr/>
      </dsp:nvSpPr>
      <dsp:spPr>
        <a:xfrm rot="5400000">
          <a:off x="9157304" y="-733612"/>
          <a:ext cx="2218908" cy="36922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E9D341-E3B6-4244-8612-B8A8BAD00AFE}">
      <dsp:nvSpPr>
        <dsp:cNvPr id="0" name=""/>
        <dsp:cNvSpPr/>
      </dsp:nvSpPr>
      <dsp:spPr>
        <a:xfrm>
          <a:off x="8786913" y="369563"/>
          <a:ext cx="3333352" cy="292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/>
            <a:t>Instrumentos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200" kern="1200" dirty="0"/>
            <a:t>índice tabáquico, test de </a:t>
          </a:r>
          <a:r>
            <a:rPr lang="es-CO" sz="3200" kern="1200" dirty="0" err="1"/>
            <a:t>Fagerström</a:t>
          </a:r>
          <a:r>
            <a:rPr lang="es-CO" sz="3200" kern="1200" dirty="0"/>
            <a:t>, Prochaska y DiClemente</a:t>
          </a:r>
        </a:p>
      </dsp:txBody>
      <dsp:txXfrm>
        <a:off x="8786913" y="369563"/>
        <a:ext cx="3333352" cy="2921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FCC4C9-9822-49A1-825D-8C6E2D23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Otros casos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201BC14-F768-4938-A30B-5E895433A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328263"/>
              </p:ext>
            </p:extLst>
          </p:nvPr>
        </p:nvGraphicFramePr>
        <p:xfrm>
          <a:off x="1034478" y="1690688"/>
          <a:ext cx="10123044" cy="383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952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F52BCE-CDCE-4C49-B0B6-5DD4E5581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93" t="13521" r="21999" b="10134"/>
          <a:stretch/>
        </p:blipFill>
        <p:spPr>
          <a:xfrm>
            <a:off x="827315" y="154745"/>
            <a:ext cx="10722260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0B90D7-1D69-4235-9658-06E520D9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49" y="-72879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b="1" dirty="0"/>
              <a:t>Clasificación del riesgo individual: Estadificación y comorbilidades</a:t>
            </a:r>
            <a:endParaRPr lang="es-CO" sz="28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B0EBBA-4684-4D77-BA03-FDC20AAA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474855"/>
            <a:ext cx="10515600" cy="4351338"/>
          </a:xfrm>
        </p:spPr>
        <p:txBody>
          <a:bodyPr/>
          <a:lstStyle/>
          <a:p>
            <a:r>
              <a:rPr lang="es-CO" dirty="0"/>
              <a:t>Diagnostico SI.       Determinar: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2657F88-923B-4A71-9D7D-6C7A559141AC}"/>
              </a:ext>
            </a:extLst>
          </p:cNvPr>
          <p:cNvSpPr/>
          <p:nvPr/>
        </p:nvSpPr>
        <p:spPr>
          <a:xfrm>
            <a:off x="2914692" y="2245907"/>
            <a:ext cx="4379742" cy="6642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Nivel de control del asma al diagnóstico: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Asthma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Control Test (ACT basal) </a:t>
            </a:r>
          </a:p>
          <a:p>
            <a:pPr algn="ctr"/>
            <a:endParaRPr lang="es-CO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D408A20-3B34-400A-9D70-4F9A1A294ED9}"/>
              </a:ext>
            </a:extLst>
          </p:cNvPr>
          <p:cNvSpPr/>
          <p:nvPr/>
        </p:nvSpPr>
        <p:spPr>
          <a:xfrm>
            <a:off x="849085" y="3262357"/>
            <a:ext cx="3416103" cy="9873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Riesgo de exacerbaciones y otras complicaciones futuras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60AC470-2AB7-4CAA-B04B-57D746037DE4}"/>
              </a:ext>
            </a:extLst>
          </p:cNvPr>
          <p:cNvSpPr/>
          <p:nvPr/>
        </p:nvSpPr>
        <p:spPr>
          <a:xfrm>
            <a:off x="4813329" y="3395683"/>
            <a:ext cx="3319975" cy="11043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Exacerbaciones y hospitalizaciones pasadas: Severidad y número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CE029E-5ADB-493A-871B-410EA31D724B}"/>
              </a:ext>
            </a:extLst>
          </p:cNvPr>
          <p:cNvSpPr/>
          <p:nvPr/>
        </p:nvSpPr>
        <p:spPr>
          <a:xfrm>
            <a:off x="8546961" y="2862281"/>
            <a:ext cx="2648577" cy="1576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Prueba de función pulmonar: Espirometría pre y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pos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broncodilatador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1CA509D-FD96-495D-B396-60624591371D}"/>
              </a:ext>
            </a:extLst>
          </p:cNvPr>
          <p:cNvSpPr/>
          <p:nvPr/>
        </p:nvSpPr>
        <p:spPr>
          <a:xfrm>
            <a:off x="2215075" y="4765937"/>
            <a:ext cx="5196507" cy="17233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Comorbilidades: Sinusitis, rinitis, reflujo gastroesofágico, obesidad, Síndrome Apnea Hipopnea Obstructiva del Sueño (SAHOS), depresión o ansiedad, coexistencia Asma/</a:t>
            </a:r>
            <a:r>
              <a:rPr lang="es-CO" sz="18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Epoc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entre otros. </a:t>
            </a:r>
          </a:p>
        </p:txBody>
      </p:sp>
    </p:spTree>
    <p:extLst>
      <p:ext uri="{BB962C8B-B14F-4D97-AF65-F5344CB8AC3E}">
        <p14:creationId xmlns:p14="http://schemas.microsoft.com/office/powerpoint/2010/main" val="104517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F310FB-FAD9-4CBC-869E-4E4C9381A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0" t="17009" r="15713" b="16907"/>
          <a:stretch/>
        </p:blipFill>
        <p:spPr>
          <a:xfrm>
            <a:off x="998807" y="407963"/>
            <a:ext cx="10002128" cy="51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21DBD9-D750-46A7-A8E4-BC3B66B75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4" t="13315" r="13230" b="15265"/>
          <a:stretch/>
        </p:blipFill>
        <p:spPr>
          <a:xfrm>
            <a:off x="827314" y="267287"/>
            <a:ext cx="11172427" cy="6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547052-A337-433D-BEFD-EF6C26C8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86"/>
            <a:ext cx="10515600" cy="1325563"/>
          </a:xfrm>
        </p:spPr>
        <p:txBody>
          <a:bodyPr/>
          <a:lstStyle/>
          <a:p>
            <a:r>
              <a:rPr lang="es-CO" sz="3200" b="1" dirty="0"/>
              <a:t>Tratamiento</a:t>
            </a:r>
            <a:r>
              <a:rPr lang="es-CO" dirty="0"/>
              <a:t>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BB208D4-BE7A-49B9-8CAF-65FFC4375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68143"/>
              </p:ext>
            </p:extLst>
          </p:nvPr>
        </p:nvGraphicFramePr>
        <p:xfrm>
          <a:off x="849085" y="13518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E7EC9AC-B1A0-4FF2-B0D0-8CCF7FC35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0473" y="217739"/>
            <a:ext cx="3263705" cy="11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01B9A0-52C1-4093-9C9D-ED108E67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-122577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b="1" dirty="0"/>
              <a:t>Tratamiento adicional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00F72-3528-4E5F-B1F3-79F174B1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375458"/>
            <a:ext cx="10515600" cy="4687717"/>
          </a:xfrm>
        </p:spPr>
        <p:txBody>
          <a:bodyPr>
            <a:normAutofit lnSpcReduction="10000"/>
          </a:bodyPr>
          <a:lstStyle/>
          <a:p>
            <a:r>
              <a:rPr lang="es-CO" sz="2400" dirty="0"/>
              <a:t>Criterio médico </a:t>
            </a:r>
            <a:r>
              <a:rPr lang="es-ES" sz="2400" dirty="0"/>
              <a:t>teniendo en cuenta las guías de práctica clínica vigentes.</a:t>
            </a:r>
          </a:p>
          <a:p>
            <a:r>
              <a:rPr lang="es-ES" sz="2400" dirty="0"/>
              <a:t>El uso de medicamentos como β2 de acción corta, corticoides orales y modulador de leucotrienos, dependerá de la pertinencia médica para obtener el objetivo terapéutico.</a:t>
            </a:r>
          </a:p>
          <a:p>
            <a:r>
              <a:rPr lang="es-ES" sz="2400" dirty="0"/>
              <a:t>El equipo mínimo de profesionales para el manejo crónico de asma comprende</a:t>
            </a:r>
          </a:p>
          <a:p>
            <a:pPr marL="0" indent="0">
              <a:buNone/>
            </a:pPr>
            <a:r>
              <a:rPr lang="es-ES" sz="2400" dirty="0"/>
              <a:t>1. Médico general, médico especialista en medicina familiar, pediatría, medicina interna o neumología de acuerdo con la disponibilidad y edad del paciente.</a:t>
            </a:r>
          </a:p>
          <a:p>
            <a:pPr marL="0" indent="0">
              <a:buNone/>
            </a:pPr>
            <a:r>
              <a:rPr lang="es-ES" sz="2400" dirty="0"/>
              <a:t>2. Equipo de apoyo: Enfermera profesional, terapeuta física o terapeuta respiratoria.</a:t>
            </a:r>
          </a:p>
          <a:p>
            <a:r>
              <a:rPr lang="es-ES" sz="2400" dirty="0"/>
              <a:t>La monitorización de la función pulmonar 1 por año</a:t>
            </a:r>
          </a:p>
          <a:p>
            <a:r>
              <a:rPr lang="es-ES" sz="2400" dirty="0"/>
              <a:t>Visitas médicas en el paciente con asma debe ser mensual hasta que se logre el control de la patología.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8255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065C42-71AD-4B5C-9387-0896F89A2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8" t="40611" r="14154" b="22858"/>
          <a:stretch/>
        </p:blipFill>
        <p:spPr>
          <a:xfrm>
            <a:off x="827315" y="1030514"/>
            <a:ext cx="10637854" cy="34148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536ADD-CD8A-4DFF-8B89-5B4888CD96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23" t="28297" r="14730" b="50000"/>
          <a:stretch/>
        </p:blipFill>
        <p:spPr>
          <a:xfrm>
            <a:off x="3601329" y="4445392"/>
            <a:ext cx="7763356" cy="17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FDA31E-1072-4D9B-979C-E5EC1F84F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69" t="11058" r="22000" b="9519"/>
          <a:stretch/>
        </p:blipFill>
        <p:spPr>
          <a:xfrm>
            <a:off x="827315" y="520505"/>
            <a:ext cx="10905140" cy="58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4DF29F-3B4A-4D13-8029-0F3D41E11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62" t="12905" r="21769" b="67393"/>
          <a:stretch/>
        </p:blipFill>
        <p:spPr>
          <a:xfrm>
            <a:off x="1111348" y="886266"/>
            <a:ext cx="9748910" cy="1774422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36E6CB-F20B-49C5-B77E-5987D515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2926080"/>
            <a:ext cx="10515600" cy="3291840"/>
          </a:xfrm>
        </p:spPr>
        <p:txBody>
          <a:bodyPr>
            <a:normAutofit fontScale="92500" lnSpcReduction="10000"/>
          </a:bodyPr>
          <a:lstStyle/>
          <a:p>
            <a:r>
              <a:rPr lang="es-CO" sz="2400" dirty="0"/>
              <a:t>Prevención secundaria</a:t>
            </a:r>
          </a:p>
          <a:p>
            <a:r>
              <a:rPr lang="es-CO" sz="2400" dirty="0"/>
              <a:t>Educación a la familia</a:t>
            </a:r>
          </a:p>
          <a:p>
            <a:r>
              <a:rPr lang="es-CO" sz="2400" dirty="0"/>
              <a:t>Vacunación: </a:t>
            </a:r>
            <a:r>
              <a:rPr lang="es-ES" sz="2400" dirty="0"/>
              <a:t>influenza estacional y neumococo de acuerdo con el esquema.</a:t>
            </a:r>
          </a:p>
          <a:p>
            <a:r>
              <a:rPr lang="es-ES" sz="2400" dirty="0"/>
              <a:t>Actividad física</a:t>
            </a:r>
          </a:p>
          <a:p>
            <a:r>
              <a:rPr lang="es-ES" sz="2400" dirty="0"/>
              <a:t>Alimentación </a:t>
            </a:r>
          </a:p>
          <a:p>
            <a:r>
              <a:rPr lang="es-ES" sz="2400" dirty="0"/>
              <a:t>Identificación de desencadenantes</a:t>
            </a:r>
          </a:p>
          <a:p>
            <a:r>
              <a:rPr lang="es-ES" sz="2400" dirty="0"/>
              <a:t>Manejo de exacerbaciones </a:t>
            </a:r>
          </a:p>
          <a:p>
            <a:r>
              <a:rPr lang="es-ES" sz="2400" dirty="0"/>
              <a:t>Inhaloterapia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6849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3" y="1177826"/>
            <a:ext cx="606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rgbClr val="E20E18"/>
                </a:solidFill>
                <a:latin typeface="Montserrat Black" panose="00000A00000000000000" pitchFamily="2" charset="0"/>
              </a:rPr>
              <a:t>RIAS </a:t>
            </a:r>
            <a:r>
              <a:rPr lang="es-CO" dirty="0">
                <a:latin typeface="Montserrat Black" panose="00000A00000000000000" pitchFamily="2" charset="0"/>
              </a:rPr>
              <a:t>(</a:t>
            </a:r>
            <a:r>
              <a:rPr lang="es-ES" b="1" dirty="0"/>
              <a:t>RUTA INTEGRAL DE ATENCIÓN EN SALUD)</a:t>
            </a:r>
            <a:r>
              <a:rPr lang="es-CO" dirty="0">
                <a:solidFill>
                  <a:srgbClr val="E20E18"/>
                </a:solidFill>
                <a:latin typeface="Montserrat Black" panose="00000A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31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DIANA YALENYS MORENO MOSQUERA</a:t>
            </a:r>
          </a:p>
          <a:p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TERAPEUTA RESPIRATORIO</a:t>
            </a:r>
          </a:p>
          <a:p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PROGRAMA ENFERMEDADES RESPIRATORIAS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B80BCD7-FEF9-4ED1-8D03-0411171C75A8}"/>
              </a:ext>
            </a:extLst>
          </p:cNvPr>
          <p:cNvSpPr/>
          <p:nvPr/>
        </p:nvSpPr>
        <p:spPr>
          <a:xfrm>
            <a:off x="2743201" y="1845600"/>
            <a:ext cx="6457070" cy="32891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Códigos cie 10 asma: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J450: asma predominantemente alérgica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J451: asma no alérgica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 J458: asma mixta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J459: asma, no especificada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J46: estado asmático</a:t>
            </a:r>
          </a:p>
        </p:txBody>
      </p:sp>
    </p:spTree>
    <p:extLst>
      <p:ext uri="{BB962C8B-B14F-4D97-AF65-F5344CB8AC3E}">
        <p14:creationId xmlns:p14="http://schemas.microsoft.com/office/powerpoint/2010/main" val="115909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D492C1-C3F2-404F-B393-DBAE65F0A6A6}"/>
              </a:ext>
            </a:extLst>
          </p:cNvPr>
          <p:cNvSpPr txBox="1"/>
          <p:nvPr/>
        </p:nvSpPr>
        <p:spPr>
          <a:xfrm>
            <a:off x="1885072" y="2391508"/>
            <a:ext cx="7906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MUCHAS 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199526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" y="1637368"/>
            <a:ext cx="8187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ATENCIÓN INTEGRAL EPOC – CANCER DE PULMÓN</a:t>
            </a:r>
          </a:p>
          <a:p>
            <a:pPr algn="ctr"/>
            <a:r>
              <a:rPr lang="es-ES" alt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48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6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7EC8FB-495B-4BDB-8860-EBD4B021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/>
              <a:t>Actividades individuales para personas con riesgo o diagnóstico de </a:t>
            </a:r>
            <a:r>
              <a:rPr lang="es-CO" sz="3200" b="1" dirty="0" err="1"/>
              <a:t>Epoc</a:t>
            </a:r>
            <a:endParaRPr lang="es-CO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00B8DA-D3DA-494E-A105-095036D1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 detección temprana de </a:t>
            </a:r>
            <a:r>
              <a:rPr lang="es-ES" sz="2400" dirty="0" err="1"/>
              <a:t>Epoc</a:t>
            </a:r>
            <a:r>
              <a:rPr lang="es-ES" sz="2400" dirty="0"/>
              <a:t> se debe realizar en: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Prestador Primario</a:t>
            </a:r>
          </a:p>
          <a:p>
            <a:pPr marL="0" indent="0">
              <a:buNone/>
            </a:pPr>
            <a:r>
              <a:rPr lang="es-ES" sz="2400" dirty="0"/>
              <a:t>Prestador Complementario</a:t>
            </a:r>
          </a:p>
          <a:p>
            <a:pPr marL="0" indent="0">
              <a:buNone/>
            </a:pPr>
            <a:r>
              <a:rPr lang="es-ES" sz="2400" dirty="0"/>
              <a:t>Entidad Territorial</a:t>
            </a:r>
          </a:p>
          <a:p>
            <a:pPr marL="0" indent="0">
              <a:buNone/>
            </a:pPr>
            <a:r>
              <a:rPr lang="es-ES" sz="2400" dirty="0"/>
              <a:t>Empresas Administradores De Planes De Beneficios</a:t>
            </a:r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/>
              <a:t>Instituciones encargadas de la implementación de la ruta de promoción y mantenimiento de la salud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82058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CF146E-4459-460A-9EB0-EDB045A3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196061"/>
            <a:ext cx="10515600" cy="833808"/>
          </a:xfrm>
        </p:spPr>
        <p:txBody>
          <a:bodyPr>
            <a:normAutofit/>
          </a:bodyPr>
          <a:lstStyle/>
          <a:p>
            <a:r>
              <a:rPr lang="es-CO" sz="3200" b="1" u="sng" dirty="0"/>
              <a:t>Detección temprana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4BD74C-BDD0-466A-ADE3-8E79FAC2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868"/>
            <a:ext cx="10515600" cy="4826465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465A408-B01D-4341-B50C-D9E7D195F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477814"/>
              </p:ext>
            </p:extLst>
          </p:nvPr>
        </p:nvGraphicFramePr>
        <p:xfrm>
          <a:off x="-1195753" y="844296"/>
          <a:ext cx="10515600" cy="576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2D68D6A-5328-4C1A-8BAB-C1EA6DA551B2}"/>
              </a:ext>
            </a:extLst>
          </p:cNvPr>
          <p:cNvSpPr/>
          <p:nvPr/>
        </p:nvSpPr>
        <p:spPr>
          <a:xfrm>
            <a:off x="8088923" y="844296"/>
            <a:ext cx="3080825" cy="43748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Si hay síntomas respiratorios como </a:t>
            </a:r>
            <a:r>
              <a:rPr lang="es-ES" b="1" u="sng" dirty="0"/>
              <a:t>disnea, tos o expectoración de duración de 8 semanas o más</a:t>
            </a:r>
            <a:r>
              <a:rPr lang="es-ES" dirty="0"/>
              <a:t>, se debe solicitar </a:t>
            </a:r>
            <a:r>
              <a:rPr lang="es-ES" dirty="0">
                <a:solidFill>
                  <a:schemeClr val="tx1"/>
                </a:solidFill>
              </a:rPr>
              <a:t>espirometría pre y </a:t>
            </a:r>
            <a:r>
              <a:rPr lang="es-ES" dirty="0" err="1">
                <a:solidFill>
                  <a:schemeClr val="tx1"/>
                </a:solidFill>
              </a:rPr>
              <a:t>pos</a:t>
            </a:r>
            <a:r>
              <a:rPr lang="es-ES" dirty="0">
                <a:solidFill>
                  <a:schemeClr val="tx1"/>
                </a:solidFill>
              </a:rPr>
              <a:t> broncodilatador</a:t>
            </a:r>
            <a:r>
              <a:rPr lang="es-ES" dirty="0"/>
              <a:t>, en los pacientes asintomáticos, se debe aplicar </a:t>
            </a:r>
            <a:r>
              <a:rPr lang="es-ES" dirty="0">
                <a:solidFill>
                  <a:schemeClr val="tx1"/>
                </a:solidFill>
              </a:rPr>
              <a:t>Cuestionario Breve para tamizaje de </a:t>
            </a:r>
            <a:r>
              <a:rPr lang="es-ES" dirty="0" err="1">
                <a:solidFill>
                  <a:schemeClr val="tx1"/>
                </a:solidFill>
              </a:rPr>
              <a:t>Epoc</a:t>
            </a:r>
            <a:r>
              <a:rPr lang="es-ES" dirty="0"/>
              <a:t>, si este es positivo se debe sospechar </a:t>
            </a:r>
            <a:r>
              <a:rPr lang="es-ES" dirty="0" err="1"/>
              <a:t>Epoc</a:t>
            </a:r>
            <a:r>
              <a:rPr lang="es-ES" dirty="0"/>
              <a:t> y confirmar diagnóstico.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626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542A70-4CAA-434D-A10C-E4B628B5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Cuestionario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B3E629D-B07A-4EEF-ADFC-ED0E9C3BB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58" t="32726" r="40427" b="14577"/>
          <a:stretch/>
        </p:blipFill>
        <p:spPr>
          <a:xfrm>
            <a:off x="1012874" y="1856935"/>
            <a:ext cx="9594165" cy="3685736"/>
          </a:xfrm>
        </p:spPr>
      </p:pic>
    </p:spTree>
    <p:extLst>
      <p:ext uri="{BB962C8B-B14F-4D97-AF65-F5344CB8AC3E}">
        <p14:creationId xmlns:p14="http://schemas.microsoft.com/office/powerpoint/2010/main" val="360967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62A0ED-1AE0-4069-9F58-FB53BFCF24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00" t="13315" r="23039" b="50000"/>
          <a:stretch/>
        </p:blipFill>
        <p:spPr>
          <a:xfrm>
            <a:off x="1097280" y="914399"/>
            <a:ext cx="9706708" cy="305268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444C1C7-F5F8-4CD0-8E36-13F02955F8D6}"/>
              </a:ext>
            </a:extLst>
          </p:cNvPr>
          <p:cNvSpPr/>
          <p:nvPr/>
        </p:nvSpPr>
        <p:spPr>
          <a:xfrm>
            <a:off x="2124222" y="4811151"/>
            <a:ext cx="4346916" cy="143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Todo paciente con sintomatología respiratoria se debe descartar el diagnóstico de tuberculosis pulmonar.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AE800B-9BC2-47E4-9812-A97B45D9E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8" y="3967088"/>
            <a:ext cx="1448973" cy="14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6E101-530E-4E15-A529-CF6B3B09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388"/>
          </a:xfrm>
        </p:spPr>
        <p:txBody>
          <a:bodyPr>
            <a:normAutofit/>
          </a:bodyPr>
          <a:lstStyle/>
          <a:p>
            <a:r>
              <a:rPr lang="es-CO" sz="3200" b="1" u="sng" dirty="0"/>
              <a:t>Diagnóstico oportuno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BFEEA-D569-4D19-A1AA-02ED0D9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252024"/>
            <a:ext cx="10515600" cy="4742058"/>
          </a:xfrm>
        </p:spPr>
        <p:txBody>
          <a:bodyPr/>
          <a:lstStyle/>
          <a:p>
            <a:r>
              <a:rPr lang="es-CO" sz="2400" dirty="0"/>
              <a:t>Confirmarse con </a:t>
            </a:r>
            <a:r>
              <a:rPr lang="es-ES" sz="2400" dirty="0"/>
              <a:t>espirometría pre y </a:t>
            </a:r>
            <a:r>
              <a:rPr lang="es-ES" sz="2400" dirty="0" err="1"/>
              <a:t>pos</a:t>
            </a:r>
            <a:r>
              <a:rPr lang="es-ES" sz="2400" dirty="0"/>
              <a:t> broncodilatador relación VEF1/CVF &lt;70%.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77AA32-7337-4C53-B792-309C23A1C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54" t="32401" r="23270" b="26963"/>
          <a:stretch/>
        </p:blipFill>
        <p:spPr>
          <a:xfrm>
            <a:off x="1083213" y="2067951"/>
            <a:ext cx="9945858" cy="34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337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BE1B21-AD1E-4952-8B6B-A63850D3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u="sng" dirty="0"/>
              <a:t>Estadificación y comorbilidades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09491D-5691-4AE9-927F-9C0278F8D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Pruebas </a:t>
            </a:r>
            <a:r>
              <a:rPr lang="es-ES" dirty="0"/>
              <a:t>para establecer el estadio clínico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90D7F5-CAB6-4A99-A8EE-93D43C735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Espirometría y la caminata de 6 minutos (Ministerio de Salud y Protección Social, Colciencias, 2014).</a:t>
            </a:r>
          </a:p>
          <a:p>
            <a:endParaRPr lang="es-CO" sz="2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7018C5-81AA-4631-ACD4-DA8FBABF1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078" y="1681163"/>
            <a:ext cx="4854310" cy="823912"/>
          </a:xfrm>
        </p:spPr>
        <p:txBody>
          <a:bodyPr>
            <a:normAutofit/>
          </a:bodyPr>
          <a:lstStyle/>
          <a:p>
            <a:r>
              <a:rPr lang="es-CO" dirty="0"/>
              <a:t>Correcta estadificación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10417E1-7003-48EF-81F8-41841E460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1078" y="2505075"/>
            <a:ext cx="4854309" cy="3684588"/>
          </a:xfrm>
        </p:spPr>
        <p:txBody>
          <a:bodyPr>
            <a:normAutofit/>
          </a:bodyPr>
          <a:lstStyle/>
          <a:p>
            <a:r>
              <a:rPr lang="es-ES" sz="2400" dirty="0"/>
              <a:t>índice multidimensional para la estadificación de la </a:t>
            </a:r>
            <a:r>
              <a:rPr lang="es-ES" sz="2400" dirty="0" err="1"/>
              <a:t>Epoc</a:t>
            </a:r>
            <a:r>
              <a:rPr lang="es-ES" sz="2400" dirty="0"/>
              <a:t>, el índice de Bode o </a:t>
            </a:r>
            <a:r>
              <a:rPr lang="es-ES" sz="2400" dirty="0" err="1"/>
              <a:t>Bodex</a:t>
            </a:r>
            <a:r>
              <a:rPr lang="es-ES" sz="2400" dirty="0"/>
              <a:t>.</a:t>
            </a:r>
          </a:p>
          <a:p>
            <a:r>
              <a:rPr lang="es-ES" sz="2400" dirty="0"/>
              <a:t>Gases arteriales, hemograma, radiografía de tórax (criterio médico)</a:t>
            </a:r>
            <a:endParaRPr lang="es-CO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28EDC2-C4AE-4AF5-A3AB-36972FE1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61" y="3806532"/>
            <a:ext cx="2555997" cy="1476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46CBA9-6299-4D33-BFF3-211143DDE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331" y="3806532"/>
            <a:ext cx="26574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03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2BF96A-A1D8-4DC9-9EEC-0C8860AD7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52719" r="39654" b="14239"/>
          <a:stretch/>
        </p:blipFill>
        <p:spPr>
          <a:xfrm>
            <a:off x="1308296" y="590843"/>
            <a:ext cx="9059594" cy="30634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C9D6E6-DBDC-4B33-AA8B-EE9C20464435}"/>
              </a:ext>
            </a:extLst>
          </p:cNvPr>
          <p:cNvSpPr txBox="1"/>
          <p:nvPr/>
        </p:nvSpPr>
        <p:spPr>
          <a:xfrm>
            <a:off x="984737" y="3654309"/>
            <a:ext cx="92002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Leve: 0-2 puntos</a:t>
            </a:r>
          </a:p>
          <a:p>
            <a:r>
              <a:rPr lang="es-ES" sz="2000" dirty="0"/>
              <a:t>Moderada: 3-4 puntos</a:t>
            </a:r>
          </a:p>
          <a:p>
            <a:r>
              <a:rPr lang="es-ES" sz="2000" dirty="0"/>
              <a:t>Necesita valoración con BODE: ≥ 5 puntos</a:t>
            </a:r>
          </a:p>
          <a:p>
            <a:endParaRPr lang="es-ES" sz="2000" dirty="0"/>
          </a:p>
          <a:p>
            <a:r>
              <a:rPr lang="es-ES" sz="2000" dirty="0"/>
              <a:t>Únicamente útil en los niveles I y II (EPOC leve y moderado). Todos los pacientes que tengan un </a:t>
            </a:r>
            <a:r>
              <a:rPr lang="es-ES" sz="2000" dirty="0" err="1"/>
              <a:t>BODEx</a:t>
            </a:r>
            <a:r>
              <a:rPr lang="es-ES" sz="2000" dirty="0"/>
              <a:t> ≥5 puntos deberán realizar la prueba de ejercicio para precisar su nivel de gravedad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1903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B15A31-8224-4D4C-816A-3EA6AB71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/>
              <a:t>OBJETIVOS PARA POBLACIÓN CON RIESGO O CON PRESENCIA DE ENFERMEDADES RESPIRATORIAS CRÓNICAS</a:t>
            </a:r>
            <a:endParaRPr lang="es-CO" sz="3200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E03DB-D527-406D-88AD-083DEBE4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28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Objetivo general </a:t>
            </a:r>
            <a:endParaRPr lang="es-CO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459E43-B18C-49C4-807B-AB72B6FCC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783707" cy="36845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Disminuir</a:t>
            </a:r>
            <a:r>
              <a:rPr lang="es-ES" dirty="0"/>
              <a:t> la morbimortalidad y la carga de enfermedad asociada a las Enfermedades Respiratorias Crónicas, mediante </a:t>
            </a:r>
            <a:r>
              <a:rPr lang="es-ES" dirty="0">
                <a:solidFill>
                  <a:srgbClr val="FF0000"/>
                </a:solidFill>
              </a:rPr>
              <a:t>estrategias</a:t>
            </a:r>
            <a:r>
              <a:rPr lang="es-ES" dirty="0"/>
              <a:t> de prevención, detección temprana, diagnóstico, tratamiento, rehabilitación y paliación, con el </a:t>
            </a:r>
            <a:r>
              <a:rPr lang="es-ES" dirty="0">
                <a:solidFill>
                  <a:srgbClr val="FF0000"/>
                </a:solidFill>
              </a:rPr>
              <a:t>fin</a:t>
            </a:r>
            <a:r>
              <a:rPr lang="es-ES" dirty="0"/>
              <a:t> de mejorar la calidad de vida de los individuos, sus familias y las comunidades, así como optimizar el uso de los recursos dentro del sistema y disminuir el impacto económico secundario a discapacidad, muerte prematura, pérdida de productividad y gasto de bolsillo.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96CE7A-7CCB-4BC2-8502-FDDE0393F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64504" y="1681163"/>
            <a:ext cx="1687707" cy="3684588"/>
          </a:xfrm>
        </p:spPr>
        <p:txBody>
          <a:bodyPr>
            <a:normAutofit fontScale="92500" lnSpcReduction="10000"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892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4D0D4A-CB37-4580-860C-E17B42C0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61" y="38524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b="1" dirty="0"/>
              <a:t>Establecer comorbilidades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7EF978-9AB1-4A67-86AF-D9FC17A6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88" y="1030513"/>
            <a:ext cx="10515600" cy="4251904"/>
          </a:xfrm>
        </p:spPr>
        <p:txBody>
          <a:bodyPr>
            <a:normAutofit/>
          </a:bodyPr>
          <a:lstStyle/>
          <a:p>
            <a:r>
              <a:rPr lang="es-CO" sz="2400" dirty="0"/>
              <a:t>Índice Cote o Charlson </a:t>
            </a:r>
            <a:r>
              <a:rPr lang="es-ES" sz="2400" dirty="0"/>
              <a:t>de acuerdo con la GPC para establecer pronóstico</a:t>
            </a:r>
            <a:endParaRPr lang="es-CO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B488FD-D5E7-4BE5-8B4F-99E311B21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24" t="9912" r="24999" b="13007"/>
          <a:stretch/>
        </p:blipFill>
        <p:spPr>
          <a:xfrm>
            <a:off x="949569" y="1575583"/>
            <a:ext cx="10515600" cy="50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653FD0-2C22-41F5-8A0C-6168333FD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9" t="26039" r="21077" b="36609"/>
          <a:stretch/>
        </p:blipFill>
        <p:spPr>
          <a:xfrm>
            <a:off x="1420837" y="773724"/>
            <a:ext cx="9228406" cy="35731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BD25A6-2269-4191-9EC7-A7348518A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06" t="7883" r="2826" b="8519"/>
          <a:stretch/>
        </p:blipFill>
        <p:spPr>
          <a:xfrm>
            <a:off x="4093699" y="4355712"/>
            <a:ext cx="3108960" cy="23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7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ABE1E4-66B4-424D-AAD0-E20E7E11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8526" cy="816561"/>
          </a:xfrm>
        </p:spPr>
        <p:txBody>
          <a:bodyPr>
            <a:normAutofit/>
          </a:bodyPr>
          <a:lstStyle/>
          <a:p>
            <a:r>
              <a:rPr lang="es-ES" sz="3200" b="1" u="sng" dirty="0"/>
              <a:t>Control médico y seguimiento clínico</a:t>
            </a:r>
            <a:endParaRPr lang="es-CO" sz="3200" b="1" u="sng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F0A34-CEB2-4C64-A1A7-7DA9AA19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/>
          <a:lstStyle/>
          <a:p>
            <a:r>
              <a:rPr lang="es-CO" sz="2400" dirty="0"/>
              <a:t>Realizar de acuerdo a GPC</a:t>
            </a:r>
          </a:p>
          <a:p>
            <a:r>
              <a:rPr lang="es-CO" sz="2400" dirty="0"/>
              <a:t>Incluir: manejo por equipo interdisciplinario, </a:t>
            </a:r>
            <a:r>
              <a:rPr lang="es-ES" sz="2400" dirty="0"/>
              <a:t>el uso de manejo farmacológico y no farmacológico y las estrategias para la optimización de la función pulmonar.</a:t>
            </a:r>
          </a:p>
          <a:p>
            <a:r>
              <a:rPr lang="es-ES" sz="2400" dirty="0"/>
              <a:t>Para el estadio grave y muy grave exacerbaciones frecuentes y hospitalizaciones en el último año </a:t>
            </a:r>
            <a:r>
              <a:rPr lang="es-ES" sz="2400" dirty="0">
                <a:solidFill>
                  <a:srgbClr val="FF0000"/>
                </a:solidFill>
              </a:rPr>
              <a:t>la valoración presencial por el especialista en neumología debe garantizarse.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2D4764-E830-4C9E-9C20-EE81633E6092}"/>
              </a:ext>
            </a:extLst>
          </p:cNvPr>
          <p:cNvSpPr/>
          <p:nvPr/>
        </p:nvSpPr>
        <p:spPr>
          <a:xfrm>
            <a:off x="1477108" y="3742006"/>
            <a:ext cx="2954215" cy="2166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/>
              <a:t>Monitoreo de la función pulmonar con </a:t>
            </a:r>
            <a:r>
              <a:rPr lang="es-CO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espirometría</a:t>
            </a:r>
          </a:p>
          <a:p>
            <a:pPr algn="ctr"/>
            <a:r>
              <a:rPr lang="es-CO" sz="2000" dirty="0">
                <a:solidFill>
                  <a:srgbClr val="000000"/>
                </a:solidFill>
                <a:latin typeface="Cambria" panose="02040503050406030204" pitchFamily="18" charset="0"/>
              </a:rPr>
              <a:t>1 al año</a:t>
            </a:r>
            <a:r>
              <a:rPr lang="es-CO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s-CO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9B1A78-391B-420E-A23E-8056F4DFE63C}"/>
              </a:ext>
            </a:extLst>
          </p:cNvPr>
          <p:cNvSpPr/>
          <p:nvPr/>
        </p:nvSpPr>
        <p:spPr>
          <a:xfrm>
            <a:off x="4806464" y="3742006"/>
            <a:ext cx="2954215" cy="2166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Control médico aplicar el CAT &gt;10 RECOMENDACIONES DE AUTOCUIDADO</a:t>
            </a:r>
          </a:p>
          <a:p>
            <a:pPr algn="ctr"/>
            <a:r>
              <a:rPr lang="es-CO" dirty="0"/>
              <a:t>&lt;10 REMITIR</a:t>
            </a:r>
          </a:p>
        </p:txBody>
      </p:sp>
    </p:spTree>
    <p:extLst>
      <p:ext uri="{BB962C8B-B14F-4D97-AF65-F5344CB8AC3E}">
        <p14:creationId xmlns:p14="http://schemas.microsoft.com/office/powerpoint/2010/main" val="379387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CAFAAB-621D-40AA-9136-5C553D244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54" t="29119" r="19923" b="14239"/>
          <a:stretch/>
        </p:blipFill>
        <p:spPr>
          <a:xfrm>
            <a:off x="956603" y="534572"/>
            <a:ext cx="8806376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5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1AEC01-7FAF-4019-9B1F-FDF174D6F5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53" t="16599" r="20154" b="13008"/>
          <a:stretch/>
        </p:blipFill>
        <p:spPr>
          <a:xfrm>
            <a:off x="1055078" y="492369"/>
            <a:ext cx="9580098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0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9C9214-2F47-49EC-9EC3-1D005741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234211"/>
            <a:ext cx="10515600" cy="893652"/>
          </a:xfrm>
        </p:spPr>
        <p:txBody>
          <a:bodyPr>
            <a:normAutofit/>
          </a:bodyPr>
          <a:lstStyle/>
          <a:p>
            <a:r>
              <a:rPr lang="es-ES" sz="3200" b="1" u="sng" dirty="0"/>
              <a:t>Tratamiento, adherencia y control clínico</a:t>
            </a:r>
            <a:endParaRPr lang="es-CO" sz="3200" b="1" u="sng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BC50ACA-C6B3-4852-AEC5-63C367455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5982"/>
              </p:ext>
            </p:extLst>
          </p:nvPr>
        </p:nvGraphicFramePr>
        <p:xfrm>
          <a:off x="-835856" y="1075164"/>
          <a:ext cx="12680853" cy="504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403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2770F1-3152-4D0A-8600-F42CE6F2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388"/>
          </a:xfrm>
        </p:spPr>
        <p:txBody>
          <a:bodyPr>
            <a:normAutofit/>
          </a:bodyPr>
          <a:lstStyle/>
          <a:p>
            <a:r>
              <a:rPr lang="es-ES" sz="3200" b="1" u="sng" dirty="0"/>
              <a:t>ESQUEMA DE ATENCIÓN SEGÚN GRAVEDAD EPOC</a:t>
            </a:r>
            <a:endParaRPr lang="es-CO" sz="3200" b="1" u="sng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17036A1B-25C7-4183-94EE-2DACE69B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34039" r="24319" b="20505"/>
          <a:stretch>
            <a:fillRect/>
          </a:stretch>
        </p:blipFill>
        <p:spPr bwMode="auto">
          <a:xfrm>
            <a:off x="827315" y="1252025"/>
            <a:ext cx="9357693" cy="4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69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E0AA3-DCFE-4765-B9DD-8C2F031A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u="sng" dirty="0"/>
              <a:t>Valoración de la respuesta al tratamiento 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1312FF4F-914B-4E02-BE49-0AC08CA94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9052" t="15001" r="46851" b="55600"/>
          <a:stretch>
            <a:fillRect/>
          </a:stretch>
        </p:blipFill>
        <p:spPr bwMode="auto">
          <a:xfrm>
            <a:off x="827316" y="1690688"/>
            <a:ext cx="8628876" cy="3908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53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440A76-9A52-4146-AD27-E3297B63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u="sng" dirty="0"/>
              <a:t>VERIFICAR ADHERENCIA AL TRATAMIENTO INDICADO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463E70-7939-45B5-A468-1F20908E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438" t="12201" r="39762" b="37400"/>
          <a:stretch/>
        </p:blipFill>
        <p:spPr>
          <a:xfrm>
            <a:off x="970671" y="1841067"/>
            <a:ext cx="9805181" cy="3780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328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35D422-D30C-419C-A477-8634442741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6596" y="779463"/>
            <a:ext cx="8145195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4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B15A31-8224-4D4C-816A-3EA6AB71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0967"/>
          </a:xfrm>
        </p:spPr>
        <p:txBody>
          <a:bodyPr>
            <a:noAutofit/>
          </a:bodyPr>
          <a:lstStyle/>
          <a:p>
            <a:r>
              <a:rPr lang="es-ES" sz="2800" b="1" dirty="0"/>
              <a:t>OBJETIVOS PARA POBLACIÓN CON RIESGO O CON PRESENCIA DE ENFERMEDADES RESPIRATORIAS CRÓNICAS</a:t>
            </a:r>
            <a:endParaRPr lang="es-CO" sz="2800" b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7FCA32-6A84-4D5B-B1F9-EFC09E9AE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81162"/>
            <a:ext cx="4205538" cy="513397"/>
          </a:xfrm>
        </p:spPr>
        <p:txBody>
          <a:bodyPr>
            <a:normAutofit/>
          </a:bodyPr>
          <a:lstStyle/>
          <a:p>
            <a:r>
              <a:rPr lang="es-CO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Objetivos específicos </a:t>
            </a:r>
            <a:endParaRPr lang="es-CO" sz="28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96CE7A-7CCB-4BC2-8502-FDDE0393F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707" y="1937861"/>
            <a:ext cx="10792681" cy="3889626"/>
          </a:xfrm>
        </p:spPr>
        <p:txBody>
          <a:bodyPr>
            <a:normAutofit fontScale="92500" lnSpcReduction="10000"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Brindar estrategias para la gestión de la salud respiratoria en la población y en los colectivos mediante acciones sectoriales e intersectoriales, enfocadas a mejorar la calidad del aire exterior e interior, mejorar la calidad de vida de los individuos en los entornos e impactar positivamente sus condiciones de vida y favorecer el autocuidado, con la participación de la comunidad.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Establecer acciones de identificación del riesgo para la detección temprana que garanticen la canalización óptima a toda la población en riesgo, la confirmación diagnóstica oportuna y el acceso a la atención de manera oportuna e idónea.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Determinar las acciones necesarias para el adecuado tratamiento de las enfermedades respiratorias crónicas, que incluya intervenciones farmacológicas y no farmacológicas, así como aquellas orientadas al cambio de hábitos y estilos de vida.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Estandarizar el proceso de registro, monitoreo, seguimiento y evaluación de las intervenciones establecidas en la Ruta Integral de Atención en Salud (RIAS) para población en riesgo o con presencia de enfermedades respiratorias crónicas, que den cuenta de la gestión de la salud pública, la gestión del riesgo individual y el impacto económico de las acciones aquí descritas.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1741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625905" y="1637368"/>
            <a:ext cx="881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ATENCIÓN INTEGRAL CESACIÓN DE CONSUMO DE TABACO</a:t>
            </a:r>
            <a:endParaRPr lang="es-CO" sz="48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2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B393D7-A27C-4ED8-830F-66D1D569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/>
              <a:t>Intervenciones efectivas para la atención del tabaquismo</a:t>
            </a:r>
            <a:endParaRPr lang="es-CO" sz="3200" b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66F8E25-3CFB-4F95-AA4B-C2A761E79C06}"/>
              </a:ext>
            </a:extLst>
          </p:cNvPr>
          <p:cNvSpPr/>
          <p:nvPr/>
        </p:nvSpPr>
        <p:spPr>
          <a:xfrm>
            <a:off x="1125415" y="1952209"/>
            <a:ext cx="3038621" cy="2324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evidencia científica ha demostrado que los tratamientos para el manejo del tabaquismo también son efectivos</a:t>
            </a:r>
            <a:endParaRPr lang="es-CO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08F6A39-7D26-4A60-B9E2-41881409C4B3}"/>
              </a:ext>
            </a:extLst>
          </p:cNvPr>
          <p:cNvSpPr/>
          <p:nvPr/>
        </p:nvSpPr>
        <p:spPr>
          <a:xfrm>
            <a:off x="4349596" y="1952209"/>
            <a:ext cx="2670182" cy="2324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solo el 1% lo consigue sin ayuda</a:t>
            </a:r>
            <a:endParaRPr lang="es-CO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9A2C4AA-341A-48C9-9F9B-4F440CC35D44}"/>
              </a:ext>
            </a:extLst>
          </p:cNvPr>
          <p:cNvSpPr/>
          <p:nvPr/>
        </p:nvSpPr>
        <p:spPr>
          <a:xfrm>
            <a:off x="7205339" y="2027822"/>
            <a:ext cx="3148483" cy="22487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Tratamientos solos o combinados, se pueden lograr tasas de abstinencia de hasta del 30%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CCC37C-EE3C-413E-AF89-FF919DB11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751657"/>
            <a:ext cx="4909625" cy="188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031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6B6A1E-FE30-4D6F-AA66-61CFA78B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248325"/>
            <a:ext cx="10515600" cy="788426"/>
          </a:xfrm>
        </p:spPr>
        <p:txBody>
          <a:bodyPr>
            <a:normAutofit/>
          </a:bodyPr>
          <a:lstStyle/>
          <a:p>
            <a:r>
              <a:rPr lang="es-CO" sz="3200" b="1" u="sng" dirty="0"/>
              <a:t>Eficacia demostrada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146EE-BF51-49F2-BAD2-1BEAA096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030513"/>
            <a:ext cx="10515600" cy="4699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000" dirty="0"/>
              <a:t>La consejería, la terapia farmacológica y la combinación de estas alternativas.</a:t>
            </a:r>
          </a:p>
          <a:p>
            <a:pPr marL="0" indent="0">
              <a:buNone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acuerdo al tiempo de atención, estas intervenciones se pueden clasificar como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s-E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CAECCF7-2C1F-464C-9CCE-C0DF4DA85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592422"/>
              </p:ext>
            </p:extLst>
          </p:nvPr>
        </p:nvGraphicFramePr>
        <p:xfrm>
          <a:off x="849085" y="1030513"/>
          <a:ext cx="9698502" cy="582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1795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D3525E-2775-4402-89C1-4AEE9403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549275"/>
          </a:xfrm>
        </p:spPr>
        <p:txBody>
          <a:bodyPr>
            <a:normAutofit/>
          </a:bodyPr>
          <a:lstStyle/>
          <a:p>
            <a:r>
              <a:rPr lang="es-ES" sz="3200" b="1" dirty="0"/>
              <a:t>Metas 2021 </a:t>
            </a:r>
            <a:endParaRPr lang="es-CO" sz="32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E04D14-4861-4EAC-BEEF-86C142A3F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2357"/>
            <a:ext cx="5157787" cy="4037306"/>
          </a:xfrm>
        </p:spPr>
        <p:txBody>
          <a:bodyPr/>
          <a:lstStyle/>
          <a:p>
            <a:r>
              <a:rPr lang="es-ES" dirty="0"/>
              <a:t>Se incrementan los servicios de cesación de tabaco en el 80% de los departamentos (Plan decenal de salud Pública de 2012-2021)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FCEB437-DD5D-4DF4-B7C5-ADD2D1D5D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5115" y="2152357"/>
            <a:ext cx="5183188" cy="3684588"/>
          </a:xfrm>
        </p:spPr>
        <p:txBody>
          <a:bodyPr/>
          <a:lstStyle/>
          <a:p>
            <a:r>
              <a:rPr lang="es-ES" dirty="0"/>
              <a:t>Disminuir la mortalidad prematura de las enfermedades no transmisibles entre 30-70 años (Plan decenal de salud Pública de 2012-2021).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F11FB8-A949-4139-A817-E85DA2E5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631" y="4171010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34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50D4FD-7C62-40DE-B009-F685AD8B7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" t="12905" r="48307" b="15009"/>
          <a:stretch/>
        </p:blipFill>
        <p:spPr>
          <a:xfrm>
            <a:off x="1026942" y="450168"/>
            <a:ext cx="9566030" cy="5120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A429DF-E5DB-478D-930E-9B0B399A3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582" y="297705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383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478DDC-C0BA-451A-B5C1-C6BE1EC8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Autofit/>
          </a:bodyPr>
          <a:lstStyle/>
          <a:p>
            <a:r>
              <a:rPr lang="es-CO" sz="3200" b="1" dirty="0"/>
              <a:t>1. Fortalecimiento del sistema de salud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012AAC-6F04-4565-94C1-E7C75416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513"/>
            <a:ext cx="10795782" cy="54623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u="sng" dirty="0"/>
              <a:t>Intervenciones</a:t>
            </a:r>
          </a:p>
          <a:p>
            <a:r>
              <a:rPr lang="es-ES" i="1" dirty="0">
                <a:solidFill>
                  <a:srgbClr val="FF0000"/>
                </a:solidFill>
              </a:rPr>
              <a:t>Facilitar la cobertura, acceso con calidad y oportunidad a la atención integral de todos los fumadores</a:t>
            </a:r>
            <a:r>
              <a:rPr lang="es-ES" dirty="0"/>
              <a:t>.</a:t>
            </a:r>
          </a:p>
          <a:p>
            <a:r>
              <a:rPr lang="es-ES" dirty="0"/>
              <a:t>Incorporar intervenciones breves contra el tabaquismo en los programas sanitarios ya instaurados ( los programas de tuberculosis, enfermedades cardiovasculares, diabetes, enfermedades respiratorias, cáncer y la salud materno-infantil, entre otros) como parte de la atención primaria.</a:t>
            </a:r>
          </a:p>
          <a:p>
            <a:r>
              <a:rPr lang="es-ES" dirty="0"/>
              <a:t>Conformar la red de prestadores de servicios de salud especializados.</a:t>
            </a:r>
          </a:p>
          <a:p>
            <a:r>
              <a:rPr lang="es-ES" dirty="0"/>
              <a:t>Promover la demanda inducida para el tratamiento del tabaquismo.</a:t>
            </a:r>
          </a:p>
          <a:p>
            <a:r>
              <a:rPr lang="es-ES" i="1" dirty="0">
                <a:solidFill>
                  <a:srgbClr val="FF0000"/>
                </a:solidFill>
              </a:rPr>
              <a:t>Contar con los protocolos, instrumentos y guías para ayudar a los profesionales</a:t>
            </a:r>
            <a:r>
              <a:rPr lang="es-ES" dirty="0"/>
              <a:t> sanitarios a realizar intervenciones contra el tabaquismo.</a:t>
            </a:r>
          </a:p>
          <a:p>
            <a:r>
              <a:rPr lang="es-ES" dirty="0"/>
              <a:t>Capacitar al personal de salud en tratamiento del tabaquismo, principalmente en intervenciones breves.</a:t>
            </a:r>
          </a:p>
          <a:p>
            <a:r>
              <a:rPr lang="es-ES" i="1" dirty="0">
                <a:solidFill>
                  <a:srgbClr val="FF0000"/>
                </a:solidFill>
              </a:rPr>
              <a:t>Incluir la identificación sistemática del fumador en la historia clínica</a:t>
            </a:r>
            <a:r>
              <a:rPr lang="es-ES" i="1" dirty="0"/>
              <a:t> </a:t>
            </a:r>
            <a:r>
              <a:rPr lang="es-ES" dirty="0"/>
              <a:t>digital o manual de los consumidores de tabaco en todos los servicios de salud incluso para los pacientes de otros programas.</a:t>
            </a:r>
          </a:p>
          <a:p>
            <a:r>
              <a:rPr lang="es-ES" dirty="0"/>
              <a:t>Desarrollo o fortalecimiento de fuentes de información para la identificación y seguimiento del paciente fumador.</a:t>
            </a:r>
          </a:p>
          <a:p>
            <a:r>
              <a:rPr lang="es-ES" dirty="0"/>
              <a:t>Cobertura de la atención del tabaquismo incluida en el plan de beneficios en salud.</a:t>
            </a:r>
          </a:p>
          <a:p>
            <a:pPr marL="0" indent="0">
              <a:buNone/>
            </a:pPr>
            <a:r>
              <a:rPr lang="es-ES" b="1" u="sng" dirty="0"/>
              <a:t>Responsables</a:t>
            </a:r>
          </a:p>
          <a:p>
            <a:r>
              <a:rPr lang="es-ES" dirty="0"/>
              <a:t>Ministerio de Salud y Protección Social, Entidades Territoriales, 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EAPB, IPS</a:t>
            </a:r>
            <a:r>
              <a:rPr lang="es-ES" dirty="0"/>
              <a:t>, ARL, personal de salud.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7906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388"/>
          </a:xfrm>
        </p:spPr>
        <p:txBody>
          <a:bodyPr>
            <a:normAutofit/>
          </a:bodyPr>
          <a:lstStyle/>
          <a:p>
            <a:r>
              <a:rPr lang="es-CO" sz="3200" b="1" dirty="0"/>
              <a:t>2. Atenciones básicas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ABAF9BD-4C22-45F4-9BAC-66AB09E8C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346049"/>
              </p:ext>
            </p:extLst>
          </p:nvPr>
        </p:nvGraphicFramePr>
        <p:xfrm>
          <a:off x="1069144" y="1030513"/>
          <a:ext cx="12379570" cy="531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2964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0413"/>
            <a:ext cx="8163535" cy="683987"/>
          </a:xfrm>
        </p:spPr>
        <p:txBody>
          <a:bodyPr>
            <a:normAutofit/>
          </a:bodyPr>
          <a:lstStyle/>
          <a:p>
            <a:r>
              <a:rPr lang="es-CO" sz="3200" b="1" dirty="0"/>
              <a:t>3. Atenciones Intermedias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D790-BD84-493D-BCB7-AC624E26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71037"/>
            <a:ext cx="6172200" cy="38599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800" dirty="0"/>
              <a:t>Aquí se hace énfasis en los pasos 4 y 5 de la estrategia de las 5A.</a:t>
            </a:r>
          </a:p>
          <a:p>
            <a:r>
              <a:rPr lang="es-ES" sz="2800" dirty="0"/>
              <a:t>Se realizan consultas específicas programadas. </a:t>
            </a:r>
          </a:p>
          <a:p>
            <a:r>
              <a:rPr lang="es-ES" sz="2800" dirty="0"/>
              <a:t>El período de seguimiento mínimo debe ser de al menos 6 meses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829D9A-B875-4DEF-B0C6-385D59B4A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1499039"/>
            <a:ext cx="3957183" cy="265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F655D1-ADEA-430E-9FF7-2A82964F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4395328"/>
            <a:ext cx="3969656" cy="20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191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es-CO" sz="3200" b="1" dirty="0"/>
              <a:t>4. Atenciones avanzadas.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D790-BD84-493D-BCB7-AC624E26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/>
          <a:lstStyle/>
          <a:p>
            <a:r>
              <a:rPr lang="es-ES" sz="2400" dirty="0"/>
              <a:t>Ofrecer tratamiento integral, intensivo y continúo y suministrado por un equipo interdisciplinario como los especialistas en la atención del tabaquismo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6037D9-E41B-4FE0-9046-A66EC23AB082}"/>
              </a:ext>
            </a:extLst>
          </p:cNvPr>
          <p:cNvSpPr/>
          <p:nvPr/>
        </p:nvSpPr>
        <p:spPr>
          <a:xfrm>
            <a:off x="1144758" y="3428999"/>
            <a:ext cx="2532184" cy="15615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/>
              <a:t>Intervención cognitivo-conductual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03E6AB-253B-4DAF-ABF5-0FBB36A32E1C}"/>
              </a:ext>
            </a:extLst>
          </p:cNvPr>
          <p:cNvSpPr/>
          <p:nvPr/>
        </p:nvSpPr>
        <p:spPr>
          <a:xfrm>
            <a:off x="4829908" y="2209251"/>
            <a:ext cx="2532184" cy="15615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Entrenamiento en manejo de recaídas</a:t>
            </a:r>
            <a:endParaRPr lang="es-CO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DAF240-5D12-4D1A-BF36-9E209A12351C}"/>
              </a:ext>
            </a:extLst>
          </p:cNvPr>
          <p:cNvSpPr/>
          <p:nvPr/>
        </p:nvSpPr>
        <p:spPr>
          <a:xfrm>
            <a:off x="8515058" y="3220537"/>
            <a:ext cx="2532184" cy="15615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/>
              <a:t>Intervención motivacional</a:t>
            </a:r>
            <a:endParaRPr lang="es-CO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A65A7D-51C4-4F85-82D7-2CAFE428946A}"/>
              </a:ext>
            </a:extLst>
          </p:cNvPr>
          <p:cNvSpPr/>
          <p:nvPr/>
        </p:nvSpPr>
        <p:spPr>
          <a:xfrm>
            <a:off x="4829908" y="5037793"/>
            <a:ext cx="2532184" cy="156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Tratamiento farmacológico, en el momento que este indicado.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823746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rmAutofit/>
          </a:bodyPr>
          <a:lstStyle/>
          <a:p>
            <a:r>
              <a:rPr lang="es-CO" sz="3200" b="1" dirty="0"/>
              <a:t>5. Intervenciones comunitarias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D790-BD84-493D-BCB7-AC624E26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4798329"/>
          </a:xfrm>
        </p:spPr>
        <p:txBody>
          <a:bodyPr>
            <a:normAutofit lnSpcReduction="10000"/>
          </a:bodyPr>
          <a:lstStyle/>
          <a:p>
            <a:pPr algn="l"/>
            <a:endParaRPr lang="es-CO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Estrategias de información y comunicación </a:t>
            </a:r>
          </a:p>
          <a:p>
            <a:r>
              <a:rPr lang="es-ES" dirty="0"/>
              <a:t>Enfatizar en la importancia del autocuidado, cuidado del otro</a:t>
            </a:r>
          </a:p>
          <a:p>
            <a:r>
              <a:rPr lang="es-ES" dirty="0"/>
              <a:t>Grupos de apoyo para mantener motivación y adherencia al tratamiento instaurado.</a:t>
            </a:r>
          </a:p>
          <a:p>
            <a:r>
              <a:rPr lang="es-ES" dirty="0"/>
              <a:t>Materiales de autoayuda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Responsables</a:t>
            </a:r>
          </a:p>
          <a:p>
            <a:r>
              <a:rPr lang="es-ES" dirty="0"/>
              <a:t>Ministerio de Salud y Protección Social, Entidad Territorial, </a:t>
            </a:r>
            <a:r>
              <a:rPr lang="es-ES" dirty="0">
                <a:solidFill>
                  <a:srgbClr val="FF0000"/>
                </a:solidFill>
              </a:rPr>
              <a:t>EAPB, IPS </a:t>
            </a:r>
            <a:r>
              <a:rPr lang="es-ES" dirty="0"/>
              <a:t>y ARL, otros actores.</a:t>
            </a:r>
          </a:p>
          <a:p>
            <a:endParaRPr lang="es-ES" dirty="0"/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851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625905" y="1637368"/>
            <a:ext cx="881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ATENCIÓN INTEGRAL ASMA</a:t>
            </a:r>
          </a:p>
          <a:p>
            <a:pPr algn="ctr"/>
            <a:r>
              <a:rPr lang="es-ES" alt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48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58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56"/>
            <a:ext cx="10515600" cy="816561"/>
          </a:xfrm>
        </p:spPr>
        <p:txBody>
          <a:bodyPr>
            <a:normAutofit/>
          </a:bodyPr>
          <a:lstStyle/>
          <a:p>
            <a:r>
              <a:rPr lang="es-ES" sz="3200" b="1" dirty="0"/>
              <a:t>6. Registro, seguimiento y monitoreo</a:t>
            </a:r>
            <a:endParaRPr lang="es-CO" sz="3200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E52DECC-1568-435D-93B4-04636DFE7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933" t="27780" r="23576" b="42788"/>
          <a:stretch/>
        </p:blipFill>
        <p:spPr>
          <a:xfrm>
            <a:off x="838200" y="1308294"/>
            <a:ext cx="9895449" cy="3629465"/>
          </a:xfrm>
        </p:spPr>
      </p:pic>
    </p:spTree>
    <p:extLst>
      <p:ext uri="{BB962C8B-B14F-4D97-AF65-F5344CB8AC3E}">
        <p14:creationId xmlns:p14="http://schemas.microsoft.com/office/powerpoint/2010/main" val="1757432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5"/>
            <a:ext cx="10515600" cy="774358"/>
          </a:xfrm>
        </p:spPr>
        <p:txBody>
          <a:bodyPr>
            <a:normAutofit/>
          </a:bodyPr>
          <a:lstStyle/>
          <a:p>
            <a:r>
              <a:rPr lang="es-CO" sz="3200" b="1" dirty="0"/>
              <a:t>Seguimiento y monitoreo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D790-BD84-493D-BCB7-AC624E264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Indicadores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E2180D-60B6-4A45-A73E-C91E674AB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7" t="21934" r="8039" b="24911"/>
          <a:stretch/>
        </p:blipFill>
        <p:spPr>
          <a:xfrm>
            <a:off x="838200" y="1139484"/>
            <a:ext cx="10373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21848F-C5B1-4785-B4D9-D98ADE1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2" y="1705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>
                <a:solidFill>
                  <a:schemeClr val="accent2">
                    <a:lumMod val="75000"/>
                  </a:schemeClr>
                </a:solidFill>
              </a:rPr>
              <a:t>GRACIAS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D790-BD84-493D-BCB7-AC624E2641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F39031-FFA0-45D0-BD44-CA3179F5B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575" y="34290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7EC8FB-495B-4BDB-8860-EBD4B021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732"/>
            <a:ext cx="10515600" cy="76471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Desarrollo de Actividades individuales para personas con riesgo o diagnóstico de Asma </a:t>
            </a:r>
            <a:endParaRPr lang="es-CO" sz="3200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58938EA-2489-40D3-8A94-5B352447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800590"/>
              </p:ext>
            </p:extLst>
          </p:nvPr>
        </p:nvGraphicFramePr>
        <p:xfrm>
          <a:off x="838200" y="1132450"/>
          <a:ext cx="10515600" cy="45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554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7EC8FB-495B-4BDB-8860-EBD4B021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437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b="1" dirty="0"/>
              <a:t>Índice predictor de Asma (IPA)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7B678BB-A245-4266-9201-A23A66DC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678" t="32241" r="6264" b="24225"/>
          <a:stretch/>
        </p:blipFill>
        <p:spPr>
          <a:xfrm>
            <a:off x="827315" y="1030513"/>
            <a:ext cx="10515600" cy="4498090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B176BE1-1A58-4269-B8E8-4AEEEF7A2FF9}"/>
              </a:ext>
            </a:extLst>
          </p:cNvPr>
          <p:cNvSpPr txBox="1"/>
          <p:nvPr/>
        </p:nvSpPr>
        <p:spPr>
          <a:xfrm>
            <a:off x="827315" y="5827487"/>
            <a:ext cx="7247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García Merino, A., &amp; Mora Gandarillas, I. (2013). Diagnóstico del asma. Pediatría Atención Primaria, 15, 89-95.</a:t>
            </a:r>
            <a:endParaRPr lang="es-CO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7EC8FB-495B-4BDB-8860-EBD4B021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732"/>
            <a:ext cx="10515600" cy="76471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Desarrollo de Actividades individuales para personas con riesgo o diagnóstico de Asma </a:t>
            </a:r>
            <a:endParaRPr lang="es-CO" sz="3200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58938EA-2489-40D3-8A94-5B352447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25499"/>
              </p:ext>
            </p:extLst>
          </p:nvPr>
        </p:nvGraphicFramePr>
        <p:xfrm>
          <a:off x="838200" y="1132450"/>
          <a:ext cx="10515600" cy="45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027717A-CCEE-4BB5-AED5-792FEEC6A8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215" t="9870" b="12342"/>
          <a:stretch/>
        </p:blipFill>
        <p:spPr>
          <a:xfrm>
            <a:off x="7596554" y="2025748"/>
            <a:ext cx="2663116" cy="29682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99386F-3C38-4AC2-8D21-9DAD3E474C7C}"/>
              </a:ext>
            </a:extLst>
          </p:cNvPr>
          <p:cNvSpPr txBox="1"/>
          <p:nvPr/>
        </p:nvSpPr>
        <p:spPr>
          <a:xfrm>
            <a:off x="827315" y="5629646"/>
            <a:ext cx="7054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Siempre se debe contemplar la tuberculosis como diagnóstico diferencial en el paciente sintomático respiratorio crónico. 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7EC8FB-495B-4BDB-8860-EBD4B021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Diagnóstico oportuno del Asma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00B8DA-D3DA-494E-A105-095036D1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253331"/>
            <a:ext cx="10515600" cy="38673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Descartar tuberculosis mediante el examen correspondiente.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Niños menores de 5 años con índice predictor de asma positivo, diagnostico confirmado y se debe enviar tratamiento.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Menores de 5 años con índice predictor de asma intermedio o bajo se debe descartar diagnostico diferenciales y derivar a la ruta correspondiente.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Menores de 5 años en quienes se descarte diagnostico diferencial y se siga sospechando asma enviar tratamiento terapéutico y si responde se considera caso de asma.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Todos los pacientes adultos con sospecha de asma deben tener como prueba diagnóstica una espirometría pre y </a:t>
            </a:r>
            <a:r>
              <a:rPr lang="es-ES" dirty="0" err="1"/>
              <a:t>pos</a:t>
            </a:r>
            <a:r>
              <a:rPr lang="es-ES" dirty="0"/>
              <a:t> broncodilatador.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68794B-41E7-42CA-9768-A443C917E07B}"/>
              </a:ext>
            </a:extLst>
          </p:cNvPr>
          <p:cNvSpPr/>
          <p:nvPr/>
        </p:nvSpPr>
        <p:spPr>
          <a:xfrm>
            <a:off x="1237957" y="5210773"/>
            <a:ext cx="3010487" cy="7877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 esta es + , el </a:t>
            </a:r>
            <a:r>
              <a:rPr lang="es-ES" dirty="0" err="1"/>
              <a:t>Dx</a:t>
            </a:r>
            <a:r>
              <a:rPr lang="es-ES" dirty="0"/>
              <a:t> de asma está confirmado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92CF16-F86B-4A8D-B267-92051933758E}"/>
              </a:ext>
            </a:extLst>
          </p:cNvPr>
          <p:cNvSpPr/>
          <p:nvPr/>
        </p:nvSpPr>
        <p:spPr>
          <a:xfrm>
            <a:off x="4907280" y="4951828"/>
            <a:ext cx="6993988" cy="15522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/>
              <a:t>si esta es - , prueba de broncoprovocación, de preferencia metacolina, si esta es negativa, se deben descartar diagnósticos diferenciales y derivar a la ruta correspondiente. Una prueba de broncoprovocación positiva hace el diagnóstico de asma.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9911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11930</TotalTime>
  <Words>2147</Words>
  <Application>Microsoft Office PowerPoint</Application>
  <PresentationFormat>Panorámica</PresentationFormat>
  <Paragraphs>200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</vt:lpstr>
      <vt:lpstr>Cambria Math</vt:lpstr>
      <vt:lpstr>Century Schoolbook</vt:lpstr>
      <vt:lpstr>Montserrat Black</vt:lpstr>
      <vt:lpstr>Montserrat Medium</vt:lpstr>
      <vt:lpstr>Wingdings</vt:lpstr>
      <vt:lpstr>Tema de Office</vt:lpstr>
      <vt:lpstr>Presentación de PowerPoint</vt:lpstr>
      <vt:lpstr>Presentación de PowerPoint</vt:lpstr>
      <vt:lpstr>OBJETIVOS PARA POBLACIÓN CON RIESGO O CON PRESENCIA DE ENFERMEDADES RESPIRATORIAS CRÓNICAS</vt:lpstr>
      <vt:lpstr>OBJETIVOS PARA POBLACIÓN CON RIESGO O CON PRESENCIA DE ENFERMEDADES RESPIRATORIAS CRÓNICAS</vt:lpstr>
      <vt:lpstr>Presentación de PowerPoint</vt:lpstr>
      <vt:lpstr>Desarrollo de Actividades individuales para personas con riesgo o diagnóstico de Asma </vt:lpstr>
      <vt:lpstr>Índice predictor de Asma (IPA)</vt:lpstr>
      <vt:lpstr>Desarrollo de Actividades individuales para personas con riesgo o diagnóstico de Asma </vt:lpstr>
      <vt:lpstr>Diagnóstico oportuno del Asma</vt:lpstr>
      <vt:lpstr>Otros casos </vt:lpstr>
      <vt:lpstr>Presentación de PowerPoint</vt:lpstr>
      <vt:lpstr>Clasificación del riesgo individual: Estadificación y comorbilidades</vt:lpstr>
      <vt:lpstr>Presentación de PowerPoint</vt:lpstr>
      <vt:lpstr>Presentación de PowerPoint</vt:lpstr>
      <vt:lpstr>Tratamiento </vt:lpstr>
      <vt:lpstr>Tratamiento adicional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individuales para personas con riesgo o diagnóstico de Epoc</vt:lpstr>
      <vt:lpstr>Detección temprana</vt:lpstr>
      <vt:lpstr>Cuestionario </vt:lpstr>
      <vt:lpstr>Presentación de PowerPoint</vt:lpstr>
      <vt:lpstr>Diagnóstico oportuno</vt:lpstr>
      <vt:lpstr>Estadificación y comorbilidades</vt:lpstr>
      <vt:lpstr>Presentación de PowerPoint</vt:lpstr>
      <vt:lpstr>Establecer comorbilidades </vt:lpstr>
      <vt:lpstr>Presentación de PowerPoint</vt:lpstr>
      <vt:lpstr>Control médico y seguimiento clínico</vt:lpstr>
      <vt:lpstr>Presentación de PowerPoint</vt:lpstr>
      <vt:lpstr>Presentación de PowerPoint</vt:lpstr>
      <vt:lpstr>Tratamiento, adherencia y control clínico</vt:lpstr>
      <vt:lpstr>ESQUEMA DE ATENCIÓN SEGÚN GRAVEDAD EPOC</vt:lpstr>
      <vt:lpstr>Valoración de la respuesta al tratamiento </vt:lpstr>
      <vt:lpstr>VERIFICAR ADHERENCIA AL TRATAMIENTO INDICADO</vt:lpstr>
      <vt:lpstr>Presentación de PowerPoint</vt:lpstr>
      <vt:lpstr>Presentación de PowerPoint</vt:lpstr>
      <vt:lpstr>Intervenciones efectivas para la atención del tabaquismo</vt:lpstr>
      <vt:lpstr>Eficacia demostrada</vt:lpstr>
      <vt:lpstr>Metas 2021 </vt:lpstr>
      <vt:lpstr>Presentación de PowerPoint</vt:lpstr>
      <vt:lpstr>1. Fortalecimiento del sistema de salud</vt:lpstr>
      <vt:lpstr>2. Atenciones básicas</vt:lpstr>
      <vt:lpstr>3. Atenciones Intermedias</vt:lpstr>
      <vt:lpstr>4. Atenciones avanzadas.</vt:lpstr>
      <vt:lpstr>5. Intervenciones comunitarias</vt:lpstr>
      <vt:lpstr>6. Registro, seguimiento y monitoreo</vt:lpstr>
      <vt:lpstr>Seguimiento y monitoreo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diana YALENYS moreno mosquera</cp:lastModifiedBy>
  <cp:revision>77</cp:revision>
  <dcterms:created xsi:type="dcterms:W3CDTF">2020-08-01T22:10:19Z</dcterms:created>
  <dcterms:modified xsi:type="dcterms:W3CDTF">2021-08-11T22:11:41Z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