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3" r:id="rId5"/>
    <p:sldId id="264" r:id="rId6"/>
    <p:sldId id="266" r:id="rId7"/>
    <p:sldId id="273" r:id="rId8"/>
    <p:sldId id="271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E18"/>
    <a:srgbClr val="727070"/>
    <a:srgbClr val="A4A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43" autoAdjust="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1593C-AEF5-44C8-88D6-1FF00BD389C6}" type="datetimeFigureOut">
              <a:rPr lang="es-CO" smtClean="0"/>
              <a:t>2/07/2021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7FD36-7F49-4798-9B60-F509F9B3438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724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2/07/2021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224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2/07/2021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282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2/07/2021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97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2/07/2021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692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2/07/2021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4407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2/07/2021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8294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2/07/2021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27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2/07/2021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923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2/07/2021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093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2/07/2021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3190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2/07/2021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342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D0CE-5128-414C-A023-A39569FB07FF}" type="datetimeFigureOut">
              <a:rPr lang="es-CO" smtClean="0"/>
              <a:t>2/07/2021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0594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29"/>
            <a:ext cx="12192000" cy="6858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84687" y="692670"/>
            <a:ext cx="7249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SECRETARÍA DE SALUD PÚBLICA Y </a:t>
            </a:r>
          </a:p>
          <a:p>
            <a:pPr algn="ctr"/>
            <a:r>
              <a:rPr lang="es-CO" sz="40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SEGURIDAD SOCIAL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92119" y="4041558"/>
            <a:ext cx="7797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rgbClr val="727070"/>
                </a:solidFill>
                <a:latin typeface="Montserrat Black" panose="00000A00000000000000" pitchFamily="2" charset="0"/>
              </a:rPr>
              <a:t>CIRCULAR 001 DE 2020</a:t>
            </a:r>
            <a:endParaRPr lang="es-CO" sz="4000" b="1" dirty="0">
              <a:solidFill>
                <a:srgbClr val="727070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10" y="5589783"/>
            <a:ext cx="1771481" cy="18112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9072284" y="2967335"/>
            <a:ext cx="2796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Ana María Cortés Gómez</a:t>
            </a:r>
          </a:p>
          <a:p>
            <a:r>
              <a:rPr lang="es-CO" dirty="0"/>
              <a:t>Enfermera</a:t>
            </a:r>
          </a:p>
          <a:p>
            <a:r>
              <a:rPr lang="es-CO" dirty="0"/>
              <a:t>Asistencia Técnica </a:t>
            </a:r>
          </a:p>
        </p:txBody>
      </p:sp>
    </p:spTree>
    <p:extLst>
      <p:ext uri="{BB962C8B-B14F-4D97-AF65-F5344CB8AC3E}">
        <p14:creationId xmlns:p14="http://schemas.microsoft.com/office/powerpoint/2010/main" val="16926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27315" y="539592"/>
            <a:ext cx="10421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CIRCULAR 001 DE 20210</a:t>
            </a:r>
            <a:endParaRPr lang="es-CO" sz="4400" b="1" dirty="0" smtClean="0">
              <a:solidFill>
                <a:srgbClr val="E20E18"/>
              </a:solidFill>
              <a:latin typeface="Montserrat Black" panose="00000A00000000000000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64668" y="1845600"/>
            <a:ext cx="1120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endParaRPr lang="es-CO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827315" y="1568601"/>
            <a:ext cx="62622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/>
              <a:t>O</a:t>
            </a:r>
            <a:r>
              <a:rPr lang="es-CO" b="1" dirty="0" smtClean="0"/>
              <a:t>bjetivo: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Guiar el ejercicio de auditoria como estrategia para el cumplimiento de las funciones de inspección y vigilancia por parte de las entidades territoriales en relación con las responsabilidades y obligaciones del aseguramiento a cargo de las empresas promotoras de salud. 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5" y="3060797"/>
            <a:ext cx="5303295" cy="361399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398327" y="1731818"/>
            <a:ext cx="3408218" cy="9288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LEY 715 DE 2001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8693727" y="2720088"/>
            <a:ext cx="817418" cy="39679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6705601" y="3182386"/>
            <a:ext cx="4904508" cy="8631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ompetencias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ámbito territorial del sector salud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567056" y="4305095"/>
            <a:ext cx="5167744" cy="2234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“Dirigir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coordinar y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vigilar el sector salud ye! Sistema General de</a:t>
            </a:r>
          </a:p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 Social en Salud en el territorio de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jurisdicción"</a:t>
            </a:r>
            <a:endParaRPr lang="es-C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27315" y="539592"/>
            <a:ext cx="10421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CIRCULAR 001 DE 2020</a:t>
            </a:r>
            <a:endParaRPr lang="es-CO" sz="4400" b="1" dirty="0" smtClean="0">
              <a:solidFill>
                <a:srgbClr val="E20E18"/>
              </a:solidFill>
              <a:latin typeface="Montserrat Black" panose="00000A00000000000000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64668" y="1845600"/>
            <a:ext cx="112046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2400" b="1" dirty="0">
              <a:solidFill>
                <a:srgbClr val="00B0F0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es-CO" sz="2400" b="1" dirty="0">
              <a:solidFill>
                <a:srgbClr val="00B0F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endParaRPr lang="es-CO" sz="2000" dirty="0"/>
          </a:p>
          <a:p>
            <a:pPr marL="285750" indent="-285750" algn="just">
              <a:buFont typeface="Wingdings" pitchFamily="2" charset="2"/>
              <a:buChar char="v"/>
            </a:pPr>
            <a:endParaRPr lang="es-CO" sz="2000" dirty="0"/>
          </a:p>
        </p:txBody>
      </p:sp>
      <p:sp>
        <p:nvSpPr>
          <p:cNvPr id="2" name="Rectángulo 1"/>
          <p:cNvSpPr/>
          <p:nvPr/>
        </p:nvSpPr>
        <p:spPr>
          <a:xfrm>
            <a:off x="413657" y="1488222"/>
            <a:ext cx="3687287" cy="10390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Conforme al  </a:t>
            </a: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articulo 36 de la Ley 1122 de 2007</a:t>
            </a:r>
            <a:endParaRPr lang="es-CO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84206" y="1488222"/>
            <a:ext cx="6164495" cy="10390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rgbClr val="7030A0"/>
                </a:solidFill>
              </a:rPr>
              <a:t>C</a:t>
            </a:r>
            <a:r>
              <a:rPr lang="es-ES" b="1" dirty="0" smtClean="0">
                <a:solidFill>
                  <a:srgbClr val="7030A0"/>
                </a:solidFill>
              </a:rPr>
              <a:t>rea el sistema de inspección, vigilancia y control del sistema general de seguridad social en salud como un conjunto de normas, agentes, y procesos articulados entre si.</a:t>
            </a:r>
            <a:endParaRPr lang="es-CO" b="1" dirty="0">
              <a:solidFill>
                <a:srgbClr val="7030A0"/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4251305" y="1661403"/>
            <a:ext cx="581891" cy="69272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redondeado 7"/>
          <p:cNvSpPr/>
          <p:nvPr/>
        </p:nvSpPr>
        <p:spPr>
          <a:xfrm>
            <a:off x="664668" y="2732114"/>
            <a:ext cx="3159187" cy="6635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Superintendencia</a:t>
            </a:r>
            <a:endParaRPr lang="es-CO" b="1" dirty="0"/>
          </a:p>
          <a:p>
            <a:pPr algn="ctr"/>
            <a:r>
              <a:rPr lang="es-CO" b="1" dirty="0"/>
              <a:t>Nacional de Salud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413657" y="3556310"/>
            <a:ext cx="3936670" cy="88669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Impartir </a:t>
            </a:r>
            <a:r>
              <a:rPr lang="es-ES" b="1" dirty="0"/>
              <a:t>a los sujetos vigilados, las </a:t>
            </a:r>
            <a:r>
              <a:rPr lang="es-ES" b="1" dirty="0" smtClean="0"/>
              <a:t> instrucciones</a:t>
            </a:r>
            <a:r>
              <a:rPr lang="es-ES" b="1" dirty="0"/>
              <a:t> </a:t>
            </a:r>
            <a:r>
              <a:rPr lang="es-ES" b="1" dirty="0" smtClean="0"/>
              <a:t>y orientaciones </a:t>
            </a:r>
            <a:endParaRPr lang="es-CO" b="1" dirty="0"/>
          </a:p>
        </p:txBody>
      </p:sp>
      <p:sp>
        <p:nvSpPr>
          <p:cNvPr id="10" name="Flecha abajo 9"/>
          <p:cNvSpPr/>
          <p:nvPr/>
        </p:nvSpPr>
        <p:spPr>
          <a:xfrm>
            <a:off x="3241964" y="2494440"/>
            <a:ext cx="360218" cy="33249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Flecha abajo 10"/>
          <p:cNvSpPr/>
          <p:nvPr/>
        </p:nvSpPr>
        <p:spPr>
          <a:xfrm>
            <a:off x="3269673" y="3350432"/>
            <a:ext cx="387928" cy="41606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redondeado 11"/>
          <p:cNvSpPr/>
          <p:nvPr/>
        </p:nvSpPr>
        <p:spPr>
          <a:xfrm>
            <a:off x="233723" y="4645895"/>
            <a:ext cx="1179441" cy="3694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Territorial</a:t>
            </a:r>
            <a:endParaRPr lang="es-CO" b="1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1737757" y="4603668"/>
            <a:ext cx="1288470" cy="4116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Distritales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3241964" y="4585854"/>
            <a:ext cx="1625696" cy="4294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Municipales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15" name="Flecha abajo 14"/>
          <p:cNvSpPr/>
          <p:nvPr/>
        </p:nvSpPr>
        <p:spPr>
          <a:xfrm>
            <a:off x="827315" y="4336473"/>
            <a:ext cx="364176" cy="37068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Flecha abajo 15"/>
          <p:cNvSpPr/>
          <p:nvPr/>
        </p:nvSpPr>
        <p:spPr>
          <a:xfrm>
            <a:off x="2230582" y="4322618"/>
            <a:ext cx="387927" cy="32327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Flecha abajo 16"/>
          <p:cNvSpPr/>
          <p:nvPr/>
        </p:nvSpPr>
        <p:spPr>
          <a:xfrm>
            <a:off x="3767444" y="4336473"/>
            <a:ext cx="333500" cy="35287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redondeado 17"/>
          <p:cNvSpPr/>
          <p:nvPr/>
        </p:nvSpPr>
        <p:spPr>
          <a:xfrm>
            <a:off x="732251" y="5380850"/>
            <a:ext cx="3519054" cy="9975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Instrumento de inspección y vigilancia </a:t>
            </a:r>
            <a:endParaRPr lang="es-CO" b="1" dirty="0"/>
          </a:p>
        </p:txBody>
      </p:sp>
      <p:sp>
        <p:nvSpPr>
          <p:cNvPr id="19" name="Flecha abajo 18"/>
          <p:cNvSpPr/>
          <p:nvPr/>
        </p:nvSpPr>
        <p:spPr>
          <a:xfrm>
            <a:off x="2257300" y="5112327"/>
            <a:ext cx="596736" cy="484909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Flecha derecha 19"/>
          <p:cNvSpPr/>
          <p:nvPr/>
        </p:nvSpPr>
        <p:spPr>
          <a:xfrm>
            <a:off x="5200208" y="5321926"/>
            <a:ext cx="1152292" cy="87608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623" y="2587315"/>
            <a:ext cx="2947455" cy="177806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575" y="4443000"/>
            <a:ext cx="2621507" cy="228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27315" y="539592"/>
            <a:ext cx="10421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CIRCULAR 001 DE 2020</a:t>
            </a:r>
            <a:endParaRPr lang="es-CO" sz="4400" b="1" dirty="0" smtClean="0">
              <a:solidFill>
                <a:srgbClr val="E20E18"/>
              </a:solidFill>
              <a:latin typeface="Montserrat Black" panose="00000A00000000000000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-3581421" y="2120557"/>
            <a:ext cx="112046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endParaRPr lang="es-CO" sz="2000" dirty="0"/>
          </a:p>
          <a:p>
            <a:pPr marL="342900" indent="-342900" algn="just">
              <a:buFont typeface="Wingdings" pitchFamily="2" charset="2"/>
              <a:buChar char="v"/>
            </a:pPr>
            <a:endParaRPr lang="es-CO" sz="2000" dirty="0" smtClean="0"/>
          </a:p>
          <a:p>
            <a:pPr algn="just"/>
            <a:endParaRPr lang="es-CO" sz="2400" b="1" dirty="0">
              <a:solidFill>
                <a:srgbClr val="00B0F0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es-CO" sz="2400" b="1" dirty="0">
              <a:solidFill>
                <a:srgbClr val="00B0F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endParaRPr lang="es-CO" sz="2000" dirty="0"/>
          </a:p>
          <a:p>
            <a:pPr marL="285750" indent="-285750" algn="just">
              <a:buFont typeface="Wingdings" pitchFamily="2" charset="2"/>
              <a:buChar char="v"/>
            </a:pPr>
            <a:endParaRPr lang="es-CO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34" y="2120557"/>
            <a:ext cx="3054361" cy="35603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60" y="2370514"/>
            <a:ext cx="2621507" cy="3060457"/>
          </a:xfrm>
          <a:prstGeom prst="rect">
            <a:avLst/>
          </a:prstGeom>
        </p:spPr>
      </p:pic>
      <p:sp>
        <p:nvSpPr>
          <p:cNvPr id="9" name="Rectángulo: esquinas redondeadas 16">
            <a:extLst>
              <a:ext uri="{FF2B5EF4-FFF2-40B4-BE49-F238E27FC236}">
                <a16:creationId xmlns:a16="http://schemas.microsoft.com/office/drawing/2014/main" id="{BBEBE143-01AA-463B-834E-4926B5287FBD}"/>
              </a:ext>
            </a:extLst>
          </p:cNvPr>
          <p:cNvSpPr/>
          <p:nvPr/>
        </p:nvSpPr>
        <p:spPr>
          <a:xfrm>
            <a:off x="3563421" y="2109960"/>
            <a:ext cx="2884699" cy="5232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rgbClr val="FFC000"/>
                </a:solidFill>
              </a:rPr>
              <a:t>Aseguramiento</a:t>
            </a:r>
            <a:r>
              <a:rPr lang="es-CO" sz="24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0" name="Rectángulo: esquinas redondeadas 25">
            <a:extLst>
              <a:ext uri="{FF2B5EF4-FFF2-40B4-BE49-F238E27FC236}">
                <a16:creationId xmlns:a16="http://schemas.microsoft.com/office/drawing/2014/main" id="{D8C718A6-488A-481A-B080-61260822C8DD}"/>
              </a:ext>
            </a:extLst>
          </p:cNvPr>
          <p:cNvSpPr/>
          <p:nvPr/>
        </p:nvSpPr>
        <p:spPr>
          <a:xfrm>
            <a:off x="3831330" y="3105666"/>
            <a:ext cx="3213897" cy="5232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rgbClr val="7030A0"/>
                </a:solidFill>
              </a:rPr>
              <a:t>Prestación de servicios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6993" y="2109960"/>
            <a:ext cx="573074" cy="5608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1379" y="3086295"/>
            <a:ext cx="548688" cy="542591"/>
          </a:xfrm>
          <a:prstGeom prst="rect">
            <a:avLst/>
          </a:prstGeom>
        </p:spPr>
      </p:pic>
      <p:sp>
        <p:nvSpPr>
          <p:cNvPr id="13" name="Rectángulo: esquinas redondeadas 17">
            <a:extLst>
              <a:ext uri="{FF2B5EF4-FFF2-40B4-BE49-F238E27FC236}">
                <a16:creationId xmlns:a16="http://schemas.microsoft.com/office/drawing/2014/main" id="{B5B071D1-F9BD-498C-995E-642246D2AEC2}"/>
              </a:ext>
            </a:extLst>
          </p:cNvPr>
          <p:cNvSpPr/>
          <p:nvPr/>
        </p:nvSpPr>
        <p:spPr>
          <a:xfrm>
            <a:off x="6803793" y="2137468"/>
            <a:ext cx="1638774" cy="5232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rgbClr val="00B050"/>
                </a:solidFill>
              </a:rPr>
              <a:t>5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2000" b="1" dirty="0">
                <a:solidFill>
                  <a:srgbClr val="46CCDA"/>
                </a:solidFill>
              </a:rPr>
              <a:t>estándares</a:t>
            </a:r>
            <a:r>
              <a:rPr lang="es-CO" b="1" dirty="0">
                <a:solidFill>
                  <a:srgbClr val="46CCDA"/>
                </a:solidFill>
              </a:rPr>
              <a:t> </a:t>
            </a:r>
          </a:p>
        </p:txBody>
      </p:sp>
      <p:sp>
        <p:nvSpPr>
          <p:cNvPr id="14" name="Rectángulo: esquinas redondeadas 18">
            <a:extLst>
              <a:ext uri="{FF2B5EF4-FFF2-40B4-BE49-F238E27FC236}">
                <a16:creationId xmlns:a16="http://schemas.microsoft.com/office/drawing/2014/main" id="{1453A14A-7FFA-49DC-B287-73FCC1F7FCF9}"/>
              </a:ext>
            </a:extLst>
          </p:cNvPr>
          <p:cNvSpPr/>
          <p:nvPr/>
        </p:nvSpPr>
        <p:spPr>
          <a:xfrm>
            <a:off x="8717881" y="2147621"/>
            <a:ext cx="1513711" cy="5232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rgbClr val="7030A0"/>
                </a:solidFill>
              </a:rPr>
              <a:t>7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2000" b="1" dirty="0">
                <a:solidFill>
                  <a:srgbClr val="46CCDA"/>
                </a:solidFill>
              </a:rPr>
              <a:t>Criterios  </a:t>
            </a:r>
          </a:p>
        </p:txBody>
      </p:sp>
      <p:sp>
        <p:nvSpPr>
          <p:cNvPr id="16" name="Rectángulo: esquinas redondeadas 33">
            <a:extLst>
              <a:ext uri="{FF2B5EF4-FFF2-40B4-BE49-F238E27FC236}">
                <a16:creationId xmlns:a16="http://schemas.microsoft.com/office/drawing/2014/main" id="{F6BAC883-E666-4B34-9E0A-F277B07B94A1}"/>
              </a:ext>
            </a:extLst>
          </p:cNvPr>
          <p:cNvSpPr/>
          <p:nvPr/>
        </p:nvSpPr>
        <p:spPr>
          <a:xfrm>
            <a:off x="7356287" y="3105666"/>
            <a:ext cx="1670092" cy="5232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rgbClr val="FFC000"/>
                </a:solidFill>
              </a:rPr>
              <a:t>3</a:t>
            </a:r>
            <a:r>
              <a:rPr lang="es-CO" b="1" dirty="0">
                <a:solidFill>
                  <a:srgbClr val="46CCDA"/>
                </a:solidFill>
              </a:rPr>
              <a:t> </a:t>
            </a:r>
            <a:r>
              <a:rPr lang="es-CO" sz="2000" b="1" dirty="0">
                <a:solidFill>
                  <a:srgbClr val="46CCDA"/>
                </a:solidFill>
              </a:rPr>
              <a:t>estándares</a:t>
            </a:r>
            <a:r>
              <a:rPr lang="es-CO" b="1" dirty="0">
                <a:solidFill>
                  <a:srgbClr val="46CCDA"/>
                </a:solidFill>
              </a:rPr>
              <a:t> </a:t>
            </a:r>
          </a:p>
        </p:txBody>
      </p:sp>
      <p:sp>
        <p:nvSpPr>
          <p:cNvPr id="17" name="Rectángulo: esquinas redondeadas 34">
            <a:extLst>
              <a:ext uri="{FF2B5EF4-FFF2-40B4-BE49-F238E27FC236}">
                <a16:creationId xmlns:a16="http://schemas.microsoft.com/office/drawing/2014/main" id="{9E99C0AB-BCEC-4370-BF0E-0CCDB0A93A81}"/>
              </a:ext>
            </a:extLst>
          </p:cNvPr>
          <p:cNvSpPr/>
          <p:nvPr/>
        </p:nvSpPr>
        <p:spPr>
          <a:xfrm>
            <a:off x="9331095" y="3095980"/>
            <a:ext cx="1513711" cy="5232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rgbClr val="DF7D51"/>
                </a:solidFill>
              </a:rPr>
              <a:t>12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2000" b="1" dirty="0">
                <a:solidFill>
                  <a:srgbClr val="46CCDA"/>
                </a:solidFill>
              </a:rPr>
              <a:t>Criterios </a:t>
            </a:r>
            <a:r>
              <a:rPr lang="es-CO" b="1" dirty="0">
                <a:solidFill>
                  <a:srgbClr val="46CCDA"/>
                </a:solidFill>
              </a:rPr>
              <a:t> </a:t>
            </a:r>
          </a:p>
        </p:txBody>
      </p:sp>
      <p:sp>
        <p:nvSpPr>
          <p:cNvPr id="18" name="Rectángulo: esquinas redondeadas 51">
            <a:extLst>
              <a:ext uri="{FF2B5EF4-FFF2-40B4-BE49-F238E27FC236}">
                <a16:creationId xmlns:a16="http://schemas.microsoft.com/office/drawing/2014/main" id="{474777E9-FEC0-4741-AD50-5C2FF49751D6}"/>
              </a:ext>
            </a:extLst>
          </p:cNvPr>
          <p:cNvSpPr/>
          <p:nvPr/>
        </p:nvSpPr>
        <p:spPr>
          <a:xfrm>
            <a:off x="6227422" y="3880606"/>
            <a:ext cx="4430290" cy="5527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rgbClr val="46CCDA"/>
                </a:solidFill>
              </a:rPr>
              <a:t>Modos de verificación </a:t>
            </a:r>
          </a:p>
        </p:txBody>
      </p:sp>
      <p:sp>
        <p:nvSpPr>
          <p:cNvPr id="19" name="Rectángulo: esquinas redondeadas 55">
            <a:extLst>
              <a:ext uri="{FF2B5EF4-FFF2-40B4-BE49-F238E27FC236}">
                <a16:creationId xmlns:a16="http://schemas.microsoft.com/office/drawing/2014/main" id="{80A995AA-D5FD-4895-893E-36D69FE1D882}"/>
              </a:ext>
            </a:extLst>
          </p:cNvPr>
          <p:cNvSpPr/>
          <p:nvPr/>
        </p:nvSpPr>
        <p:spPr>
          <a:xfrm>
            <a:off x="3659679" y="3906261"/>
            <a:ext cx="2351315" cy="5527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rgbClr val="46CCDA"/>
                </a:solidFill>
              </a:rPr>
              <a:t>Normas</a:t>
            </a:r>
            <a:r>
              <a:rPr lang="es-CO" sz="2400" b="1" dirty="0">
                <a:solidFill>
                  <a:srgbClr val="46CCDA"/>
                </a:solidFill>
              </a:rPr>
              <a:t> </a:t>
            </a:r>
            <a:endParaRPr lang="es-CO" b="1" dirty="0">
              <a:solidFill>
                <a:srgbClr val="46CCDA"/>
              </a:solidFill>
            </a:endParaRPr>
          </a:p>
        </p:txBody>
      </p:sp>
      <p:sp>
        <p:nvSpPr>
          <p:cNvPr id="15" name="Flecha derecha 14"/>
          <p:cNvSpPr/>
          <p:nvPr/>
        </p:nvSpPr>
        <p:spPr>
          <a:xfrm>
            <a:off x="6448120" y="2249414"/>
            <a:ext cx="355673" cy="38288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Flecha derecha 20"/>
          <p:cNvSpPr/>
          <p:nvPr/>
        </p:nvSpPr>
        <p:spPr>
          <a:xfrm>
            <a:off x="8457723" y="2232499"/>
            <a:ext cx="355673" cy="38288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Flecha derecha 21"/>
          <p:cNvSpPr/>
          <p:nvPr/>
        </p:nvSpPr>
        <p:spPr>
          <a:xfrm>
            <a:off x="8989711" y="3189697"/>
            <a:ext cx="355673" cy="38288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Flecha derecha 22"/>
          <p:cNvSpPr/>
          <p:nvPr/>
        </p:nvSpPr>
        <p:spPr>
          <a:xfrm>
            <a:off x="7043213" y="3198301"/>
            <a:ext cx="355673" cy="38288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Flecha abajo 19"/>
          <p:cNvSpPr/>
          <p:nvPr/>
        </p:nvSpPr>
        <p:spPr>
          <a:xfrm>
            <a:off x="9991165" y="3581182"/>
            <a:ext cx="376517" cy="32507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Flecha izquierda 23"/>
          <p:cNvSpPr/>
          <p:nvPr/>
        </p:nvSpPr>
        <p:spPr>
          <a:xfrm>
            <a:off x="5847645" y="3957362"/>
            <a:ext cx="437126" cy="399286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14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27315" y="539592"/>
            <a:ext cx="10421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CIRCULAR 001 DE 2020</a:t>
            </a:r>
            <a:endParaRPr lang="es-CO" sz="4400" b="1" dirty="0" smtClean="0">
              <a:solidFill>
                <a:srgbClr val="E20E18"/>
              </a:solidFill>
              <a:latin typeface="Montserrat Black" panose="00000A00000000000000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13658" y="1871819"/>
            <a:ext cx="11204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endParaRPr lang="es-CO" sz="2000" dirty="0" smtClean="0"/>
          </a:p>
          <a:p>
            <a:pPr algn="just"/>
            <a:endParaRPr lang="es-CO" sz="2400" b="1" dirty="0">
              <a:solidFill>
                <a:srgbClr val="00B0F0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es-CO" sz="2400" b="1" dirty="0">
              <a:solidFill>
                <a:srgbClr val="00B0F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endParaRPr lang="es-CO" sz="2000" dirty="0"/>
          </a:p>
          <a:p>
            <a:pPr marL="285750" indent="-285750" algn="just">
              <a:buFont typeface="Wingdings" pitchFamily="2" charset="2"/>
              <a:buChar char="v"/>
            </a:pPr>
            <a:endParaRPr lang="es-CO" sz="2000" dirty="0"/>
          </a:p>
        </p:txBody>
      </p:sp>
      <p:sp>
        <p:nvSpPr>
          <p:cNvPr id="9" name="Rectángulo: esquinas redondeadas 16">
            <a:extLst>
              <a:ext uri="{FF2B5EF4-FFF2-40B4-BE49-F238E27FC236}">
                <a16:creationId xmlns:a16="http://schemas.microsoft.com/office/drawing/2014/main" id="{BBEBE143-01AA-463B-834E-4926B5287FBD}"/>
              </a:ext>
            </a:extLst>
          </p:cNvPr>
          <p:cNvSpPr/>
          <p:nvPr/>
        </p:nvSpPr>
        <p:spPr>
          <a:xfrm>
            <a:off x="1103795" y="1547283"/>
            <a:ext cx="2351315" cy="5232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u="sng" dirty="0">
                <a:solidFill>
                  <a:srgbClr val="FFC000"/>
                </a:solidFill>
              </a:rPr>
              <a:t>Aseguramiento</a:t>
            </a:r>
            <a:r>
              <a:rPr lang="es-CO" sz="2400" b="1" u="sng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0" name="Rectángulo: esquinas redondeadas 25">
            <a:extLst>
              <a:ext uri="{FF2B5EF4-FFF2-40B4-BE49-F238E27FC236}">
                <a16:creationId xmlns:a16="http://schemas.microsoft.com/office/drawing/2014/main" id="{D8C718A6-488A-481A-B080-61260822C8DD}"/>
              </a:ext>
            </a:extLst>
          </p:cNvPr>
          <p:cNvSpPr/>
          <p:nvPr/>
        </p:nvSpPr>
        <p:spPr>
          <a:xfrm>
            <a:off x="5824532" y="1503447"/>
            <a:ext cx="3172672" cy="5232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u="sng" dirty="0">
                <a:solidFill>
                  <a:srgbClr val="7030A0"/>
                </a:solidFill>
              </a:rPr>
              <a:t>Prestación de servicios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18" y="1543336"/>
            <a:ext cx="573074" cy="58078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755" y="1433339"/>
            <a:ext cx="548688" cy="542591"/>
          </a:xfrm>
          <a:prstGeom prst="rect">
            <a:avLst/>
          </a:prstGeom>
        </p:spPr>
      </p:pic>
      <p:sp>
        <p:nvSpPr>
          <p:cNvPr id="13" name="Rectángulo: esquinas redondeadas 17">
            <a:extLst>
              <a:ext uri="{FF2B5EF4-FFF2-40B4-BE49-F238E27FC236}">
                <a16:creationId xmlns:a16="http://schemas.microsoft.com/office/drawing/2014/main" id="{B5B071D1-F9BD-498C-995E-642246D2AEC2}"/>
              </a:ext>
            </a:extLst>
          </p:cNvPr>
          <p:cNvSpPr/>
          <p:nvPr/>
        </p:nvSpPr>
        <p:spPr>
          <a:xfrm>
            <a:off x="827315" y="2308753"/>
            <a:ext cx="2351315" cy="5232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s-CO" sz="2400" b="1" dirty="0" smtClean="0">
                <a:solidFill>
                  <a:srgbClr val="7030A0"/>
                </a:solidFill>
              </a:rPr>
              <a:t>5 </a:t>
            </a:r>
            <a:r>
              <a:rPr lang="es-CO" b="1" dirty="0" smtClean="0">
                <a:solidFill>
                  <a:srgbClr val="00B050"/>
                </a:solidFill>
              </a:rPr>
              <a:t>Estándares </a:t>
            </a:r>
            <a:endParaRPr lang="es-CO" b="1" dirty="0">
              <a:solidFill>
                <a:srgbClr val="00B050"/>
              </a:solidFill>
            </a:endParaRPr>
          </a:p>
          <a:p>
            <a:pPr algn="ctr"/>
            <a:endParaRPr lang="es-CO" b="1" dirty="0">
              <a:solidFill>
                <a:srgbClr val="00B050"/>
              </a:solidFill>
            </a:endParaRPr>
          </a:p>
        </p:txBody>
      </p:sp>
      <p:sp>
        <p:nvSpPr>
          <p:cNvPr id="14" name="Rectángulo: esquinas redondeadas 33">
            <a:extLst>
              <a:ext uri="{FF2B5EF4-FFF2-40B4-BE49-F238E27FC236}">
                <a16:creationId xmlns:a16="http://schemas.microsoft.com/office/drawing/2014/main" id="{F6BAC883-E666-4B34-9E0A-F277B07B94A1}"/>
              </a:ext>
            </a:extLst>
          </p:cNvPr>
          <p:cNvSpPr/>
          <p:nvPr/>
        </p:nvSpPr>
        <p:spPr>
          <a:xfrm>
            <a:off x="5628287" y="2225762"/>
            <a:ext cx="2351315" cy="5232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rgbClr val="DF7D51"/>
                </a:solidFill>
              </a:rPr>
              <a:t>3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 Estándares </a:t>
            </a:r>
          </a:p>
        </p:txBody>
      </p:sp>
      <p:sp>
        <p:nvSpPr>
          <p:cNvPr id="15" name="Rectángulo: esquinas redondeadas 38">
            <a:extLst>
              <a:ext uri="{FF2B5EF4-FFF2-40B4-BE49-F238E27FC236}">
                <a16:creationId xmlns:a16="http://schemas.microsoft.com/office/drawing/2014/main" id="{7BD29FD6-AFE6-430F-B675-30B5EE4373B5}"/>
              </a:ext>
            </a:extLst>
          </p:cNvPr>
          <p:cNvSpPr/>
          <p:nvPr/>
        </p:nvSpPr>
        <p:spPr>
          <a:xfrm>
            <a:off x="827315" y="3082514"/>
            <a:ext cx="3666513" cy="5232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b="1" dirty="0">
                <a:solidFill>
                  <a:srgbClr val="0070C0"/>
                </a:solidFill>
              </a:rPr>
              <a:t>1. CARACTERIZACION POBLACIONAL</a:t>
            </a:r>
            <a:endParaRPr lang="es-CO" sz="1400" b="1" dirty="0">
              <a:solidFill>
                <a:srgbClr val="0070C0"/>
              </a:solidFill>
            </a:endParaRPr>
          </a:p>
        </p:txBody>
      </p:sp>
      <p:sp>
        <p:nvSpPr>
          <p:cNvPr id="16" name="Rectángulo: esquinas redondeadas 39">
            <a:extLst>
              <a:ext uri="{FF2B5EF4-FFF2-40B4-BE49-F238E27FC236}">
                <a16:creationId xmlns:a16="http://schemas.microsoft.com/office/drawing/2014/main" id="{98ABDC19-D12B-453A-9FE8-614D8BFA7486}"/>
              </a:ext>
            </a:extLst>
          </p:cNvPr>
          <p:cNvSpPr/>
          <p:nvPr/>
        </p:nvSpPr>
        <p:spPr>
          <a:xfrm>
            <a:off x="827314" y="3838176"/>
            <a:ext cx="3666513" cy="48066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b="1" dirty="0">
                <a:solidFill>
                  <a:srgbClr val="0070C0"/>
                </a:solidFill>
              </a:rPr>
              <a:t>2. RED INTEGRAL DE PRESTADORES DE SERVICIOS  RIPSS</a:t>
            </a:r>
            <a:endParaRPr lang="es-CO" sz="1400" b="1" dirty="0">
              <a:solidFill>
                <a:srgbClr val="0070C0"/>
              </a:solidFill>
            </a:endParaRPr>
          </a:p>
        </p:txBody>
      </p:sp>
      <p:sp>
        <p:nvSpPr>
          <p:cNvPr id="17" name="Rectángulo: esquinas redondeadas 41">
            <a:extLst>
              <a:ext uri="{FF2B5EF4-FFF2-40B4-BE49-F238E27FC236}">
                <a16:creationId xmlns:a16="http://schemas.microsoft.com/office/drawing/2014/main" id="{5D911E27-FEF0-4670-B63A-E9C5AA4FEE57}"/>
              </a:ext>
            </a:extLst>
          </p:cNvPr>
          <p:cNvSpPr/>
          <p:nvPr/>
        </p:nvSpPr>
        <p:spPr>
          <a:xfrm>
            <a:off x="827313" y="4551283"/>
            <a:ext cx="3666514" cy="4841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b="1" dirty="0">
                <a:solidFill>
                  <a:srgbClr val="0070C0"/>
                </a:solidFill>
              </a:rPr>
              <a:t>3. MEJORAMIENTO DE INDICADORES DE CALIDAD </a:t>
            </a:r>
            <a:endParaRPr lang="es-CO" sz="1400" b="1" dirty="0">
              <a:solidFill>
                <a:srgbClr val="0070C0"/>
              </a:solidFill>
            </a:endParaRPr>
          </a:p>
        </p:txBody>
      </p:sp>
      <p:sp>
        <p:nvSpPr>
          <p:cNvPr id="18" name="Rectángulo: esquinas redondeadas 44">
            <a:extLst>
              <a:ext uri="{FF2B5EF4-FFF2-40B4-BE49-F238E27FC236}">
                <a16:creationId xmlns:a16="http://schemas.microsoft.com/office/drawing/2014/main" id="{A7E0F040-4A1E-4D1A-862A-DDC96DFF5CF0}"/>
              </a:ext>
            </a:extLst>
          </p:cNvPr>
          <p:cNvSpPr/>
          <p:nvPr/>
        </p:nvSpPr>
        <p:spPr>
          <a:xfrm>
            <a:off x="827313" y="5264390"/>
            <a:ext cx="3666512" cy="4789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b="1" dirty="0">
                <a:solidFill>
                  <a:srgbClr val="0070C0"/>
                </a:solidFill>
              </a:rPr>
              <a:t>4. AFILIACION Y NOVEDADES </a:t>
            </a:r>
            <a:endParaRPr lang="es-CO" sz="1400" b="1" dirty="0">
              <a:solidFill>
                <a:srgbClr val="0070C0"/>
              </a:solidFill>
            </a:endParaRPr>
          </a:p>
        </p:txBody>
      </p:sp>
      <p:sp>
        <p:nvSpPr>
          <p:cNvPr id="19" name="Rectángulo: esquinas redondeadas 46">
            <a:extLst>
              <a:ext uri="{FF2B5EF4-FFF2-40B4-BE49-F238E27FC236}">
                <a16:creationId xmlns:a16="http://schemas.microsoft.com/office/drawing/2014/main" id="{1F77738D-D888-4CED-8CD2-AD4315CC8201}"/>
              </a:ext>
            </a:extLst>
          </p:cNvPr>
          <p:cNvSpPr/>
          <p:nvPr/>
        </p:nvSpPr>
        <p:spPr>
          <a:xfrm>
            <a:off x="827313" y="5913234"/>
            <a:ext cx="3666512" cy="4789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b="1" dirty="0">
                <a:solidFill>
                  <a:srgbClr val="0070C0"/>
                </a:solidFill>
              </a:rPr>
              <a:t>5. INFORMACION </a:t>
            </a:r>
            <a:endParaRPr lang="es-CO" sz="1400" b="1" dirty="0">
              <a:solidFill>
                <a:srgbClr val="0070C0"/>
              </a:solidFill>
            </a:endParaRPr>
          </a:p>
        </p:txBody>
      </p:sp>
      <p:sp>
        <p:nvSpPr>
          <p:cNvPr id="20" name="Rectángulo: esquinas redondeadas 48">
            <a:extLst>
              <a:ext uri="{FF2B5EF4-FFF2-40B4-BE49-F238E27FC236}">
                <a16:creationId xmlns:a16="http://schemas.microsoft.com/office/drawing/2014/main" id="{5069CFF4-BE4A-42C6-95CC-2DA8FA980D9F}"/>
              </a:ext>
            </a:extLst>
          </p:cNvPr>
          <p:cNvSpPr/>
          <p:nvPr/>
        </p:nvSpPr>
        <p:spPr>
          <a:xfrm>
            <a:off x="5628287" y="2895026"/>
            <a:ext cx="3666513" cy="52628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accent4">
                    <a:lumMod val="75000"/>
                  </a:schemeClr>
                </a:solidFill>
              </a:rPr>
              <a:t>1. GARANTIA  EN  LA PRESTACION DE SERVICIOS EN SALUD </a:t>
            </a:r>
            <a:endParaRPr lang="es-CO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Rectángulo: esquinas redondeadas 49">
            <a:extLst>
              <a:ext uri="{FF2B5EF4-FFF2-40B4-BE49-F238E27FC236}">
                <a16:creationId xmlns:a16="http://schemas.microsoft.com/office/drawing/2014/main" id="{EE202540-448E-47E9-B59B-C08BF871DE42}"/>
              </a:ext>
            </a:extLst>
          </p:cNvPr>
          <p:cNvSpPr/>
          <p:nvPr/>
        </p:nvSpPr>
        <p:spPr>
          <a:xfrm>
            <a:off x="5628287" y="3576566"/>
            <a:ext cx="3666513" cy="5232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accent4">
                    <a:lumMod val="75000"/>
                  </a:schemeClr>
                </a:solidFill>
              </a:rPr>
              <a:t>2. PRESTACION DE SERVICIOS DE PROMOCION Y DETECCION </a:t>
            </a:r>
            <a:endParaRPr lang="es-CO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Rectángulo: esquinas redondeadas 50">
            <a:extLst>
              <a:ext uri="{FF2B5EF4-FFF2-40B4-BE49-F238E27FC236}">
                <a16:creationId xmlns:a16="http://schemas.microsoft.com/office/drawing/2014/main" id="{1227D0E7-7D27-4173-A23B-0982B19A01E9}"/>
              </a:ext>
            </a:extLst>
          </p:cNvPr>
          <p:cNvSpPr/>
          <p:nvPr/>
        </p:nvSpPr>
        <p:spPr>
          <a:xfrm>
            <a:off x="5628287" y="4258580"/>
            <a:ext cx="3677594" cy="4789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accent4">
                    <a:lumMod val="75000"/>
                  </a:schemeClr>
                </a:solidFill>
              </a:rPr>
              <a:t>3. INFORMACION </a:t>
            </a:r>
            <a:endParaRPr lang="es-CO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9183" y="2526007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27315" y="539592"/>
            <a:ext cx="10421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CIRCULAR 001 DE 2020</a:t>
            </a:r>
            <a:endParaRPr lang="es-CO" sz="4400" b="1" dirty="0" smtClean="0">
              <a:solidFill>
                <a:srgbClr val="E20E18"/>
              </a:solidFill>
              <a:latin typeface="Montserrat Black" panose="00000A00000000000000" pitchFamily="2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30628" y="1298717"/>
            <a:ext cx="5603966" cy="7445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7030A0"/>
                </a:solidFill>
              </a:rPr>
              <a:t>PARA EVALUACION DE LOS ESTANDARES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8E09D9F4-38D6-46F6-A2F6-E3F2AB2D179B}"/>
              </a:ext>
            </a:extLst>
          </p:cNvPr>
          <p:cNvPicPr/>
          <p:nvPr/>
        </p:nvPicPr>
        <p:blipFill rotWithShape="1">
          <a:blip r:embed="rId4"/>
          <a:srcRect l="6764" t="21316" r="34357" b="20181"/>
          <a:stretch/>
        </p:blipFill>
        <p:spPr bwMode="auto">
          <a:xfrm>
            <a:off x="632431" y="2129337"/>
            <a:ext cx="4600359" cy="3529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97F0307-1667-4747-B6C9-79D66AFC85EC}"/>
              </a:ext>
            </a:extLst>
          </p:cNvPr>
          <p:cNvPicPr/>
          <p:nvPr/>
        </p:nvPicPr>
        <p:blipFill rotWithShape="1">
          <a:blip r:embed="rId5"/>
          <a:srcRect l="24901" t="22424" r="50965" b="28096"/>
          <a:stretch/>
        </p:blipFill>
        <p:spPr bwMode="auto">
          <a:xfrm>
            <a:off x="5375894" y="2183074"/>
            <a:ext cx="1887828" cy="24328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D40B2EB1-9BE4-4344-8395-A5962F4364FA}"/>
              </a:ext>
            </a:extLst>
          </p:cNvPr>
          <p:cNvPicPr/>
          <p:nvPr/>
        </p:nvPicPr>
        <p:blipFill rotWithShape="1">
          <a:blip r:embed="rId6"/>
          <a:srcRect l="7532" t="32521" r="35125" b="24556"/>
          <a:stretch/>
        </p:blipFill>
        <p:spPr bwMode="auto">
          <a:xfrm>
            <a:off x="7406826" y="2183075"/>
            <a:ext cx="4620218" cy="2432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ctángulo: esquinas redondeadas 39">
            <a:extLst>
              <a:ext uri="{FF2B5EF4-FFF2-40B4-BE49-F238E27FC236}">
                <a16:creationId xmlns:a16="http://schemas.microsoft.com/office/drawing/2014/main" id="{C37CB715-4101-46D8-B972-81EC46C84947}"/>
              </a:ext>
            </a:extLst>
          </p:cNvPr>
          <p:cNvSpPr/>
          <p:nvPr/>
        </p:nvSpPr>
        <p:spPr>
          <a:xfrm>
            <a:off x="925608" y="5745900"/>
            <a:ext cx="4014003" cy="3830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B050"/>
                </a:solidFill>
              </a:rPr>
              <a:t>SISTEMATIZA EL CONTENIDO </a:t>
            </a:r>
            <a:endParaRPr lang="es-CO" sz="1400" b="1" dirty="0">
              <a:solidFill>
                <a:srgbClr val="00B050"/>
              </a:solidFill>
            </a:endParaRPr>
          </a:p>
        </p:txBody>
      </p:sp>
      <p:sp>
        <p:nvSpPr>
          <p:cNvPr id="27" name="Rectángulo: esquinas redondeadas 52">
            <a:extLst>
              <a:ext uri="{FF2B5EF4-FFF2-40B4-BE49-F238E27FC236}">
                <a16:creationId xmlns:a16="http://schemas.microsoft.com/office/drawing/2014/main" id="{2A22697C-430F-460C-BEA7-C52ED1F9C404}"/>
              </a:ext>
            </a:extLst>
          </p:cNvPr>
          <p:cNvSpPr/>
          <p:nvPr/>
        </p:nvSpPr>
        <p:spPr>
          <a:xfrm>
            <a:off x="5375894" y="4755737"/>
            <a:ext cx="1887828" cy="3830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accent1">
                    <a:lumMod val="75000"/>
                  </a:schemeClr>
                </a:solidFill>
              </a:rPr>
              <a:t>Usuario- contraseña</a:t>
            </a:r>
          </a:p>
        </p:txBody>
      </p:sp>
      <p:sp>
        <p:nvSpPr>
          <p:cNvPr id="28" name="Rectángulo: esquinas redondeadas 49">
            <a:extLst>
              <a:ext uri="{FF2B5EF4-FFF2-40B4-BE49-F238E27FC236}">
                <a16:creationId xmlns:a16="http://schemas.microsoft.com/office/drawing/2014/main" id="{559E03F1-52CB-4F71-B319-5216B7DFCCE2}"/>
              </a:ext>
            </a:extLst>
          </p:cNvPr>
          <p:cNvSpPr/>
          <p:nvPr/>
        </p:nvSpPr>
        <p:spPr>
          <a:xfrm>
            <a:off x="7406826" y="4755737"/>
            <a:ext cx="1517870" cy="3830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accent6">
                    <a:lumMod val="75000"/>
                  </a:schemeClr>
                </a:solidFill>
              </a:rPr>
              <a:t>Superintendencia </a:t>
            </a:r>
          </a:p>
        </p:txBody>
      </p:sp>
      <p:sp>
        <p:nvSpPr>
          <p:cNvPr id="29" name="Rectángulo: esquinas redondeadas 50">
            <a:extLst>
              <a:ext uri="{FF2B5EF4-FFF2-40B4-BE49-F238E27FC236}">
                <a16:creationId xmlns:a16="http://schemas.microsoft.com/office/drawing/2014/main" id="{C4BB94E8-BB5D-453F-AA93-E6AA8185F137}"/>
              </a:ext>
            </a:extLst>
          </p:cNvPr>
          <p:cNvSpPr/>
          <p:nvPr/>
        </p:nvSpPr>
        <p:spPr>
          <a:xfrm>
            <a:off x="9067800" y="4755737"/>
            <a:ext cx="1418556" cy="3830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rgbClr val="DF7D51"/>
                </a:solidFill>
              </a:rPr>
              <a:t>Departamentos</a:t>
            </a:r>
          </a:p>
          <a:p>
            <a:pPr algn="ctr"/>
            <a:r>
              <a:rPr lang="es-CO" sz="1200" b="1" dirty="0">
                <a:solidFill>
                  <a:srgbClr val="46CCDA"/>
                </a:solidFill>
              </a:rPr>
              <a:t>Distritos</a:t>
            </a:r>
          </a:p>
        </p:txBody>
      </p:sp>
      <p:sp>
        <p:nvSpPr>
          <p:cNvPr id="30" name="Rectángulo: esquinas redondeadas 51">
            <a:extLst>
              <a:ext uri="{FF2B5EF4-FFF2-40B4-BE49-F238E27FC236}">
                <a16:creationId xmlns:a16="http://schemas.microsoft.com/office/drawing/2014/main" id="{72519FB5-EE6D-45B7-89F9-3ACAD09D058B}"/>
              </a:ext>
            </a:extLst>
          </p:cNvPr>
          <p:cNvSpPr/>
          <p:nvPr/>
        </p:nvSpPr>
        <p:spPr>
          <a:xfrm>
            <a:off x="10629460" y="4755736"/>
            <a:ext cx="1505233" cy="3830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accent1">
                    <a:lumMod val="75000"/>
                  </a:schemeClr>
                </a:solidFill>
              </a:rPr>
              <a:t>3 Entidades territoriales 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8020594" y="4519749"/>
            <a:ext cx="300446" cy="23598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31" name="Flecha abajo 30"/>
          <p:cNvSpPr/>
          <p:nvPr/>
        </p:nvSpPr>
        <p:spPr>
          <a:xfrm>
            <a:off x="9626855" y="4497969"/>
            <a:ext cx="300446" cy="23598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Flecha abajo 31"/>
          <p:cNvSpPr/>
          <p:nvPr/>
        </p:nvSpPr>
        <p:spPr>
          <a:xfrm>
            <a:off x="11215935" y="4505571"/>
            <a:ext cx="300446" cy="23598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08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31"/>
            <a:ext cx="12192000" cy="6858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54380" y="2959164"/>
            <a:ext cx="7249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GRACIAS</a:t>
            </a:r>
            <a:r>
              <a:rPr lang="es-CO" sz="40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 </a:t>
            </a:r>
            <a:endParaRPr lang="es-CO" sz="4000" b="1" dirty="0">
              <a:solidFill>
                <a:srgbClr val="E20E18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10" y="5589783"/>
            <a:ext cx="1771481" cy="1811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258" y="2402541"/>
            <a:ext cx="2300659" cy="240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9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273</Words>
  <Application>Microsoft Office PowerPoint</Application>
  <PresentationFormat>Panorámica</PresentationFormat>
  <Paragraphs>63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Montserrat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González Cañas</dc:creator>
  <cp:lastModifiedBy>leidy diana cortes</cp:lastModifiedBy>
  <cp:revision>42</cp:revision>
  <dcterms:created xsi:type="dcterms:W3CDTF">2020-08-01T22:10:19Z</dcterms:created>
  <dcterms:modified xsi:type="dcterms:W3CDTF">2021-07-02T14:29:59Z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267737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