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02" r:id="rId3"/>
    <p:sldId id="261" r:id="rId4"/>
    <p:sldId id="263" r:id="rId5"/>
    <p:sldId id="266" r:id="rId6"/>
    <p:sldId id="267" r:id="rId7"/>
    <p:sldId id="268" r:id="rId8"/>
    <p:sldId id="270" r:id="rId9"/>
    <p:sldId id="271" r:id="rId10"/>
    <p:sldId id="273" r:id="rId11"/>
    <p:sldId id="274" r:id="rId12"/>
    <p:sldId id="275" r:id="rId13"/>
    <p:sldId id="277" r:id="rId14"/>
    <p:sldId id="278" r:id="rId15"/>
    <p:sldId id="280" r:id="rId16"/>
    <p:sldId id="287" r:id="rId17"/>
    <p:sldId id="281" r:id="rId18"/>
    <p:sldId id="282" r:id="rId19"/>
    <p:sldId id="279" r:id="rId20"/>
    <p:sldId id="283" r:id="rId21"/>
    <p:sldId id="284" r:id="rId22"/>
    <p:sldId id="285" r:id="rId23"/>
    <p:sldId id="286" r:id="rId24"/>
    <p:sldId id="288" r:id="rId25"/>
    <p:sldId id="289" r:id="rId26"/>
    <p:sldId id="292" r:id="rId27"/>
    <p:sldId id="293" r:id="rId28"/>
    <p:sldId id="294" r:id="rId29"/>
    <p:sldId id="295" r:id="rId30"/>
    <p:sldId id="290" r:id="rId31"/>
    <p:sldId id="291" r:id="rId32"/>
    <p:sldId id="299" r:id="rId33"/>
    <p:sldId id="296" r:id="rId34"/>
    <p:sldId id="297" r:id="rId35"/>
    <p:sldId id="298" r:id="rId36"/>
    <p:sldId id="300" r:id="rId37"/>
    <p:sldId id="301" r:id="rId38"/>
    <p:sldId id="303" r:id="rId39"/>
    <p:sldId id="304" r:id="rId4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7070"/>
    <a:srgbClr val="E20E18"/>
    <a:srgbClr val="A4A3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15/04/2021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042242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15/04/2021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628298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15/04/2021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24970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s-CO" dirty="0"/>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15/04/2021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64692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597D0CE-5128-414C-A023-A39569FB07FF}" type="datetimeFigureOut">
              <a:rPr lang="es-CO" smtClean="0"/>
              <a:t>15/04/2021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84407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F597D0CE-5128-414C-A023-A39569FB07FF}" type="datetimeFigureOut">
              <a:rPr lang="es-CO" smtClean="0"/>
              <a:t>15/04/2021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18294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F597D0CE-5128-414C-A023-A39569FB07FF}" type="datetimeFigureOut">
              <a:rPr lang="es-CO" smtClean="0"/>
              <a:t>15/04/2021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702757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F597D0CE-5128-414C-A023-A39569FB07FF}" type="datetimeFigureOut">
              <a:rPr lang="es-CO" smtClean="0"/>
              <a:t>15/04/2021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89230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597D0CE-5128-414C-A023-A39569FB07FF}" type="datetimeFigureOut">
              <a:rPr lang="es-CO" smtClean="0"/>
              <a:t>15/04/2021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70932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t>15/04/2021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93190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t>15/04/2021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583423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0570FFC-A02F-448A-BCF0-51E02D38D569}"/>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7D0CE-5128-414C-A023-A39569FB07FF}" type="datetimeFigureOut">
              <a:rPr lang="es-CO" smtClean="0"/>
              <a:t>15/04/2021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6AC8A-B3E1-4F75-8EFF-2AB62962D6C8}" type="slidenum">
              <a:rPr lang="es-CO" smtClean="0"/>
              <a:t>‹Nº›</a:t>
            </a:fld>
            <a:endParaRPr lang="es-CO"/>
          </a:p>
        </p:txBody>
      </p:sp>
      <p:pic>
        <p:nvPicPr>
          <p:cNvPr id="9" name="Imagen 8">
            <a:extLst>
              <a:ext uri="{FF2B5EF4-FFF2-40B4-BE49-F238E27FC236}">
                <a16:creationId xmlns:a16="http://schemas.microsoft.com/office/drawing/2014/main" id="{22DD281C-F90D-4434-9E2B-B23ABCA3781C}"/>
              </a:ext>
            </a:extLst>
          </p:cNvPr>
          <p:cNvPicPr>
            <a:picLocks noChangeAspect="1"/>
          </p:cNvPicPr>
          <p:nvPr userDrawn="1"/>
        </p:nvPicPr>
        <p:blipFill>
          <a:blip r:embed="rId15"/>
          <a:stretch>
            <a:fillRect/>
          </a:stretch>
        </p:blipFill>
        <p:spPr>
          <a:xfrm>
            <a:off x="0" y="1478644"/>
            <a:ext cx="829128" cy="1627773"/>
          </a:xfrm>
          <a:prstGeom prst="rect">
            <a:avLst/>
          </a:prstGeom>
        </p:spPr>
      </p:pic>
    </p:spTree>
    <p:extLst>
      <p:ext uri="{BB962C8B-B14F-4D97-AF65-F5344CB8AC3E}">
        <p14:creationId xmlns:p14="http://schemas.microsoft.com/office/powerpoint/2010/main" val="3905940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850319B-577B-4EF6-8868-15BC300309E5}"/>
              </a:ext>
            </a:extLst>
          </p:cNvPr>
          <p:cNvPicPr>
            <a:picLocks noChangeAspect="1"/>
          </p:cNvPicPr>
          <p:nvPr/>
        </p:nvPicPr>
        <p:blipFill>
          <a:blip r:embed="rId3"/>
          <a:stretch>
            <a:fillRect/>
          </a:stretch>
        </p:blipFill>
        <p:spPr>
          <a:xfrm>
            <a:off x="0" y="15087"/>
            <a:ext cx="12192000" cy="6827825"/>
          </a:xfrm>
          <a:prstGeom prst="rect">
            <a:avLst/>
          </a:prstGeom>
        </p:spPr>
      </p:pic>
      <p:sp>
        <p:nvSpPr>
          <p:cNvPr id="5" name="CuadroTexto 4"/>
          <p:cNvSpPr txBox="1"/>
          <p:nvPr/>
        </p:nvSpPr>
        <p:spPr>
          <a:xfrm>
            <a:off x="478258" y="2388233"/>
            <a:ext cx="6664197" cy="1477328"/>
          </a:xfrm>
          <a:prstGeom prst="rect">
            <a:avLst/>
          </a:prstGeom>
          <a:noFill/>
        </p:spPr>
        <p:txBody>
          <a:bodyPr wrap="none" rtlCol="0">
            <a:spAutoFit/>
          </a:bodyPr>
          <a:lstStyle/>
          <a:p>
            <a:r>
              <a:rPr lang="es-CO" sz="4500" b="1" dirty="0">
                <a:solidFill>
                  <a:schemeClr val="bg1"/>
                </a:solidFill>
                <a:latin typeface="Montserrat Black" panose="00000A00000000000000" pitchFamily="2" charset="0"/>
              </a:rPr>
              <a:t>POLITICA NACIONAL DE </a:t>
            </a:r>
          </a:p>
          <a:p>
            <a:r>
              <a:rPr lang="es-CO" sz="4500" b="1" dirty="0">
                <a:solidFill>
                  <a:schemeClr val="bg1"/>
                </a:solidFill>
                <a:latin typeface="Montserrat Black" panose="00000A00000000000000" pitchFamily="2" charset="0"/>
              </a:rPr>
              <a:t>HUMANIZACIÓN EN SALUD</a:t>
            </a:r>
          </a:p>
        </p:txBody>
      </p:sp>
      <p:sp>
        <p:nvSpPr>
          <p:cNvPr id="7" name="CuadroTexto 6">
            <a:extLst>
              <a:ext uri="{FF2B5EF4-FFF2-40B4-BE49-F238E27FC236}">
                <a16:creationId xmlns:a16="http://schemas.microsoft.com/office/drawing/2014/main" id="{B660ADC7-D7E7-4F48-81EC-2D1CABEFB524}"/>
              </a:ext>
            </a:extLst>
          </p:cNvPr>
          <p:cNvSpPr txBox="1"/>
          <p:nvPr/>
        </p:nvSpPr>
        <p:spPr>
          <a:xfrm>
            <a:off x="8262425" y="4346917"/>
            <a:ext cx="3756073" cy="646331"/>
          </a:xfrm>
          <a:prstGeom prst="rect">
            <a:avLst/>
          </a:prstGeom>
          <a:noFill/>
        </p:spPr>
        <p:txBody>
          <a:bodyPr wrap="square" rtlCol="0">
            <a:spAutoFit/>
          </a:bodyPr>
          <a:lstStyle/>
          <a:p>
            <a:r>
              <a:rPr lang="es-CO" dirty="0">
                <a:latin typeface="Comic Sans MS" panose="030F0702030302020204" pitchFamily="66" charset="0"/>
              </a:rPr>
              <a:t>Johanna Andrea Rojas Giraldo</a:t>
            </a:r>
          </a:p>
          <a:p>
            <a:r>
              <a:rPr lang="es-CO" dirty="0">
                <a:latin typeface="Comic Sans MS" panose="030F0702030302020204" pitchFamily="66" charset="0"/>
              </a:rPr>
              <a:t>Enfermera Auditora </a:t>
            </a:r>
          </a:p>
        </p:txBody>
      </p:sp>
    </p:spTree>
    <p:extLst>
      <p:ext uri="{BB962C8B-B14F-4D97-AF65-F5344CB8AC3E}">
        <p14:creationId xmlns:p14="http://schemas.microsoft.com/office/powerpoint/2010/main" val="1620695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79DEDC5-0975-4569-9C3D-963306A8638E}"/>
              </a:ext>
            </a:extLst>
          </p:cNvPr>
          <p:cNvSpPr txBox="1"/>
          <p:nvPr/>
        </p:nvSpPr>
        <p:spPr>
          <a:xfrm>
            <a:off x="3541541" y="553887"/>
            <a:ext cx="6098344" cy="461665"/>
          </a:xfrm>
          <a:prstGeom prst="rect">
            <a:avLst/>
          </a:prstGeom>
          <a:noFill/>
        </p:spPr>
        <p:txBody>
          <a:bodyPr wrap="square">
            <a:spAutoFit/>
          </a:bodyPr>
          <a:lstStyle/>
          <a:p>
            <a:pPr algn="ctr"/>
            <a:r>
              <a:rPr lang="es-MX" sz="2400" b="1" dirty="0">
                <a:solidFill>
                  <a:srgbClr val="0070C0"/>
                </a:solidFill>
              </a:rPr>
              <a:t>referentes</a:t>
            </a:r>
            <a:endParaRPr lang="es-CO" sz="2400" b="1" dirty="0">
              <a:solidFill>
                <a:srgbClr val="0070C0"/>
              </a:solidFill>
            </a:endParaRPr>
          </a:p>
        </p:txBody>
      </p:sp>
      <p:sp>
        <p:nvSpPr>
          <p:cNvPr id="5" name="CuadroTexto 4">
            <a:extLst>
              <a:ext uri="{FF2B5EF4-FFF2-40B4-BE49-F238E27FC236}">
                <a16:creationId xmlns:a16="http://schemas.microsoft.com/office/drawing/2014/main" id="{91C0B65D-8A42-450E-9BD9-E1C6274A6EC8}"/>
              </a:ext>
            </a:extLst>
          </p:cNvPr>
          <p:cNvSpPr txBox="1"/>
          <p:nvPr/>
        </p:nvSpPr>
        <p:spPr>
          <a:xfrm>
            <a:off x="1093177" y="1156229"/>
            <a:ext cx="9668608" cy="3508653"/>
          </a:xfrm>
          <a:prstGeom prst="rect">
            <a:avLst/>
          </a:prstGeom>
          <a:noFill/>
        </p:spPr>
        <p:txBody>
          <a:bodyPr wrap="square">
            <a:spAutoFit/>
          </a:bodyPr>
          <a:lstStyle/>
          <a:p>
            <a:pPr algn="just"/>
            <a:endParaRPr lang="es-MX" sz="2000" dirty="0"/>
          </a:p>
          <a:p>
            <a:pPr marL="285750" indent="-285750" algn="just">
              <a:buFont typeface="Arial" panose="020B0604020202020204" pitchFamily="34" charset="0"/>
              <a:buChar char="•"/>
            </a:pPr>
            <a:r>
              <a:rPr lang="es-CO" sz="1800" b="1" i="0" u="none" strike="noStrike" baseline="0" dirty="0">
                <a:latin typeface="Arial" panose="020B0604020202020204" pitchFamily="34" charset="0"/>
              </a:rPr>
              <a:t>Abraham Maslow (1908-1970)</a:t>
            </a:r>
            <a:r>
              <a:rPr lang="es-MX" sz="2000" b="1" i="0" u="none" strike="noStrike" baseline="0" dirty="0">
                <a:latin typeface="Arial" panose="020B0604020202020204" pitchFamily="34" charset="0"/>
              </a:rPr>
              <a:t>: </a:t>
            </a:r>
            <a:r>
              <a:rPr lang="es-MX" sz="1800" b="0" i="0" u="none" strike="noStrike" baseline="0" dirty="0">
                <a:latin typeface="Arial" panose="020B0604020202020204" pitchFamily="34" charset="0"/>
              </a:rPr>
              <a:t>como uno de los fundadores de la psicología humanista y</a:t>
            </a:r>
          </a:p>
          <a:p>
            <a:pPr algn="just"/>
            <a:r>
              <a:rPr lang="es-CO" sz="1800" b="0" i="0" u="none" strike="noStrike" baseline="0" dirty="0">
                <a:latin typeface="Arial" panose="020B0604020202020204" pitchFamily="34" charset="0"/>
              </a:rPr>
              <a:t>Transpersonal</a:t>
            </a:r>
          </a:p>
          <a:p>
            <a:pPr marL="342900" indent="-342900" algn="just">
              <a:buFont typeface="Arial" panose="020B0604020202020204" pitchFamily="34" charset="0"/>
              <a:buChar char="•"/>
            </a:pPr>
            <a:r>
              <a:rPr lang="es-CO" sz="1800" b="1" i="0" u="none" strike="noStrike" baseline="0" dirty="0">
                <a:latin typeface="Arial" panose="020B0604020202020204" pitchFamily="34" charset="0"/>
              </a:rPr>
              <a:t>Carl Rogers (1902 </a:t>
            </a:r>
            <a:r>
              <a:rPr lang="es-CO" sz="1800" b="1" i="0" u="none" strike="noStrike" baseline="0" dirty="0">
                <a:latin typeface="Arial,Bold"/>
              </a:rPr>
              <a:t>– </a:t>
            </a:r>
            <a:r>
              <a:rPr lang="es-CO" sz="1800" b="1" i="0" u="none" strike="noStrike" baseline="0" dirty="0">
                <a:latin typeface="Arial" panose="020B0604020202020204" pitchFamily="34" charset="0"/>
              </a:rPr>
              <a:t>1987) </a:t>
            </a:r>
            <a:r>
              <a:rPr lang="es-CO" sz="1800" b="0" i="0" u="none" strike="noStrike" baseline="0" dirty="0">
                <a:latin typeface="Arial" panose="020B0604020202020204" pitchFamily="34" charset="0"/>
              </a:rPr>
              <a:t>propone la Terapia centrada en la persona</a:t>
            </a:r>
            <a:endParaRPr lang="es-CO" dirty="0">
              <a:latin typeface="Arial" panose="020B0604020202020204" pitchFamily="34" charset="0"/>
            </a:endParaRPr>
          </a:p>
          <a:p>
            <a:pPr marL="285750" indent="-285750" algn="just">
              <a:buFont typeface="Arial" panose="020B0604020202020204" pitchFamily="34" charset="0"/>
              <a:buChar char="•"/>
            </a:pPr>
            <a:r>
              <a:rPr lang="es-CO" sz="1800" b="1" i="0" u="none" strike="noStrike" baseline="0" dirty="0">
                <a:latin typeface="Arial" panose="020B0604020202020204" pitchFamily="34" charset="0"/>
              </a:rPr>
              <a:t>Martin Heidegger (1889-1976) </a:t>
            </a:r>
            <a:r>
              <a:rPr lang="es-CO" sz="1800" b="0" i="0" u="none" strike="noStrike" baseline="0" dirty="0">
                <a:latin typeface="Arial" panose="020B0604020202020204" pitchFamily="34" charset="0"/>
              </a:rPr>
              <a:t>fundamenta el </a:t>
            </a:r>
            <a:r>
              <a:rPr lang="es-MX" sz="1800" b="0" i="0" u="none" strike="noStrike" baseline="0" dirty="0">
                <a:latin typeface="Arial" panose="020B0604020202020204" pitchFamily="34" charset="0"/>
              </a:rPr>
              <a:t>cuidado y lo constituye como parte esencial de la existencia humana y determina la </a:t>
            </a:r>
            <a:r>
              <a:rPr lang="es-CO" sz="1800" b="0" i="0" u="none" strike="noStrike" baseline="0" dirty="0">
                <a:latin typeface="Arial" panose="020B0604020202020204" pitchFamily="34" charset="0"/>
              </a:rPr>
              <a:t>estructura de su práctica</a:t>
            </a:r>
          </a:p>
          <a:p>
            <a:pPr marL="285750" indent="-285750" algn="just">
              <a:buFont typeface="Arial" panose="020B0604020202020204" pitchFamily="34" charset="0"/>
              <a:buChar char="•"/>
            </a:pPr>
            <a:r>
              <a:rPr lang="es-MX" sz="1800" b="1" i="0" u="none" strike="noStrike" baseline="0" dirty="0">
                <a:latin typeface="Arial" panose="020B0604020202020204" pitchFamily="34" charset="0"/>
              </a:rPr>
              <a:t>Jean Paul Sartre (1905-1980) </a:t>
            </a:r>
            <a:r>
              <a:rPr lang="es-MX" sz="1800" b="0" i="0" u="none" strike="noStrike" baseline="0" dirty="0">
                <a:latin typeface="Arial" panose="020B0604020202020204" pitchFamily="34" charset="0"/>
              </a:rPr>
              <a:t>al crear la corriente filosófica secular llamada existencialismo, enfatiza el compromiso histórico del humanismo con el misterio de la vida y la comprensión de la contingencia humana.</a:t>
            </a:r>
          </a:p>
          <a:p>
            <a:pPr marL="285750" indent="-285750" algn="just">
              <a:buFont typeface="Arial" panose="020B0604020202020204" pitchFamily="34" charset="0"/>
              <a:buChar char="•"/>
            </a:pPr>
            <a:endParaRPr lang="es-MX" dirty="0">
              <a:latin typeface="Arial" panose="020B0604020202020204" pitchFamily="34" charset="0"/>
            </a:endParaRPr>
          </a:p>
          <a:p>
            <a:pPr marL="285750" indent="-285750" algn="just">
              <a:buFont typeface="Arial" panose="020B0604020202020204" pitchFamily="34" charset="0"/>
              <a:buChar char="•"/>
            </a:pPr>
            <a:endParaRPr lang="es-CO" dirty="0">
              <a:latin typeface="Arial" panose="020B0604020202020204" pitchFamily="34" charset="0"/>
            </a:endParaRPr>
          </a:p>
          <a:p>
            <a:pPr algn="just"/>
            <a:endParaRPr lang="es-CO" sz="2000" dirty="0"/>
          </a:p>
        </p:txBody>
      </p:sp>
      <p:sp>
        <p:nvSpPr>
          <p:cNvPr id="2" name="Rectángulo 1">
            <a:extLst>
              <a:ext uri="{FF2B5EF4-FFF2-40B4-BE49-F238E27FC236}">
                <a16:creationId xmlns:a16="http://schemas.microsoft.com/office/drawing/2014/main" id="{7DEDE28E-7706-4245-8FCA-382ABDDFB38E}"/>
              </a:ext>
            </a:extLst>
          </p:cNvPr>
          <p:cNvSpPr/>
          <p:nvPr/>
        </p:nvSpPr>
        <p:spPr>
          <a:xfrm>
            <a:off x="3179298" y="3882683"/>
            <a:ext cx="4994031" cy="1195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err="1"/>
              <a:t>Atencion</a:t>
            </a:r>
            <a:r>
              <a:rPr lang="es-CO" dirty="0"/>
              <a:t> centrada en la persona</a:t>
            </a:r>
          </a:p>
        </p:txBody>
      </p:sp>
    </p:spTree>
    <p:extLst>
      <p:ext uri="{BB962C8B-B14F-4D97-AF65-F5344CB8AC3E}">
        <p14:creationId xmlns:p14="http://schemas.microsoft.com/office/powerpoint/2010/main" val="670819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7B0016-597D-41F9-8114-B894D25BEFF8}"/>
              </a:ext>
            </a:extLst>
          </p:cNvPr>
          <p:cNvSpPr txBox="1"/>
          <p:nvPr/>
        </p:nvSpPr>
        <p:spPr>
          <a:xfrm>
            <a:off x="1318844" y="421921"/>
            <a:ext cx="9231923" cy="1200329"/>
          </a:xfrm>
          <a:prstGeom prst="rect">
            <a:avLst/>
          </a:prstGeom>
          <a:noFill/>
        </p:spPr>
        <p:txBody>
          <a:bodyPr wrap="square">
            <a:spAutoFit/>
          </a:bodyPr>
          <a:lstStyle/>
          <a:p>
            <a:pPr marL="285750" indent="-285750">
              <a:buFont typeface="Arial" panose="020B0604020202020204" pitchFamily="34" charset="0"/>
              <a:buChar char="•"/>
            </a:pPr>
            <a:r>
              <a:rPr lang="es-MX" b="1" dirty="0"/>
              <a:t>Georges L. Engel (1913-1999), </a:t>
            </a:r>
            <a:r>
              <a:rPr lang="es-MX" dirty="0"/>
              <a:t>podemos darnos cuenta que él propone un</a:t>
            </a:r>
          </a:p>
          <a:p>
            <a:r>
              <a:rPr lang="es-MX" dirty="0"/>
              <a:t>modelo biopsicosocial, en el cual analiza la esfera psicológica como parte integral del ser</a:t>
            </a:r>
          </a:p>
          <a:p>
            <a:r>
              <a:rPr lang="es-MX" dirty="0"/>
              <a:t>humano, en el contexto de la enfermedad.</a:t>
            </a:r>
          </a:p>
          <a:p>
            <a:endParaRPr lang="es-MX" dirty="0"/>
          </a:p>
        </p:txBody>
      </p:sp>
      <p:sp>
        <p:nvSpPr>
          <p:cNvPr id="5" name="CuadroTexto 4">
            <a:extLst>
              <a:ext uri="{FF2B5EF4-FFF2-40B4-BE49-F238E27FC236}">
                <a16:creationId xmlns:a16="http://schemas.microsoft.com/office/drawing/2014/main" id="{DE8470E5-EE6D-4D53-BCCE-019AC5F4423E}"/>
              </a:ext>
            </a:extLst>
          </p:cNvPr>
          <p:cNvSpPr txBox="1"/>
          <p:nvPr/>
        </p:nvSpPr>
        <p:spPr>
          <a:xfrm>
            <a:off x="2885633" y="1542309"/>
            <a:ext cx="6098344" cy="646331"/>
          </a:xfrm>
          <a:prstGeom prst="rect">
            <a:avLst/>
          </a:prstGeom>
          <a:noFill/>
        </p:spPr>
        <p:txBody>
          <a:bodyPr wrap="square">
            <a:spAutoFit/>
          </a:bodyPr>
          <a:lstStyle/>
          <a:p>
            <a:pPr algn="ctr"/>
            <a:r>
              <a:rPr lang="es-MX" b="1" dirty="0"/>
              <a:t>Marco conceptual para servicios de salud integrados centrados en las personas</a:t>
            </a:r>
          </a:p>
        </p:txBody>
      </p:sp>
      <p:pic>
        <p:nvPicPr>
          <p:cNvPr id="7" name="Imagen 6">
            <a:extLst>
              <a:ext uri="{FF2B5EF4-FFF2-40B4-BE49-F238E27FC236}">
                <a16:creationId xmlns:a16="http://schemas.microsoft.com/office/drawing/2014/main" id="{6E25327B-F5A9-44B0-ABC3-DB1A20C975C8}"/>
              </a:ext>
            </a:extLst>
          </p:cNvPr>
          <p:cNvPicPr>
            <a:picLocks noChangeAspect="1"/>
          </p:cNvPicPr>
          <p:nvPr/>
        </p:nvPicPr>
        <p:blipFill>
          <a:blip r:embed="rId2"/>
          <a:stretch>
            <a:fillRect/>
          </a:stretch>
        </p:blipFill>
        <p:spPr>
          <a:xfrm>
            <a:off x="2815716" y="2188640"/>
            <a:ext cx="6560568" cy="4003860"/>
          </a:xfrm>
          <a:prstGeom prst="rect">
            <a:avLst/>
          </a:prstGeom>
        </p:spPr>
      </p:pic>
    </p:spTree>
    <p:extLst>
      <p:ext uri="{BB962C8B-B14F-4D97-AF65-F5344CB8AC3E}">
        <p14:creationId xmlns:p14="http://schemas.microsoft.com/office/powerpoint/2010/main" val="2175680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0711AF-58F3-4184-9898-0D69BF464E0F}"/>
              </a:ext>
            </a:extLst>
          </p:cNvPr>
          <p:cNvSpPr txBox="1"/>
          <p:nvPr/>
        </p:nvSpPr>
        <p:spPr>
          <a:xfrm>
            <a:off x="1529275" y="1472369"/>
            <a:ext cx="9133450" cy="4247317"/>
          </a:xfrm>
          <a:prstGeom prst="rect">
            <a:avLst/>
          </a:prstGeom>
          <a:noFill/>
        </p:spPr>
        <p:txBody>
          <a:bodyPr wrap="square">
            <a:spAutoFit/>
          </a:bodyPr>
          <a:lstStyle/>
          <a:p>
            <a:pPr algn="just"/>
            <a:r>
              <a:rPr lang="es-MX" dirty="0"/>
              <a:t>Para abordar la humanización, debemos reconocer que hay múltiples autores con trabajos detallados que coinciden y que, entre sí, complementan la importancia de la humanización.</a:t>
            </a:r>
          </a:p>
          <a:p>
            <a:pPr algn="just"/>
            <a:r>
              <a:rPr lang="es-MX" dirty="0"/>
              <a:t>En este sentido, podemos confirmar que la humanización ha sido objeto de discusiones importantes por las múltiples interpretaciones, frente a las cuales no existe ningún interés de unificar o de determinar cuál es el concepto correcto. </a:t>
            </a:r>
            <a:r>
              <a:rPr lang="es-MX" sz="1800" b="0" i="0" u="none" strike="noStrike" baseline="0" dirty="0"/>
              <a:t>Se trata de comprender que es un concepto polisémico, amplio, sencillo y complejo a la vez, que se privilegia con la intención de abordar temas como el ser humano, su bienestar integral y su entorno, las relaciones humanas, el buen trato, entre muchos otros.</a:t>
            </a:r>
          </a:p>
          <a:p>
            <a:pPr algn="just"/>
            <a:endParaRPr lang="es-MX" dirty="0"/>
          </a:p>
          <a:p>
            <a:pPr algn="just"/>
            <a:r>
              <a:rPr lang="es-MX" dirty="0"/>
              <a:t>Desde la perspectiva en mención, destacamos lo siguiente para comprender lo que es la humanización: Retomamos, en principio, el significado del Diccionario de la Lengua Española, el cual nos habla que humanizar corresponde a “hacer humano, familiar, afable a alguien o algo”. “Es ablandarse, desenojarse, hacerse benigno”. Así mismo el diccionario del uso del español de María Moliner, dice que humanizar ha sustituido a humanar “Hacer una cosa más humana, menos cruel, menos dura para los hombres.</a:t>
            </a:r>
            <a:endParaRPr lang="es-CO" dirty="0"/>
          </a:p>
        </p:txBody>
      </p:sp>
      <p:sp>
        <p:nvSpPr>
          <p:cNvPr id="2" name="CuadroTexto 1">
            <a:extLst>
              <a:ext uri="{FF2B5EF4-FFF2-40B4-BE49-F238E27FC236}">
                <a16:creationId xmlns:a16="http://schemas.microsoft.com/office/drawing/2014/main" id="{DAF03358-5C18-4DEB-8019-CDF65DAE945C}"/>
              </a:ext>
            </a:extLst>
          </p:cNvPr>
          <p:cNvSpPr txBox="1"/>
          <p:nvPr/>
        </p:nvSpPr>
        <p:spPr>
          <a:xfrm>
            <a:off x="1547446" y="731520"/>
            <a:ext cx="8862646" cy="400110"/>
          </a:xfrm>
          <a:prstGeom prst="rect">
            <a:avLst/>
          </a:prstGeom>
          <a:noFill/>
        </p:spPr>
        <p:txBody>
          <a:bodyPr wrap="square" rtlCol="0">
            <a:spAutoFit/>
          </a:bodyPr>
          <a:lstStyle/>
          <a:p>
            <a:pPr algn="ctr"/>
            <a:r>
              <a:rPr lang="es-CO" sz="2000" b="1" dirty="0">
                <a:solidFill>
                  <a:srgbClr val="0070C0"/>
                </a:solidFill>
              </a:rPr>
              <a:t>ABORDAJE DE LA HUMANIZACION EN SALUD</a:t>
            </a:r>
          </a:p>
        </p:txBody>
      </p:sp>
    </p:spTree>
    <p:extLst>
      <p:ext uri="{BB962C8B-B14F-4D97-AF65-F5344CB8AC3E}">
        <p14:creationId xmlns:p14="http://schemas.microsoft.com/office/powerpoint/2010/main" val="940173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4882215-D843-4036-B48D-6269FF01FC5E}"/>
              </a:ext>
            </a:extLst>
          </p:cNvPr>
          <p:cNvSpPr txBox="1"/>
          <p:nvPr/>
        </p:nvSpPr>
        <p:spPr>
          <a:xfrm>
            <a:off x="3046828" y="399143"/>
            <a:ext cx="6098344" cy="369332"/>
          </a:xfrm>
          <a:prstGeom prst="rect">
            <a:avLst/>
          </a:prstGeom>
          <a:noFill/>
        </p:spPr>
        <p:txBody>
          <a:bodyPr wrap="square">
            <a:spAutoFit/>
          </a:bodyPr>
          <a:lstStyle/>
          <a:p>
            <a:r>
              <a:rPr lang="es-MX" b="1" dirty="0">
                <a:solidFill>
                  <a:srgbClr val="0070C0"/>
                </a:solidFill>
              </a:rPr>
              <a:t>POLÍTICA NACIONAL DE HUMANIZACIÓN EN SALUD</a:t>
            </a:r>
            <a:endParaRPr lang="es-CO" b="1" dirty="0">
              <a:solidFill>
                <a:srgbClr val="0070C0"/>
              </a:solidFill>
            </a:endParaRPr>
          </a:p>
        </p:txBody>
      </p:sp>
      <p:sp>
        <p:nvSpPr>
          <p:cNvPr id="6" name="CuadroTexto 5">
            <a:extLst>
              <a:ext uri="{FF2B5EF4-FFF2-40B4-BE49-F238E27FC236}">
                <a16:creationId xmlns:a16="http://schemas.microsoft.com/office/drawing/2014/main" id="{5B31BAAC-E3D1-4A88-AD02-948FEA1858D0}"/>
              </a:ext>
            </a:extLst>
          </p:cNvPr>
          <p:cNvSpPr txBox="1"/>
          <p:nvPr/>
        </p:nvSpPr>
        <p:spPr>
          <a:xfrm>
            <a:off x="1290710" y="1228397"/>
            <a:ext cx="4523936" cy="2031325"/>
          </a:xfrm>
          <a:prstGeom prst="rect">
            <a:avLst/>
          </a:prstGeom>
          <a:noFill/>
        </p:spPr>
        <p:txBody>
          <a:bodyPr wrap="square">
            <a:spAutoFit/>
          </a:bodyPr>
          <a:lstStyle/>
          <a:p>
            <a:pPr algn="just"/>
            <a:r>
              <a:rPr lang="es-MX" dirty="0"/>
              <a:t>Pretende que cada actor involucrado directa o</a:t>
            </a:r>
          </a:p>
          <a:p>
            <a:pPr algn="l"/>
            <a:r>
              <a:rPr lang="es-MX" dirty="0"/>
              <a:t>indirectamente con el Sector Salud, </a:t>
            </a:r>
          </a:p>
          <a:p>
            <a:pPr marL="285750" indent="-285750" algn="l">
              <a:buFont typeface="Arial" panose="020B0604020202020204" pitchFamily="34" charset="0"/>
              <a:buChar char="•"/>
            </a:pPr>
            <a:r>
              <a:rPr lang="es-MX" dirty="0"/>
              <a:t>tome consciencia y sobre la base de una</a:t>
            </a:r>
          </a:p>
          <a:p>
            <a:pPr marL="285750" indent="-285750" algn="l">
              <a:buFont typeface="Arial" panose="020B0604020202020204" pitchFamily="34" charset="0"/>
              <a:buChar char="•"/>
            </a:pPr>
            <a:r>
              <a:rPr lang="es-MX" dirty="0"/>
              <a:t> comprensión </a:t>
            </a:r>
            <a:r>
              <a:rPr lang="es-MX" sz="1800" b="0" i="0" u="none" strike="noStrike" baseline="0" dirty="0"/>
              <a:t>integral de su realidad </a:t>
            </a:r>
          </a:p>
          <a:p>
            <a:pPr marL="285750" indent="-285750" algn="l">
              <a:buFont typeface="Arial" panose="020B0604020202020204" pitchFamily="34" charset="0"/>
              <a:buChar char="•"/>
            </a:pPr>
            <a:r>
              <a:rPr lang="es-MX" sz="1800" b="0" i="0" u="none" strike="noStrike" baseline="0" dirty="0"/>
              <a:t>dirija sus prácticas y realice sus contribuciones en pro de la </a:t>
            </a:r>
            <a:r>
              <a:rPr lang="es-CO" sz="1800" b="0" i="0" u="none" strike="noStrike" baseline="0" dirty="0"/>
              <a:t>humanización de la salud.</a:t>
            </a:r>
            <a:endParaRPr lang="es-CO" dirty="0"/>
          </a:p>
        </p:txBody>
      </p:sp>
      <p:pic>
        <p:nvPicPr>
          <p:cNvPr id="8" name="Imagen 7">
            <a:extLst>
              <a:ext uri="{FF2B5EF4-FFF2-40B4-BE49-F238E27FC236}">
                <a16:creationId xmlns:a16="http://schemas.microsoft.com/office/drawing/2014/main" id="{C4671935-082B-414F-B5CE-CFE2C32FE89F}"/>
              </a:ext>
            </a:extLst>
          </p:cNvPr>
          <p:cNvPicPr>
            <a:picLocks noChangeAspect="1"/>
          </p:cNvPicPr>
          <p:nvPr/>
        </p:nvPicPr>
        <p:blipFill>
          <a:blip r:embed="rId2"/>
          <a:stretch>
            <a:fillRect/>
          </a:stretch>
        </p:blipFill>
        <p:spPr>
          <a:xfrm>
            <a:off x="6601263" y="1378514"/>
            <a:ext cx="3358663" cy="4100971"/>
          </a:xfrm>
          <a:prstGeom prst="rect">
            <a:avLst/>
          </a:prstGeom>
        </p:spPr>
      </p:pic>
    </p:spTree>
    <p:extLst>
      <p:ext uri="{BB962C8B-B14F-4D97-AF65-F5344CB8AC3E}">
        <p14:creationId xmlns:p14="http://schemas.microsoft.com/office/powerpoint/2010/main" val="32174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9FF1431-39C3-4C04-A0B7-7F500BD1D464}"/>
              </a:ext>
            </a:extLst>
          </p:cNvPr>
          <p:cNvSpPr txBox="1"/>
          <p:nvPr/>
        </p:nvSpPr>
        <p:spPr>
          <a:xfrm>
            <a:off x="1487658" y="1395943"/>
            <a:ext cx="9288194" cy="3785652"/>
          </a:xfrm>
          <a:prstGeom prst="rect">
            <a:avLst/>
          </a:prstGeom>
          <a:noFill/>
        </p:spPr>
        <p:txBody>
          <a:bodyPr wrap="square">
            <a:spAutoFit/>
          </a:bodyPr>
          <a:lstStyle/>
          <a:p>
            <a:pPr algn="just"/>
            <a:r>
              <a:rPr lang="es-MX" sz="2000" dirty="0">
                <a:solidFill>
                  <a:srgbClr val="FF0000"/>
                </a:solidFill>
              </a:rPr>
              <a:t>Es obligatorio para los actores del sistema, la academia, la comunidad…</a:t>
            </a:r>
          </a:p>
          <a:p>
            <a:pPr algn="just"/>
            <a:br>
              <a:rPr lang="es-MX" sz="2000" dirty="0"/>
            </a:br>
            <a:endParaRPr lang="es-MX" sz="2000" dirty="0"/>
          </a:p>
          <a:p>
            <a:pPr algn="just"/>
            <a:endParaRPr lang="es-MX" sz="2000" dirty="0"/>
          </a:p>
          <a:p>
            <a:pPr algn="just"/>
            <a:endParaRPr lang="es-MX" sz="2000" dirty="0"/>
          </a:p>
          <a:p>
            <a:pPr algn="just"/>
            <a:r>
              <a:rPr lang="es-MX" sz="2000" dirty="0"/>
              <a:t>Es importante mencionar su obligatoriedad normativa en cumplimiento y exigibilidad para los agentes del SGSSS y de vital importancia a otros regímenes y agentes diferentes al mismo, a ser adaptada, adoptada y/o </a:t>
            </a:r>
            <a:r>
              <a:rPr lang="es-MX" sz="2000" dirty="0" err="1"/>
              <a:t>cocreada</a:t>
            </a:r>
            <a:r>
              <a:rPr lang="es-MX" sz="2000" dirty="0"/>
              <a:t>, la Política debe trascender la obligatoriedad de las normas como agentes del sector salud, sectores relacionados como la academia, así como comunidad, busca que, en sí misma, sea, ante todo, un motivo y un pretexto argumentado que invita a centrar los esfuerzos en las personas que las comprenden, independientemente del rol en el que participen</a:t>
            </a:r>
            <a:endParaRPr lang="es-CO" sz="2000" dirty="0"/>
          </a:p>
        </p:txBody>
      </p:sp>
      <p:sp>
        <p:nvSpPr>
          <p:cNvPr id="2" name="CuadroTexto 1">
            <a:extLst>
              <a:ext uri="{FF2B5EF4-FFF2-40B4-BE49-F238E27FC236}">
                <a16:creationId xmlns:a16="http://schemas.microsoft.com/office/drawing/2014/main" id="{F936AD79-4573-428E-BCB5-43FA1A421833}"/>
              </a:ext>
            </a:extLst>
          </p:cNvPr>
          <p:cNvSpPr txBox="1"/>
          <p:nvPr/>
        </p:nvSpPr>
        <p:spPr>
          <a:xfrm>
            <a:off x="1420837" y="675249"/>
            <a:ext cx="9355015" cy="400110"/>
          </a:xfrm>
          <a:prstGeom prst="rect">
            <a:avLst/>
          </a:prstGeom>
          <a:noFill/>
        </p:spPr>
        <p:txBody>
          <a:bodyPr wrap="square" rtlCol="0">
            <a:spAutoFit/>
          </a:bodyPr>
          <a:lstStyle/>
          <a:p>
            <a:pPr algn="ctr"/>
            <a:r>
              <a:rPr lang="es-CO" sz="2000" b="1" dirty="0">
                <a:solidFill>
                  <a:srgbClr val="0070C0"/>
                </a:solidFill>
              </a:rPr>
              <a:t>CUMPLIMIENTO</a:t>
            </a:r>
          </a:p>
        </p:txBody>
      </p:sp>
    </p:spTree>
    <p:extLst>
      <p:ext uri="{BB962C8B-B14F-4D97-AF65-F5344CB8AC3E}">
        <p14:creationId xmlns:p14="http://schemas.microsoft.com/office/powerpoint/2010/main" val="1015521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FC29450-8EED-4A84-8A74-C4E942ADA10C}"/>
              </a:ext>
            </a:extLst>
          </p:cNvPr>
          <p:cNvSpPr txBox="1"/>
          <p:nvPr/>
        </p:nvSpPr>
        <p:spPr>
          <a:xfrm>
            <a:off x="1107830" y="811061"/>
            <a:ext cx="9780564" cy="461665"/>
          </a:xfrm>
          <a:prstGeom prst="rect">
            <a:avLst/>
          </a:prstGeom>
          <a:noFill/>
        </p:spPr>
        <p:txBody>
          <a:bodyPr wrap="square">
            <a:spAutoFit/>
          </a:bodyPr>
          <a:lstStyle/>
          <a:p>
            <a:pPr algn="ctr"/>
            <a:r>
              <a:rPr lang="es-MX" sz="2400" b="1" dirty="0">
                <a:solidFill>
                  <a:srgbClr val="0070C0"/>
                </a:solidFill>
              </a:rPr>
              <a:t>PRINCIPIOS  </a:t>
            </a:r>
            <a:r>
              <a:rPr lang="es-MX" sz="2400" b="1" dirty="0">
                <a:solidFill>
                  <a:srgbClr val="FF0000"/>
                </a:solidFill>
              </a:rPr>
              <a:t>y coloco una imagen </a:t>
            </a:r>
            <a:r>
              <a:rPr lang="es-MX" sz="2400" b="1" dirty="0">
                <a:solidFill>
                  <a:srgbClr val="0070C0"/>
                </a:solidFill>
              </a:rPr>
              <a:t>Y VALORES </a:t>
            </a:r>
            <a:r>
              <a:rPr lang="es-MX" sz="2400" b="1" dirty="0">
                <a:solidFill>
                  <a:srgbClr val="FF0000"/>
                </a:solidFill>
              </a:rPr>
              <a:t>y coloco una imagen</a:t>
            </a:r>
            <a:endParaRPr lang="es-CO" sz="2400" b="1" dirty="0">
              <a:solidFill>
                <a:srgbClr val="0070C0"/>
              </a:solidFill>
            </a:endParaRPr>
          </a:p>
        </p:txBody>
      </p:sp>
      <p:sp>
        <p:nvSpPr>
          <p:cNvPr id="7" name="CuadroTexto 6">
            <a:extLst>
              <a:ext uri="{FF2B5EF4-FFF2-40B4-BE49-F238E27FC236}">
                <a16:creationId xmlns:a16="http://schemas.microsoft.com/office/drawing/2014/main" id="{66CE7FF5-82FA-4E8D-8992-25F353BF6AC8}"/>
              </a:ext>
            </a:extLst>
          </p:cNvPr>
          <p:cNvSpPr txBox="1"/>
          <p:nvPr/>
        </p:nvSpPr>
        <p:spPr>
          <a:xfrm>
            <a:off x="1853418" y="1665235"/>
            <a:ext cx="6098344" cy="523220"/>
          </a:xfrm>
          <a:prstGeom prst="rect">
            <a:avLst/>
          </a:prstGeom>
          <a:noFill/>
        </p:spPr>
        <p:txBody>
          <a:bodyPr wrap="square">
            <a:spAutoFit/>
          </a:bodyPr>
          <a:lstStyle/>
          <a:p>
            <a:r>
              <a:rPr lang="es-CO" sz="2800" b="1" i="1" u="sng" dirty="0"/>
              <a:t>Principios</a:t>
            </a:r>
          </a:p>
        </p:txBody>
      </p:sp>
      <p:sp>
        <p:nvSpPr>
          <p:cNvPr id="9" name="CuadroTexto 8">
            <a:extLst>
              <a:ext uri="{FF2B5EF4-FFF2-40B4-BE49-F238E27FC236}">
                <a16:creationId xmlns:a16="http://schemas.microsoft.com/office/drawing/2014/main" id="{78A46DAE-C0B5-4DDE-94AD-D9A1EDB88FAC}"/>
              </a:ext>
            </a:extLst>
          </p:cNvPr>
          <p:cNvSpPr txBox="1"/>
          <p:nvPr/>
        </p:nvSpPr>
        <p:spPr>
          <a:xfrm>
            <a:off x="1107830" y="2338231"/>
            <a:ext cx="3576712" cy="3477875"/>
          </a:xfrm>
          <a:prstGeom prst="rect">
            <a:avLst/>
          </a:prstGeom>
          <a:noFill/>
        </p:spPr>
        <p:txBody>
          <a:bodyPr wrap="square">
            <a:spAutoFit/>
          </a:bodyPr>
          <a:lstStyle/>
          <a:p>
            <a:pPr marL="285750" indent="-285750">
              <a:buFont typeface="Arial" panose="020B0604020202020204" pitchFamily="34" charset="0"/>
              <a:buChar char="•"/>
            </a:pPr>
            <a:r>
              <a:rPr lang="es-CO" sz="2000" dirty="0"/>
              <a:t>La Transversalización</a:t>
            </a:r>
          </a:p>
          <a:p>
            <a:pPr marL="285750" indent="-285750">
              <a:buFont typeface="Arial" panose="020B0604020202020204" pitchFamily="34" charset="0"/>
              <a:buChar char="•"/>
            </a:pPr>
            <a:r>
              <a:rPr lang="es-CO" sz="2000" dirty="0"/>
              <a:t>La Interculturalidad</a:t>
            </a:r>
          </a:p>
          <a:p>
            <a:pPr marL="285750" indent="-285750">
              <a:buFont typeface="Arial" panose="020B0604020202020204" pitchFamily="34" charset="0"/>
              <a:buChar char="•"/>
            </a:pPr>
            <a:r>
              <a:rPr lang="es-CO" sz="2000" dirty="0"/>
              <a:t>La Calidad</a:t>
            </a:r>
          </a:p>
          <a:p>
            <a:pPr marL="285750" indent="-285750">
              <a:buFont typeface="Arial" panose="020B0604020202020204" pitchFamily="34" charset="0"/>
              <a:buChar char="•"/>
            </a:pPr>
            <a:r>
              <a:rPr lang="es-CO" sz="2000" dirty="0"/>
              <a:t>La </a:t>
            </a:r>
            <a:r>
              <a:rPr lang="es-CO" sz="2000" dirty="0" err="1"/>
              <a:t>Cocreación</a:t>
            </a:r>
            <a:endParaRPr lang="es-CO" sz="2000" dirty="0"/>
          </a:p>
          <a:p>
            <a:pPr marL="285750" indent="-285750">
              <a:buFont typeface="Arial" panose="020B0604020202020204" pitchFamily="34" charset="0"/>
              <a:buChar char="•"/>
            </a:pPr>
            <a:r>
              <a:rPr lang="es-CO" sz="2000" dirty="0"/>
              <a:t>La Corresponsabilidad</a:t>
            </a:r>
          </a:p>
          <a:p>
            <a:pPr marL="285750" indent="-285750">
              <a:buFont typeface="Arial" panose="020B0604020202020204" pitchFamily="34" charset="0"/>
              <a:buChar char="•"/>
            </a:pPr>
            <a:r>
              <a:rPr lang="es-CO" sz="2000" dirty="0"/>
              <a:t>Multidisciplinariedad</a:t>
            </a:r>
          </a:p>
          <a:p>
            <a:pPr marL="285750" indent="-285750">
              <a:buFont typeface="Arial" panose="020B0604020202020204" pitchFamily="34" charset="0"/>
              <a:buChar char="•"/>
            </a:pPr>
            <a:r>
              <a:rPr lang="es-CO" sz="2000" dirty="0"/>
              <a:t>El Reconocimiento Social</a:t>
            </a:r>
          </a:p>
          <a:p>
            <a:pPr marL="285750" indent="-285750">
              <a:buFont typeface="Arial" panose="020B0604020202020204" pitchFamily="34" charset="0"/>
              <a:buChar char="•"/>
            </a:pPr>
            <a:r>
              <a:rPr lang="es-CO" sz="2000" i="0" u="none" strike="noStrike" baseline="0" dirty="0"/>
              <a:t>Las Relaciones Humanizadas</a:t>
            </a:r>
            <a:endParaRPr lang="es-CO" sz="2000" dirty="0"/>
          </a:p>
          <a:p>
            <a:pPr marL="285750" indent="-285750">
              <a:buFont typeface="Arial" panose="020B0604020202020204" pitchFamily="34" charset="0"/>
              <a:buChar char="•"/>
            </a:pPr>
            <a:r>
              <a:rPr lang="es-CO" sz="2000" i="0" u="none" strike="noStrike" baseline="0" dirty="0"/>
              <a:t>Integralidad:</a:t>
            </a:r>
          </a:p>
          <a:p>
            <a:pPr marL="285750" indent="-285750">
              <a:buFont typeface="Arial" panose="020B0604020202020204" pitchFamily="34" charset="0"/>
              <a:buChar char="•"/>
            </a:pPr>
            <a:endParaRPr lang="es-CO" sz="2000" dirty="0"/>
          </a:p>
          <a:p>
            <a:endParaRPr lang="es-CO" sz="2000" dirty="0"/>
          </a:p>
        </p:txBody>
      </p:sp>
      <p:sp>
        <p:nvSpPr>
          <p:cNvPr id="10" name="CuadroTexto 9">
            <a:extLst>
              <a:ext uri="{FF2B5EF4-FFF2-40B4-BE49-F238E27FC236}">
                <a16:creationId xmlns:a16="http://schemas.microsoft.com/office/drawing/2014/main" id="{796D29D7-CA4E-40F6-86F4-B1916AFC27F2}"/>
              </a:ext>
            </a:extLst>
          </p:cNvPr>
          <p:cNvSpPr txBox="1"/>
          <p:nvPr/>
        </p:nvSpPr>
        <p:spPr>
          <a:xfrm>
            <a:off x="5719104" y="2338231"/>
            <a:ext cx="3576712" cy="1938992"/>
          </a:xfrm>
          <a:prstGeom prst="rect">
            <a:avLst/>
          </a:prstGeom>
          <a:noFill/>
        </p:spPr>
        <p:txBody>
          <a:bodyPr wrap="square">
            <a:spAutoFit/>
          </a:bodyPr>
          <a:lstStyle/>
          <a:p>
            <a:pPr marL="285750" indent="-285750">
              <a:buFont typeface="Arial" panose="020B0604020202020204" pitchFamily="34" charset="0"/>
              <a:buChar char="•"/>
            </a:pPr>
            <a:r>
              <a:rPr lang="es-CO" sz="2000" dirty="0"/>
              <a:t>Dignidad y Respeto</a:t>
            </a:r>
          </a:p>
          <a:p>
            <a:pPr marL="285750" indent="-285750">
              <a:buFont typeface="Arial" panose="020B0604020202020204" pitchFamily="34" charset="0"/>
              <a:buChar char="•"/>
            </a:pPr>
            <a:r>
              <a:rPr lang="es-CO" sz="2000" i="0" u="none" strike="noStrike" baseline="0" dirty="0"/>
              <a:t>Libertad y Responsabilidad</a:t>
            </a:r>
          </a:p>
          <a:p>
            <a:pPr marL="285750" indent="-285750">
              <a:buFont typeface="Arial" panose="020B0604020202020204" pitchFamily="34" charset="0"/>
              <a:buChar char="•"/>
            </a:pPr>
            <a:r>
              <a:rPr lang="es-CO" sz="2000" i="0" u="none" strike="noStrike" baseline="0" dirty="0"/>
              <a:t>Equidad:</a:t>
            </a:r>
            <a:endParaRPr lang="es-CO" sz="2000" dirty="0"/>
          </a:p>
          <a:p>
            <a:pPr marL="285750" indent="-285750">
              <a:buFont typeface="Arial" panose="020B0604020202020204" pitchFamily="34" charset="0"/>
              <a:buChar char="•"/>
            </a:pPr>
            <a:r>
              <a:rPr lang="es-CO" sz="2000" i="0" u="none" strike="noStrike" baseline="0" dirty="0"/>
              <a:t>Solidaridad:</a:t>
            </a:r>
          </a:p>
          <a:p>
            <a:pPr marL="285750" indent="-285750">
              <a:buFont typeface="Arial" panose="020B0604020202020204" pitchFamily="34" charset="0"/>
              <a:buChar char="•"/>
            </a:pPr>
            <a:r>
              <a:rPr lang="es-CO" sz="2000" i="0" u="none" strike="noStrike" baseline="0" dirty="0"/>
              <a:t>Participación social:</a:t>
            </a:r>
            <a:endParaRPr lang="es-CO" sz="2000" dirty="0"/>
          </a:p>
          <a:p>
            <a:pPr marL="285750" indent="-285750">
              <a:buFont typeface="Arial" panose="020B0604020202020204" pitchFamily="34" charset="0"/>
              <a:buChar char="•"/>
            </a:pPr>
            <a:endParaRPr lang="es-CO" sz="2000" dirty="0"/>
          </a:p>
        </p:txBody>
      </p:sp>
      <p:sp>
        <p:nvSpPr>
          <p:cNvPr id="12" name="CuadroTexto 11">
            <a:extLst>
              <a:ext uri="{FF2B5EF4-FFF2-40B4-BE49-F238E27FC236}">
                <a16:creationId xmlns:a16="http://schemas.microsoft.com/office/drawing/2014/main" id="{E5B2517B-00D2-46FC-A33B-13839DB4608C}"/>
              </a:ext>
            </a:extLst>
          </p:cNvPr>
          <p:cNvSpPr txBox="1"/>
          <p:nvPr/>
        </p:nvSpPr>
        <p:spPr>
          <a:xfrm>
            <a:off x="6731978" y="1665235"/>
            <a:ext cx="1550964" cy="523220"/>
          </a:xfrm>
          <a:prstGeom prst="rect">
            <a:avLst/>
          </a:prstGeom>
          <a:noFill/>
        </p:spPr>
        <p:txBody>
          <a:bodyPr wrap="square">
            <a:spAutoFit/>
          </a:bodyPr>
          <a:lstStyle/>
          <a:p>
            <a:r>
              <a:rPr lang="es-CO" sz="2800" b="1" i="1" u="sng" dirty="0"/>
              <a:t>Valores</a:t>
            </a:r>
          </a:p>
        </p:txBody>
      </p:sp>
    </p:spTree>
    <p:extLst>
      <p:ext uri="{BB962C8B-B14F-4D97-AF65-F5344CB8AC3E}">
        <p14:creationId xmlns:p14="http://schemas.microsoft.com/office/powerpoint/2010/main" val="78253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BC055D-C999-4E6D-9340-59252097AA2C}"/>
              </a:ext>
            </a:extLst>
          </p:cNvPr>
          <p:cNvSpPr txBox="1"/>
          <p:nvPr/>
        </p:nvSpPr>
        <p:spPr>
          <a:xfrm>
            <a:off x="2121877" y="612337"/>
            <a:ext cx="7948245" cy="461665"/>
          </a:xfrm>
          <a:prstGeom prst="rect">
            <a:avLst/>
          </a:prstGeom>
          <a:noFill/>
        </p:spPr>
        <p:txBody>
          <a:bodyPr wrap="square">
            <a:spAutoFit/>
          </a:bodyPr>
          <a:lstStyle/>
          <a:p>
            <a:r>
              <a:rPr lang="es-MX" sz="2400" b="1" dirty="0">
                <a:solidFill>
                  <a:srgbClr val="0070C0"/>
                </a:solidFill>
              </a:rPr>
              <a:t>PROPÓSITO DE LA POLITICA NACIONAL DE HUMANIZACIÓN</a:t>
            </a:r>
            <a:endParaRPr lang="es-CO" sz="2400" b="1" dirty="0">
              <a:solidFill>
                <a:srgbClr val="0070C0"/>
              </a:solidFill>
            </a:endParaRPr>
          </a:p>
        </p:txBody>
      </p:sp>
      <p:sp>
        <p:nvSpPr>
          <p:cNvPr id="5" name="CuadroTexto 4">
            <a:extLst>
              <a:ext uri="{FF2B5EF4-FFF2-40B4-BE49-F238E27FC236}">
                <a16:creationId xmlns:a16="http://schemas.microsoft.com/office/drawing/2014/main" id="{F40F743F-8F1E-45AC-ABC7-399553AFCC2E}"/>
              </a:ext>
            </a:extLst>
          </p:cNvPr>
          <p:cNvSpPr txBox="1"/>
          <p:nvPr/>
        </p:nvSpPr>
        <p:spPr>
          <a:xfrm>
            <a:off x="1329397" y="1438147"/>
            <a:ext cx="9558997" cy="2246769"/>
          </a:xfrm>
          <a:prstGeom prst="rect">
            <a:avLst/>
          </a:prstGeom>
          <a:noFill/>
        </p:spPr>
        <p:txBody>
          <a:bodyPr wrap="square">
            <a:spAutoFit/>
          </a:bodyPr>
          <a:lstStyle/>
          <a:p>
            <a:pPr algn="just"/>
            <a:r>
              <a:rPr lang="es-MX" sz="2000" dirty="0"/>
              <a:t>La presente Política, tiene como propósito, hacer un llamado a los diferentes agentes del sector salud, otros sectores relacionados como la academia, así como a la ciudadanía, en favor de orientar individual y social conjunta, los esfuerzos en mejorar la experiencia de las personas en el sector salud colombiano, generando cambios auto gestionados de la cultura centrada en el ser humano que involucre la humanización como principio orientador y fundamento esencial del Sector Salud, lo anterior implica, centrarnos más en las personas de forma integral.</a:t>
            </a:r>
            <a:endParaRPr lang="es-CO" sz="2000" dirty="0"/>
          </a:p>
        </p:txBody>
      </p:sp>
    </p:spTree>
    <p:extLst>
      <p:ext uri="{BB962C8B-B14F-4D97-AF65-F5344CB8AC3E}">
        <p14:creationId xmlns:p14="http://schemas.microsoft.com/office/powerpoint/2010/main" val="364595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1DBF6F3-3A07-44ED-9191-F858C36498BB}"/>
              </a:ext>
            </a:extLst>
          </p:cNvPr>
          <p:cNvSpPr txBox="1"/>
          <p:nvPr/>
        </p:nvSpPr>
        <p:spPr>
          <a:xfrm>
            <a:off x="2166424" y="598268"/>
            <a:ext cx="8215531" cy="461665"/>
          </a:xfrm>
          <a:prstGeom prst="rect">
            <a:avLst/>
          </a:prstGeom>
          <a:noFill/>
          <a:ln>
            <a:solidFill>
              <a:schemeClr val="bg1"/>
            </a:solidFill>
          </a:ln>
        </p:spPr>
        <p:txBody>
          <a:bodyPr wrap="square">
            <a:spAutoFit/>
          </a:bodyPr>
          <a:lstStyle/>
          <a:p>
            <a:r>
              <a:rPr lang="es-MX" sz="2400" b="1" dirty="0">
                <a:solidFill>
                  <a:srgbClr val="0070C0"/>
                </a:solidFill>
              </a:rPr>
              <a:t>ALCANCE DE LA POLITICA NACIONAL DE HUMANIZACIÓN</a:t>
            </a:r>
            <a:endParaRPr lang="es-CO" sz="2400" b="1" dirty="0">
              <a:solidFill>
                <a:srgbClr val="0070C0"/>
              </a:solidFill>
            </a:endParaRPr>
          </a:p>
        </p:txBody>
      </p:sp>
      <p:sp>
        <p:nvSpPr>
          <p:cNvPr id="5" name="CuadroTexto 4">
            <a:extLst>
              <a:ext uri="{FF2B5EF4-FFF2-40B4-BE49-F238E27FC236}">
                <a16:creationId xmlns:a16="http://schemas.microsoft.com/office/drawing/2014/main" id="{0744ABFD-F896-42CB-9F99-EAF3BD1985AD}"/>
              </a:ext>
            </a:extLst>
          </p:cNvPr>
          <p:cNvSpPr txBox="1"/>
          <p:nvPr/>
        </p:nvSpPr>
        <p:spPr>
          <a:xfrm>
            <a:off x="1320018" y="1493415"/>
            <a:ext cx="9551963" cy="3170099"/>
          </a:xfrm>
          <a:prstGeom prst="rect">
            <a:avLst/>
          </a:prstGeom>
          <a:noFill/>
        </p:spPr>
        <p:txBody>
          <a:bodyPr wrap="square">
            <a:spAutoFit/>
          </a:bodyPr>
          <a:lstStyle/>
          <a:p>
            <a:pPr algn="just"/>
            <a:r>
              <a:rPr lang="es-MX" sz="2000" dirty="0"/>
              <a:t>Las disposiciones de la Política Nacional de Humanización, están dirigidas a los agentes del sector salud, a sectores relacionados como la academia, así como a la comunidad y grupos sociales organizados, siendo requeridas por la responsabilidad de aquellos que están obligados al cumplimiento normativo del SGSSS y es de vital importancia por la responsabilidad social que conlleva a otros regímenes y a los agentes diferentes al SGSSS, a ser adaptada, adoptada y/o </a:t>
            </a:r>
            <a:r>
              <a:rPr lang="es-MX" sz="2000" dirty="0" err="1"/>
              <a:t>cocreada</a:t>
            </a:r>
            <a:r>
              <a:rPr lang="es-MX" sz="2000" dirty="0"/>
              <a:t> la Política, como referente de mejores prácticas, de</a:t>
            </a:r>
          </a:p>
          <a:p>
            <a:pPr algn="just"/>
            <a:r>
              <a:rPr lang="es-MX" sz="2000" dirty="0"/>
              <a:t>igual manera, a que contribuyan en la humanización del sector salud, lo cual, conlleva a mejorar la experiencia de las personas, con la generación de una cultura de humanización en la que centre la atención en la persona y su familia y personal de salud, en un periodo comprendido entre el año 2021 al 2031.</a:t>
            </a:r>
            <a:endParaRPr lang="es-CO" sz="2000" dirty="0"/>
          </a:p>
        </p:txBody>
      </p:sp>
    </p:spTree>
    <p:extLst>
      <p:ext uri="{BB962C8B-B14F-4D97-AF65-F5344CB8AC3E}">
        <p14:creationId xmlns:p14="http://schemas.microsoft.com/office/powerpoint/2010/main" val="2743025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11E5F3B-CD36-4808-A331-88B2716A12C2}"/>
              </a:ext>
            </a:extLst>
          </p:cNvPr>
          <p:cNvSpPr txBox="1"/>
          <p:nvPr/>
        </p:nvSpPr>
        <p:spPr>
          <a:xfrm>
            <a:off x="1570305" y="724879"/>
            <a:ext cx="9599441" cy="461665"/>
          </a:xfrm>
          <a:prstGeom prst="rect">
            <a:avLst/>
          </a:prstGeom>
          <a:noFill/>
        </p:spPr>
        <p:txBody>
          <a:bodyPr wrap="square">
            <a:spAutoFit/>
          </a:bodyPr>
          <a:lstStyle/>
          <a:p>
            <a:pPr algn="just"/>
            <a:r>
              <a:rPr lang="es-MX" sz="2400" b="1" dirty="0">
                <a:solidFill>
                  <a:srgbClr val="0070C0"/>
                </a:solidFill>
              </a:rPr>
              <a:t>OBJETIVOS GENERALES DE LA POLITICA NACIONAL DE HUMANIZACIÓN</a:t>
            </a:r>
            <a:endParaRPr lang="es-CO" sz="2400" b="1" dirty="0">
              <a:solidFill>
                <a:srgbClr val="0070C0"/>
              </a:solidFill>
            </a:endParaRPr>
          </a:p>
        </p:txBody>
      </p:sp>
      <p:sp>
        <p:nvSpPr>
          <p:cNvPr id="5" name="CuadroTexto 4">
            <a:extLst>
              <a:ext uri="{FF2B5EF4-FFF2-40B4-BE49-F238E27FC236}">
                <a16:creationId xmlns:a16="http://schemas.microsoft.com/office/drawing/2014/main" id="{AF5FADC7-5ED4-4C46-BF6F-9B063A15D551}"/>
              </a:ext>
            </a:extLst>
          </p:cNvPr>
          <p:cNvSpPr txBox="1"/>
          <p:nvPr/>
        </p:nvSpPr>
        <p:spPr>
          <a:xfrm>
            <a:off x="1261992" y="1275808"/>
            <a:ext cx="9907754" cy="4093428"/>
          </a:xfrm>
          <a:prstGeom prst="rect">
            <a:avLst/>
          </a:prstGeom>
          <a:noFill/>
        </p:spPr>
        <p:txBody>
          <a:bodyPr wrap="square">
            <a:spAutoFit/>
          </a:bodyPr>
          <a:lstStyle/>
          <a:p>
            <a:pPr marL="285750" indent="-285750" algn="just">
              <a:buFont typeface="Arial" panose="020B0604020202020204" pitchFamily="34" charset="0"/>
              <a:buChar char="•"/>
            </a:pPr>
            <a:r>
              <a:rPr lang="es-MX" sz="2000" dirty="0"/>
              <a:t>Promover la humanización como un imperativo del Sector Salud Colombiano, transversal a lineamientos normativos, así, como en modelos de gestión centrado en las personas y en la búsqueda continua de la excelencia organizacional de todos los agentes, reconociendo la diversidad, diferencias, semejanzas, necesidades y particularidades de la población en los diferentes territorios a nivel nacional.</a:t>
            </a:r>
          </a:p>
          <a:p>
            <a:pPr algn="just"/>
            <a:endParaRPr lang="es-MX" sz="2000" dirty="0"/>
          </a:p>
          <a:p>
            <a:pPr marL="285750" indent="-285750" algn="just">
              <a:buFont typeface="Arial" panose="020B0604020202020204" pitchFamily="34" charset="0"/>
              <a:buChar char="•"/>
            </a:pPr>
            <a:r>
              <a:rPr lang="es-MX" sz="2000" dirty="0"/>
              <a:t>Generar una cultura de Humanización del Sector Salud que reconozca la integralidad del ser humano y centre los esfuerzos en las potencialidades, necesidades y aspiraciones de las personas a nivel individual y comunitario, promoviendo el valor humano, el compromiso ético, el mejoramiento de la calidad y las relaciones de confianza entre los agentes del sector, las entidades intersectoriales relacionadas y la comunidad, conducentes al goce efectivo del derecho fundamental de la salud, a la protección de la vida en general </a:t>
            </a:r>
            <a:r>
              <a:rPr lang="es-MX" sz="2000"/>
              <a:t>y al respeto </a:t>
            </a:r>
            <a:r>
              <a:rPr lang="es-MX" sz="2000" dirty="0"/>
              <a:t>de la dignidad humana.</a:t>
            </a:r>
            <a:endParaRPr lang="es-CO" sz="2000" dirty="0"/>
          </a:p>
        </p:txBody>
      </p:sp>
    </p:spTree>
    <p:extLst>
      <p:ext uri="{BB962C8B-B14F-4D97-AF65-F5344CB8AC3E}">
        <p14:creationId xmlns:p14="http://schemas.microsoft.com/office/powerpoint/2010/main" val="2444528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5964D41-716C-439B-8E3E-C35B41C4A9CE}"/>
              </a:ext>
            </a:extLst>
          </p:cNvPr>
          <p:cNvSpPr txBox="1"/>
          <p:nvPr/>
        </p:nvSpPr>
        <p:spPr>
          <a:xfrm>
            <a:off x="1392702" y="1415369"/>
            <a:ext cx="9284676" cy="3170099"/>
          </a:xfrm>
          <a:prstGeom prst="rect">
            <a:avLst/>
          </a:prstGeom>
          <a:noFill/>
        </p:spPr>
        <p:txBody>
          <a:bodyPr wrap="square">
            <a:spAutoFit/>
          </a:bodyPr>
          <a:lstStyle/>
          <a:p>
            <a:pPr algn="l"/>
            <a:r>
              <a:rPr lang="es-MX" sz="2000" i="0" u="none" strike="noStrike" baseline="0" dirty="0"/>
              <a:t>La Política Nacional de Humanización en Salud “Entretejemos Esfuerzos en la</a:t>
            </a:r>
          </a:p>
          <a:p>
            <a:pPr algn="l"/>
            <a:r>
              <a:rPr lang="es-MX" sz="2000" i="0" u="none" strike="noStrike" baseline="0" dirty="0"/>
              <a:t>Construcción de la Cultura de Humanización para el Goce Efectivo del Derecho a la</a:t>
            </a:r>
          </a:p>
          <a:p>
            <a:pPr algn="l"/>
            <a:r>
              <a:rPr lang="es-MX" sz="2000" i="0" u="none" strike="noStrike" baseline="0" dirty="0"/>
              <a:t>Salud y la Dignidad Humana</a:t>
            </a:r>
          </a:p>
          <a:p>
            <a:pPr algn="l"/>
            <a:endParaRPr lang="es-MX" sz="2000" dirty="0"/>
          </a:p>
          <a:p>
            <a:pPr marL="342900" indent="-342900" algn="just">
              <a:buFont typeface="Arial" panose="020B0604020202020204" pitchFamily="34" charset="0"/>
              <a:buChar char="•"/>
            </a:pPr>
            <a:r>
              <a:rPr lang="es-MX" sz="2000" dirty="0"/>
              <a:t>Ser, Humano </a:t>
            </a:r>
          </a:p>
          <a:p>
            <a:pPr marL="342900" indent="-342900" algn="just">
              <a:buFont typeface="Arial" panose="020B0604020202020204" pitchFamily="34" charset="0"/>
              <a:buChar char="•"/>
            </a:pPr>
            <a:r>
              <a:rPr lang="es-MX" sz="2000" dirty="0"/>
              <a:t>Ser Humano </a:t>
            </a:r>
          </a:p>
          <a:p>
            <a:pPr marL="342900" indent="-342900" algn="just">
              <a:buFont typeface="Arial" panose="020B0604020202020204" pitchFamily="34" charset="0"/>
              <a:buChar char="•"/>
            </a:pPr>
            <a:r>
              <a:rPr lang="es-MX" sz="2000" dirty="0"/>
              <a:t>Bien Común</a:t>
            </a:r>
          </a:p>
          <a:p>
            <a:pPr marL="342900" indent="-342900" algn="just">
              <a:buFont typeface="Arial" panose="020B0604020202020204" pitchFamily="34" charset="0"/>
              <a:buChar char="•"/>
            </a:pPr>
            <a:r>
              <a:rPr lang="es-MX" sz="2000" dirty="0"/>
              <a:t>Servicio Público Esencial</a:t>
            </a:r>
          </a:p>
          <a:p>
            <a:pPr marL="342900" indent="-342900" algn="just">
              <a:buFont typeface="Arial" panose="020B0604020202020204" pitchFamily="34" charset="0"/>
              <a:buChar char="•"/>
            </a:pPr>
            <a:r>
              <a:rPr lang="es-MX" sz="2000" dirty="0"/>
              <a:t>Responsabilidad Social</a:t>
            </a:r>
          </a:p>
          <a:p>
            <a:pPr marL="342900" indent="-342900" algn="just">
              <a:buFont typeface="Arial" panose="020B0604020202020204" pitchFamily="34" charset="0"/>
              <a:buChar char="•"/>
            </a:pPr>
            <a:r>
              <a:rPr lang="es-CO" sz="2000" i="0" u="none" strike="noStrike" baseline="0" dirty="0"/>
              <a:t>Construcción Continua</a:t>
            </a:r>
            <a:endParaRPr lang="es-CO" sz="2000" dirty="0"/>
          </a:p>
        </p:txBody>
      </p:sp>
      <p:sp>
        <p:nvSpPr>
          <p:cNvPr id="4" name="CuadroTexto 3">
            <a:extLst>
              <a:ext uri="{FF2B5EF4-FFF2-40B4-BE49-F238E27FC236}">
                <a16:creationId xmlns:a16="http://schemas.microsoft.com/office/drawing/2014/main" id="{8C15426C-BDF6-4C15-9413-AF63D99BE674}"/>
              </a:ext>
            </a:extLst>
          </p:cNvPr>
          <p:cNvSpPr txBox="1"/>
          <p:nvPr/>
        </p:nvSpPr>
        <p:spPr>
          <a:xfrm>
            <a:off x="1125415" y="673799"/>
            <a:ext cx="10086536" cy="523220"/>
          </a:xfrm>
          <a:prstGeom prst="rect">
            <a:avLst/>
          </a:prstGeom>
          <a:noFill/>
        </p:spPr>
        <p:txBody>
          <a:bodyPr wrap="square" rtlCol="0">
            <a:spAutoFit/>
          </a:bodyPr>
          <a:lstStyle/>
          <a:p>
            <a:r>
              <a:rPr lang="es-CO" sz="2800" dirty="0">
                <a:solidFill>
                  <a:srgbClr val="0070C0"/>
                </a:solidFill>
              </a:rPr>
              <a:t>PILARES DE LA POLITICA NACIONAL DE HUMANIZACION EN SALUD</a:t>
            </a:r>
          </a:p>
        </p:txBody>
      </p:sp>
    </p:spTree>
    <p:extLst>
      <p:ext uri="{BB962C8B-B14F-4D97-AF65-F5344CB8AC3E}">
        <p14:creationId xmlns:p14="http://schemas.microsoft.com/office/powerpoint/2010/main" val="382702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B1B395-6A8B-497B-B763-FEA2F79B5375}"/>
              </a:ext>
            </a:extLst>
          </p:cNvPr>
          <p:cNvSpPr txBox="1"/>
          <p:nvPr/>
        </p:nvSpPr>
        <p:spPr>
          <a:xfrm>
            <a:off x="1594338" y="1369669"/>
            <a:ext cx="9003323" cy="2031325"/>
          </a:xfrm>
          <a:prstGeom prst="rect">
            <a:avLst/>
          </a:prstGeom>
          <a:noFill/>
        </p:spPr>
        <p:txBody>
          <a:bodyPr wrap="square">
            <a:spAutoFit/>
          </a:bodyPr>
          <a:lstStyle/>
          <a:p>
            <a:pPr algn="just"/>
            <a:r>
              <a:rPr lang="es-MX" dirty="0"/>
              <a:t>La OMS declara que “el goce del grado máximo de salud que se pueda lograr es uno de los</a:t>
            </a:r>
          </a:p>
          <a:p>
            <a:pPr algn="just"/>
            <a:r>
              <a:rPr lang="es-MX" dirty="0"/>
              <a:t>derechos fundamentales de todo ser humano sin distinción de raza, religión, ideología</a:t>
            </a:r>
          </a:p>
          <a:p>
            <a:pPr algn="just"/>
            <a:r>
              <a:rPr lang="es-MX" dirty="0"/>
              <a:t>política o condición económica o social”.</a:t>
            </a:r>
          </a:p>
          <a:p>
            <a:pPr algn="just"/>
            <a:endParaRPr lang="es-MX" dirty="0"/>
          </a:p>
          <a:p>
            <a:pPr algn="just"/>
            <a:r>
              <a:rPr lang="es-MX" dirty="0"/>
              <a:t>La presente Política Nacional de Humanización en Salud “Entretejemos Esfuerzos en la Construcción de la Cultura de Humanización para el Goce Efectivo del Derecho a la Salud y la Dignidad Humana”</a:t>
            </a:r>
            <a:endParaRPr lang="es-CO" dirty="0"/>
          </a:p>
        </p:txBody>
      </p:sp>
      <p:sp>
        <p:nvSpPr>
          <p:cNvPr id="4" name="CuadroTexto 3">
            <a:extLst>
              <a:ext uri="{FF2B5EF4-FFF2-40B4-BE49-F238E27FC236}">
                <a16:creationId xmlns:a16="http://schemas.microsoft.com/office/drawing/2014/main" id="{5CD504B4-1456-4535-A6DF-C2AC939686E7}"/>
              </a:ext>
            </a:extLst>
          </p:cNvPr>
          <p:cNvSpPr txBox="1"/>
          <p:nvPr/>
        </p:nvSpPr>
        <p:spPr>
          <a:xfrm>
            <a:off x="1617785" y="717452"/>
            <a:ext cx="8975187" cy="461665"/>
          </a:xfrm>
          <a:prstGeom prst="rect">
            <a:avLst/>
          </a:prstGeom>
          <a:noFill/>
        </p:spPr>
        <p:txBody>
          <a:bodyPr wrap="square" rtlCol="0">
            <a:spAutoFit/>
          </a:bodyPr>
          <a:lstStyle/>
          <a:p>
            <a:pPr algn="ctr"/>
            <a:r>
              <a:rPr lang="es-CO" sz="2400" dirty="0">
                <a:solidFill>
                  <a:srgbClr val="0070C0"/>
                </a:solidFill>
              </a:rPr>
              <a:t>POLITICA NACIONAL DE HUMANIZACIÓN EN SALUD</a:t>
            </a:r>
          </a:p>
        </p:txBody>
      </p:sp>
      <p:pic>
        <p:nvPicPr>
          <p:cNvPr id="5" name="Imagen 4">
            <a:extLst>
              <a:ext uri="{FF2B5EF4-FFF2-40B4-BE49-F238E27FC236}">
                <a16:creationId xmlns:a16="http://schemas.microsoft.com/office/drawing/2014/main" id="{125CDE54-4B9E-449B-955B-B876D7CB8A0A}"/>
              </a:ext>
            </a:extLst>
          </p:cNvPr>
          <p:cNvPicPr>
            <a:picLocks noChangeAspect="1"/>
          </p:cNvPicPr>
          <p:nvPr/>
        </p:nvPicPr>
        <p:blipFill>
          <a:blip r:embed="rId2"/>
          <a:stretch>
            <a:fillRect/>
          </a:stretch>
        </p:blipFill>
        <p:spPr>
          <a:xfrm>
            <a:off x="2616589" y="3591546"/>
            <a:ext cx="4381307" cy="2464485"/>
          </a:xfrm>
          <a:prstGeom prst="rect">
            <a:avLst/>
          </a:prstGeom>
        </p:spPr>
      </p:pic>
    </p:spTree>
    <p:extLst>
      <p:ext uri="{BB962C8B-B14F-4D97-AF65-F5344CB8AC3E}">
        <p14:creationId xmlns:p14="http://schemas.microsoft.com/office/powerpoint/2010/main" val="3568705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C7671AD-CE21-4D1D-AF5C-0F60C4E55DBC}"/>
              </a:ext>
            </a:extLst>
          </p:cNvPr>
          <p:cNvPicPr>
            <a:picLocks noChangeAspect="1"/>
          </p:cNvPicPr>
          <p:nvPr/>
        </p:nvPicPr>
        <p:blipFill>
          <a:blip r:embed="rId2"/>
          <a:stretch>
            <a:fillRect/>
          </a:stretch>
        </p:blipFill>
        <p:spPr>
          <a:xfrm>
            <a:off x="2290018" y="1294672"/>
            <a:ext cx="7611963" cy="4268656"/>
          </a:xfrm>
          <a:prstGeom prst="rect">
            <a:avLst/>
          </a:prstGeom>
        </p:spPr>
      </p:pic>
      <p:sp>
        <p:nvSpPr>
          <p:cNvPr id="5" name="CuadroTexto 4">
            <a:extLst>
              <a:ext uri="{FF2B5EF4-FFF2-40B4-BE49-F238E27FC236}">
                <a16:creationId xmlns:a16="http://schemas.microsoft.com/office/drawing/2014/main" id="{9B0E5538-5127-4D9E-B64F-C6F2CBF0A472}"/>
              </a:ext>
            </a:extLst>
          </p:cNvPr>
          <p:cNvSpPr txBox="1"/>
          <p:nvPr/>
        </p:nvSpPr>
        <p:spPr>
          <a:xfrm>
            <a:off x="1420837" y="457591"/>
            <a:ext cx="9664504" cy="461665"/>
          </a:xfrm>
          <a:prstGeom prst="rect">
            <a:avLst/>
          </a:prstGeom>
          <a:noFill/>
        </p:spPr>
        <p:txBody>
          <a:bodyPr wrap="square">
            <a:spAutoFit/>
          </a:bodyPr>
          <a:lstStyle/>
          <a:p>
            <a:r>
              <a:rPr lang="es-MX" sz="2400" b="1" dirty="0">
                <a:solidFill>
                  <a:srgbClr val="0070C0"/>
                </a:solidFill>
              </a:rPr>
              <a:t>Interdependencia Pilares de la Política Nacional de Humanización en Salud</a:t>
            </a:r>
            <a:endParaRPr lang="es-CO" sz="2400" b="1" dirty="0">
              <a:solidFill>
                <a:srgbClr val="0070C0"/>
              </a:solidFill>
            </a:endParaRPr>
          </a:p>
        </p:txBody>
      </p:sp>
    </p:spTree>
    <p:extLst>
      <p:ext uri="{BB962C8B-B14F-4D97-AF65-F5344CB8AC3E}">
        <p14:creationId xmlns:p14="http://schemas.microsoft.com/office/powerpoint/2010/main" val="157654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36F06B-4C1E-41D6-B381-514BDEB87601}"/>
              </a:ext>
            </a:extLst>
          </p:cNvPr>
          <p:cNvSpPr txBox="1"/>
          <p:nvPr/>
        </p:nvSpPr>
        <p:spPr>
          <a:xfrm>
            <a:off x="1125415" y="485728"/>
            <a:ext cx="8975188" cy="830997"/>
          </a:xfrm>
          <a:prstGeom prst="rect">
            <a:avLst/>
          </a:prstGeom>
          <a:noFill/>
        </p:spPr>
        <p:txBody>
          <a:bodyPr wrap="square">
            <a:spAutoFit/>
          </a:bodyPr>
          <a:lstStyle/>
          <a:p>
            <a:pPr algn="ctr"/>
            <a:r>
              <a:rPr lang="es-MX" sz="2400" b="1" dirty="0">
                <a:solidFill>
                  <a:srgbClr val="0070C0"/>
                </a:solidFill>
              </a:rPr>
              <a:t>EJES, ESTRATEGIAS, OBJETIVOS Y ACCIONES DE LA POLITICA NACIONAL DE HUMANIZACIÓN EN SALUD</a:t>
            </a:r>
            <a:endParaRPr lang="es-CO" sz="2400" b="1" dirty="0">
              <a:solidFill>
                <a:srgbClr val="0070C0"/>
              </a:solidFill>
            </a:endParaRPr>
          </a:p>
        </p:txBody>
      </p:sp>
      <p:sp>
        <p:nvSpPr>
          <p:cNvPr id="5" name="CuadroTexto 4">
            <a:extLst>
              <a:ext uri="{FF2B5EF4-FFF2-40B4-BE49-F238E27FC236}">
                <a16:creationId xmlns:a16="http://schemas.microsoft.com/office/drawing/2014/main" id="{C9DBED40-AEED-4E84-A7E6-9B7B0195379D}"/>
              </a:ext>
            </a:extLst>
          </p:cNvPr>
          <p:cNvSpPr txBox="1"/>
          <p:nvPr/>
        </p:nvSpPr>
        <p:spPr>
          <a:xfrm>
            <a:off x="1515793" y="1583007"/>
            <a:ext cx="8584809" cy="369332"/>
          </a:xfrm>
          <a:prstGeom prst="rect">
            <a:avLst/>
          </a:prstGeom>
          <a:noFill/>
        </p:spPr>
        <p:txBody>
          <a:bodyPr wrap="square">
            <a:spAutoFit/>
          </a:bodyPr>
          <a:lstStyle/>
          <a:p>
            <a:r>
              <a:rPr lang="es-MX" b="1" i="1" dirty="0"/>
              <a:t>EJE 1. El fortalecimiento del relacionamiento interpersonal humanizado en salud</a:t>
            </a:r>
            <a:endParaRPr lang="es-CO" b="1" i="1" dirty="0"/>
          </a:p>
        </p:txBody>
      </p:sp>
      <p:sp>
        <p:nvSpPr>
          <p:cNvPr id="7" name="CuadroTexto 6">
            <a:extLst>
              <a:ext uri="{FF2B5EF4-FFF2-40B4-BE49-F238E27FC236}">
                <a16:creationId xmlns:a16="http://schemas.microsoft.com/office/drawing/2014/main" id="{59136891-3763-4D8C-B322-07BBA9C742DB}"/>
              </a:ext>
            </a:extLst>
          </p:cNvPr>
          <p:cNvSpPr txBox="1"/>
          <p:nvPr/>
        </p:nvSpPr>
        <p:spPr>
          <a:xfrm>
            <a:off x="2091398" y="1952339"/>
            <a:ext cx="8009204" cy="646331"/>
          </a:xfrm>
          <a:prstGeom prst="rect">
            <a:avLst/>
          </a:prstGeom>
          <a:noFill/>
        </p:spPr>
        <p:txBody>
          <a:bodyPr wrap="square">
            <a:spAutoFit/>
          </a:bodyPr>
          <a:lstStyle/>
          <a:p>
            <a:pPr marL="285750" indent="-285750">
              <a:buFont typeface="Arial" panose="020B0604020202020204" pitchFamily="34" charset="0"/>
              <a:buChar char="•"/>
            </a:pPr>
            <a:r>
              <a:rPr lang="es-MX" dirty="0"/>
              <a:t>Estrategia 1. Fortalecimiento de la atención humana, acogimiento y sentido de  servicio de los agentes del sector salud.</a:t>
            </a:r>
            <a:endParaRPr lang="es-CO" dirty="0"/>
          </a:p>
        </p:txBody>
      </p:sp>
      <p:sp>
        <p:nvSpPr>
          <p:cNvPr id="9" name="CuadroTexto 8">
            <a:extLst>
              <a:ext uri="{FF2B5EF4-FFF2-40B4-BE49-F238E27FC236}">
                <a16:creationId xmlns:a16="http://schemas.microsoft.com/office/drawing/2014/main" id="{4EE1A082-5291-4F1D-8D0C-695B34235B3B}"/>
              </a:ext>
            </a:extLst>
          </p:cNvPr>
          <p:cNvSpPr txBox="1"/>
          <p:nvPr/>
        </p:nvSpPr>
        <p:spPr>
          <a:xfrm>
            <a:off x="1515793" y="2853062"/>
            <a:ext cx="8009204" cy="923330"/>
          </a:xfrm>
          <a:prstGeom prst="rect">
            <a:avLst/>
          </a:prstGeom>
          <a:noFill/>
        </p:spPr>
        <p:txBody>
          <a:bodyPr wrap="square">
            <a:spAutoFit/>
          </a:bodyPr>
          <a:lstStyle/>
          <a:p>
            <a:r>
              <a:rPr lang="es-MX" b="1" i="1" dirty="0"/>
              <a:t>EJE 2. La consolidación de escenarios que favorezcan la participación colaborativa y sistémica de los agentes del sector salud, sectores relacionados como la academia, así como de la ciudadanía</a:t>
            </a:r>
            <a:endParaRPr lang="es-CO" b="1" i="1" dirty="0"/>
          </a:p>
        </p:txBody>
      </p:sp>
      <p:sp>
        <p:nvSpPr>
          <p:cNvPr id="11" name="CuadroTexto 10">
            <a:extLst>
              <a:ext uri="{FF2B5EF4-FFF2-40B4-BE49-F238E27FC236}">
                <a16:creationId xmlns:a16="http://schemas.microsoft.com/office/drawing/2014/main" id="{39AFB5D8-0F6C-43E5-A886-8662F8A98D02}"/>
              </a:ext>
            </a:extLst>
          </p:cNvPr>
          <p:cNvSpPr txBox="1"/>
          <p:nvPr/>
        </p:nvSpPr>
        <p:spPr>
          <a:xfrm>
            <a:off x="2268416" y="3776392"/>
            <a:ext cx="8009204" cy="646331"/>
          </a:xfrm>
          <a:prstGeom prst="rect">
            <a:avLst/>
          </a:prstGeom>
          <a:noFill/>
        </p:spPr>
        <p:txBody>
          <a:bodyPr wrap="square">
            <a:spAutoFit/>
          </a:bodyPr>
          <a:lstStyle/>
          <a:p>
            <a:pPr marL="285750" indent="-285750">
              <a:buFont typeface="Arial" panose="020B0604020202020204" pitchFamily="34" charset="0"/>
              <a:buChar char="•"/>
            </a:pPr>
            <a:r>
              <a:rPr lang="es-MX" dirty="0"/>
              <a:t>Estrategia 1. Conformación y activación de Nodos Departamentales y Red</a:t>
            </a:r>
          </a:p>
          <a:p>
            <a:r>
              <a:rPr lang="es-MX" dirty="0"/>
              <a:t>Colaborativa de Humanización</a:t>
            </a:r>
            <a:endParaRPr lang="es-CO" dirty="0"/>
          </a:p>
        </p:txBody>
      </p:sp>
      <p:sp>
        <p:nvSpPr>
          <p:cNvPr id="13" name="CuadroTexto 12">
            <a:extLst>
              <a:ext uri="{FF2B5EF4-FFF2-40B4-BE49-F238E27FC236}">
                <a16:creationId xmlns:a16="http://schemas.microsoft.com/office/drawing/2014/main" id="{3C9EBD4A-49BE-40D1-BF3F-7B3539BAD49D}"/>
              </a:ext>
            </a:extLst>
          </p:cNvPr>
          <p:cNvSpPr txBox="1"/>
          <p:nvPr/>
        </p:nvSpPr>
        <p:spPr>
          <a:xfrm>
            <a:off x="2268415" y="4446950"/>
            <a:ext cx="8479301" cy="1200329"/>
          </a:xfrm>
          <a:prstGeom prst="rect">
            <a:avLst/>
          </a:prstGeom>
          <a:noFill/>
        </p:spPr>
        <p:txBody>
          <a:bodyPr wrap="square">
            <a:spAutoFit/>
          </a:bodyPr>
          <a:lstStyle/>
          <a:p>
            <a:pPr marL="285750" indent="-285750">
              <a:buFont typeface="Arial" panose="020B0604020202020204" pitchFamily="34" charset="0"/>
              <a:buChar char="•"/>
            </a:pPr>
            <a:r>
              <a:rPr lang="es-MX" dirty="0"/>
              <a:t>Estrategia 2. Desarrollo de iniciativas que favorezcan la transferencia de conocimiento a través de los avances significativos en humanización entre las entidades de salud</a:t>
            </a:r>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r>
              <a:rPr lang="es-MX" dirty="0">
                <a:solidFill>
                  <a:srgbClr val="FF0000"/>
                </a:solidFill>
              </a:rPr>
              <a:t>CUANTAS ACCIONES TIENE ESTA ESTRATEGIA??</a:t>
            </a:r>
            <a:endParaRPr lang="es-CO" dirty="0">
              <a:solidFill>
                <a:srgbClr val="FF0000"/>
              </a:solidFill>
            </a:endParaRPr>
          </a:p>
        </p:txBody>
      </p:sp>
    </p:spTree>
    <p:extLst>
      <p:ext uri="{BB962C8B-B14F-4D97-AF65-F5344CB8AC3E}">
        <p14:creationId xmlns:p14="http://schemas.microsoft.com/office/powerpoint/2010/main" val="4161526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1F67FB9-E4AA-4764-B22B-9406F222E5ED}"/>
              </a:ext>
            </a:extLst>
          </p:cNvPr>
          <p:cNvSpPr txBox="1"/>
          <p:nvPr/>
        </p:nvSpPr>
        <p:spPr>
          <a:xfrm>
            <a:off x="1515793" y="670784"/>
            <a:ext cx="8331591" cy="646331"/>
          </a:xfrm>
          <a:prstGeom prst="rect">
            <a:avLst/>
          </a:prstGeom>
          <a:noFill/>
        </p:spPr>
        <p:txBody>
          <a:bodyPr wrap="square">
            <a:spAutoFit/>
          </a:bodyPr>
          <a:lstStyle/>
          <a:p>
            <a:r>
              <a:rPr lang="es-MX" b="1" i="1" dirty="0"/>
              <a:t>EJE 3. El empoderamiento colectivo de los agentes del sector, sectores relacionados  como la academia, así como de la ciudadanía</a:t>
            </a:r>
            <a:endParaRPr lang="es-CO" b="1" i="1" dirty="0"/>
          </a:p>
        </p:txBody>
      </p:sp>
      <p:sp>
        <p:nvSpPr>
          <p:cNvPr id="5" name="CuadroTexto 4">
            <a:extLst>
              <a:ext uri="{FF2B5EF4-FFF2-40B4-BE49-F238E27FC236}">
                <a16:creationId xmlns:a16="http://schemas.microsoft.com/office/drawing/2014/main" id="{DA96132F-EE1B-4469-99A1-A3940F97CA9E}"/>
              </a:ext>
            </a:extLst>
          </p:cNvPr>
          <p:cNvSpPr txBox="1"/>
          <p:nvPr/>
        </p:nvSpPr>
        <p:spPr>
          <a:xfrm>
            <a:off x="1951891" y="1317115"/>
            <a:ext cx="8724315" cy="646331"/>
          </a:xfrm>
          <a:prstGeom prst="rect">
            <a:avLst/>
          </a:prstGeom>
          <a:noFill/>
        </p:spPr>
        <p:txBody>
          <a:bodyPr wrap="square">
            <a:spAutoFit/>
          </a:bodyPr>
          <a:lstStyle/>
          <a:p>
            <a:pPr marL="285750" indent="-285750">
              <a:buFont typeface="Arial" panose="020B0604020202020204" pitchFamily="34" charset="0"/>
              <a:buChar char="•"/>
            </a:pPr>
            <a:r>
              <a:rPr lang="es-MX" dirty="0"/>
              <a:t>Estrategia 1. Impulsar en el buen gobierno, lineamientos organizacionales o relacionados que favorezca la Cultural Colaborativa de la Humanización en Salud</a:t>
            </a:r>
            <a:endParaRPr lang="es-CO" dirty="0"/>
          </a:p>
        </p:txBody>
      </p:sp>
      <p:sp>
        <p:nvSpPr>
          <p:cNvPr id="7" name="CuadroTexto 6">
            <a:extLst>
              <a:ext uri="{FF2B5EF4-FFF2-40B4-BE49-F238E27FC236}">
                <a16:creationId xmlns:a16="http://schemas.microsoft.com/office/drawing/2014/main" id="{1811DEC7-589F-4FB0-9930-0BE6A5F8CE64}"/>
              </a:ext>
            </a:extLst>
          </p:cNvPr>
          <p:cNvSpPr txBox="1"/>
          <p:nvPr/>
        </p:nvSpPr>
        <p:spPr>
          <a:xfrm>
            <a:off x="1951890" y="1963446"/>
            <a:ext cx="8950571" cy="646331"/>
          </a:xfrm>
          <a:prstGeom prst="rect">
            <a:avLst/>
          </a:prstGeom>
          <a:noFill/>
        </p:spPr>
        <p:txBody>
          <a:bodyPr wrap="square">
            <a:spAutoFit/>
          </a:bodyPr>
          <a:lstStyle/>
          <a:p>
            <a:pPr marL="285750" indent="-285750">
              <a:buFont typeface="Arial" panose="020B0604020202020204" pitchFamily="34" charset="0"/>
              <a:buChar char="•"/>
            </a:pPr>
            <a:r>
              <a:rPr lang="es-MX" dirty="0"/>
              <a:t>Estrategia 2. Formación de Forjadores de Humanización en la construcción de la cultura organizacional</a:t>
            </a:r>
            <a:endParaRPr lang="es-CO" dirty="0"/>
          </a:p>
        </p:txBody>
      </p:sp>
      <p:sp>
        <p:nvSpPr>
          <p:cNvPr id="9" name="CuadroTexto 8">
            <a:extLst>
              <a:ext uri="{FF2B5EF4-FFF2-40B4-BE49-F238E27FC236}">
                <a16:creationId xmlns:a16="http://schemas.microsoft.com/office/drawing/2014/main" id="{88BEF070-2589-49B9-9812-B3DDC197DEC9}"/>
              </a:ext>
            </a:extLst>
          </p:cNvPr>
          <p:cNvSpPr txBox="1"/>
          <p:nvPr/>
        </p:nvSpPr>
        <p:spPr>
          <a:xfrm>
            <a:off x="1515793" y="2783898"/>
            <a:ext cx="9329225" cy="646331"/>
          </a:xfrm>
          <a:prstGeom prst="rect">
            <a:avLst/>
          </a:prstGeom>
          <a:noFill/>
        </p:spPr>
        <p:txBody>
          <a:bodyPr wrap="square">
            <a:spAutoFit/>
          </a:bodyPr>
          <a:lstStyle/>
          <a:p>
            <a:r>
              <a:rPr lang="es-MX" b="1" i="1" dirty="0"/>
              <a:t>EJE 4. La formación y organización de escenarios de opinión que contribuyan a fortalecer las capacidades y habilidades de humanización en salud</a:t>
            </a:r>
            <a:endParaRPr lang="es-CO" b="1" i="1" dirty="0"/>
          </a:p>
        </p:txBody>
      </p:sp>
      <p:sp>
        <p:nvSpPr>
          <p:cNvPr id="11" name="CuadroTexto 10">
            <a:extLst>
              <a:ext uri="{FF2B5EF4-FFF2-40B4-BE49-F238E27FC236}">
                <a16:creationId xmlns:a16="http://schemas.microsoft.com/office/drawing/2014/main" id="{57A99FB4-7DE7-4B4D-9F1B-712CD98C3477}"/>
              </a:ext>
            </a:extLst>
          </p:cNvPr>
          <p:cNvSpPr txBox="1"/>
          <p:nvPr/>
        </p:nvSpPr>
        <p:spPr>
          <a:xfrm>
            <a:off x="1951890" y="3604350"/>
            <a:ext cx="7895494" cy="369332"/>
          </a:xfrm>
          <a:prstGeom prst="rect">
            <a:avLst/>
          </a:prstGeom>
          <a:noFill/>
        </p:spPr>
        <p:txBody>
          <a:bodyPr wrap="square">
            <a:spAutoFit/>
          </a:bodyPr>
          <a:lstStyle/>
          <a:p>
            <a:pPr marL="285750" indent="-285750">
              <a:buFont typeface="Arial" panose="020B0604020202020204" pitchFamily="34" charset="0"/>
              <a:buChar char="•"/>
            </a:pPr>
            <a:r>
              <a:rPr lang="es-MX" dirty="0"/>
              <a:t>Estrategia 1. Promoción de la formación de humanización en salud</a:t>
            </a:r>
            <a:endParaRPr lang="es-CO" dirty="0"/>
          </a:p>
        </p:txBody>
      </p:sp>
      <p:sp>
        <p:nvSpPr>
          <p:cNvPr id="13" name="CuadroTexto 12">
            <a:extLst>
              <a:ext uri="{FF2B5EF4-FFF2-40B4-BE49-F238E27FC236}">
                <a16:creationId xmlns:a16="http://schemas.microsoft.com/office/drawing/2014/main" id="{7A04530B-5D72-47EF-A1B9-3922C847D028}"/>
              </a:ext>
            </a:extLst>
          </p:cNvPr>
          <p:cNvSpPr txBox="1"/>
          <p:nvPr/>
        </p:nvSpPr>
        <p:spPr>
          <a:xfrm>
            <a:off x="1515793" y="4106933"/>
            <a:ext cx="8022102" cy="646331"/>
          </a:xfrm>
          <a:prstGeom prst="rect">
            <a:avLst/>
          </a:prstGeom>
          <a:noFill/>
        </p:spPr>
        <p:txBody>
          <a:bodyPr wrap="square">
            <a:spAutoFit/>
          </a:bodyPr>
          <a:lstStyle/>
          <a:p>
            <a:r>
              <a:rPr lang="es-MX" b="1" i="1" dirty="0"/>
              <a:t>EJE 5. El fomento de la creatividad, innovación e investigación en el desarrollo colaborativo de Humanización en salud</a:t>
            </a:r>
            <a:endParaRPr lang="es-CO" b="1" i="1" dirty="0"/>
          </a:p>
        </p:txBody>
      </p:sp>
      <p:sp>
        <p:nvSpPr>
          <p:cNvPr id="15" name="CuadroTexto 14">
            <a:extLst>
              <a:ext uri="{FF2B5EF4-FFF2-40B4-BE49-F238E27FC236}">
                <a16:creationId xmlns:a16="http://schemas.microsoft.com/office/drawing/2014/main" id="{8BF049F8-2B7C-4615-9589-4C1E85EA084A}"/>
              </a:ext>
            </a:extLst>
          </p:cNvPr>
          <p:cNvSpPr txBox="1"/>
          <p:nvPr/>
        </p:nvSpPr>
        <p:spPr>
          <a:xfrm>
            <a:off x="2097843" y="4884899"/>
            <a:ext cx="7749541" cy="646331"/>
          </a:xfrm>
          <a:prstGeom prst="rect">
            <a:avLst/>
          </a:prstGeom>
          <a:noFill/>
        </p:spPr>
        <p:txBody>
          <a:bodyPr wrap="square">
            <a:spAutoFit/>
          </a:bodyPr>
          <a:lstStyle/>
          <a:p>
            <a:pPr marL="285750" indent="-285750">
              <a:buFont typeface="Arial" panose="020B0604020202020204" pitchFamily="34" charset="0"/>
              <a:buChar char="•"/>
            </a:pPr>
            <a:r>
              <a:rPr lang="es-MX" dirty="0"/>
              <a:t>Estrategia 1. Practicas Inspiradoras, Creativas e Innovadoras de Humanización en Salud</a:t>
            </a:r>
            <a:endParaRPr lang="es-CO" dirty="0"/>
          </a:p>
        </p:txBody>
      </p:sp>
    </p:spTree>
    <p:extLst>
      <p:ext uri="{BB962C8B-B14F-4D97-AF65-F5344CB8AC3E}">
        <p14:creationId xmlns:p14="http://schemas.microsoft.com/office/powerpoint/2010/main" val="320989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85CDAB-11D8-4160-A6D7-96D475E7BF6B}"/>
              </a:ext>
            </a:extLst>
          </p:cNvPr>
          <p:cNvSpPr txBox="1"/>
          <p:nvPr/>
        </p:nvSpPr>
        <p:spPr>
          <a:xfrm>
            <a:off x="1459522" y="530107"/>
            <a:ext cx="8401930" cy="646331"/>
          </a:xfrm>
          <a:prstGeom prst="rect">
            <a:avLst/>
          </a:prstGeom>
          <a:noFill/>
        </p:spPr>
        <p:txBody>
          <a:bodyPr wrap="square">
            <a:spAutoFit/>
          </a:bodyPr>
          <a:lstStyle/>
          <a:p>
            <a:r>
              <a:rPr lang="es-MX" b="1" i="1" dirty="0"/>
              <a:t>EJE 6. La formalización y dignificación de las condiciones laborales del talento humano en  salud</a:t>
            </a:r>
            <a:endParaRPr lang="es-CO" b="1" i="1" dirty="0"/>
          </a:p>
        </p:txBody>
      </p:sp>
      <p:sp>
        <p:nvSpPr>
          <p:cNvPr id="5" name="CuadroTexto 4">
            <a:extLst>
              <a:ext uri="{FF2B5EF4-FFF2-40B4-BE49-F238E27FC236}">
                <a16:creationId xmlns:a16="http://schemas.microsoft.com/office/drawing/2014/main" id="{11CBB777-BB3F-453A-9C94-7CC6D183B6E1}"/>
              </a:ext>
            </a:extLst>
          </p:cNvPr>
          <p:cNvSpPr txBox="1"/>
          <p:nvPr/>
        </p:nvSpPr>
        <p:spPr>
          <a:xfrm>
            <a:off x="1853417" y="1275695"/>
            <a:ext cx="8134645" cy="646331"/>
          </a:xfrm>
          <a:prstGeom prst="rect">
            <a:avLst/>
          </a:prstGeom>
          <a:noFill/>
        </p:spPr>
        <p:txBody>
          <a:bodyPr wrap="square">
            <a:spAutoFit/>
          </a:bodyPr>
          <a:lstStyle/>
          <a:p>
            <a:pPr marL="285750" indent="-285750">
              <a:buFont typeface="Arial" panose="020B0604020202020204" pitchFamily="34" charset="0"/>
              <a:buChar char="•"/>
            </a:pPr>
            <a:r>
              <a:rPr lang="es-MX" dirty="0"/>
              <a:t>Estrategia 1. Transformación Laboral: Dignificando las condiciones del personal del sector salud</a:t>
            </a:r>
            <a:endParaRPr lang="es-CO" dirty="0"/>
          </a:p>
        </p:txBody>
      </p:sp>
      <p:sp>
        <p:nvSpPr>
          <p:cNvPr id="7" name="CuadroTexto 6">
            <a:extLst>
              <a:ext uri="{FF2B5EF4-FFF2-40B4-BE49-F238E27FC236}">
                <a16:creationId xmlns:a16="http://schemas.microsoft.com/office/drawing/2014/main" id="{764C17AB-EE6C-4EE4-ADCF-46CE81CF4CD0}"/>
              </a:ext>
            </a:extLst>
          </p:cNvPr>
          <p:cNvSpPr txBox="1"/>
          <p:nvPr/>
        </p:nvSpPr>
        <p:spPr>
          <a:xfrm>
            <a:off x="1459521" y="2021283"/>
            <a:ext cx="9119383" cy="646331"/>
          </a:xfrm>
          <a:prstGeom prst="rect">
            <a:avLst/>
          </a:prstGeom>
          <a:noFill/>
        </p:spPr>
        <p:txBody>
          <a:bodyPr wrap="square">
            <a:spAutoFit/>
          </a:bodyPr>
          <a:lstStyle/>
          <a:p>
            <a:r>
              <a:rPr lang="es-MX" b="1" i="1" dirty="0"/>
              <a:t>EJE 7. La reorientación hacia modelos de gestión centrado en las personas, familias y comunidad</a:t>
            </a:r>
            <a:endParaRPr lang="es-CO" b="1" i="1" dirty="0"/>
          </a:p>
        </p:txBody>
      </p:sp>
      <p:sp>
        <p:nvSpPr>
          <p:cNvPr id="9" name="CuadroTexto 8">
            <a:extLst>
              <a:ext uri="{FF2B5EF4-FFF2-40B4-BE49-F238E27FC236}">
                <a16:creationId xmlns:a16="http://schemas.microsoft.com/office/drawing/2014/main" id="{0C2FA90B-0D05-4D79-A13A-79A8929E5855}"/>
              </a:ext>
            </a:extLst>
          </p:cNvPr>
          <p:cNvSpPr txBox="1"/>
          <p:nvPr/>
        </p:nvSpPr>
        <p:spPr>
          <a:xfrm>
            <a:off x="1853416" y="2766871"/>
            <a:ext cx="9119383" cy="369332"/>
          </a:xfrm>
          <a:prstGeom prst="rect">
            <a:avLst/>
          </a:prstGeom>
          <a:noFill/>
        </p:spPr>
        <p:txBody>
          <a:bodyPr wrap="square">
            <a:spAutoFit/>
          </a:bodyPr>
          <a:lstStyle/>
          <a:p>
            <a:pPr marL="285750" indent="-285750">
              <a:buFont typeface="Arial" panose="020B0604020202020204" pitchFamily="34" charset="0"/>
              <a:buChar char="•"/>
            </a:pPr>
            <a:r>
              <a:rPr lang="es-MX" dirty="0"/>
              <a:t>Estrategia 1. Gestión centrada en la persona, familia, comunidad y personal de salud</a:t>
            </a:r>
            <a:endParaRPr lang="es-CO" dirty="0"/>
          </a:p>
        </p:txBody>
      </p:sp>
      <p:sp>
        <p:nvSpPr>
          <p:cNvPr id="11" name="CuadroTexto 10">
            <a:extLst>
              <a:ext uri="{FF2B5EF4-FFF2-40B4-BE49-F238E27FC236}">
                <a16:creationId xmlns:a16="http://schemas.microsoft.com/office/drawing/2014/main" id="{FBD39333-680E-470F-88B2-B766D32BD21C}"/>
              </a:ext>
            </a:extLst>
          </p:cNvPr>
          <p:cNvSpPr txBox="1"/>
          <p:nvPr/>
        </p:nvSpPr>
        <p:spPr>
          <a:xfrm>
            <a:off x="1853416" y="3413202"/>
            <a:ext cx="8485168" cy="646331"/>
          </a:xfrm>
          <a:prstGeom prst="rect">
            <a:avLst/>
          </a:prstGeom>
          <a:noFill/>
        </p:spPr>
        <p:txBody>
          <a:bodyPr wrap="square">
            <a:spAutoFit/>
          </a:bodyPr>
          <a:lstStyle/>
          <a:p>
            <a:pPr marL="285750" indent="-285750">
              <a:buFont typeface="Arial" panose="020B0604020202020204" pitchFamily="34" charset="0"/>
              <a:buChar char="•"/>
            </a:pPr>
            <a:r>
              <a:rPr lang="es-MX" dirty="0"/>
              <a:t>Estrategia 2. Organización de un sistema de registro de situaciones con identificación de causalidades y de agentes del sector salud relacionados</a:t>
            </a:r>
            <a:endParaRPr lang="es-CO" dirty="0"/>
          </a:p>
        </p:txBody>
      </p:sp>
    </p:spTree>
    <p:extLst>
      <p:ext uri="{BB962C8B-B14F-4D97-AF65-F5344CB8AC3E}">
        <p14:creationId xmlns:p14="http://schemas.microsoft.com/office/powerpoint/2010/main" val="1150771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0FA9F08-CD3F-44E7-80E0-48D433F26AF4}"/>
              </a:ext>
            </a:extLst>
          </p:cNvPr>
          <p:cNvPicPr>
            <a:picLocks noChangeAspect="1"/>
          </p:cNvPicPr>
          <p:nvPr/>
        </p:nvPicPr>
        <p:blipFill>
          <a:blip r:embed="rId2"/>
          <a:stretch>
            <a:fillRect/>
          </a:stretch>
        </p:blipFill>
        <p:spPr>
          <a:xfrm>
            <a:off x="884056" y="1291815"/>
            <a:ext cx="10423888" cy="5286317"/>
          </a:xfrm>
          <a:prstGeom prst="rect">
            <a:avLst/>
          </a:prstGeom>
        </p:spPr>
      </p:pic>
      <p:sp>
        <p:nvSpPr>
          <p:cNvPr id="10" name="CuadroTexto 9">
            <a:extLst>
              <a:ext uri="{FF2B5EF4-FFF2-40B4-BE49-F238E27FC236}">
                <a16:creationId xmlns:a16="http://schemas.microsoft.com/office/drawing/2014/main" id="{A6D81788-6E74-4C55-A716-4CFDEB83D831}"/>
              </a:ext>
            </a:extLst>
          </p:cNvPr>
          <p:cNvSpPr txBox="1"/>
          <p:nvPr/>
        </p:nvSpPr>
        <p:spPr>
          <a:xfrm>
            <a:off x="1109003" y="279868"/>
            <a:ext cx="9973994" cy="400110"/>
          </a:xfrm>
          <a:prstGeom prst="rect">
            <a:avLst/>
          </a:prstGeom>
          <a:noFill/>
        </p:spPr>
        <p:txBody>
          <a:bodyPr wrap="square" rtlCol="0">
            <a:spAutoFit/>
          </a:bodyPr>
          <a:lstStyle/>
          <a:p>
            <a:r>
              <a:rPr lang="es-CO" sz="2000" b="1" dirty="0">
                <a:solidFill>
                  <a:srgbClr val="0070C0"/>
                </a:solidFill>
              </a:rPr>
              <a:t>PLAN DE ACCION DE LA POLITICA NACIONAL DE HUMANIZACION EN SALUD 2021 - 2031</a:t>
            </a:r>
          </a:p>
        </p:txBody>
      </p:sp>
      <p:sp>
        <p:nvSpPr>
          <p:cNvPr id="11" name="CuadroTexto 10">
            <a:extLst>
              <a:ext uri="{FF2B5EF4-FFF2-40B4-BE49-F238E27FC236}">
                <a16:creationId xmlns:a16="http://schemas.microsoft.com/office/drawing/2014/main" id="{E18074FA-A6A6-4525-95D6-F5F4C2876706}"/>
              </a:ext>
            </a:extLst>
          </p:cNvPr>
          <p:cNvSpPr txBox="1"/>
          <p:nvPr/>
        </p:nvSpPr>
        <p:spPr>
          <a:xfrm>
            <a:off x="1280160" y="679978"/>
            <a:ext cx="9425354" cy="646331"/>
          </a:xfrm>
          <a:prstGeom prst="rect">
            <a:avLst/>
          </a:prstGeom>
          <a:noFill/>
        </p:spPr>
        <p:txBody>
          <a:bodyPr wrap="square" rtlCol="0">
            <a:spAutoFit/>
          </a:bodyPr>
          <a:lstStyle/>
          <a:p>
            <a:r>
              <a:rPr lang="es-CO" dirty="0"/>
              <a:t>Hay un plan de acción por cada eje ya antes mencionados. Cada plan de acción esta planteado de la siguiente manera:</a:t>
            </a:r>
          </a:p>
        </p:txBody>
      </p:sp>
    </p:spTree>
    <p:extLst>
      <p:ext uri="{BB962C8B-B14F-4D97-AF65-F5344CB8AC3E}">
        <p14:creationId xmlns:p14="http://schemas.microsoft.com/office/powerpoint/2010/main" val="2408321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2D8A30A-A629-4C13-942B-D7D1D413E9FD}"/>
              </a:ext>
            </a:extLst>
          </p:cNvPr>
          <p:cNvSpPr txBox="1"/>
          <p:nvPr/>
        </p:nvSpPr>
        <p:spPr>
          <a:xfrm>
            <a:off x="1572063" y="473836"/>
            <a:ext cx="8570741" cy="646331"/>
          </a:xfrm>
          <a:prstGeom prst="rect">
            <a:avLst/>
          </a:prstGeom>
          <a:noFill/>
        </p:spPr>
        <p:txBody>
          <a:bodyPr wrap="square">
            <a:spAutoFit/>
          </a:bodyPr>
          <a:lstStyle/>
          <a:p>
            <a:pPr algn="ctr"/>
            <a:r>
              <a:rPr lang="es-MX" b="1" dirty="0">
                <a:solidFill>
                  <a:srgbClr val="0070C0"/>
                </a:solidFill>
              </a:rPr>
              <a:t>RESPONSABILIDADES DE LOS AGENTES DEL SECTOR SALUD INVOLUCRADOS EN LA GESTION DE LA POLITICA NACIONAL DE HUMANIZACIÓN</a:t>
            </a:r>
            <a:endParaRPr lang="es-CO" b="1" dirty="0">
              <a:solidFill>
                <a:srgbClr val="0070C0"/>
              </a:solidFill>
            </a:endParaRPr>
          </a:p>
        </p:txBody>
      </p:sp>
      <p:sp>
        <p:nvSpPr>
          <p:cNvPr id="5" name="CuadroTexto 4">
            <a:extLst>
              <a:ext uri="{FF2B5EF4-FFF2-40B4-BE49-F238E27FC236}">
                <a16:creationId xmlns:a16="http://schemas.microsoft.com/office/drawing/2014/main" id="{F3E7791D-C8C3-4022-A741-E37C77404B13}"/>
              </a:ext>
            </a:extLst>
          </p:cNvPr>
          <p:cNvSpPr txBox="1"/>
          <p:nvPr/>
        </p:nvSpPr>
        <p:spPr>
          <a:xfrm>
            <a:off x="1248506" y="1392591"/>
            <a:ext cx="9513280" cy="923330"/>
          </a:xfrm>
          <a:prstGeom prst="rect">
            <a:avLst/>
          </a:prstGeom>
          <a:noFill/>
        </p:spPr>
        <p:txBody>
          <a:bodyPr wrap="square">
            <a:spAutoFit/>
          </a:bodyPr>
          <a:lstStyle/>
          <a:p>
            <a:pPr algn="just"/>
            <a:r>
              <a:rPr lang="es-MX" dirty="0"/>
              <a:t>En concordancia con las competencias establecidas en las normas vigentes, corresponde a los agentes asumir las siguientes responsabilidades frente a la Política Nacional de Humanización en Salud.</a:t>
            </a:r>
            <a:endParaRPr lang="es-CO" dirty="0"/>
          </a:p>
        </p:txBody>
      </p:sp>
      <p:sp>
        <p:nvSpPr>
          <p:cNvPr id="7" name="CuadroTexto 6">
            <a:extLst>
              <a:ext uri="{FF2B5EF4-FFF2-40B4-BE49-F238E27FC236}">
                <a16:creationId xmlns:a16="http://schemas.microsoft.com/office/drawing/2014/main" id="{F4CF3BB9-EDD1-4B09-B99C-9EB48970BAF1}"/>
              </a:ext>
            </a:extLst>
          </p:cNvPr>
          <p:cNvSpPr txBox="1"/>
          <p:nvPr/>
        </p:nvSpPr>
        <p:spPr>
          <a:xfrm>
            <a:off x="1248506" y="2315921"/>
            <a:ext cx="9513280" cy="2862322"/>
          </a:xfrm>
          <a:prstGeom prst="rect">
            <a:avLst/>
          </a:prstGeom>
          <a:noFill/>
        </p:spPr>
        <p:txBody>
          <a:bodyPr wrap="square">
            <a:spAutoFit/>
          </a:bodyPr>
          <a:lstStyle/>
          <a:p>
            <a:pPr algn="just"/>
            <a:r>
              <a:rPr lang="es-MX" b="1" i="1" dirty="0"/>
              <a:t>Ministerio de Salud y Protección Social </a:t>
            </a:r>
            <a:r>
              <a:rPr lang="es-MX" b="1" i="1" dirty="0">
                <a:solidFill>
                  <a:srgbClr val="FF0000"/>
                </a:solidFill>
              </a:rPr>
              <a:t>COLOCAR  SOLO LAS 2 AACIONES MAS RELEVANTES DEL MINISTERIO Y ASI CON CADA ACTOR Y DESTACAR QUE HAY OTRAS.</a:t>
            </a:r>
            <a:endParaRPr lang="es-MX" b="1" i="1" dirty="0"/>
          </a:p>
          <a:p>
            <a:pPr marL="285750" indent="-285750" algn="just">
              <a:buFont typeface="Arial" panose="020B0604020202020204" pitchFamily="34" charset="0"/>
              <a:buChar char="•"/>
            </a:pPr>
            <a:r>
              <a:rPr lang="es-MX" dirty="0"/>
              <a:t>Articular y coordinar la gestión de la Política Nacional de Humanización en Salud.</a:t>
            </a:r>
          </a:p>
          <a:p>
            <a:pPr marL="285750" indent="-285750" algn="just">
              <a:buFont typeface="Arial" panose="020B0604020202020204" pitchFamily="34" charset="0"/>
              <a:buChar char="•"/>
            </a:pPr>
            <a:r>
              <a:rPr lang="es-MX" dirty="0"/>
              <a:t>Orientar, asesorar, monitorear y evaluar a las entidades e instituciones territoriales involucradas en la gestión e implementación de la Política Nacional de Humanización.</a:t>
            </a:r>
          </a:p>
          <a:p>
            <a:pPr marL="285750" indent="-285750" algn="just">
              <a:buFont typeface="Arial" panose="020B0604020202020204" pitchFamily="34" charset="0"/>
              <a:buChar char="•"/>
            </a:pPr>
            <a:r>
              <a:rPr lang="es-MX" dirty="0"/>
              <a:t>Monitorear y evaluar integralmente los resultados de la Política Nacional de Humanización.</a:t>
            </a:r>
          </a:p>
          <a:p>
            <a:pPr marL="285750" indent="-285750" algn="just">
              <a:buFont typeface="Arial" panose="020B0604020202020204" pitchFamily="34" charset="0"/>
              <a:buChar char="•"/>
            </a:pPr>
            <a:r>
              <a:rPr lang="es-MX" dirty="0"/>
              <a:t>Brindar asistencia técnica a las entidades territoriales departamentales, en relación con la gestión de la Política Nacional de Humanización.</a:t>
            </a:r>
          </a:p>
          <a:p>
            <a:pPr marL="285750" indent="-285750" algn="just">
              <a:buFont typeface="Arial" panose="020B0604020202020204" pitchFamily="34" charset="0"/>
              <a:buChar char="•"/>
            </a:pPr>
            <a:r>
              <a:rPr lang="es-MX" dirty="0"/>
              <a:t>Revisar, ajustar y actualizar los componentes de la Política Nacional de Humanización, con una periodicidad concertada.</a:t>
            </a:r>
            <a:endParaRPr lang="es-CO" dirty="0"/>
          </a:p>
        </p:txBody>
      </p:sp>
    </p:spTree>
    <p:extLst>
      <p:ext uri="{BB962C8B-B14F-4D97-AF65-F5344CB8AC3E}">
        <p14:creationId xmlns:p14="http://schemas.microsoft.com/office/powerpoint/2010/main" val="1045675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963B8E3-B4EC-4032-A392-6EBFCB7FFD15}"/>
              </a:ext>
            </a:extLst>
          </p:cNvPr>
          <p:cNvSpPr txBox="1"/>
          <p:nvPr/>
        </p:nvSpPr>
        <p:spPr>
          <a:xfrm>
            <a:off x="1383324" y="474345"/>
            <a:ext cx="9200270" cy="5909310"/>
          </a:xfrm>
          <a:prstGeom prst="rect">
            <a:avLst/>
          </a:prstGeom>
          <a:noFill/>
        </p:spPr>
        <p:txBody>
          <a:bodyPr wrap="square">
            <a:spAutoFit/>
          </a:bodyPr>
          <a:lstStyle/>
          <a:p>
            <a:pPr algn="just"/>
            <a:r>
              <a:rPr lang="es-MX" b="1" i="1" dirty="0">
                <a:cs typeface="Arial" panose="020B0604020202020204" pitchFamily="34" charset="0"/>
              </a:rPr>
              <a:t>Entidades Territoriales en Salud: Departamentos, distritos y municipios</a:t>
            </a:r>
          </a:p>
          <a:p>
            <a:pPr algn="just"/>
            <a:endParaRPr lang="es-MX" b="1" i="1" dirty="0">
              <a:cs typeface="Arial" panose="020B0604020202020204" pitchFamily="34" charset="0"/>
            </a:endParaRPr>
          </a:p>
          <a:p>
            <a:pPr marL="285750" indent="-285750" algn="just">
              <a:buFont typeface="Arial" panose="020B0604020202020204" pitchFamily="34" charset="0"/>
              <a:buChar char="•"/>
            </a:pPr>
            <a:r>
              <a:rPr lang="es-MX" dirty="0">
                <a:cs typeface="Arial" panose="020B0604020202020204" pitchFamily="34" charset="0"/>
              </a:rPr>
              <a:t>Gestionar la Política Nacional de Humanización.</a:t>
            </a:r>
          </a:p>
          <a:p>
            <a:pPr marL="285750" indent="-285750" algn="just">
              <a:buFont typeface="Arial" panose="020B0604020202020204" pitchFamily="34" charset="0"/>
              <a:buChar char="•"/>
            </a:pPr>
            <a:r>
              <a:rPr lang="es-MX" dirty="0">
                <a:cs typeface="Arial" panose="020B0604020202020204" pitchFamily="34" charset="0"/>
              </a:rPr>
              <a:t>Garantizar la implementación la Política.</a:t>
            </a:r>
          </a:p>
          <a:p>
            <a:pPr marL="285750" indent="-285750" algn="just">
              <a:buFont typeface="Arial" panose="020B0604020202020204" pitchFamily="34" charset="0"/>
              <a:buChar char="•"/>
            </a:pPr>
            <a:r>
              <a:rPr lang="es-MX" dirty="0">
                <a:cs typeface="Arial" panose="020B0604020202020204" pitchFamily="34" charset="0"/>
              </a:rPr>
              <a:t>Evaluación y realizar seguimiento de la implementación de la Política Nacional de Humanización en sus territorios.</a:t>
            </a:r>
          </a:p>
          <a:p>
            <a:pPr marL="285750" indent="-285750" algn="just">
              <a:buFont typeface="Arial" panose="020B0604020202020204" pitchFamily="34" charset="0"/>
              <a:buChar char="•"/>
            </a:pPr>
            <a:r>
              <a:rPr lang="es-MX" dirty="0">
                <a:cs typeface="Arial" panose="020B0604020202020204" pitchFamily="34" charset="0"/>
              </a:rPr>
              <a:t>Desarrollar potencialidades, habilidades y capacidades en el talento humano en salud que contribuyan a humanizar la gestión de las organizaciones de salud en el territorio.</a:t>
            </a:r>
          </a:p>
          <a:p>
            <a:pPr marL="285750" indent="-285750" algn="just">
              <a:buFont typeface="Arial" panose="020B0604020202020204" pitchFamily="34" charset="0"/>
              <a:buChar char="•"/>
            </a:pPr>
            <a:r>
              <a:rPr lang="es-MX" dirty="0">
                <a:cs typeface="Arial" panose="020B0604020202020204" pitchFamily="34" charset="0"/>
              </a:rPr>
              <a:t>Desarrollar, </a:t>
            </a:r>
            <a:r>
              <a:rPr lang="es-MX" dirty="0" err="1">
                <a:cs typeface="Arial" panose="020B0604020202020204" pitchFamily="34" charset="0"/>
              </a:rPr>
              <a:t>cocrear</a:t>
            </a:r>
            <a:r>
              <a:rPr lang="es-MX" dirty="0">
                <a:cs typeface="Arial" panose="020B0604020202020204" pitchFamily="34" charset="0"/>
              </a:rPr>
              <a:t>, adoptar o adaptar fundamentos conceptuales, metodologías, lineamientos e instrumentos definidos por el Ministerio de Salud y Protección Social para la implementación, monitoreo y evaluación de la Política Nacional de Humanización.</a:t>
            </a:r>
          </a:p>
          <a:p>
            <a:pPr marL="285750" indent="-285750" algn="just">
              <a:buFont typeface="Arial" panose="020B0604020202020204" pitchFamily="34" charset="0"/>
              <a:buChar char="•"/>
            </a:pPr>
            <a:r>
              <a:rPr lang="es-MX" dirty="0">
                <a:cs typeface="Arial" panose="020B0604020202020204" pitchFamily="34" charset="0"/>
              </a:rPr>
              <a:t>Definir, promover, coordinar, articular y participar en escenarios colaborativos que fomenten el mejoramiento continuo de la gestión en salud y que induzcan a los agentes del sector, sectores relacionados convocados como la academia, así como a la comunidad, para la gestión de la Política Nacional de Humanización</a:t>
            </a:r>
          </a:p>
          <a:p>
            <a:pPr marL="285750" indent="-285750" algn="l">
              <a:buFont typeface="Arial" panose="020B0604020202020204" pitchFamily="34" charset="0"/>
              <a:buChar char="•"/>
            </a:pPr>
            <a:r>
              <a:rPr lang="es-MX" b="0" i="0" u="none" strike="noStrike" baseline="0" dirty="0">
                <a:cs typeface="Arial" panose="020B0604020202020204" pitchFamily="34" charset="0"/>
              </a:rPr>
              <a:t>Formular los planes de gestión para la aplicación y puesta en práctica de la Política.</a:t>
            </a:r>
          </a:p>
          <a:p>
            <a:pPr marL="285750" indent="-285750" algn="l">
              <a:buFont typeface="Arial" panose="020B0604020202020204" pitchFamily="34" charset="0"/>
              <a:buChar char="•"/>
            </a:pPr>
            <a:r>
              <a:rPr lang="es-MX" b="0" i="0" u="none" strike="noStrike" baseline="0" dirty="0">
                <a:cs typeface="Arial" panose="020B0604020202020204" pitchFamily="34" charset="0"/>
              </a:rPr>
              <a:t>Orientar y brindar asistencia técnica a las entidades territoriales para la gestión de </a:t>
            </a:r>
            <a:r>
              <a:rPr lang="es-CO" b="0" i="0" u="none" strike="noStrike" baseline="0" dirty="0">
                <a:cs typeface="Arial" panose="020B0604020202020204" pitchFamily="34" charset="0"/>
              </a:rPr>
              <a:t>la Política.</a:t>
            </a:r>
          </a:p>
          <a:p>
            <a:pPr marL="285750" indent="-285750" algn="l">
              <a:buFont typeface="Arial" panose="020B0604020202020204" pitchFamily="34" charset="0"/>
              <a:buChar char="•"/>
            </a:pPr>
            <a:r>
              <a:rPr lang="es-MX" b="0" i="0" u="none" strike="noStrike" baseline="0" dirty="0">
                <a:cs typeface="Arial" panose="020B0604020202020204" pitchFamily="34" charset="0"/>
              </a:rPr>
              <a:t>Disponer, para la ciudadanía, información completa, oportuna y veraz de la forma como avanza la implementación y ejecución de la Política.</a:t>
            </a:r>
          </a:p>
          <a:p>
            <a:pPr marL="285750" indent="-285750" algn="l">
              <a:buFont typeface="Arial" panose="020B0604020202020204" pitchFamily="34" charset="0"/>
              <a:buChar char="•"/>
            </a:pPr>
            <a:r>
              <a:rPr lang="es-MX" b="0" i="0" u="none" strike="noStrike" baseline="0" dirty="0">
                <a:cs typeface="Arial" panose="020B0604020202020204" pitchFamily="34" charset="0"/>
              </a:rPr>
              <a:t>Liderar la creación de escenarios colaborativos y de </a:t>
            </a:r>
          </a:p>
          <a:p>
            <a:pPr algn="l"/>
            <a:r>
              <a:rPr lang="es-MX" b="0" i="0" u="none" strike="noStrike" baseline="0" dirty="0">
                <a:cs typeface="Arial" panose="020B0604020202020204" pitchFamily="34" charset="0"/>
              </a:rPr>
              <a:t>alianzas interinstitucionales que faciliten la implementación de la política de humanización.</a:t>
            </a:r>
            <a:endParaRPr lang="es-CO" dirty="0">
              <a:cs typeface="Arial" panose="020B0604020202020204" pitchFamily="34" charset="0"/>
            </a:endParaRPr>
          </a:p>
        </p:txBody>
      </p:sp>
    </p:spTree>
    <p:extLst>
      <p:ext uri="{BB962C8B-B14F-4D97-AF65-F5344CB8AC3E}">
        <p14:creationId xmlns:p14="http://schemas.microsoft.com/office/powerpoint/2010/main" val="192741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8FC2BF-1255-44B5-99E6-77AAC1842C60}"/>
              </a:ext>
            </a:extLst>
          </p:cNvPr>
          <p:cNvSpPr txBox="1"/>
          <p:nvPr/>
        </p:nvSpPr>
        <p:spPr>
          <a:xfrm>
            <a:off x="820615" y="406191"/>
            <a:ext cx="10550769" cy="5940088"/>
          </a:xfrm>
          <a:prstGeom prst="rect">
            <a:avLst/>
          </a:prstGeom>
          <a:noFill/>
        </p:spPr>
        <p:txBody>
          <a:bodyPr wrap="square">
            <a:spAutoFit/>
          </a:bodyPr>
          <a:lstStyle/>
          <a:p>
            <a:pPr algn="just"/>
            <a:r>
              <a:rPr lang="es-MX" sz="2000" b="1" i="1" dirty="0"/>
              <a:t>Entidades Administradoras de Planes de Beneficio</a:t>
            </a:r>
          </a:p>
          <a:p>
            <a:pPr algn="just"/>
            <a:endParaRPr lang="es-MX" b="1" i="1" dirty="0"/>
          </a:p>
          <a:p>
            <a:pPr marL="285750" indent="-285750" algn="just">
              <a:buFont typeface="Arial" panose="020B0604020202020204" pitchFamily="34" charset="0"/>
              <a:buChar char="•"/>
            </a:pPr>
            <a:r>
              <a:rPr lang="es-MX" dirty="0"/>
              <a:t>Garantizar una atención integral a la población de acuerdo a la normatividad y lineamientos vigentes, así, como en el cumplimiento de requerimientos de habilitación y de capacidad instalada a nivel de infraestructura física y de dotación, como para su talento humano en la mejora de las condiciones laborales.</a:t>
            </a:r>
          </a:p>
          <a:p>
            <a:pPr marL="285750" indent="-285750" algn="just">
              <a:buFont typeface="Arial" panose="020B0604020202020204" pitchFamily="34" charset="0"/>
              <a:buChar char="•"/>
            </a:pPr>
            <a:r>
              <a:rPr lang="es-MX" dirty="0"/>
              <a:t>Adoptar, </a:t>
            </a:r>
            <a:r>
              <a:rPr lang="es-MX" dirty="0" err="1"/>
              <a:t>cocrear</a:t>
            </a:r>
            <a:r>
              <a:rPr lang="es-MX" dirty="0"/>
              <a:t> y aplicar la Política Nacional de Humanización.</a:t>
            </a:r>
          </a:p>
          <a:p>
            <a:pPr marL="285750" indent="-285750" algn="just">
              <a:buFont typeface="Arial" panose="020B0604020202020204" pitchFamily="34" charset="0"/>
              <a:buChar char="•"/>
            </a:pPr>
            <a:r>
              <a:rPr lang="es-MX" dirty="0"/>
              <a:t>Socializar la Política Nacional de Humanización con la red de Prestadores y proveedores.</a:t>
            </a:r>
          </a:p>
          <a:p>
            <a:pPr marL="285750" indent="-285750" algn="just">
              <a:buFont typeface="Arial" panose="020B0604020202020204" pitchFamily="34" charset="0"/>
              <a:buChar char="•"/>
            </a:pPr>
            <a:r>
              <a:rPr lang="es-MX" dirty="0"/>
              <a:t>Adoptar y </a:t>
            </a:r>
            <a:r>
              <a:rPr lang="es-MX" dirty="0" err="1"/>
              <a:t>cocrear</a:t>
            </a:r>
            <a:r>
              <a:rPr lang="es-MX" dirty="0"/>
              <a:t> metodologías, lineamientos e instrumentos definidos, por el Ministerio de Salud y Protección Social para la implementación y monitoreo Política Nacional de Humanización.</a:t>
            </a:r>
          </a:p>
          <a:p>
            <a:pPr marL="285750" indent="-285750" algn="just">
              <a:buFont typeface="Arial" panose="020B0604020202020204" pitchFamily="34" charset="0"/>
              <a:buChar char="•"/>
            </a:pPr>
            <a:r>
              <a:rPr lang="es-MX" dirty="0"/>
              <a:t>Armonizar y articular la Política Nacional de Humanización con las estrategias de gestión territorial, otros agentes del sector salud, sectores relacionados convocados como la academia, así como con la comunidad.</a:t>
            </a:r>
          </a:p>
          <a:p>
            <a:pPr marL="285750" indent="-285750" algn="just">
              <a:buFont typeface="Arial" panose="020B0604020202020204" pitchFamily="34" charset="0"/>
              <a:buChar char="•"/>
            </a:pPr>
            <a:r>
              <a:rPr lang="es-MX" dirty="0"/>
              <a:t>Vincularse a los escenarios colaborativos que fomenten el mejoramiento continuo de la gestión en salud y que induzcan a los agentes del sector, sectores relacionados convocados como la academia, así como a la comunidad, a la implementación de la Política Nacional de Humanización.</a:t>
            </a:r>
          </a:p>
          <a:p>
            <a:pPr marL="285750" indent="-285750" algn="just">
              <a:buFont typeface="Arial" panose="020B0604020202020204" pitchFamily="34" charset="0"/>
              <a:buChar char="•"/>
            </a:pPr>
            <a:r>
              <a:rPr lang="es-MX" dirty="0"/>
              <a:t>Desarrollar habilidades y capacidades en el talento humano que contribuyan a humanizar la gestión de la organización y de su red de prestadores.</a:t>
            </a:r>
          </a:p>
          <a:p>
            <a:pPr marL="285750" indent="-285750" algn="just">
              <a:buFont typeface="Arial" panose="020B0604020202020204" pitchFamily="34" charset="0"/>
              <a:buChar char="•"/>
            </a:pPr>
            <a:r>
              <a:rPr lang="es-MX" dirty="0"/>
              <a:t>Participar y fortalecer los procesos, herramientas e instrumentos para la gestión de la Política Nacional de Humanización.</a:t>
            </a:r>
          </a:p>
          <a:p>
            <a:pPr marL="285750" indent="-285750" algn="just">
              <a:buFont typeface="Arial" panose="020B0604020202020204" pitchFamily="34" charset="0"/>
              <a:buChar char="•"/>
            </a:pPr>
            <a:r>
              <a:rPr lang="es-MX" dirty="0"/>
              <a:t>Disponer para la ciudadanía información completa, oportuna y veraz de la forma como avanza la implementación y ejecución de la Política Nacional de </a:t>
            </a:r>
          </a:p>
          <a:p>
            <a:pPr algn="just"/>
            <a:r>
              <a:rPr lang="es-MX" dirty="0"/>
              <a:t>      Humanización.</a:t>
            </a:r>
            <a:endParaRPr lang="es-CO" dirty="0"/>
          </a:p>
        </p:txBody>
      </p:sp>
    </p:spTree>
    <p:extLst>
      <p:ext uri="{BB962C8B-B14F-4D97-AF65-F5344CB8AC3E}">
        <p14:creationId xmlns:p14="http://schemas.microsoft.com/office/powerpoint/2010/main" val="3092023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EC3F29-048D-4821-9B21-A2C9D5A16BD6}"/>
              </a:ext>
            </a:extLst>
          </p:cNvPr>
          <p:cNvSpPr txBox="1"/>
          <p:nvPr/>
        </p:nvSpPr>
        <p:spPr>
          <a:xfrm>
            <a:off x="984738" y="782122"/>
            <a:ext cx="9819250" cy="4247317"/>
          </a:xfrm>
          <a:prstGeom prst="rect">
            <a:avLst/>
          </a:prstGeom>
          <a:noFill/>
        </p:spPr>
        <p:txBody>
          <a:bodyPr wrap="square">
            <a:spAutoFit/>
          </a:bodyPr>
          <a:lstStyle/>
          <a:p>
            <a:r>
              <a:rPr lang="es-MX" sz="2000" b="1" i="1" dirty="0"/>
              <a:t>Instituciones Prestadoras de Servicios de Salud y Prestadores de Salud</a:t>
            </a:r>
          </a:p>
          <a:p>
            <a:endParaRPr lang="es-MX" b="1" i="1" dirty="0"/>
          </a:p>
          <a:p>
            <a:pPr marL="285750" indent="-285750" algn="just">
              <a:buFont typeface="Arial" panose="020B0604020202020204" pitchFamily="34" charset="0"/>
              <a:buChar char="•"/>
            </a:pPr>
            <a:r>
              <a:rPr lang="es-MX" dirty="0"/>
              <a:t>Garantizar una atención integral a la población de acuerdo a la normatividad y lineamientos vigentes, así, como en el cumplimiento de requerimientos de habilitación y de capacidad instalada a nivel de infraestructura física y de dotación, como para su talento humano en la mejora de las condiciones laborales.</a:t>
            </a:r>
          </a:p>
          <a:p>
            <a:pPr marL="285750" indent="-285750" algn="just">
              <a:buFont typeface="Arial" panose="020B0604020202020204" pitchFamily="34" charset="0"/>
              <a:buChar char="•"/>
            </a:pPr>
            <a:r>
              <a:rPr lang="es-MX" dirty="0"/>
              <a:t>Adoptar, </a:t>
            </a:r>
            <a:r>
              <a:rPr lang="es-MX" dirty="0" err="1"/>
              <a:t>cocrear</a:t>
            </a:r>
            <a:r>
              <a:rPr lang="es-MX" dirty="0"/>
              <a:t> y aplicar la Política Nacional de Humanización.</a:t>
            </a:r>
          </a:p>
          <a:p>
            <a:pPr marL="285750" indent="-285750" algn="just">
              <a:buFont typeface="Arial" panose="020B0604020202020204" pitchFamily="34" charset="0"/>
              <a:buChar char="•"/>
            </a:pPr>
            <a:r>
              <a:rPr lang="es-MX" dirty="0"/>
              <a:t>Fortalecer las capacidades de las entidades para la atención centrada en la persona, familia y comunidad de acuerdo con las funciones y normatividad vigente</a:t>
            </a:r>
          </a:p>
          <a:p>
            <a:pPr marL="285750" indent="-285750" algn="l">
              <a:buFont typeface="Arial" panose="020B0604020202020204" pitchFamily="34" charset="0"/>
              <a:buChar char="•"/>
            </a:pPr>
            <a:r>
              <a:rPr lang="es-MX" b="0" i="0" u="none" strike="noStrike" baseline="0" dirty="0"/>
              <a:t>Participar en la elaboración de metodologías, lineamientos e instrumentos definidos por el Ministerio de Salud y Protección Social para el monitoreo la Política Nacional </a:t>
            </a:r>
            <a:r>
              <a:rPr lang="es-CO" b="0" i="0" u="none" strike="noStrike" baseline="0" dirty="0"/>
              <a:t>de Humanización.</a:t>
            </a:r>
          </a:p>
          <a:p>
            <a:pPr marL="285750" indent="-285750" algn="l">
              <a:buFont typeface="Arial" panose="020B0604020202020204" pitchFamily="34" charset="0"/>
              <a:buChar char="•"/>
            </a:pPr>
            <a:r>
              <a:rPr lang="es-MX" b="0" i="0" u="none" strike="noStrike" baseline="0" dirty="0"/>
              <a:t>Armonizar la Política Nacional de Humanización con las estrategias de gestión </a:t>
            </a:r>
            <a:r>
              <a:rPr lang="es-CO" b="0" i="0" u="none" strike="noStrike" baseline="0" dirty="0"/>
              <a:t>organizacional.</a:t>
            </a:r>
          </a:p>
          <a:p>
            <a:pPr marL="285750" indent="-285750" algn="l">
              <a:buFont typeface="Arial" panose="020B0604020202020204" pitchFamily="34" charset="0"/>
              <a:buChar char="•"/>
            </a:pPr>
            <a:r>
              <a:rPr lang="es-MX" b="0" i="0" u="none" strike="noStrike" baseline="0" dirty="0"/>
              <a:t>Vincularse a los escenarios colaborativos que fomenten el mejoramiento continuo de la gestión en salud y que induzcan a los agentes del sector, sectores relacionados convocados como la academia, así como a la comunidad, a la implementación de la Política Nacional de Humanización.</a:t>
            </a:r>
          </a:p>
        </p:txBody>
      </p:sp>
    </p:spTree>
    <p:extLst>
      <p:ext uri="{BB962C8B-B14F-4D97-AF65-F5344CB8AC3E}">
        <p14:creationId xmlns:p14="http://schemas.microsoft.com/office/powerpoint/2010/main" val="2575067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4BD0AEC-957B-4D19-9292-D913752F50E7}"/>
              </a:ext>
            </a:extLst>
          </p:cNvPr>
          <p:cNvSpPr txBox="1"/>
          <p:nvPr/>
        </p:nvSpPr>
        <p:spPr>
          <a:xfrm>
            <a:off x="1195754" y="1038894"/>
            <a:ext cx="9326879" cy="2862322"/>
          </a:xfrm>
          <a:prstGeom prst="rect">
            <a:avLst/>
          </a:prstGeom>
          <a:noFill/>
        </p:spPr>
        <p:txBody>
          <a:bodyPr wrap="square">
            <a:spAutoFit/>
          </a:bodyPr>
          <a:lstStyle/>
          <a:p>
            <a:pPr marL="285750" indent="-285750" algn="just">
              <a:buFont typeface="Arial" panose="020B0604020202020204" pitchFamily="34" charset="0"/>
              <a:buChar char="•"/>
            </a:pPr>
            <a:r>
              <a:rPr lang="es-MX" dirty="0"/>
              <a:t>Realizar análisis, evaluación y monitoreo a los procesos de implementación y de los resultados de la Política Nacional de Humanización y proponer acciones de mejoramiento teniendo en cuenta su nivel de complejidad.</a:t>
            </a:r>
          </a:p>
          <a:p>
            <a:pPr marL="285750" indent="-285750" algn="just">
              <a:buFont typeface="Arial" panose="020B0604020202020204" pitchFamily="34" charset="0"/>
              <a:buChar char="•"/>
            </a:pPr>
            <a:r>
              <a:rPr lang="es-MX" dirty="0"/>
              <a:t>Desarrollar habilidades y capacidades en el talento humano en salud que contribuyan a  humanizar la gestión de la organización y de sus sedes.</a:t>
            </a:r>
          </a:p>
          <a:p>
            <a:pPr marL="285750" indent="-285750" algn="just">
              <a:buFont typeface="Arial" panose="020B0604020202020204" pitchFamily="34" charset="0"/>
              <a:buChar char="•"/>
            </a:pPr>
            <a:r>
              <a:rPr lang="es-MX" dirty="0"/>
              <a:t>Participar y fortalecer los procesos, herramientas e instrumentos para la gestión de la Política Nacional de Humanización teniendo en cuenta su nivel de complejidad.</a:t>
            </a:r>
          </a:p>
          <a:p>
            <a:pPr marL="285750" indent="-285750" algn="just">
              <a:buFont typeface="Arial" panose="020B0604020202020204" pitchFamily="34" charset="0"/>
              <a:buChar char="•"/>
            </a:pPr>
            <a:r>
              <a:rPr lang="es-MX" dirty="0"/>
              <a:t>Disponer para la ciudadanía información completa, oportuna y veraz de la forma como avanza la implementación y ejecución de la Política Nacional de Humanización teniendo en cuenta su nivel de complejidad.</a:t>
            </a:r>
          </a:p>
        </p:txBody>
      </p:sp>
    </p:spTree>
    <p:extLst>
      <p:ext uri="{BB962C8B-B14F-4D97-AF65-F5344CB8AC3E}">
        <p14:creationId xmlns:p14="http://schemas.microsoft.com/office/powerpoint/2010/main" val="4204927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uadroTexto 7"/>
          <p:cNvSpPr txBox="1"/>
          <p:nvPr/>
        </p:nvSpPr>
        <p:spPr>
          <a:xfrm>
            <a:off x="1287608" y="680301"/>
            <a:ext cx="9616781" cy="1200329"/>
          </a:xfrm>
          <a:prstGeom prst="rect">
            <a:avLst/>
          </a:prstGeom>
          <a:noFill/>
        </p:spPr>
        <p:txBody>
          <a:bodyPr wrap="square" rtlCol="0">
            <a:spAutoFit/>
          </a:bodyPr>
          <a:lstStyle/>
          <a:p>
            <a:pPr algn="just"/>
            <a:r>
              <a:rPr lang="es-CO" sz="2400" b="1" i="1" dirty="0"/>
              <a:t>LA POLITICA DE HUMANIZACION EN SALUD ES LIDERADA POR </a:t>
            </a:r>
            <a:r>
              <a:rPr lang="es-MX" sz="2400" b="0" i="0" u="none" strike="noStrike" baseline="0" dirty="0"/>
              <a:t> por la Oficina de Calidad del Ministerio de Salud en su primera fase a diez Entidades Territoriales de Salud </a:t>
            </a:r>
            <a:r>
              <a:rPr lang="es-MX" sz="2400" b="0" i="0" u="none" strike="noStrike" baseline="0" dirty="0">
                <a:solidFill>
                  <a:srgbClr val="FF0000"/>
                </a:solidFill>
              </a:rPr>
              <a:t>( esto en cuadros)</a:t>
            </a:r>
            <a:endParaRPr lang="es-CO" sz="2400" dirty="0">
              <a:solidFill>
                <a:srgbClr val="FF0000"/>
              </a:solidFill>
            </a:endParaRPr>
          </a:p>
        </p:txBody>
      </p:sp>
      <p:sp>
        <p:nvSpPr>
          <p:cNvPr id="12" name="CuadroTexto 11">
            <a:extLst>
              <a:ext uri="{FF2B5EF4-FFF2-40B4-BE49-F238E27FC236}">
                <a16:creationId xmlns:a16="http://schemas.microsoft.com/office/drawing/2014/main" id="{FF078E97-7EA7-46AA-BC3D-5E76247C27CA}"/>
              </a:ext>
            </a:extLst>
          </p:cNvPr>
          <p:cNvSpPr txBox="1"/>
          <p:nvPr/>
        </p:nvSpPr>
        <p:spPr>
          <a:xfrm>
            <a:off x="1287607" y="2619293"/>
            <a:ext cx="9616781" cy="3416320"/>
          </a:xfrm>
          <a:prstGeom prst="rect">
            <a:avLst/>
          </a:prstGeom>
          <a:noFill/>
        </p:spPr>
        <p:txBody>
          <a:bodyPr wrap="square">
            <a:spAutoFit/>
          </a:bodyPr>
          <a:lstStyle/>
          <a:p>
            <a:pPr algn="just"/>
            <a:r>
              <a:rPr lang="es-MX" sz="2400" dirty="0"/>
              <a:t>Su formulación ha sido el resultado del trabajo colaborativo multidisciplinario e interinstitucional liderado por la Oficina de Calidad del Ministerio de Salud y Protección  Social.</a:t>
            </a:r>
          </a:p>
          <a:p>
            <a:pPr algn="just"/>
            <a:endParaRPr lang="es-MX" sz="2400" dirty="0"/>
          </a:p>
          <a:p>
            <a:pPr algn="just"/>
            <a:r>
              <a:rPr lang="es-MX" sz="2400" dirty="0"/>
              <a:t>Está basada en la experiencia, aportes y sugerencias de personas vinculadas a diferentes dependencias del Minsalud, a entidades territoriales y municipales priorizadas, a la academia, a gremios y organizaciones, a asociaciones representantes de sujetos de cuidado, en fin, a diversas actividades al servicio de la salud.</a:t>
            </a:r>
            <a:endParaRPr lang="es-CO" sz="2400" dirty="0"/>
          </a:p>
        </p:txBody>
      </p:sp>
      <p:sp>
        <p:nvSpPr>
          <p:cNvPr id="2" name="Rectángulo 1">
            <a:extLst>
              <a:ext uri="{FF2B5EF4-FFF2-40B4-BE49-F238E27FC236}">
                <a16:creationId xmlns:a16="http://schemas.microsoft.com/office/drawing/2014/main" id="{D611FECF-4C63-46B6-90FD-8CC7621D0543}"/>
              </a:ext>
            </a:extLst>
          </p:cNvPr>
          <p:cNvSpPr/>
          <p:nvPr/>
        </p:nvSpPr>
        <p:spPr>
          <a:xfrm>
            <a:off x="1688123" y="1997612"/>
            <a:ext cx="2363372" cy="436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err="1"/>
              <a:t>Entidadresw</a:t>
            </a:r>
            <a:r>
              <a:rPr lang="es-CO" dirty="0"/>
              <a:t> territoriales</a:t>
            </a:r>
          </a:p>
        </p:txBody>
      </p:sp>
    </p:spTree>
    <p:extLst>
      <p:ext uri="{BB962C8B-B14F-4D97-AF65-F5344CB8AC3E}">
        <p14:creationId xmlns:p14="http://schemas.microsoft.com/office/powerpoint/2010/main" val="3134567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65392C-C275-4A90-99A3-798C5C02D01E}"/>
              </a:ext>
            </a:extLst>
          </p:cNvPr>
          <p:cNvSpPr txBox="1"/>
          <p:nvPr/>
        </p:nvSpPr>
        <p:spPr>
          <a:xfrm>
            <a:off x="1477108" y="930707"/>
            <a:ext cx="8876714" cy="3477875"/>
          </a:xfrm>
          <a:prstGeom prst="rect">
            <a:avLst/>
          </a:prstGeom>
          <a:noFill/>
        </p:spPr>
        <p:txBody>
          <a:bodyPr wrap="square">
            <a:spAutoFit/>
          </a:bodyPr>
          <a:lstStyle/>
          <a:p>
            <a:pPr algn="just"/>
            <a:r>
              <a:rPr lang="es-MX" sz="2000" b="1" i="1" dirty="0"/>
              <a:t>Proveedores</a:t>
            </a:r>
          </a:p>
          <a:p>
            <a:pPr algn="just"/>
            <a:endParaRPr lang="es-MX" sz="2000" b="1" i="1" dirty="0"/>
          </a:p>
          <a:p>
            <a:pPr marL="285750" indent="-285750" algn="just">
              <a:buFont typeface="Arial" panose="020B0604020202020204" pitchFamily="34" charset="0"/>
              <a:buChar char="•"/>
            </a:pPr>
            <a:r>
              <a:rPr lang="es-MX" dirty="0"/>
              <a:t>Fortalecer las capacidades de las entidades para la atención centrada en la persona, familia y comunidad de acuerdo con las funciones y normatividad vigente.</a:t>
            </a:r>
          </a:p>
          <a:p>
            <a:pPr marL="285750" indent="-285750" algn="just">
              <a:buFont typeface="Arial" panose="020B0604020202020204" pitchFamily="34" charset="0"/>
              <a:buChar char="•"/>
            </a:pPr>
            <a:r>
              <a:rPr lang="es-MX" dirty="0"/>
              <a:t>Desarrollar habilidades y capacidades en el talento humano en salud que contribuyan a humanizar la gestión de la organización y de sus sedes.</a:t>
            </a:r>
          </a:p>
          <a:p>
            <a:pPr marL="285750" indent="-285750" algn="just">
              <a:buFont typeface="Arial" panose="020B0604020202020204" pitchFamily="34" charset="0"/>
              <a:buChar char="•"/>
            </a:pPr>
            <a:r>
              <a:rPr lang="es-MX" dirty="0"/>
              <a:t>Participar con las instituciones del Estado en la implementación y gestión de la Política Nacional de Humanización.</a:t>
            </a:r>
          </a:p>
          <a:p>
            <a:pPr marL="285750" indent="-285750" algn="just">
              <a:buFont typeface="Arial" panose="020B0604020202020204" pitchFamily="34" charset="0"/>
              <a:buChar char="•"/>
            </a:pPr>
            <a:r>
              <a:rPr lang="es-MX" dirty="0"/>
              <a:t>Vincularse a los escenarios colaborativos que fomenten el mejoramiento continuo de la gestión en salud y que induzcan a los agentes del sector, sectores relacionados convocados como la academia, así como a la comunidad, a la implementación de la Política Nacional de Humanización.</a:t>
            </a:r>
            <a:endParaRPr lang="es-CO" dirty="0"/>
          </a:p>
        </p:txBody>
      </p:sp>
    </p:spTree>
    <p:extLst>
      <p:ext uri="{BB962C8B-B14F-4D97-AF65-F5344CB8AC3E}">
        <p14:creationId xmlns:p14="http://schemas.microsoft.com/office/powerpoint/2010/main" val="1422951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8DA8188-70CA-4D72-BFFA-F7201879151D}"/>
              </a:ext>
            </a:extLst>
          </p:cNvPr>
          <p:cNvSpPr txBox="1"/>
          <p:nvPr/>
        </p:nvSpPr>
        <p:spPr>
          <a:xfrm>
            <a:off x="1473004" y="1169684"/>
            <a:ext cx="9245992" cy="1692771"/>
          </a:xfrm>
          <a:prstGeom prst="rect">
            <a:avLst/>
          </a:prstGeom>
          <a:noFill/>
        </p:spPr>
        <p:txBody>
          <a:bodyPr wrap="square">
            <a:spAutoFit/>
          </a:bodyPr>
          <a:lstStyle/>
          <a:p>
            <a:pPr algn="just"/>
            <a:r>
              <a:rPr lang="es-MX" sz="2400" b="1" i="1" dirty="0"/>
              <a:t>Organismos de Inspección, Vigilancia y Control</a:t>
            </a:r>
          </a:p>
          <a:p>
            <a:pPr algn="just"/>
            <a:endParaRPr lang="es-MX" sz="2000" b="1" i="1" dirty="0"/>
          </a:p>
          <a:p>
            <a:pPr marL="285750" indent="-285750" algn="just">
              <a:buFont typeface="Arial" panose="020B0604020202020204" pitchFamily="34" charset="0"/>
              <a:buChar char="•"/>
            </a:pPr>
            <a:r>
              <a:rPr lang="es-MX" sz="2000" dirty="0"/>
              <a:t>Vigilar y controlar la gestión integral de la Política Nacional de Humanización, monitorear el logro de los resultados y aplicar las sanciones correspondientes por incumplimiento de la misma.</a:t>
            </a:r>
            <a:endParaRPr lang="es-CO" sz="2000" dirty="0"/>
          </a:p>
        </p:txBody>
      </p:sp>
    </p:spTree>
    <p:extLst>
      <p:ext uri="{BB962C8B-B14F-4D97-AF65-F5344CB8AC3E}">
        <p14:creationId xmlns:p14="http://schemas.microsoft.com/office/powerpoint/2010/main" val="3324818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F4AB45F-AFB2-4823-8447-46AFC9E33DFD}"/>
              </a:ext>
            </a:extLst>
          </p:cNvPr>
          <p:cNvSpPr txBox="1"/>
          <p:nvPr/>
        </p:nvSpPr>
        <p:spPr>
          <a:xfrm>
            <a:off x="1304777" y="737943"/>
            <a:ext cx="9217857" cy="3754874"/>
          </a:xfrm>
          <a:prstGeom prst="rect">
            <a:avLst/>
          </a:prstGeom>
          <a:noFill/>
        </p:spPr>
        <p:txBody>
          <a:bodyPr wrap="square">
            <a:spAutoFit/>
          </a:bodyPr>
          <a:lstStyle/>
          <a:p>
            <a:pPr algn="just"/>
            <a:r>
              <a:rPr lang="es-MX" sz="2000" b="1" i="1" dirty="0"/>
              <a:t>Sectores Relacionados Convocados Como la Académicas</a:t>
            </a:r>
          </a:p>
          <a:p>
            <a:pPr algn="just"/>
            <a:endParaRPr lang="es-MX" sz="2000" b="1" i="1" dirty="0"/>
          </a:p>
          <a:p>
            <a:pPr marL="285750" indent="-285750" algn="just">
              <a:buFont typeface="Arial" panose="020B0604020202020204" pitchFamily="34" charset="0"/>
              <a:buChar char="•"/>
            </a:pPr>
            <a:r>
              <a:rPr lang="es-MX" dirty="0"/>
              <a:t>Contribuir, impulsar y participar en la gestión de la Política Nacional de Humanización en escenarios colaborativos que fomenten el mejoramiento continuo de la gestión en salud, la articulación y alianza con los agentes del sector, sectores relacionados convocados y comunidad.</a:t>
            </a:r>
          </a:p>
          <a:p>
            <a:pPr marL="285750" indent="-285750" algn="just">
              <a:buFont typeface="Arial" panose="020B0604020202020204" pitchFamily="34" charset="0"/>
              <a:buChar char="•"/>
            </a:pPr>
            <a:r>
              <a:rPr lang="es-MX" sz="1800" b="0" i="0" u="none" strike="noStrike" baseline="0" dirty="0"/>
              <a:t>Contribuir en la gestión de la Política Nacional de Humanización, e involucrarse en la formación de talento humano idóneo, en el nivel de educación técnico, superior, </a:t>
            </a:r>
            <a:r>
              <a:rPr lang="es-CO" sz="1800" b="0" i="0" u="none" strike="noStrike" baseline="0" dirty="0"/>
              <a:t>pregrado y postgrado.</a:t>
            </a:r>
          </a:p>
          <a:p>
            <a:pPr marL="285750" indent="-285750" algn="just">
              <a:buFont typeface="Arial" panose="020B0604020202020204" pitchFamily="34" charset="0"/>
              <a:buChar char="•"/>
            </a:pPr>
            <a:r>
              <a:rPr lang="es-MX" sz="1800" b="0" i="0" u="none" strike="noStrike" baseline="0" dirty="0"/>
              <a:t>Desarrollar potencialidades, conocimientos, habilidades y capacidades en el talento humano que contribuyan a humanizar la gestión de la organización.</a:t>
            </a:r>
          </a:p>
          <a:p>
            <a:pPr marL="285750" indent="-285750" algn="just">
              <a:buFont typeface="Arial" panose="020B0604020202020204" pitchFamily="34" charset="0"/>
              <a:buChar char="•"/>
            </a:pPr>
            <a:r>
              <a:rPr lang="es-MX" sz="1800" b="0" i="0" u="none" strike="noStrike" baseline="0" dirty="0"/>
              <a:t>Fortalecimiento y promoción de la investigación y la creación de cultura de la </a:t>
            </a:r>
            <a:r>
              <a:rPr lang="es-CO" sz="1800" b="0" i="0" u="none" strike="noStrike" baseline="0" dirty="0"/>
              <a:t>humanización en salud.</a:t>
            </a:r>
            <a:endParaRPr lang="es-CO" dirty="0"/>
          </a:p>
        </p:txBody>
      </p:sp>
    </p:spTree>
    <p:extLst>
      <p:ext uri="{BB962C8B-B14F-4D97-AF65-F5344CB8AC3E}">
        <p14:creationId xmlns:p14="http://schemas.microsoft.com/office/powerpoint/2010/main" val="2199964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D6CE02A-BA8B-4FF6-BBBA-5358FA63FB3B}"/>
              </a:ext>
            </a:extLst>
          </p:cNvPr>
          <p:cNvSpPr txBox="1"/>
          <p:nvPr/>
        </p:nvSpPr>
        <p:spPr>
          <a:xfrm>
            <a:off x="1111346" y="466645"/>
            <a:ext cx="9706709" cy="5139869"/>
          </a:xfrm>
          <a:prstGeom prst="rect">
            <a:avLst/>
          </a:prstGeom>
          <a:noFill/>
        </p:spPr>
        <p:txBody>
          <a:bodyPr wrap="square">
            <a:spAutoFit/>
          </a:bodyPr>
          <a:lstStyle/>
          <a:p>
            <a:r>
              <a:rPr lang="es-MX" sz="2000" b="1" i="1" dirty="0"/>
              <a:t>Familia y Comunidad</a:t>
            </a:r>
          </a:p>
          <a:p>
            <a:pPr algn="just"/>
            <a:endParaRPr lang="es-MX" sz="2000" b="1" i="1" dirty="0"/>
          </a:p>
          <a:p>
            <a:pPr marL="285750" indent="-285750">
              <a:buFont typeface="Arial" panose="020B0604020202020204" pitchFamily="34" charset="0"/>
              <a:buChar char="•"/>
            </a:pPr>
            <a:r>
              <a:rPr lang="es-MX" dirty="0"/>
              <a:t>Conocer la Política Nacional de Humanización, adoptarla, contribuir en la gestión y velar por su cumplimiento.</a:t>
            </a:r>
          </a:p>
          <a:p>
            <a:pPr marL="285750" indent="-285750">
              <a:buFont typeface="Arial" panose="020B0604020202020204" pitchFamily="34" charset="0"/>
              <a:buChar char="•"/>
            </a:pPr>
            <a:r>
              <a:rPr lang="es-MX" dirty="0"/>
              <a:t>Fortalecer potencialidades, habilidades y capacidades que contribuyan a humanizar la gestión de las organizaciones comunitarias interesadas y comprometidas con las políticas en salud.</a:t>
            </a:r>
          </a:p>
          <a:p>
            <a:pPr marL="285750" indent="-285750">
              <a:buFont typeface="Arial" panose="020B0604020202020204" pitchFamily="34" charset="0"/>
              <a:buChar char="•"/>
            </a:pPr>
            <a:r>
              <a:rPr lang="es-MX" dirty="0"/>
              <a:t>Actuar de manera solidaria ante las situaciones que ponga en riesgo la dignidad de las personas, la protección de la vida y el goce del derecho fundamental en salud.</a:t>
            </a:r>
          </a:p>
          <a:p>
            <a:pPr marL="285750" indent="-285750">
              <a:buFont typeface="Arial" panose="020B0604020202020204" pitchFamily="34" charset="0"/>
              <a:buChar char="•"/>
            </a:pPr>
            <a:r>
              <a:rPr lang="es-MX" dirty="0"/>
              <a:t>Respetar y velar por el bienestar del personal de la salud asistencial, formativo y administrativo de las diferentes entidades del sector, sectores relacionados como la academia, así como de la comunidad y grupos sociales organizados.</a:t>
            </a:r>
          </a:p>
          <a:p>
            <a:pPr marL="285750" indent="-285750">
              <a:buFont typeface="Arial" panose="020B0604020202020204" pitchFamily="34" charset="0"/>
              <a:buChar char="•"/>
            </a:pPr>
            <a:r>
              <a:rPr lang="es-MX" dirty="0"/>
              <a:t>Participar en las estrategias que se relacionan en la Política Nacional de Humanización que contribuya en generar cultura, fortalecimiento en el conocimiento, capacidades y habilidades en humanización de las personas.</a:t>
            </a:r>
          </a:p>
          <a:p>
            <a:pPr marL="285750" indent="-285750">
              <a:buFont typeface="Arial" panose="020B0604020202020204" pitchFamily="34" charset="0"/>
              <a:buChar char="•"/>
            </a:pPr>
            <a:r>
              <a:rPr lang="es-MX" dirty="0"/>
              <a:t>Articular la gestión de la comunidad organizada y de los comités de usuarios de las IPS, como de las aseguradoras con la Política Nacional de Humanización en salud.</a:t>
            </a:r>
          </a:p>
          <a:p>
            <a:pPr marL="285750" indent="-285750">
              <a:buFont typeface="Arial" panose="020B0604020202020204" pitchFamily="34" charset="0"/>
              <a:buChar char="•"/>
            </a:pPr>
            <a:r>
              <a:rPr lang="es-MX" dirty="0"/>
              <a:t>Promover la articulación de la participación de la familia y la comunidad con lo dinamizado por el marco de la Política de Participación Social en salud.</a:t>
            </a:r>
            <a:endParaRPr lang="es-CO" dirty="0"/>
          </a:p>
        </p:txBody>
      </p:sp>
    </p:spTree>
    <p:extLst>
      <p:ext uri="{BB962C8B-B14F-4D97-AF65-F5344CB8AC3E}">
        <p14:creationId xmlns:p14="http://schemas.microsoft.com/office/powerpoint/2010/main" val="3376795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038F35C-F43E-4960-9F2C-775C8BF2E53B}"/>
              </a:ext>
            </a:extLst>
          </p:cNvPr>
          <p:cNvSpPr txBox="1"/>
          <p:nvPr/>
        </p:nvSpPr>
        <p:spPr>
          <a:xfrm>
            <a:off x="905022" y="485727"/>
            <a:ext cx="10381956" cy="830997"/>
          </a:xfrm>
          <a:prstGeom prst="rect">
            <a:avLst/>
          </a:prstGeom>
          <a:noFill/>
        </p:spPr>
        <p:txBody>
          <a:bodyPr wrap="square">
            <a:spAutoFit/>
          </a:bodyPr>
          <a:lstStyle/>
          <a:p>
            <a:pPr algn="ctr"/>
            <a:r>
              <a:rPr lang="es-MX" sz="2400" b="1" dirty="0">
                <a:solidFill>
                  <a:srgbClr val="0070C0"/>
                </a:solidFill>
              </a:rPr>
              <a:t>DIFUSIÓN E IMPLEMENTACIÓN DE LA POLÍTICA NACIONAL DE HUMANIZACIÓN EN SALUD</a:t>
            </a:r>
            <a:endParaRPr lang="es-CO" sz="2400" b="1" dirty="0">
              <a:solidFill>
                <a:srgbClr val="0070C0"/>
              </a:solidFill>
            </a:endParaRPr>
          </a:p>
        </p:txBody>
      </p:sp>
      <p:sp>
        <p:nvSpPr>
          <p:cNvPr id="5" name="CuadroTexto 4">
            <a:extLst>
              <a:ext uri="{FF2B5EF4-FFF2-40B4-BE49-F238E27FC236}">
                <a16:creationId xmlns:a16="http://schemas.microsoft.com/office/drawing/2014/main" id="{EFC9C203-04E9-4246-9597-D6DB9DAFB0C5}"/>
              </a:ext>
            </a:extLst>
          </p:cNvPr>
          <p:cNvSpPr txBox="1"/>
          <p:nvPr/>
        </p:nvSpPr>
        <p:spPr>
          <a:xfrm>
            <a:off x="1318845" y="1316724"/>
            <a:ext cx="10381956" cy="2031325"/>
          </a:xfrm>
          <a:prstGeom prst="rect">
            <a:avLst/>
          </a:prstGeom>
          <a:noFill/>
        </p:spPr>
        <p:txBody>
          <a:bodyPr wrap="square">
            <a:spAutoFit/>
          </a:bodyPr>
          <a:lstStyle/>
          <a:p>
            <a:pPr algn="just"/>
            <a:r>
              <a:rPr lang="es-MX" b="1" i="1" dirty="0"/>
              <a:t>Difusión</a:t>
            </a:r>
          </a:p>
          <a:p>
            <a:pPr algn="just"/>
            <a:endParaRPr lang="es-MX" dirty="0"/>
          </a:p>
          <a:p>
            <a:pPr algn="l"/>
            <a:r>
              <a:rPr lang="es-MX" dirty="0"/>
              <a:t>Para el proceso de difusión de la Política Nacional de Humanización en Salud, se ha previsto diferentes estrategias, con el fin de consolidar la movilización social en torno de las </a:t>
            </a:r>
            <a:r>
              <a:rPr lang="es-MX" b="0" i="0" u="none" strike="noStrike" baseline="0" dirty="0"/>
              <a:t>acciones de humanización y de facilitar el conocimiento de los aspectos esenciales de la</a:t>
            </a:r>
          </a:p>
          <a:p>
            <a:pPr algn="l"/>
            <a:r>
              <a:rPr lang="es-MX" b="0" i="0" u="none" strike="noStrike" baseline="0" dirty="0"/>
              <a:t>misma, por parte de la población nacional.</a:t>
            </a:r>
          </a:p>
          <a:p>
            <a:pPr algn="l"/>
            <a:endParaRPr lang="es-MX" dirty="0"/>
          </a:p>
        </p:txBody>
      </p:sp>
    </p:spTree>
    <p:extLst>
      <p:ext uri="{BB962C8B-B14F-4D97-AF65-F5344CB8AC3E}">
        <p14:creationId xmlns:p14="http://schemas.microsoft.com/office/powerpoint/2010/main" val="1975337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8BE6FD8-7758-419B-9321-1DAC3D62DD64}"/>
              </a:ext>
            </a:extLst>
          </p:cNvPr>
          <p:cNvSpPr txBox="1"/>
          <p:nvPr/>
        </p:nvSpPr>
        <p:spPr>
          <a:xfrm>
            <a:off x="1378634" y="653708"/>
            <a:ext cx="9031458" cy="3970318"/>
          </a:xfrm>
          <a:prstGeom prst="rect">
            <a:avLst/>
          </a:prstGeom>
          <a:noFill/>
        </p:spPr>
        <p:txBody>
          <a:bodyPr wrap="square">
            <a:spAutoFit/>
          </a:bodyPr>
          <a:lstStyle/>
          <a:p>
            <a:pPr algn="just"/>
            <a:r>
              <a:rPr lang="es-MX" b="1" i="1" dirty="0"/>
              <a:t>Las estrategias planteadas para la difusión de la Política son:</a:t>
            </a:r>
          </a:p>
          <a:p>
            <a:pPr algn="just"/>
            <a:endParaRPr lang="es-MX" dirty="0"/>
          </a:p>
          <a:p>
            <a:pPr marL="285750" indent="-285750" algn="just">
              <a:buFont typeface="Arial" panose="020B0604020202020204" pitchFamily="34" charset="0"/>
              <a:buChar char="•"/>
            </a:pPr>
            <a:r>
              <a:rPr lang="es-MX" dirty="0"/>
              <a:t>Encuentro nacional de lanzamiento de la Política.</a:t>
            </a:r>
          </a:p>
          <a:p>
            <a:pPr marL="285750" indent="-285750" algn="just">
              <a:buFont typeface="Arial" panose="020B0604020202020204" pitchFamily="34" charset="0"/>
              <a:buChar char="•"/>
            </a:pPr>
            <a:r>
              <a:rPr lang="es-MX" dirty="0"/>
              <a:t>Encuentros regionales de divulgación.</a:t>
            </a:r>
          </a:p>
          <a:p>
            <a:pPr marL="285750" indent="-285750" algn="just">
              <a:buFont typeface="Arial" panose="020B0604020202020204" pitchFamily="34" charset="0"/>
              <a:buChar char="•"/>
            </a:pPr>
            <a:r>
              <a:rPr lang="es-MX" dirty="0"/>
              <a:t>Apropiación de los agentes que conforman y participan en la Red Colaborativa de Humanización y Nodos Departamentales.</a:t>
            </a:r>
          </a:p>
          <a:p>
            <a:pPr marL="285750" indent="-285750" algn="just">
              <a:buFont typeface="Arial" panose="020B0604020202020204" pitchFamily="34" charset="0"/>
              <a:buChar char="•"/>
            </a:pPr>
            <a:r>
              <a:rPr lang="es-MX" dirty="0"/>
              <a:t>Articulación con el Modelo de Asistencia Técnica de la Oficina de Calidad del Minsalud.</a:t>
            </a:r>
          </a:p>
          <a:p>
            <a:pPr marL="285750" indent="-285750" algn="just">
              <a:buFont typeface="Arial" panose="020B0604020202020204" pitchFamily="34" charset="0"/>
              <a:buChar char="•"/>
            </a:pPr>
            <a:r>
              <a:rPr lang="es-MX" dirty="0"/>
              <a:t>Elaboración y aplicación de una campaña nacional de comunicación.</a:t>
            </a:r>
          </a:p>
          <a:p>
            <a:pPr marL="285750" indent="-285750" algn="just">
              <a:buFont typeface="Arial" panose="020B0604020202020204" pitchFamily="34" charset="0"/>
              <a:buChar char="•"/>
            </a:pPr>
            <a:r>
              <a:rPr lang="es-MX" dirty="0"/>
              <a:t>Presentaciones a través de emisoras de radio locales y comunitarias.</a:t>
            </a:r>
          </a:p>
          <a:p>
            <a:pPr marL="285750" indent="-285750" algn="just">
              <a:buFont typeface="Arial" panose="020B0604020202020204" pitchFamily="34" charset="0"/>
              <a:buChar char="•"/>
            </a:pPr>
            <a:r>
              <a:rPr lang="es-MX" dirty="0"/>
              <a:t>Publicación web de la Política e impulso a su conocimiento y circulación a través de redes sociales basadas en tecnologías de información.</a:t>
            </a:r>
          </a:p>
          <a:p>
            <a:pPr marL="285750" indent="-285750" algn="just">
              <a:buFont typeface="Arial" panose="020B0604020202020204" pitchFamily="34" charset="0"/>
              <a:buChar char="•"/>
            </a:pPr>
            <a:r>
              <a:rPr lang="es-MX" dirty="0"/>
              <a:t>Realización de un material audiovisual dirigido a las personas, familias, comunidades y grupos sociales de interés, con propósitos informativos y de apropiación de los contenidos de la Política.</a:t>
            </a:r>
          </a:p>
        </p:txBody>
      </p:sp>
    </p:spTree>
    <p:extLst>
      <p:ext uri="{BB962C8B-B14F-4D97-AF65-F5344CB8AC3E}">
        <p14:creationId xmlns:p14="http://schemas.microsoft.com/office/powerpoint/2010/main" val="2485505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53DF165-A816-40B6-A59A-47A70BEB80DC}"/>
              </a:ext>
            </a:extLst>
          </p:cNvPr>
          <p:cNvSpPr txBox="1"/>
          <p:nvPr/>
        </p:nvSpPr>
        <p:spPr>
          <a:xfrm>
            <a:off x="1453661" y="807277"/>
            <a:ext cx="9284677" cy="2369880"/>
          </a:xfrm>
          <a:prstGeom prst="rect">
            <a:avLst/>
          </a:prstGeom>
          <a:noFill/>
        </p:spPr>
        <p:txBody>
          <a:bodyPr wrap="square">
            <a:spAutoFit/>
          </a:bodyPr>
          <a:lstStyle/>
          <a:p>
            <a:pPr algn="just"/>
            <a:r>
              <a:rPr lang="es-MX" sz="2000" b="1" dirty="0"/>
              <a:t>Implementación</a:t>
            </a:r>
          </a:p>
          <a:p>
            <a:pPr algn="just"/>
            <a:endParaRPr lang="es-MX" sz="2000" b="1" dirty="0"/>
          </a:p>
          <a:p>
            <a:pPr algn="just"/>
            <a:r>
              <a:rPr lang="es-MX" dirty="0"/>
              <a:t>Para el presente proceso, busca, a partir del año 2021, la operatividad integral de la Política a los agentes del sector, sectores relacionados como la academia, así como a la comunidad, a nivel Nacional, Departamental, Distrital, Municipal, local e institucional, a fin de incorporar en sus planes de desarrollo, planes territoriales u otros instrumentos de planeación y gestión, las acciones tendientes a generar la cultura de humanización, el goce efectivo del derecho a la salud, la protección de la vida y la defensa de la dignidad de las personas.</a:t>
            </a:r>
            <a:endParaRPr lang="es-CO" dirty="0"/>
          </a:p>
        </p:txBody>
      </p:sp>
    </p:spTree>
    <p:extLst>
      <p:ext uri="{BB962C8B-B14F-4D97-AF65-F5344CB8AC3E}">
        <p14:creationId xmlns:p14="http://schemas.microsoft.com/office/powerpoint/2010/main" val="1472253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1BC4755-EEF0-4407-9680-47B8FDA81E91}"/>
              </a:ext>
            </a:extLst>
          </p:cNvPr>
          <p:cNvSpPr txBox="1"/>
          <p:nvPr/>
        </p:nvSpPr>
        <p:spPr>
          <a:xfrm>
            <a:off x="1417319" y="654540"/>
            <a:ext cx="9006841" cy="707886"/>
          </a:xfrm>
          <a:prstGeom prst="rect">
            <a:avLst/>
          </a:prstGeom>
          <a:noFill/>
        </p:spPr>
        <p:txBody>
          <a:bodyPr wrap="square">
            <a:spAutoFit/>
          </a:bodyPr>
          <a:lstStyle/>
          <a:p>
            <a:pPr algn="ctr"/>
            <a:r>
              <a:rPr lang="es-MX" sz="2000" b="1" i="1" dirty="0">
                <a:solidFill>
                  <a:srgbClr val="0070C0"/>
                </a:solidFill>
              </a:rPr>
              <a:t>SEGUIMIENTO Y EVALUACIÓN DE LA POLÍTICA NACIONAL DE HUMANIZACIÓN EN SALUD</a:t>
            </a:r>
            <a:endParaRPr lang="es-CO" sz="2000" b="1" i="1" dirty="0">
              <a:solidFill>
                <a:srgbClr val="0070C0"/>
              </a:solidFill>
            </a:endParaRPr>
          </a:p>
        </p:txBody>
      </p:sp>
      <p:sp>
        <p:nvSpPr>
          <p:cNvPr id="5" name="CuadroTexto 4">
            <a:extLst>
              <a:ext uri="{FF2B5EF4-FFF2-40B4-BE49-F238E27FC236}">
                <a16:creationId xmlns:a16="http://schemas.microsoft.com/office/drawing/2014/main" id="{BA8E123B-42BB-4904-8076-E6909872CB4B}"/>
              </a:ext>
            </a:extLst>
          </p:cNvPr>
          <p:cNvSpPr txBox="1"/>
          <p:nvPr/>
        </p:nvSpPr>
        <p:spPr>
          <a:xfrm>
            <a:off x="1564444" y="1596244"/>
            <a:ext cx="9211408" cy="2862322"/>
          </a:xfrm>
          <a:prstGeom prst="rect">
            <a:avLst/>
          </a:prstGeom>
          <a:noFill/>
        </p:spPr>
        <p:txBody>
          <a:bodyPr wrap="square">
            <a:spAutoFit/>
          </a:bodyPr>
          <a:lstStyle/>
          <a:p>
            <a:pPr algn="just"/>
            <a:r>
              <a:rPr lang="es-MX" dirty="0"/>
              <a:t>Para su seguimiento y evaluación de la presente Política, se formula el Plan de Acción, el cual, precisa las metas definidas de acuerdo a los ejes estratégicos de la Política, las responsabilidades de la Nación, los Departamentos, los Distritos y los Municipios, así, como la cuantificación y los alcances a corto, mediano y largo plazo. En este sentido, de considerarse necesario establecer de manera participativa, una construcción y un consenso de indicadores de impacto con base a los ejes, que permita la apropiación por parte de la sociedad, de igual manera poder establecer una base inicial, pertinente y comparable, a ser utilizada a nivel nación y por cada territorio, para con base en dicho punto de partida, deberán ser seguidos por las entidades territoriales, periódicamente concertado deberán presentar un informe de avance sobre la gestión de la Política a la Oficina de Calidad del Minsalud.</a:t>
            </a:r>
            <a:endParaRPr lang="es-CO" dirty="0"/>
          </a:p>
        </p:txBody>
      </p:sp>
    </p:spTree>
    <p:extLst>
      <p:ext uri="{BB962C8B-B14F-4D97-AF65-F5344CB8AC3E}">
        <p14:creationId xmlns:p14="http://schemas.microsoft.com/office/powerpoint/2010/main" val="2625600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21D2DAB-1AE5-4D99-BD3C-1B4A368C28E6}"/>
              </a:ext>
            </a:extLst>
          </p:cNvPr>
          <p:cNvSpPr txBox="1"/>
          <p:nvPr/>
        </p:nvSpPr>
        <p:spPr>
          <a:xfrm>
            <a:off x="1378634" y="506437"/>
            <a:ext cx="9284677" cy="4832092"/>
          </a:xfrm>
          <a:prstGeom prst="rect">
            <a:avLst/>
          </a:prstGeom>
          <a:noFill/>
        </p:spPr>
        <p:txBody>
          <a:bodyPr wrap="square" rtlCol="0">
            <a:spAutoFit/>
          </a:bodyPr>
          <a:lstStyle/>
          <a:p>
            <a:r>
              <a:rPr lang="es-CO" sz="2000" b="1" dirty="0"/>
              <a:t>LAS ACCIONES VAN CENTRADAS EN:</a:t>
            </a:r>
          </a:p>
          <a:p>
            <a:endParaRPr lang="es-CO" dirty="0"/>
          </a:p>
          <a:p>
            <a:pPr marL="342900" indent="-342900">
              <a:buAutoNum type="arabicPeriod"/>
            </a:pPr>
            <a:r>
              <a:rPr lang="es-CO" dirty="0"/>
              <a:t>socialización de la políticas nacional de humanización a las IPS, de los lineamientos de las mesa técnica, se genera espacios de discusión.</a:t>
            </a:r>
          </a:p>
          <a:p>
            <a:r>
              <a:rPr lang="es-CO" dirty="0"/>
              <a:t>metodología: a través de grupos focales de a 5 IPS.</a:t>
            </a:r>
          </a:p>
          <a:p>
            <a:endParaRPr lang="es-CO" dirty="0"/>
          </a:p>
          <a:p>
            <a:r>
              <a:rPr lang="es-CO" dirty="0"/>
              <a:t>2. lo que debe hacer el prestador: ajustar su documentos de política de humanización basándose en la política nacional de humanización en salud. en este ajuste deberán realizar un diagnostico de la situación en su IPS de acuerdo los EA, PQR y su situación. (se les da un tiempo para esta modificación de un mes y se le hace seguimiento frente al ajuste documental)</a:t>
            </a:r>
          </a:p>
          <a:p>
            <a:endParaRPr lang="es-CO" dirty="0"/>
          </a:p>
          <a:p>
            <a:r>
              <a:rPr lang="es-CO" dirty="0"/>
              <a:t>El segundo seguimiento se realizaría en el año 2022 donde se evidencia la implementación de las política de humanización.</a:t>
            </a:r>
          </a:p>
          <a:p>
            <a:endParaRPr lang="es-CO" dirty="0"/>
          </a:p>
          <a:p>
            <a:endParaRPr lang="es-CO" dirty="0"/>
          </a:p>
          <a:p>
            <a:endParaRPr lang="es-CO" dirty="0"/>
          </a:p>
          <a:p>
            <a:endParaRPr lang="es-CO" dirty="0"/>
          </a:p>
        </p:txBody>
      </p:sp>
    </p:spTree>
    <p:extLst>
      <p:ext uri="{BB962C8B-B14F-4D97-AF65-F5344CB8AC3E}">
        <p14:creationId xmlns:p14="http://schemas.microsoft.com/office/powerpoint/2010/main" val="494933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2224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9D91DF-965C-4CF0-857D-3354CE40E58D}"/>
              </a:ext>
            </a:extLst>
          </p:cNvPr>
          <p:cNvSpPr txBox="1"/>
          <p:nvPr/>
        </p:nvSpPr>
        <p:spPr>
          <a:xfrm>
            <a:off x="1882726" y="1744394"/>
            <a:ext cx="8426548" cy="2677656"/>
          </a:xfrm>
          <a:prstGeom prst="rect">
            <a:avLst/>
          </a:prstGeom>
          <a:noFill/>
        </p:spPr>
        <p:txBody>
          <a:bodyPr wrap="square">
            <a:spAutoFit/>
          </a:bodyPr>
          <a:lstStyle/>
          <a:p>
            <a:pPr algn="just"/>
            <a:r>
              <a:rPr lang="es-MX" sz="2400" dirty="0"/>
              <a:t>Consideramos pertinente enfatizar que la política pretende paulatinamente, a través de sus ejes, avances significativos en la consolidación de una cultura de humanización, en un sector salud centrado en la persona, a partir del fortalecimiento del relacionamiento interpersonal entre individuos y familia, en su condición de: talento humano, organizaciones del sector salud y la relación entre las mismas, sectores relacionados y de comunidad.</a:t>
            </a:r>
            <a:endParaRPr lang="es-CO" sz="2400" dirty="0"/>
          </a:p>
        </p:txBody>
      </p:sp>
      <p:sp>
        <p:nvSpPr>
          <p:cNvPr id="2" name="CuadroTexto 1">
            <a:extLst>
              <a:ext uri="{FF2B5EF4-FFF2-40B4-BE49-F238E27FC236}">
                <a16:creationId xmlns:a16="http://schemas.microsoft.com/office/drawing/2014/main" id="{65E0921C-8F05-4164-AADE-B2FD1209AF2C}"/>
              </a:ext>
            </a:extLst>
          </p:cNvPr>
          <p:cNvSpPr txBox="1"/>
          <p:nvPr/>
        </p:nvSpPr>
        <p:spPr>
          <a:xfrm>
            <a:off x="1882726" y="633046"/>
            <a:ext cx="8316351" cy="584775"/>
          </a:xfrm>
          <a:prstGeom prst="rect">
            <a:avLst/>
          </a:prstGeom>
          <a:noFill/>
        </p:spPr>
        <p:txBody>
          <a:bodyPr wrap="square" rtlCol="0">
            <a:spAutoFit/>
          </a:bodyPr>
          <a:lstStyle/>
          <a:p>
            <a:pPr algn="ctr"/>
            <a:r>
              <a:rPr lang="es-CO" sz="3200" dirty="0">
                <a:solidFill>
                  <a:srgbClr val="0070C0"/>
                </a:solidFill>
              </a:rPr>
              <a:t>CONSIDEREMOS</a:t>
            </a:r>
          </a:p>
        </p:txBody>
      </p:sp>
    </p:spTree>
    <p:extLst>
      <p:ext uri="{BB962C8B-B14F-4D97-AF65-F5344CB8AC3E}">
        <p14:creationId xmlns:p14="http://schemas.microsoft.com/office/powerpoint/2010/main" val="538327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8B2D01B-B635-41F4-9B92-AF79887F1F3B}"/>
              </a:ext>
            </a:extLst>
          </p:cNvPr>
          <p:cNvSpPr txBox="1"/>
          <p:nvPr/>
        </p:nvSpPr>
        <p:spPr>
          <a:xfrm>
            <a:off x="1181688" y="386251"/>
            <a:ext cx="10044332" cy="5509200"/>
          </a:xfrm>
          <a:prstGeom prst="rect">
            <a:avLst/>
          </a:prstGeom>
          <a:noFill/>
        </p:spPr>
        <p:txBody>
          <a:bodyPr wrap="square">
            <a:spAutoFit/>
          </a:bodyPr>
          <a:lstStyle/>
          <a:p>
            <a:pPr algn="ctr"/>
            <a:r>
              <a:rPr lang="es-MX" sz="3200" dirty="0">
                <a:solidFill>
                  <a:srgbClr val="0070C0"/>
                </a:solidFill>
              </a:rPr>
              <a:t>HISTORIA</a:t>
            </a:r>
          </a:p>
          <a:p>
            <a:pPr algn="just"/>
            <a:endParaRPr lang="es-MX" sz="2000" dirty="0"/>
          </a:p>
          <a:p>
            <a:pPr algn="just"/>
            <a:r>
              <a:rPr lang="es-MX" sz="2000" dirty="0"/>
              <a:t>Hablar de humanización en nuestro país implica ser conscientes de que este proceso en nuestro continente se ve abruptamente marcado por el arribo en 1492 a los territorios de </a:t>
            </a:r>
            <a:r>
              <a:rPr lang="es-MX" sz="2000" dirty="0" err="1"/>
              <a:t>AbyaYala</a:t>
            </a:r>
            <a:r>
              <a:rPr lang="es-MX" sz="2000" dirty="0"/>
              <a:t>, denominados posteriormente América, de grupos humanos procedentes de Europa, los cuales se atribuyen a sí mismos el carácter de conquistadores y colonizadores.</a:t>
            </a:r>
          </a:p>
          <a:p>
            <a:pPr algn="just"/>
            <a:endParaRPr lang="es-MX" sz="2000" dirty="0"/>
          </a:p>
          <a:p>
            <a:pPr algn="just"/>
            <a:r>
              <a:rPr lang="es-MX" sz="2000" b="0" i="0" u="none" strike="noStrike" baseline="0" dirty="0"/>
              <a:t>A lo anterior, se suma el desarraigo forzado, violento, esclavizador y genocida de miles de individuos y grupos de nuestra especie, procedentes de África, a quienes, negándoles su condición de humanos, se les trata de anular la totalidad de su ser;</a:t>
            </a:r>
          </a:p>
          <a:p>
            <a:pPr algn="just"/>
            <a:endParaRPr lang="es-MX" sz="2000" dirty="0"/>
          </a:p>
          <a:p>
            <a:pPr algn="just"/>
            <a:r>
              <a:rPr lang="es-MX" sz="2000" b="0" i="0" u="none" strike="noStrike" baseline="0" dirty="0"/>
              <a:t>Conquista y colonia constituyeron períodos que unidos sumaron más de trescientos años durante los cuales colonizadores y colonizados, en aras de evitar el dolor, de negar el sufrimiento y de afrontar los miedos y los odios que se derivaron de toda conducta, constituyeron factores de deshumanización, signaron sus interacciones y relaciones de </a:t>
            </a:r>
            <a:r>
              <a:rPr lang="es-CO" sz="2000" b="0" i="0" u="none" strike="noStrike" baseline="0" dirty="0"/>
              <a:t>poder, se vieron impelidos a normalizar o a ver como naturales sus conductas gestoras de </a:t>
            </a:r>
            <a:r>
              <a:rPr lang="es-MX" sz="2000" b="0" i="0" u="none" strike="noStrike" baseline="0" dirty="0"/>
              <a:t>violencias, discriminaciones, exclusiones, sometimientos e injusticias.</a:t>
            </a:r>
            <a:endParaRPr lang="es-CO" sz="2000" dirty="0"/>
          </a:p>
        </p:txBody>
      </p:sp>
    </p:spTree>
    <p:extLst>
      <p:ext uri="{BB962C8B-B14F-4D97-AF65-F5344CB8AC3E}">
        <p14:creationId xmlns:p14="http://schemas.microsoft.com/office/powerpoint/2010/main" val="3725674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28DE7A-C973-47A6-9D2C-C2FAF4CE8C8C}"/>
              </a:ext>
            </a:extLst>
          </p:cNvPr>
          <p:cNvSpPr txBox="1"/>
          <p:nvPr/>
        </p:nvSpPr>
        <p:spPr>
          <a:xfrm>
            <a:off x="829993" y="566678"/>
            <a:ext cx="10114671" cy="3108543"/>
          </a:xfrm>
          <a:prstGeom prst="rect">
            <a:avLst/>
          </a:prstGeom>
          <a:noFill/>
        </p:spPr>
        <p:txBody>
          <a:bodyPr wrap="square">
            <a:spAutoFit/>
          </a:bodyPr>
          <a:lstStyle/>
          <a:p>
            <a:pPr algn="ctr"/>
            <a:r>
              <a:rPr lang="es-MX" sz="2800" b="1" dirty="0">
                <a:solidFill>
                  <a:srgbClr val="0070C0"/>
                </a:solidFill>
              </a:rPr>
              <a:t>HISTORIA</a:t>
            </a:r>
          </a:p>
          <a:p>
            <a:pPr algn="just"/>
            <a:endParaRPr lang="es-MX" sz="2400" dirty="0"/>
          </a:p>
          <a:p>
            <a:pPr algn="just"/>
            <a:r>
              <a:rPr lang="es-MX" sz="2400" dirty="0"/>
              <a:t>En ese período, se incuba en nuestra cultura la naturalización y la normalización de la discriminación, la exclusión, la esclavitud, la injusticia, la inequidad, el sometimiento y la dictadura, a las cuales, también, se les da continuidad, desde la independencia, hasta el día de hoy, configurándose como la semilla que se va repitiendo de generación en generación, produciendo el mismo efecto; el intento por restarle dignidad al ser humano.</a:t>
            </a:r>
            <a:endParaRPr lang="es-CO" sz="2400" dirty="0"/>
          </a:p>
        </p:txBody>
      </p:sp>
    </p:spTree>
    <p:extLst>
      <p:ext uri="{BB962C8B-B14F-4D97-AF65-F5344CB8AC3E}">
        <p14:creationId xmlns:p14="http://schemas.microsoft.com/office/powerpoint/2010/main" val="214911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0F7473B-D322-4B84-9E9C-AB2465969215}"/>
              </a:ext>
            </a:extLst>
          </p:cNvPr>
          <p:cNvSpPr txBox="1"/>
          <p:nvPr/>
        </p:nvSpPr>
        <p:spPr>
          <a:xfrm>
            <a:off x="1086143" y="1231892"/>
            <a:ext cx="9625819" cy="4708981"/>
          </a:xfrm>
          <a:prstGeom prst="rect">
            <a:avLst/>
          </a:prstGeom>
          <a:noFill/>
        </p:spPr>
        <p:txBody>
          <a:bodyPr wrap="square">
            <a:spAutoFit/>
          </a:bodyPr>
          <a:lstStyle/>
          <a:p>
            <a:pPr algn="just"/>
            <a:r>
              <a:rPr lang="es-MX" sz="2000" dirty="0"/>
              <a:t>En el año 1991, marcamos un hito en nuestro compromiso con nuestra transformación hacia la construcción de una sociedad signada por un profundo respeto a los derechos humanos y a la naturaleza, cuando todos los colombianos, mediante un proceso constituyente, hicimos un proceso de creación colectiva de nuestra Carta Magna, a partir de la cual decidimos entendernos y actuar con la convicción de que “Colombia es un Estado Social de Derecho, organizado en forma de República unitaria, descentralizada, con autonomía de sus entidades territoriales, democrática, participativa y pluralista, fundada en el respeto de la dignidad humana, en el trabajo y la solidaridad de las personas que la integran y en la prevalencia del interés general”, nos trazamos un nuevo derrotero frente a la comprensión integral como nación que hace parte de la especie humana y como territorio que es tan solo una parte del planeta.</a:t>
            </a:r>
          </a:p>
          <a:p>
            <a:pPr algn="just"/>
            <a:endParaRPr lang="es-MX" sz="2000" dirty="0"/>
          </a:p>
          <a:p>
            <a:pPr algn="just"/>
            <a:r>
              <a:rPr lang="es-MX" sz="2000" b="0" i="0" u="none" strike="noStrike" baseline="0" dirty="0"/>
              <a:t>En el año de 1993, Colombia realiza la reforma en salud a través de la Ley 100 de 1993, mediante la cual crea el Sistema General de Seguridad Social en Salud (SGSSS).</a:t>
            </a:r>
          </a:p>
          <a:p>
            <a:pPr algn="just"/>
            <a:endParaRPr lang="es-CO" sz="2000" dirty="0"/>
          </a:p>
        </p:txBody>
      </p:sp>
      <p:sp>
        <p:nvSpPr>
          <p:cNvPr id="2" name="CuadroTexto 1">
            <a:extLst>
              <a:ext uri="{FF2B5EF4-FFF2-40B4-BE49-F238E27FC236}">
                <a16:creationId xmlns:a16="http://schemas.microsoft.com/office/drawing/2014/main" id="{9E0446F3-6355-4268-A127-13D113CD8D78}"/>
              </a:ext>
            </a:extLst>
          </p:cNvPr>
          <p:cNvSpPr txBox="1"/>
          <p:nvPr/>
        </p:nvSpPr>
        <p:spPr>
          <a:xfrm>
            <a:off x="1061525" y="770227"/>
            <a:ext cx="9650437" cy="461665"/>
          </a:xfrm>
          <a:prstGeom prst="rect">
            <a:avLst/>
          </a:prstGeom>
          <a:noFill/>
        </p:spPr>
        <p:txBody>
          <a:bodyPr wrap="square" rtlCol="0">
            <a:spAutoFit/>
          </a:bodyPr>
          <a:lstStyle/>
          <a:p>
            <a:pPr algn="ctr"/>
            <a:r>
              <a:rPr lang="es-CO" sz="2400" b="1" dirty="0">
                <a:solidFill>
                  <a:srgbClr val="0070C0"/>
                </a:solidFill>
              </a:rPr>
              <a:t>CARTA MAGNA</a:t>
            </a:r>
          </a:p>
        </p:txBody>
      </p:sp>
    </p:spTree>
    <p:extLst>
      <p:ext uri="{BB962C8B-B14F-4D97-AF65-F5344CB8AC3E}">
        <p14:creationId xmlns:p14="http://schemas.microsoft.com/office/powerpoint/2010/main" val="4265280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C269C2B-EF83-40FE-8576-3BCC0A325CE6}"/>
              </a:ext>
            </a:extLst>
          </p:cNvPr>
          <p:cNvSpPr txBox="1"/>
          <p:nvPr/>
        </p:nvSpPr>
        <p:spPr>
          <a:xfrm>
            <a:off x="1083214" y="1228397"/>
            <a:ext cx="9748910" cy="5016758"/>
          </a:xfrm>
          <a:prstGeom prst="rect">
            <a:avLst/>
          </a:prstGeom>
          <a:noFill/>
        </p:spPr>
        <p:txBody>
          <a:bodyPr wrap="square">
            <a:spAutoFit/>
          </a:bodyPr>
          <a:lstStyle/>
          <a:p>
            <a:pPr algn="just"/>
            <a:r>
              <a:rPr lang="es-MX" sz="2000" dirty="0"/>
              <a:t>De igual manera, el Sistema General de Seguridad Social en Salud, cuenta con normas que favorecen su implementación y orientan su objeto a garantizar los derechos irrenunciables de la persona y la comunidad para obtener la calidad de vida acorde con la dignidad humana. A este respecto, se pueden relacionar las siguientes normas:</a:t>
            </a:r>
          </a:p>
          <a:p>
            <a:pPr algn="just"/>
            <a:endParaRPr lang="es-MX" sz="2000" dirty="0"/>
          </a:p>
          <a:p>
            <a:pPr marL="285750" indent="-285750" algn="just">
              <a:buFont typeface="Arial" panose="020B0604020202020204" pitchFamily="34" charset="0"/>
              <a:buChar char="•"/>
            </a:pPr>
            <a:r>
              <a:rPr lang="es-MX" sz="2000" dirty="0"/>
              <a:t>La Ley 10 de 1990, define el modelo de descentralización, la Ley 715 de 2001 determina las competencias y la estructura financiera descentralizada.</a:t>
            </a:r>
          </a:p>
          <a:p>
            <a:pPr marL="285750" indent="-285750" algn="just">
              <a:buFont typeface="Arial" panose="020B0604020202020204" pitchFamily="34" charset="0"/>
              <a:buChar char="•"/>
            </a:pPr>
            <a:r>
              <a:rPr lang="es-MX" sz="2000" dirty="0"/>
              <a:t>La Ley 1164 de 2007 regula las condiciones del talento humano en salud.</a:t>
            </a:r>
          </a:p>
          <a:p>
            <a:pPr marL="285750" indent="-285750" algn="just">
              <a:buFont typeface="Arial" panose="020B0604020202020204" pitchFamily="34" charset="0"/>
              <a:buChar char="•"/>
            </a:pPr>
            <a:r>
              <a:rPr lang="es-MX" sz="2000" dirty="0"/>
              <a:t>El Decreto 780 de 2016 el cual compila el Decreto 1011 de 2006, establece el Sistema Obligatorio de Garantía de Calidad de la Atención de Salud del Sistema General de Seguridad Social en Salud.</a:t>
            </a:r>
          </a:p>
          <a:p>
            <a:pPr marL="285750" indent="-285750" algn="just">
              <a:buFont typeface="Arial" panose="020B0604020202020204" pitchFamily="34" charset="0"/>
              <a:buChar char="•"/>
            </a:pPr>
            <a:r>
              <a:rPr lang="es-MX" sz="2000" dirty="0"/>
              <a:t>La Ley 1955 de 2019 Plan Nacional de Desarrollo 2018-2022 “Pacto por Colombia, Pacto por la Equidad”. Además, reformas a través de las Leyes 1122 de 2007, 1438 de 2011 y 1751 de 2015 o Ley Estatutaria de la Salud.</a:t>
            </a:r>
          </a:p>
          <a:p>
            <a:pPr marL="285750" indent="-285750" algn="just">
              <a:buFont typeface="Arial" panose="020B0604020202020204" pitchFamily="34" charset="0"/>
              <a:buChar char="•"/>
            </a:pPr>
            <a:endParaRPr lang="es-MX" sz="2000" dirty="0"/>
          </a:p>
          <a:p>
            <a:pPr algn="just"/>
            <a:r>
              <a:rPr lang="es-MX" sz="2000" dirty="0">
                <a:solidFill>
                  <a:srgbClr val="FF0000"/>
                </a:solidFill>
              </a:rPr>
              <a:t>COLOCAR TODA LA PARTE NORMATIVA</a:t>
            </a:r>
            <a:endParaRPr lang="es-CO" sz="2000" dirty="0">
              <a:solidFill>
                <a:srgbClr val="FF0000"/>
              </a:solidFill>
            </a:endParaRPr>
          </a:p>
        </p:txBody>
      </p:sp>
      <p:sp>
        <p:nvSpPr>
          <p:cNvPr id="2" name="CuadroTexto 1">
            <a:extLst>
              <a:ext uri="{FF2B5EF4-FFF2-40B4-BE49-F238E27FC236}">
                <a16:creationId xmlns:a16="http://schemas.microsoft.com/office/drawing/2014/main" id="{D53C98A2-F925-4A82-B35E-E44435877E5E}"/>
              </a:ext>
            </a:extLst>
          </p:cNvPr>
          <p:cNvSpPr txBox="1"/>
          <p:nvPr/>
        </p:nvSpPr>
        <p:spPr>
          <a:xfrm>
            <a:off x="1097281" y="351692"/>
            <a:ext cx="9762977" cy="707886"/>
          </a:xfrm>
          <a:prstGeom prst="rect">
            <a:avLst/>
          </a:prstGeom>
          <a:noFill/>
        </p:spPr>
        <p:txBody>
          <a:bodyPr wrap="square" rtlCol="0">
            <a:spAutoFit/>
          </a:bodyPr>
          <a:lstStyle/>
          <a:p>
            <a:pPr algn="ctr"/>
            <a:r>
              <a:rPr lang="es-CO" sz="2000" b="1" dirty="0">
                <a:solidFill>
                  <a:srgbClr val="0070C0"/>
                </a:solidFill>
              </a:rPr>
              <a:t>NORMAS QUE FAVORECEN LA GARANGTIA DE LOS DERECHOS DE LA PERSONA Y COMUNIDAD</a:t>
            </a:r>
          </a:p>
        </p:txBody>
      </p:sp>
    </p:spTree>
    <p:extLst>
      <p:ext uri="{BB962C8B-B14F-4D97-AF65-F5344CB8AC3E}">
        <p14:creationId xmlns:p14="http://schemas.microsoft.com/office/powerpoint/2010/main" val="163623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A9DCAAD-75A9-4008-AA51-6C7BEA68AB97}"/>
              </a:ext>
            </a:extLst>
          </p:cNvPr>
          <p:cNvSpPr txBox="1"/>
          <p:nvPr/>
        </p:nvSpPr>
        <p:spPr>
          <a:xfrm>
            <a:off x="1403251" y="1185657"/>
            <a:ext cx="8964638" cy="2862322"/>
          </a:xfrm>
          <a:prstGeom prst="rect">
            <a:avLst/>
          </a:prstGeom>
          <a:noFill/>
        </p:spPr>
        <p:txBody>
          <a:bodyPr wrap="square">
            <a:spAutoFit/>
          </a:bodyPr>
          <a:lstStyle/>
          <a:p>
            <a:pPr algn="just"/>
            <a:r>
              <a:rPr lang="es-MX" dirty="0"/>
              <a:t>Para cumplir con los desafíos fundamentales que enfrenta el Sector Salud actual en Colombia, la presente Política Nacional de Humanización resalta la importancia del ser humano en el contexto de la salud, reconociendo y comprendiendo, de manera integral (biológica, psicológica, social, espiritual, cultural trascendente), nuestra condición humana, en tanto lo que somos, a la vez, como especie y como expresión planetaria.</a:t>
            </a:r>
          </a:p>
          <a:p>
            <a:pPr algn="just"/>
            <a:endParaRPr lang="es-MX" dirty="0"/>
          </a:p>
          <a:p>
            <a:r>
              <a:rPr lang="es-MX" dirty="0"/>
              <a:t>A continuación, se presenta una breve reseña, enfatizando los aportes en el siglo XX. A</a:t>
            </a:r>
          </a:p>
          <a:p>
            <a:r>
              <a:rPr lang="es-MX" dirty="0"/>
              <a:t>través de la historia de la humanidad, se han realizado varios esfuerzos por entender al ser</a:t>
            </a:r>
          </a:p>
          <a:p>
            <a:r>
              <a:rPr lang="es-MX" dirty="0"/>
              <a:t>humano como especie y como parte de la naturaleza, creando como corriente filosófica el</a:t>
            </a:r>
          </a:p>
          <a:p>
            <a:r>
              <a:rPr lang="es-MX" dirty="0"/>
              <a:t>humanismo</a:t>
            </a:r>
            <a:endParaRPr lang="es-CO" dirty="0"/>
          </a:p>
        </p:txBody>
      </p:sp>
    </p:spTree>
    <p:extLst>
      <p:ext uri="{BB962C8B-B14F-4D97-AF65-F5344CB8AC3E}">
        <p14:creationId xmlns:p14="http://schemas.microsoft.com/office/powerpoint/2010/main" val="348527033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1316</TotalTime>
  <Words>4581</Words>
  <Application>Microsoft Office PowerPoint</Application>
  <PresentationFormat>Panorámica</PresentationFormat>
  <Paragraphs>236</Paragraphs>
  <Slides>39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39</vt:i4>
      </vt:variant>
    </vt:vector>
  </HeadingPairs>
  <TitlesOfParts>
    <vt:vector size="46" baseType="lpstr">
      <vt:lpstr>Arial</vt:lpstr>
      <vt:lpstr>Arial,Bold</vt:lpstr>
      <vt:lpstr>Calibri</vt:lpstr>
      <vt:lpstr>Calibri Light</vt:lpstr>
      <vt:lpstr>Comic Sans MS</vt:lpstr>
      <vt:lpstr>Montserrat Black</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Pablo González Cañas</dc:creator>
  <cp:lastModifiedBy>johana andrea rojas giraldo</cp:lastModifiedBy>
  <cp:revision>76</cp:revision>
  <dcterms:created xsi:type="dcterms:W3CDTF">2020-08-01T22:10:19Z</dcterms:created>
  <dcterms:modified xsi:type="dcterms:W3CDTF">2021-04-15T16:32:08Z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267737</vt:lpwstr>
  </property>
  <property fmtid="{D5CDD505-2E9C-101B-9397-08002B2CF9AE}" pid="3" name="NXPowerLiteSettings">
    <vt:lpwstr>C7000400038000</vt:lpwstr>
  </property>
  <property fmtid="{D5CDD505-2E9C-101B-9397-08002B2CF9AE}" pid="4" name="NXPowerLiteVersion">
    <vt:lpwstr>S9.0.1</vt:lpwstr>
  </property>
</Properties>
</file>