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60" r:id="rId6"/>
    <p:sldId id="257" r:id="rId7"/>
    <p:sldId id="271" r:id="rId8"/>
    <p:sldId id="270" r:id="rId9"/>
    <p:sldId id="262" r:id="rId10"/>
    <p:sldId id="263" r:id="rId11"/>
    <p:sldId id="265" r:id="rId12"/>
    <p:sldId id="264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18"/>
    <a:srgbClr val="727070"/>
    <a:srgbClr val="A4A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224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2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97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692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07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294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275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230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932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190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42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D0CE-5128-414C-A023-A39569FB07FF}" type="datetimeFigureOut">
              <a:rPr lang="es-CO" smtClean="0"/>
              <a:t>24/05/2021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94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8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-172416" y="0"/>
            <a:ext cx="792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EMPAQUETADO DE PRODUCTOS DE TABACO O SUS DERIVADOS NO PODRÁN</a:t>
            </a:r>
            <a:endParaRPr lang="es-CO" sz="3600" b="1" dirty="0" smtClean="0">
              <a:solidFill>
                <a:srgbClr val="E20E18"/>
              </a:solidFill>
              <a:latin typeface="+mj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158767" y="1225554"/>
            <a:ext cx="6450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s-CO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dirigidos a menores de edad o ser especialmente atractivos para estos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sugerir que fumar contribuye al éxito atlético o deportivo, la popularidad, al éxito profesional o al éxito sexual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contener publicidad falsa o engañosa recurriendo a expresiones tales como cigarrillos “suaves”, “ligeros”, “light”, “</a:t>
            </a:r>
            <a:r>
              <a:rPr lang="es-CO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Mild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o “bajo en alquitrán, nicotina y monóxido de carbono</a:t>
            </a:r>
            <a:r>
              <a:rPr lang="es-C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59" y="3188177"/>
            <a:ext cx="1771481" cy="181129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 bwMode="auto">
          <a:xfrm>
            <a:off x="10334159" y="1403870"/>
            <a:ext cx="1461829" cy="100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10310" r="23541" b="25430"/>
          <a:stretch>
            <a:fillRect/>
          </a:stretch>
        </p:blipFill>
        <p:spPr bwMode="auto">
          <a:xfrm>
            <a:off x="9072021" y="2807673"/>
            <a:ext cx="1262138" cy="11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>
            <a:fillRect/>
          </a:stretch>
        </p:blipFill>
        <p:spPr bwMode="auto">
          <a:xfrm>
            <a:off x="10456459" y="4278670"/>
            <a:ext cx="1377447" cy="12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3773" y="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>
                <a:solidFill>
                  <a:srgbClr val="FF0000"/>
                </a:solidFill>
              </a:rPr>
              <a:t>NORMATIVIDAD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4" y="1002732"/>
            <a:ext cx="5609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1109 de 2006 convenio marco </a:t>
            </a:r>
            <a:r>
              <a:rPr lang="es-CO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oms</a:t>
            </a:r>
            <a:endParaRPr lang="es-CO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1335 2009 ley antitabaco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1841 de 2013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Adopta el Plan Decenal de Salud Pública 2012 – 2021. 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6045 de 2014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Por la cual se adoptó el Plan Nacional de Seguridad y Salud en el Trabajo 2013-2021 </a:t>
            </a: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477" y="1692323"/>
            <a:ext cx="1771481" cy="181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66" y="2129051"/>
            <a:ext cx="2479517" cy="21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" y="-18998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2809" y="0"/>
            <a:ext cx="817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800" dirty="0" smtClean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ARTICULO </a:t>
            </a:r>
            <a:r>
              <a:rPr lang="es-CO" sz="2800" dirty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PROHIBICIÓN DE VENDER PRODUCTOS DE TABACO A MENORES DE EDAD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114146" y="939715"/>
            <a:ext cx="64418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  <a:defRPr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Respirar aire puro libre de humo de tabaco y sus derivados.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Protestar cuando se enciendan cigarrillos, tabaco y sus derivados en sitios en donde su consumo se encuentre prohibido por la presente ley, 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O" sz="2000" b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Exigir la publicidad masiva de los efectos nocivos y mortales que produce el tabaco y la exposición al humo del tabaco.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autoridad competente el incumplimiento de lo previsto en la presente ley.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22" y="566761"/>
            <a:ext cx="1771481" cy="181129"/>
          </a:xfrm>
          <a:prstGeom prst="rect">
            <a:avLst/>
          </a:prstGeom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"/>
          <a:stretch>
            <a:fillRect/>
          </a:stretch>
        </p:blipFill>
        <p:spPr bwMode="auto">
          <a:xfrm>
            <a:off x="9929050" y="3842279"/>
            <a:ext cx="1443895" cy="13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13602"/>
          <a:stretch>
            <a:fillRect/>
          </a:stretch>
        </p:blipFill>
        <p:spPr bwMode="auto">
          <a:xfrm>
            <a:off x="9911883" y="1432271"/>
            <a:ext cx="1444758" cy="12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bajo 1"/>
          <p:cNvSpPr/>
          <p:nvPr/>
        </p:nvSpPr>
        <p:spPr>
          <a:xfrm>
            <a:off x="10634262" y="2988860"/>
            <a:ext cx="365834" cy="56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7629099" y="3964862"/>
            <a:ext cx="54590" cy="4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derecha 13"/>
          <p:cNvSpPr/>
          <p:nvPr/>
        </p:nvSpPr>
        <p:spPr>
          <a:xfrm>
            <a:off x="7368329" y="1013749"/>
            <a:ext cx="1520136" cy="46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9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7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25061" y="-5306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rgbClr val="FF0000"/>
                </a:solidFill>
              </a:rPr>
              <a:t>Que pasa cuando dejas de fumar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30304" y="1678675"/>
            <a:ext cx="356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17" y="554823"/>
            <a:ext cx="1771481" cy="181129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6" y="735952"/>
            <a:ext cx="5151592" cy="49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6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96" y="202247"/>
            <a:ext cx="9659155" cy="6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6640" y="809767"/>
            <a:ext cx="6804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80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GRACIAS</a:t>
            </a:r>
            <a:endParaRPr lang="es-CO" sz="8000" b="1" dirty="0" smtClean="0"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63372" y="4036005"/>
            <a:ext cx="8618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0000"/>
                </a:solidFill>
              </a:rPr>
              <a:t> </a:t>
            </a:r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HEIDY ARRIAGA 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TERAPEUTA RESPIRATORIA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SECRETARIA DE SALUD PUBLICA Y SEGURIDAD SOCIAL DEL MUNICIPIO DE PEREIRA</a:t>
            </a:r>
            <a:endParaRPr lang="es-CO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58526" y="0"/>
            <a:ext cx="43396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500" dirty="0" smtClean="0">
                <a:solidFill>
                  <a:schemeClr val="bg1"/>
                </a:solidFill>
                <a:latin typeface="Montserrat Black" panose="00000A00000000000000" pitchFamily="2" charset="0"/>
              </a:rPr>
              <a:t>INTRODUCCION</a:t>
            </a:r>
            <a:endParaRPr lang="es-CO" sz="45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1070" y="784830"/>
            <a:ext cx="65236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Tabaquismo un problema de salud </a:t>
            </a:r>
            <a:r>
              <a:rPr lang="es-CO" sz="2800" b="1" dirty="0" smtClean="0">
                <a:solidFill>
                  <a:schemeClr val="bg1"/>
                </a:solidFill>
              </a:rPr>
              <a:t>pública</a:t>
            </a:r>
          </a:p>
          <a:p>
            <a:endParaRPr lang="es-419" sz="2800" b="1" dirty="0">
              <a:solidFill>
                <a:schemeClr val="bg1"/>
              </a:solidFill>
            </a:endParaRPr>
          </a:p>
          <a:p>
            <a:endParaRPr lang="es-CO" sz="2800" dirty="0">
              <a:solidFill>
                <a:schemeClr val="bg1"/>
              </a:solidFill>
            </a:endParaRPr>
          </a:p>
          <a:p>
            <a:r>
              <a:rPr lang="es-CO" sz="2800" dirty="0">
                <a:solidFill>
                  <a:schemeClr val="bg1"/>
                </a:solidFill>
              </a:rPr>
              <a:t>El consumo de tabaco y la exposición al humo de tabaco ocasionan graves consecuencias en la salud, en la economía, el ambiente y a la </a:t>
            </a:r>
            <a:r>
              <a:rPr lang="es-CO" sz="2800" dirty="0" smtClean="0">
                <a:solidFill>
                  <a:schemeClr val="bg1"/>
                </a:solidFill>
              </a:rPr>
              <a:t>sociedad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1070" y="3647152"/>
            <a:ext cx="8618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</a:rPr>
              <a:t>Las </a:t>
            </a:r>
            <a:r>
              <a:rPr lang="es-CO" sz="2800" dirty="0">
                <a:solidFill>
                  <a:schemeClr val="bg1"/>
                </a:solidFill>
              </a:rPr>
              <a:t>muertes atribuidas a este factor se relacionan principalmente con el cáncer</a:t>
            </a:r>
            <a:r>
              <a:rPr lang="es-CO" sz="28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CO" sz="2800" dirty="0" smtClean="0">
                <a:solidFill>
                  <a:schemeClr val="bg1"/>
                </a:solidFill>
              </a:rPr>
              <a:t> </a:t>
            </a:r>
            <a:r>
              <a:rPr lang="es-CO" sz="2800" dirty="0">
                <a:solidFill>
                  <a:schemeClr val="bg1"/>
                </a:solidFill>
              </a:rPr>
              <a:t>las enfermedades respiratorias, las enfermedades cardiovasculares, el deterioro de la salud </a:t>
            </a:r>
            <a:r>
              <a:rPr lang="es-CO" sz="2800" dirty="0" smtClean="0">
                <a:solidFill>
                  <a:schemeClr val="bg1"/>
                </a:solidFill>
              </a:rPr>
              <a:t>men</a:t>
            </a:r>
            <a:r>
              <a:rPr lang="es-CO" sz="2800" dirty="0" smtClean="0"/>
              <a:t>tal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12539" y="2963103"/>
            <a:ext cx="6499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objetivo de la ley 1335/2009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3994" y="4623011"/>
            <a:ext cx="5931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dirty="0"/>
              <a:t>prevención de la iniciación en el </a:t>
            </a:r>
            <a:r>
              <a:rPr lang="es-CO" sz="4800" dirty="0" smtClean="0"/>
              <a:t>hábito </a:t>
            </a:r>
            <a:r>
              <a:rPr lang="es-CO" sz="4800" dirty="0" err="1" smtClean="0"/>
              <a:t>tabaquico</a:t>
            </a:r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35374" y="656136"/>
            <a:ext cx="43010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err="1" smtClean="0">
                <a:solidFill>
                  <a:srgbClr val="727070"/>
                </a:solidFill>
                <a:latin typeface="Montserrat Medium" panose="00000600000000000000" pitchFamily="2" charset="0"/>
              </a:rPr>
              <a:t>Politicas</a:t>
            </a: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 publicas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C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ampañas de sensibilizacion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P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ublicidad controlada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E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ducaciion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R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utas de asistencia a fumadores</a:t>
            </a:r>
          </a:p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86733" y="26248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dirty="0" smtClean="0">
                <a:solidFill>
                  <a:srgbClr val="727070"/>
                </a:solidFill>
                <a:latin typeface="Montserrat Black" panose="00000A00000000000000" pitchFamily="2" charset="0"/>
              </a:rPr>
              <a:t>MEDIANTE</a:t>
            </a:r>
            <a:endParaRPr lang="es-CO" sz="2800" b="1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98798" y="4249994"/>
            <a:ext cx="33528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23987" y="331070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800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2410" y="756164"/>
            <a:ext cx="308610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01.</a:t>
            </a:r>
            <a:endParaRPr lang="es-CO" sz="16000" dirty="0"/>
          </a:p>
        </p:txBody>
      </p:sp>
    </p:spTree>
    <p:extLst>
      <p:ext uri="{BB962C8B-B14F-4D97-AF65-F5344CB8AC3E}">
        <p14:creationId xmlns:p14="http://schemas.microsoft.com/office/powerpoint/2010/main" val="31345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evocartoon Campaña contra el Cigar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365" y="1030513"/>
            <a:ext cx="10261600" cy="5772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251200" y="205455"/>
            <a:ext cx="477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4000" b="1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SENSIBILIZACION</a:t>
            </a:r>
            <a:endParaRPr lang="es-CO" sz="4000" b="1" dirty="0">
              <a:solidFill>
                <a:srgbClr val="E20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" y="3359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095777" y="1795561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QUE ES EL TABACO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356221" y="3105016"/>
            <a:ext cx="184731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75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02304" y="2693711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humo del cigarrillo es una completa mezcla de</a:t>
            </a:r>
            <a:r>
              <a:rPr lang="es-ES" altLang="es-CO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altLang="es-CO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DE 4.000 SUSTANCIAS QUIMICAS TOXICAS: </a:t>
            </a: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alt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toxinas</a:t>
            </a:r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arsénico, amoniaco, monóxido de carbono, entre otros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84" y="2174098"/>
            <a:ext cx="3166281" cy="26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295603"/>
            <a:ext cx="8816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</a:rPr>
              <a:t>PRODUCTOS DE TABACO, DERIVADOS Y DISPOSITIVOS ELECTRÓNICOS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31" y="2504024"/>
            <a:ext cx="35694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narguile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IQOS</a:t>
            </a:r>
            <a:endParaRPr lang="es-CO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rapé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tabaco de mascar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Vapeadores</a:t>
            </a:r>
            <a:endParaRPr lang="es-CO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1" y="1586522"/>
            <a:ext cx="1771481" cy="181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44" y="2107206"/>
            <a:ext cx="2809874" cy="26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6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s01.epimg.net/betech/imagenes/2018/02/26/portada/1519682727_193071_1519682996_sumario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69" y="4253800"/>
            <a:ext cx="3024353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3-eu-west-1.amazonaws.com/images.linnlive.com/d4cf250f63918acf8e5d11b6bfddb6ba/f144e44c-4fc1-4f90-9867-f424c615ec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705382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elindependiente.com/wp-content/uploads/2016/12/iqos-1440x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8" y="4253800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c3qtar97pgxg.cloudfront.net/wp-content/uploads/2012/07/tabaco-mas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4" y="759015"/>
            <a:ext cx="3143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revista-portalesmedicos.com/revista-medica/wp-content/uploads/1-pulmon-EPOC-pulmon-norm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1" y="2920621"/>
            <a:ext cx="2598418" cy="16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 rot="2336343">
            <a:off x="3878581" y="2097253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 derecha 7"/>
          <p:cNvSpPr/>
          <p:nvPr/>
        </p:nvSpPr>
        <p:spPr>
          <a:xfrm rot="8776247">
            <a:off x="7416133" y="2074460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3050083">
            <a:off x="7442579" y="5104387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 rot="19716827">
            <a:off x="3905507" y="5076255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880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asse.es/salud/img/d_alveolopulmon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93526"/>
            <a:ext cx="3488377" cy="28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3.mm.bing.net/th?id=OIP.88RjJM_urQTOteYHDVYMdQHaFu&amp;pid=Api&amp;P=0&amp;w=211&amp;h=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043590"/>
            <a:ext cx="3488377" cy="26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0.pngocean.com/files/594/405/100/pulmonary-alveolus-lung-bronchus-pulmonary-circulation-respiratory-tract-bl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93526"/>
            <a:ext cx="3548419" cy="30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c/Centrilobular_emphysema_865_lores.jpg/1200px-Centrilobular_emphysema_865_lo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043590"/>
            <a:ext cx="3548419" cy="27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9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90112" y="279696"/>
            <a:ext cx="53039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0000"/>
                </a:solidFill>
                <a:latin typeface="+mj-lt"/>
              </a:rPr>
              <a:t>SABIAS QUE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41195" y="1150218"/>
            <a:ext cx="5622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tabaco es absorbido en los pulmones y llega al cerebro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segundos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la inhalación y permanece en el cuerpo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horas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limita las actividades y el rendimiento físico de la persona.</a:t>
            </a:r>
          </a:p>
          <a:p>
            <a:pPr algn="just" fontAlgn="auto">
              <a:defRPr/>
            </a:pP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apagar un cigarrillo sus componentes duran en el ambiente por 5 horas mas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66" y="2613926"/>
            <a:ext cx="1771481" cy="1811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2111088"/>
            <a:ext cx="2800350" cy="26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400</Words>
  <Application>Microsoft Office PowerPoint</Application>
  <PresentationFormat>Panorámica</PresentationFormat>
  <Paragraphs>56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Montserrat Black</vt:lpstr>
      <vt:lpstr>Montserrat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González Cañas</dc:creator>
  <cp:lastModifiedBy>Cuenta Microsoft</cp:lastModifiedBy>
  <cp:revision>30</cp:revision>
  <dcterms:created xsi:type="dcterms:W3CDTF">2020-08-01T22:10:19Z</dcterms:created>
  <dcterms:modified xsi:type="dcterms:W3CDTF">2021-05-24T12:48:48Z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267737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