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7" r:id="rId5"/>
    <p:sldId id="260" r:id="rId6"/>
    <p:sldId id="257" r:id="rId7"/>
    <p:sldId id="271" r:id="rId8"/>
    <p:sldId id="270" r:id="rId9"/>
    <p:sldId id="262" r:id="rId10"/>
    <p:sldId id="263" r:id="rId11"/>
    <p:sldId id="265" r:id="rId12"/>
    <p:sldId id="264" r:id="rId13"/>
    <p:sldId id="266" r:id="rId14"/>
    <p:sldId id="268" r:id="rId15"/>
    <p:sldId id="269" r:id="rId1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E18"/>
    <a:srgbClr val="727070"/>
    <a:srgbClr val="A4A3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74" d="100"/>
          <a:sy n="74" d="100"/>
        </p:scale>
        <p:origin x="4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7D0CE-5128-414C-A023-A39569FB07FF}" type="datetimeFigureOut">
              <a:rPr lang="es-CO" smtClean="0"/>
              <a:t>19/09/2021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AC8A-B3E1-4F75-8EFF-2AB62962D6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42242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7D0CE-5128-414C-A023-A39569FB07FF}" type="datetimeFigureOut">
              <a:rPr lang="es-CO" smtClean="0"/>
              <a:t>19/09/2021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AC8A-B3E1-4F75-8EFF-2AB62962D6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28298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7D0CE-5128-414C-A023-A39569FB07FF}" type="datetimeFigureOut">
              <a:rPr lang="es-CO" smtClean="0"/>
              <a:t>19/09/2021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AC8A-B3E1-4F75-8EFF-2AB62962D6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49705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7D0CE-5128-414C-A023-A39569FB07FF}" type="datetimeFigureOut">
              <a:rPr lang="es-CO" smtClean="0"/>
              <a:t>19/09/2021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AC8A-B3E1-4F75-8EFF-2AB62962D6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46926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7D0CE-5128-414C-A023-A39569FB07FF}" type="datetimeFigureOut">
              <a:rPr lang="es-CO" smtClean="0"/>
              <a:t>19/09/2021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AC8A-B3E1-4F75-8EFF-2AB62962D6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44075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7D0CE-5128-414C-A023-A39569FB07FF}" type="datetimeFigureOut">
              <a:rPr lang="es-CO" smtClean="0"/>
              <a:t>19/09/2021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AC8A-B3E1-4F75-8EFF-2AB62962D6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82940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7D0CE-5128-414C-A023-A39569FB07FF}" type="datetimeFigureOut">
              <a:rPr lang="es-CO" smtClean="0"/>
              <a:t>19/09/2021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AC8A-B3E1-4F75-8EFF-2AB62962D6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02757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7D0CE-5128-414C-A023-A39569FB07FF}" type="datetimeFigureOut">
              <a:rPr lang="es-CO" smtClean="0"/>
              <a:t>19/09/2021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AC8A-B3E1-4F75-8EFF-2AB62962D6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92303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7D0CE-5128-414C-A023-A39569FB07FF}" type="datetimeFigureOut">
              <a:rPr lang="es-CO" smtClean="0"/>
              <a:t>19/09/2021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AC8A-B3E1-4F75-8EFF-2AB62962D6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09320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7D0CE-5128-414C-A023-A39569FB07FF}" type="datetimeFigureOut">
              <a:rPr lang="es-CO" smtClean="0"/>
              <a:t>19/09/2021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AC8A-B3E1-4F75-8EFF-2AB62962D6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31906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7D0CE-5128-414C-A023-A39569FB07FF}" type="datetimeFigureOut">
              <a:rPr lang="es-CO" smtClean="0"/>
              <a:t>19/09/2021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AC8A-B3E1-4F75-8EFF-2AB62962D6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83423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7D0CE-5128-414C-A023-A39569FB07FF}" type="datetimeFigureOut">
              <a:rPr lang="es-CO" smtClean="0"/>
              <a:t>19/09/2021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6AC8A-B3E1-4F75-8EFF-2AB62962D6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05940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982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38" y="0"/>
            <a:ext cx="12192000" cy="68580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-172416" y="0"/>
            <a:ext cx="7924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EMPAQUETADO DE PRODUCTOS DE TABACO O SUS DERIVADOS NO PODRÁN</a:t>
            </a:r>
            <a:endParaRPr lang="es-CO" sz="3600" b="1" dirty="0" smtClean="0">
              <a:solidFill>
                <a:srgbClr val="E20E18"/>
              </a:solidFill>
              <a:latin typeface="+mj-lt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-158767" y="1225554"/>
            <a:ext cx="645038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defRPr/>
            </a:pPr>
            <a:r>
              <a:rPr lang="es-CO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ser </a:t>
            </a:r>
            <a:r>
              <a:rPr lang="es-CO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dirigidos a menores de edad o ser especialmente atractivos para estos</a:t>
            </a:r>
          </a:p>
          <a:p>
            <a:pPr marL="268834" indent="-268834" algn="just">
              <a:lnSpc>
                <a:spcPct val="115000"/>
              </a:lnSpc>
              <a:buFontTx/>
              <a:buAutoNum type="alphaLcParenR"/>
              <a:defRPr/>
            </a:pPr>
            <a:r>
              <a:rPr lang="es-CO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sugerir que fumar contribuye al éxito atlético o deportivo, la popularidad, al éxito profesional o al éxito sexual</a:t>
            </a:r>
          </a:p>
          <a:p>
            <a:pPr marL="268834" indent="-268834" algn="just">
              <a:lnSpc>
                <a:spcPct val="115000"/>
              </a:lnSpc>
              <a:buFontTx/>
              <a:buAutoNum type="alphaLcParenR"/>
              <a:defRPr/>
            </a:pPr>
            <a:r>
              <a:rPr lang="es-CO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contener publicidad falsa o engañosa recurriendo a expresiones tales como cigarrillos “suaves”, “ligeros”, “light”, “</a:t>
            </a:r>
            <a:r>
              <a:rPr lang="es-CO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Mild</a:t>
            </a:r>
            <a:r>
              <a:rPr lang="es-CO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”, o “bajo en alquitrán, nicotina y monóxido de carbono</a:t>
            </a:r>
            <a:r>
              <a:rPr lang="es-CO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”.</a:t>
            </a:r>
            <a:endParaRPr lang="es-ES" sz="24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459" y="3188177"/>
            <a:ext cx="1771481" cy="181129"/>
          </a:xfrm>
          <a:prstGeom prst="rect">
            <a:avLst/>
          </a:prstGeom>
        </p:spPr>
      </p:pic>
      <p:pic>
        <p:nvPicPr>
          <p:cNvPr id="7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8" b="13878"/>
          <a:stretch>
            <a:fillRect/>
          </a:stretch>
        </p:blipFill>
        <p:spPr bwMode="auto">
          <a:xfrm>
            <a:off x="10334159" y="1403870"/>
            <a:ext cx="1461829" cy="1009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0" t="10310" r="23541" b="25430"/>
          <a:stretch>
            <a:fillRect/>
          </a:stretch>
        </p:blipFill>
        <p:spPr bwMode="auto">
          <a:xfrm>
            <a:off x="9072021" y="2807673"/>
            <a:ext cx="1262138" cy="117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"/>
          <a:stretch>
            <a:fillRect/>
          </a:stretch>
        </p:blipFill>
        <p:spPr bwMode="auto">
          <a:xfrm>
            <a:off x="10456459" y="4278670"/>
            <a:ext cx="1377447" cy="122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38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182" y="0"/>
            <a:ext cx="12192000" cy="68580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63773" y="0"/>
            <a:ext cx="8816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3600" b="1" dirty="0" smtClean="0">
                <a:solidFill>
                  <a:srgbClr val="FF0000"/>
                </a:solidFill>
              </a:rPr>
              <a:t>NORMATIVIDAD</a:t>
            </a:r>
            <a:endParaRPr lang="es-CO" sz="3600" dirty="0">
              <a:solidFill>
                <a:srgbClr val="FF0000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63774" y="1002732"/>
            <a:ext cx="560923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Ley 1109 de 2006 convenio marco </a:t>
            </a:r>
            <a:r>
              <a:rPr lang="es-CO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oms</a:t>
            </a:r>
            <a:endParaRPr lang="es-CO" sz="2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/>
            <a:endParaRPr lang="es-CO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/>
            <a:r>
              <a:rPr lang="es-CO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Ley 1335 2009 ley antitabaco</a:t>
            </a:r>
            <a:endParaRPr lang="es-CO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/>
            <a:r>
              <a:rPr lang="es-CO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</a:p>
          <a:p>
            <a:pPr algn="just"/>
            <a:r>
              <a:rPr lang="es-CO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Resolución 1841 de 2013</a:t>
            </a:r>
            <a:r>
              <a:rPr lang="es-CO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es-CO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Adopta el Plan Decenal de Salud Pública 2012 – 2021. </a:t>
            </a:r>
            <a:endParaRPr lang="es-CO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/>
            <a:r>
              <a:rPr lang="es-CO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</a:p>
          <a:p>
            <a:pPr algn="just"/>
            <a:r>
              <a:rPr lang="es-CO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Resolución 6045 de 2014</a:t>
            </a:r>
            <a:r>
              <a:rPr lang="es-CO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Por la cual se adoptó el Plan Nacional de Seguridad y Salud en el Trabajo 2013-2021 </a:t>
            </a:r>
          </a:p>
          <a:p>
            <a:pPr algn="just"/>
            <a:r>
              <a:rPr lang="es-CO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477" y="1692323"/>
            <a:ext cx="1771481" cy="18112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766" y="2129051"/>
            <a:ext cx="2479517" cy="21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00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94" y="-18998"/>
            <a:ext cx="12192000" cy="68580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272809" y="0"/>
            <a:ext cx="81743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CO" sz="2800" dirty="0" smtClean="0">
                <a:solidFill>
                  <a:srgbClr val="E20E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ARTICULO </a:t>
            </a:r>
            <a:r>
              <a:rPr lang="es-CO" sz="2800" dirty="0">
                <a:solidFill>
                  <a:srgbClr val="E20E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PROHIBICIÓN DE VENDER PRODUCTOS DE TABACO A MENORES DE EDAD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-114146" y="939715"/>
            <a:ext cx="644189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  <a:defRPr/>
            </a:pPr>
            <a:r>
              <a:rPr lang="es-CO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Respirar aire puro libre de humo de tabaco y sus derivados.</a:t>
            </a:r>
          </a:p>
          <a:p>
            <a:pPr algn="just">
              <a:defRPr/>
            </a:pPr>
            <a:endParaRPr lang="es-CO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s-CO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s-CO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Protestar cuando se enciendan cigarrillos, tabaco y sus derivados en sitios en donde su consumo se encuentre prohibido por la presente ley, </a:t>
            </a:r>
            <a:endParaRPr lang="es-CO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lang="es-CO" sz="2000" b="1" u="sng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s-CO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s-CO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Exigir la publicidad masiva de los efectos nocivos y mortales que produce el tabaco y la exposición al humo del tabaco.</a:t>
            </a:r>
          </a:p>
          <a:p>
            <a:pPr algn="just">
              <a:defRPr/>
            </a:pPr>
            <a:endParaRPr lang="es-CO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s-CO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lang="es-CO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Informar </a:t>
            </a:r>
            <a:r>
              <a:rPr lang="es-CO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la autoridad competente el incumplimiento de lo previsto en la presente ley.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522" y="566761"/>
            <a:ext cx="1771481" cy="181129"/>
          </a:xfrm>
          <a:prstGeom prst="rect">
            <a:avLst/>
          </a:prstGeom>
        </p:spPr>
      </p:pic>
      <p:pic>
        <p:nvPicPr>
          <p:cNvPr id="6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5"/>
          <a:stretch>
            <a:fillRect/>
          </a:stretch>
        </p:blipFill>
        <p:spPr bwMode="auto">
          <a:xfrm>
            <a:off x="9929050" y="3842279"/>
            <a:ext cx="1443895" cy="130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" r="13602"/>
          <a:stretch>
            <a:fillRect/>
          </a:stretch>
        </p:blipFill>
        <p:spPr bwMode="auto">
          <a:xfrm>
            <a:off x="9911883" y="1432271"/>
            <a:ext cx="1444758" cy="1268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lecha abajo 1"/>
          <p:cNvSpPr/>
          <p:nvPr/>
        </p:nvSpPr>
        <p:spPr>
          <a:xfrm>
            <a:off x="10634262" y="2988860"/>
            <a:ext cx="365834" cy="5655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5" name="Conector recto de flecha 4"/>
          <p:cNvCxnSpPr/>
          <p:nvPr/>
        </p:nvCxnSpPr>
        <p:spPr>
          <a:xfrm flipV="1">
            <a:off x="7629099" y="3964862"/>
            <a:ext cx="54590" cy="475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lecha derecha 13"/>
          <p:cNvSpPr/>
          <p:nvPr/>
        </p:nvSpPr>
        <p:spPr>
          <a:xfrm>
            <a:off x="7368329" y="1013749"/>
            <a:ext cx="1520136" cy="4629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2790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057"/>
            <a:ext cx="12192000" cy="68580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325061" y="-53060"/>
            <a:ext cx="8816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 smtClean="0">
                <a:solidFill>
                  <a:srgbClr val="FF0000"/>
                </a:solidFill>
              </a:rPr>
              <a:t>Que pasa cuando dejas de fumar</a:t>
            </a:r>
            <a:endParaRPr lang="es-CO" sz="3600" dirty="0">
              <a:solidFill>
                <a:srgbClr val="FF0000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630304" y="1678675"/>
            <a:ext cx="3569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2800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017" y="554823"/>
            <a:ext cx="1771481" cy="181129"/>
          </a:xfrm>
          <a:prstGeom prst="rect">
            <a:avLst/>
          </a:prstGeom>
        </p:spPr>
      </p:pic>
      <p:pic>
        <p:nvPicPr>
          <p:cNvPr id="12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26" y="735952"/>
            <a:ext cx="5151592" cy="4927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261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296" y="202247"/>
            <a:ext cx="9659155" cy="652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60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76640" y="809767"/>
            <a:ext cx="68047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8000" b="1" dirty="0" smtClean="0">
                <a:solidFill>
                  <a:srgbClr val="FF0000"/>
                </a:solidFill>
                <a:latin typeface="Montserrat Black" panose="00000A00000000000000" pitchFamily="2" charset="0"/>
              </a:rPr>
              <a:t>GRACIAS</a:t>
            </a:r>
            <a:endParaRPr lang="es-CO" sz="8000" b="1" dirty="0" smtClean="0">
              <a:solidFill>
                <a:srgbClr val="FF0000"/>
              </a:solidFill>
              <a:latin typeface="Montserrat Black" panose="00000A00000000000000" pitchFamily="2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563372" y="4036005"/>
            <a:ext cx="86186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 smtClean="0">
                <a:solidFill>
                  <a:srgbClr val="FF0000"/>
                </a:solidFill>
              </a:rPr>
              <a:t> </a:t>
            </a:r>
            <a:r>
              <a:rPr lang="es-CO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HEIDY ARRIAGA </a:t>
            </a:r>
          </a:p>
          <a:p>
            <a:pPr algn="ctr"/>
            <a:r>
              <a:rPr lang="es-CO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TERAPEUTA RESPIRATORIA</a:t>
            </a:r>
          </a:p>
          <a:p>
            <a:pPr algn="ctr"/>
            <a:r>
              <a:rPr lang="es-CO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SECRETARIA DE SALUD PUBLICA Y SEGURIDAD SOCIAL DEL MUNICIPIO DE PEREIRA</a:t>
            </a:r>
            <a:endParaRPr lang="es-CO" sz="3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86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758526" y="0"/>
            <a:ext cx="433965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4500" dirty="0" smtClean="0">
                <a:solidFill>
                  <a:schemeClr val="bg1"/>
                </a:solidFill>
                <a:latin typeface="Montserrat Black" panose="00000A00000000000000" pitchFamily="2" charset="0"/>
              </a:rPr>
              <a:t>INTRODUCCION</a:t>
            </a:r>
            <a:endParaRPr lang="es-CO" sz="4500" dirty="0" smtClean="0">
              <a:solidFill>
                <a:schemeClr val="bg1"/>
              </a:solidFill>
              <a:latin typeface="Montserrat Black" panose="00000A00000000000000" pitchFamily="2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91070" y="784830"/>
            <a:ext cx="652362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chemeClr val="bg1"/>
                </a:solidFill>
              </a:rPr>
              <a:t>Tabaquismo un problema de salud </a:t>
            </a:r>
            <a:r>
              <a:rPr lang="es-CO" sz="2800" b="1" dirty="0" smtClean="0">
                <a:solidFill>
                  <a:schemeClr val="bg1"/>
                </a:solidFill>
              </a:rPr>
              <a:t>pública</a:t>
            </a:r>
          </a:p>
          <a:p>
            <a:endParaRPr lang="es-419" sz="2800" b="1" dirty="0">
              <a:solidFill>
                <a:schemeClr val="bg1"/>
              </a:solidFill>
            </a:endParaRPr>
          </a:p>
          <a:p>
            <a:endParaRPr lang="es-CO" sz="2800" dirty="0">
              <a:solidFill>
                <a:schemeClr val="bg1"/>
              </a:solidFill>
            </a:endParaRPr>
          </a:p>
          <a:p>
            <a:r>
              <a:rPr lang="es-CO" sz="2800" dirty="0">
                <a:solidFill>
                  <a:schemeClr val="bg1"/>
                </a:solidFill>
              </a:rPr>
              <a:t>El consumo de tabaco y la exposición al humo de tabaco ocasionan graves consecuencias en la salud, en la economía, el ambiente y a la </a:t>
            </a:r>
            <a:r>
              <a:rPr lang="es-CO" sz="2800" dirty="0" smtClean="0">
                <a:solidFill>
                  <a:schemeClr val="bg1"/>
                </a:solidFill>
              </a:rPr>
              <a:t>sociedad</a:t>
            </a:r>
            <a:endParaRPr lang="es-CO" sz="2800" dirty="0" smtClean="0">
              <a:solidFill>
                <a:schemeClr val="bg1"/>
              </a:solidFill>
              <a:latin typeface="Montserrat Black" panose="00000A00000000000000" pitchFamily="2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91070" y="3647152"/>
            <a:ext cx="86186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 smtClean="0">
                <a:solidFill>
                  <a:schemeClr val="bg1"/>
                </a:solidFill>
              </a:rPr>
              <a:t>Las </a:t>
            </a:r>
            <a:r>
              <a:rPr lang="es-CO" sz="2800" dirty="0">
                <a:solidFill>
                  <a:schemeClr val="bg1"/>
                </a:solidFill>
              </a:rPr>
              <a:t>muertes atribuidas a este factor se relacionan principalmente con el cáncer</a:t>
            </a:r>
            <a:r>
              <a:rPr lang="es-CO" sz="2800" dirty="0" smtClean="0">
                <a:solidFill>
                  <a:schemeClr val="bg1"/>
                </a:solidFill>
              </a:rPr>
              <a:t>,</a:t>
            </a:r>
          </a:p>
          <a:p>
            <a:r>
              <a:rPr lang="es-CO" sz="2800" dirty="0" smtClean="0">
                <a:solidFill>
                  <a:schemeClr val="bg1"/>
                </a:solidFill>
              </a:rPr>
              <a:t> </a:t>
            </a:r>
            <a:r>
              <a:rPr lang="es-CO" sz="2800" dirty="0">
                <a:solidFill>
                  <a:schemeClr val="bg1"/>
                </a:solidFill>
              </a:rPr>
              <a:t>las enfermedades respiratorias, las enfermedades cardiovasculares, el deterioro de la salud </a:t>
            </a:r>
            <a:r>
              <a:rPr lang="es-CO" sz="2800" dirty="0" smtClean="0">
                <a:solidFill>
                  <a:schemeClr val="bg1"/>
                </a:solidFill>
              </a:rPr>
              <a:t>men</a:t>
            </a:r>
            <a:r>
              <a:rPr lang="es-CO" sz="2800" dirty="0" smtClean="0"/>
              <a:t>tal</a:t>
            </a:r>
            <a:endParaRPr lang="es-CO" sz="2800" dirty="0" smtClean="0">
              <a:solidFill>
                <a:schemeClr val="bg1"/>
              </a:solidFill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69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30513"/>
            <a:ext cx="827314" cy="163017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-112539" y="2963103"/>
            <a:ext cx="6499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500" dirty="0" smtClean="0">
                <a:solidFill>
                  <a:srgbClr val="E20E18"/>
                </a:solidFill>
                <a:latin typeface="Montserrat Black" panose="00000A00000000000000" pitchFamily="2" charset="0"/>
              </a:rPr>
              <a:t>objetivo de la ley 1335/2009 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652634" y="4028976"/>
            <a:ext cx="18473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O" sz="4500" dirty="0" smtClean="0">
              <a:solidFill>
                <a:srgbClr val="E20E18"/>
              </a:solidFill>
              <a:latin typeface="Montserrat Black" panose="00000A00000000000000" pitchFamily="2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03994" y="4623011"/>
            <a:ext cx="59310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800" dirty="0"/>
              <a:t>prevención de la iniciación en el </a:t>
            </a:r>
            <a:r>
              <a:rPr lang="es-CO" sz="4800" dirty="0" smtClean="0"/>
              <a:t>hábito </a:t>
            </a:r>
            <a:r>
              <a:rPr lang="es-CO" sz="4800" dirty="0" err="1" smtClean="0"/>
              <a:t>tabaquico</a:t>
            </a:r>
            <a:endParaRPr lang="es-CO" sz="4500" dirty="0" smtClean="0">
              <a:solidFill>
                <a:srgbClr val="E20E18"/>
              </a:solidFill>
              <a:latin typeface="Montserrat Black" panose="00000A00000000000000" pitchFamily="2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6935374" y="656136"/>
            <a:ext cx="4301050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s-CO" sz="2000" b="1" dirty="0" err="1" smtClean="0">
                <a:solidFill>
                  <a:srgbClr val="727070"/>
                </a:solidFill>
                <a:latin typeface="Montserrat Medium" panose="00000600000000000000" pitchFamily="2" charset="0"/>
              </a:rPr>
              <a:t>Politicas</a:t>
            </a:r>
            <a:r>
              <a:rPr lang="es-CO" sz="2000" b="1" dirty="0" smtClean="0">
                <a:solidFill>
                  <a:srgbClr val="727070"/>
                </a:solidFill>
                <a:latin typeface="Montserrat Medium" panose="00000600000000000000" pitchFamily="2" charset="0"/>
              </a:rPr>
              <a:t> publicas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CO" sz="2000" b="1" dirty="0" smtClean="0">
                <a:solidFill>
                  <a:srgbClr val="727070"/>
                </a:solidFill>
                <a:latin typeface="Montserrat Medium" panose="00000600000000000000" pitchFamily="2" charset="0"/>
              </a:rPr>
              <a:t>C</a:t>
            </a:r>
            <a:r>
              <a:rPr lang="es-419" sz="2000" b="1" dirty="0" smtClean="0">
                <a:solidFill>
                  <a:srgbClr val="727070"/>
                </a:solidFill>
                <a:latin typeface="Montserrat Medium" panose="00000600000000000000" pitchFamily="2" charset="0"/>
              </a:rPr>
              <a:t>ampañas de sensibilizacion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CO" sz="2000" b="1" dirty="0" smtClean="0">
                <a:solidFill>
                  <a:srgbClr val="727070"/>
                </a:solidFill>
                <a:latin typeface="Montserrat Medium" panose="00000600000000000000" pitchFamily="2" charset="0"/>
              </a:rPr>
              <a:t>P</a:t>
            </a:r>
            <a:r>
              <a:rPr lang="es-419" sz="2000" b="1" dirty="0" smtClean="0">
                <a:solidFill>
                  <a:srgbClr val="727070"/>
                </a:solidFill>
                <a:latin typeface="Montserrat Medium" panose="00000600000000000000" pitchFamily="2" charset="0"/>
              </a:rPr>
              <a:t>ublicidad controlada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CO" sz="2000" b="1" dirty="0" smtClean="0">
                <a:solidFill>
                  <a:srgbClr val="727070"/>
                </a:solidFill>
                <a:latin typeface="Montserrat Medium" panose="00000600000000000000" pitchFamily="2" charset="0"/>
              </a:rPr>
              <a:t>E</a:t>
            </a:r>
            <a:r>
              <a:rPr lang="es-419" sz="2000" b="1" dirty="0" smtClean="0">
                <a:solidFill>
                  <a:srgbClr val="727070"/>
                </a:solidFill>
                <a:latin typeface="Montserrat Medium" panose="00000600000000000000" pitchFamily="2" charset="0"/>
              </a:rPr>
              <a:t>ducaciion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CO" sz="2000" b="1" dirty="0" smtClean="0">
                <a:solidFill>
                  <a:srgbClr val="727070"/>
                </a:solidFill>
                <a:latin typeface="Montserrat Medium" panose="00000600000000000000" pitchFamily="2" charset="0"/>
              </a:rPr>
              <a:t>R</a:t>
            </a:r>
            <a:r>
              <a:rPr lang="es-419" sz="2000" b="1" dirty="0" smtClean="0">
                <a:solidFill>
                  <a:srgbClr val="727070"/>
                </a:solidFill>
                <a:latin typeface="Montserrat Medium" panose="00000600000000000000" pitchFamily="2" charset="0"/>
              </a:rPr>
              <a:t>utas de asistencia a fumadores</a:t>
            </a:r>
          </a:p>
          <a:p>
            <a:endParaRPr lang="es-CO" sz="1300" dirty="0">
              <a:solidFill>
                <a:srgbClr val="727070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386733" y="262483"/>
            <a:ext cx="1903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2800" b="1" dirty="0" smtClean="0">
                <a:solidFill>
                  <a:srgbClr val="727070"/>
                </a:solidFill>
                <a:latin typeface="Montserrat Black" panose="00000A00000000000000" pitchFamily="2" charset="0"/>
              </a:rPr>
              <a:t>MEDIANTE</a:t>
            </a:r>
            <a:endParaRPr lang="es-CO" sz="2800" b="1" dirty="0" smtClean="0">
              <a:solidFill>
                <a:srgbClr val="727070"/>
              </a:solidFill>
              <a:latin typeface="Montserrat Black" panose="00000A00000000000000" pitchFamily="2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6898798" y="4249994"/>
            <a:ext cx="335288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1300" dirty="0">
              <a:solidFill>
                <a:srgbClr val="727070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7723987" y="331070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O" sz="2800" dirty="0" smtClean="0">
              <a:solidFill>
                <a:srgbClr val="727070"/>
              </a:solidFill>
              <a:latin typeface="Montserrat Black" panose="00000A00000000000000" pitchFamily="2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532410" y="756164"/>
            <a:ext cx="3086101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6000" dirty="0" smtClean="0">
                <a:solidFill>
                  <a:srgbClr val="E20E18"/>
                </a:solidFill>
                <a:latin typeface="Montserrat Black" panose="00000A00000000000000" pitchFamily="2" charset="0"/>
              </a:rPr>
              <a:t>01.</a:t>
            </a:r>
            <a:endParaRPr lang="es-CO" sz="16000" dirty="0"/>
          </a:p>
        </p:txBody>
      </p:sp>
    </p:spTree>
    <p:extLst>
      <p:ext uri="{BB962C8B-B14F-4D97-AF65-F5344CB8AC3E}">
        <p14:creationId xmlns:p14="http://schemas.microsoft.com/office/powerpoint/2010/main" val="313456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evocartoon Campaña contra el Cigar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365" y="1030513"/>
            <a:ext cx="10261600" cy="57721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30513"/>
            <a:ext cx="827314" cy="163017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52634" y="4028976"/>
            <a:ext cx="18473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O" sz="4500" dirty="0" smtClean="0">
              <a:solidFill>
                <a:srgbClr val="E20E18"/>
              </a:solidFill>
              <a:latin typeface="Montserrat Black" panose="00000A00000000000000" pitchFamily="2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3251200" y="205455"/>
            <a:ext cx="4775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4000" b="1" dirty="0" smtClean="0">
                <a:solidFill>
                  <a:srgbClr val="E20E18"/>
                </a:solidFill>
                <a:latin typeface="Montserrat Black" panose="00000A00000000000000" pitchFamily="2" charset="0"/>
              </a:rPr>
              <a:t>SENSIBILIZACION</a:t>
            </a:r>
            <a:endParaRPr lang="es-CO" sz="4000" b="1" dirty="0">
              <a:solidFill>
                <a:srgbClr val="E20E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07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1" y="3359"/>
            <a:ext cx="12192000" cy="6858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095777" y="1795561"/>
            <a:ext cx="3134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b="1" dirty="0" smtClean="0">
                <a:solidFill>
                  <a:srgbClr val="FF0000"/>
                </a:solidFill>
                <a:latin typeface="Montserrat Black" panose="00000A00000000000000" pitchFamily="2" charset="0"/>
              </a:rPr>
              <a:t>QUE ES EL TABACO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8356221" y="3105016"/>
            <a:ext cx="184731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O" sz="2750" dirty="0" smtClean="0">
              <a:solidFill>
                <a:srgbClr val="E20E18"/>
              </a:solidFill>
              <a:latin typeface="Montserrat Black" panose="00000A00000000000000" pitchFamily="2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8202304" y="2693711"/>
            <a:ext cx="3657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es-CO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 humo del cigarrillo es una completa mezcla de</a:t>
            </a:r>
            <a:r>
              <a:rPr lang="es-ES" altLang="es-CO" sz="20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altLang="es-CO" sz="2000" b="1" u="sng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 DE 4.000 SUSTANCIAS QUIMICAS TOXICAS: </a:t>
            </a:r>
            <a:endParaRPr lang="es-CO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s-ES" altLang="es-CO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toxinas</a:t>
            </a:r>
            <a:r>
              <a:rPr lang="es-ES" altLang="es-CO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arsénico, amoniaco, monóxido de carbono, entre otros</a:t>
            </a:r>
            <a:endParaRPr lang="es-CO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Montserrat Black" panose="00000A00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384" y="2174098"/>
            <a:ext cx="3166281" cy="2603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78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182" y="0"/>
            <a:ext cx="12192000" cy="68580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0" y="295603"/>
            <a:ext cx="8816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 smtClean="0">
                <a:solidFill>
                  <a:srgbClr val="FF0000"/>
                </a:solidFill>
              </a:rPr>
              <a:t>PRODUCTOS DE TABACO, DERIVADOS Y DISPOSITIVOS ELECTRÓNICOS</a:t>
            </a:r>
            <a:endParaRPr lang="es-CO" sz="3600" dirty="0">
              <a:solidFill>
                <a:srgbClr val="FF0000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637731" y="2504024"/>
            <a:ext cx="356941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narguile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IQOS</a:t>
            </a:r>
            <a:endParaRPr lang="es-CO" sz="2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rapé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tabaco de mascar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Vapeadores</a:t>
            </a:r>
            <a:endParaRPr lang="es-CO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31" y="1586522"/>
            <a:ext cx="1771481" cy="18112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944" y="2107206"/>
            <a:ext cx="2809874" cy="264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262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s01.epimg.net/betech/imagenes/2018/02/26/portada/1519682727_193071_1519682996_sumario_norm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369" y="4253800"/>
            <a:ext cx="3024353" cy="240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3-eu-west-1.amazonaws.com/images.linnlive.com/d4cf250f63918acf8e5d11b6bfddb6ba/f144e44c-4fc1-4f90-9867-f424c615ec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47" y="705382"/>
            <a:ext cx="3398292" cy="240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www.elindependiente.com/wp-content/uploads/2016/12/iqos-1440x8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48" y="4253800"/>
            <a:ext cx="3398292" cy="240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dc3qtar97pgxg.cloudfront.net/wp-content/uploads/2012/07/tabaco-masca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14" y="759015"/>
            <a:ext cx="314325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www.revista-portalesmedicos.com/revista-medica/wp-content/uploads/1-pulmon-EPOC-pulmon-norma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941" y="2920621"/>
            <a:ext cx="2598418" cy="165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echa derecha 1"/>
          <p:cNvSpPr/>
          <p:nvPr/>
        </p:nvSpPr>
        <p:spPr>
          <a:xfrm rot="2336343">
            <a:off x="3878581" y="2097253"/>
            <a:ext cx="873509" cy="341194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Flecha derecha 7"/>
          <p:cNvSpPr/>
          <p:nvPr/>
        </p:nvSpPr>
        <p:spPr>
          <a:xfrm rot="8776247">
            <a:off x="7416133" y="2074460"/>
            <a:ext cx="873509" cy="341194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Flecha derecha 8"/>
          <p:cNvSpPr/>
          <p:nvPr/>
        </p:nvSpPr>
        <p:spPr>
          <a:xfrm rot="13050083">
            <a:off x="7442579" y="5104387"/>
            <a:ext cx="873509" cy="341194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Flecha derecha 9"/>
          <p:cNvSpPr/>
          <p:nvPr/>
        </p:nvSpPr>
        <p:spPr>
          <a:xfrm rot="19716827">
            <a:off x="3905507" y="5076255"/>
            <a:ext cx="873509" cy="341194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2880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asse.es/salud/img/d_alveolopulmon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4" y="493526"/>
            <a:ext cx="3488377" cy="288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tse3.mm.bing.net/th?id=OIP.88RjJM_urQTOteYHDVYMdQHaFu&amp;pid=Api&amp;P=0&amp;w=211&amp;h=1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4" y="4043590"/>
            <a:ext cx="3488377" cy="269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0.pngocean.com/files/594/405/100/pulmonary-alveolus-lung-bronchus-pulmonary-circulation-respiratory-tract-bloo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923" y="493526"/>
            <a:ext cx="3548419" cy="303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upload.wikimedia.org/wikipedia/commons/thumb/a/ac/Centrilobular_emphysema_865_lores.jpg/1200px-Centrilobular_emphysema_865_lor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923" y="4043590"/>
            <a:ext cx="3548419" cy="278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09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490112" y="279696"/>
            <a:ext cx="530396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500" b="1" dirty="0" smtClean="0">
                <a:solidFill>
                  <a:srgbClr val="FF0000"/>
                </a:solidFill>
                <a:latin typeface="+mj-lt"/>
              </a:rPr>
              <a:t>SABIAS QUE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341195" y="1150218"/>
            <a:ext cx="56228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defRPr/>
            </a:pPr>
            <a:r>
              <a:rPr lang="es-CO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 tabaco es absorbido en los pulmones y llega al cerebro </a:t>
            </a:r>
            <a:r>
              <a:rPr lang="es-CO" sz="2400" b="1" u="sng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segundos </a:t>
            </a:r>
            <a:r>
              <a:rPr lang="es-CO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después de la inhalación y permanece en el cuerpo </a:t>
            </a:r>
            <a:r>
              <a:rPr lang="es-CO" sz="2400" b="1" u="sng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horas </a:t>
            </a:r>
            <a:r>
              <a:rPr lang="es-CO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 limita las actividades y el rendimiento físico de la persona.</a:t>
            </a:r>
          </a:p>
          <a:p>
            <a:pPr algn="just" fontAlgn="auto">
              <a:defRPr/>
            </a:pPr>
            <a:endParaRPr lang="es-CO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 fontAlgn="auto">
              <a:defRPr/>
            </a:pPr>
            <a:r>
              <a:rPr lang="es-CO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Después de apagar un cigarrillo sus componentes duran en el ambiente por 5 horas mas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466" y="2613926"/>
            <a:ext cx="1771481" cy="18112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650" y="2111088"/>
            <a:ext cx="2800350" cy="263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740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3119</TotalTime>
  <Words>400</Words>
  <Application>Microsoft Office PowerPoint</Application>
  <PresentationFormat>Panorámica</PresentationFormat>
  <Paragraphs>56</Paragraphs>
  <Slides>15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Montserrat Black</vt:lpstr>
      <vt:lpstr>Montserrat Medium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Pablo González Cañas</dc:creator>
  <cp:lastModifiedBy>Cuenta Microsoft</cp:lastModifiedBy>
  <cp:revision>32</cp:revision>
  <dcterms:created xsi:type="dcterms:W3CDTF">2020-08-01T22:10:19Z</dcterms:created>
  <dcterms:modified xsi:type="dcterms:W3CDTF">2021-09-19T12:19:08Z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267737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S9.0.1</vt:lpwstr>
  </property>
</Properties>
</file>