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7" r:id="rId6"/>
    <p:sldId id="264" r:id="rId7"/>
    <p:sldId id="266" r:id="rId8"/>
    <p:sldId id="268" r:id="rId9"/>
    <p:sldId id="265" r:id="rId10"/>
    <p:sldId id="263" r:id="rId11"/>
    <p:sldId id="25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3/05/2021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7365" y="1535986"/>
            <a:ext cx="6499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>
                <a:latin typeface="+mj-lt"/>
              </a:rPr>
              <a:t>Zona amarilla y manejo de crisis </a:t>
            </a:r>
            <a:endParaRPr lang="es-ES" sz="2800" dirty="0">
              <a:latin typeface="+mj-lt"/>
            </a:endParaRPr>
          </a:p>
          <a:p>
            <a:pPr algn="just"/>
            <a:r>
              <a:rPr lang="es-ES" sz="2800" dirty="0">
                <a:latin typeface="+mj-lt"/>
              </a:rPr>
              <a:t>Un individuo con asma, debido a factores, externos puede presentar aparición de síntomas que lo </a:t>
            </a:r>
            <a:r>
              <a:rPr lang="es-ES" sz="2800" dirty="0" smtClean="0">
                <a:latin typeface="+mj-lt"/>
              </a:rPr>
              <a:t>sitúe en </a:t>
            </a:r>
            <a:r>
              <a:rPr lang="es-ES" sz="2800" dirty="0">
                <a:latin typeface="+mj-lt"/>
              </a:rPr>
              <a:t>una crisis aguda que requiera atención porque no resuelve con las medidas tomadas en casa </a:t>
            </a:r>
            <a:endParaRPr lang="es-ES" sz="2800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177089" y="351215"/>
            <a:ext cx="63657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400" b="1" dirty="0">
                <a:solidFill>
                  <a:srgbClr val="FF0000"/>
                </a:solidFill>
                <a:latin typeface="+mj-lt"/>
              </a:rPr>
              <a:t>Manejo de exacerbaciones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273637" y="1905486"/>
            <a:ext cx="156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00000"/>
                </a:solidFill>
                <a:latin typeface="Cambria Math" panose="02040503050406030204" pitchFamily="18" charset="0"/>
              </a:rPr>
              <a:t>Inhaloterapia </a:t>
            </a:r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9327257" y="2413233"/>
            <a:ext cx="1595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00000"/>
                </a:solidFill>
                <a:latin typeface="Cambria" panose="02040503050406030204" pitchFamily="18" charset="0"/>
              </a:rPr>
              <a:t>esteroide </a:t>
            </a:r>
            <a:r>
              <a:rPr lang="es-CO" dirty="0" smtClean="0">
                <a:solidFill>
                  <a:srgbClr val="000000"/>
                </a:solidFill>
                <a:latin typeface="Cambria" panose="02040503050406030204" pitchFamily="18" charset="0"/>
              </a:rPr>
              <a:t>oral </a:t>
            </a:r>
            <a:endParaRPr lang="es-CO" dirty="0"/>
          </a:p>
        </p:txBody>
      </p:sp>
      <p:sp>
        <p:nvSpPr>
          <p:cNvPr id="6" name="Flecha derecha 5"/>
          <p:cNvSpPr/>
          <p:nvPr/>
        </p:nvSpPr>
        <p:spPr>
          <a:xfrm>
            <a:off x="7646296" y="2166928"/>
            <a:ext cx="1105469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20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82" y="0"/>
            <a:ext cx="12192000" cy="68580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430835" y="2774499"/>
            <a:ext cx="53039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GRACIAS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44734" y="3730526"/>
            <a:ext cx="60975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HEIDY ARRIAGA MOSQUERA</a:t>
            </a:r>
          </a:p>
          <a:p>
            <a:pPr algn="ctr"/>
            <a:r>
              <a:rPr lang="es-419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TERAPEUTA RESPIRATORIA </a:t>
            </a:r>
          </a:p>
          <a:p>
            <a:pPr algn="ctr"/>
            <a:r>
              <a:rPr lang="es-419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SECRETARIA DE SALUD PUBLICA Y SEGURIDAD SOCIAL</a:t>
            </a:r>
            <a:endParaRPr lang="es-CO" sz="2800" b="1" dirty="0">
              <a:solidFill>
                <a:srgbClr val="FF0000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24" y="3076349"/>
            <a:ext cx="1771481" cy="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16938" y="791570"/>
            <a:ext cx="155683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500" b="1" dirty="0" smtClean="0">
                <a:solidFill>
                  <a:schemeClr val="bg1"/>
                </a:solidFill>
                <a:latin typeface="+mj-lt"/>
              </a:rPr>
              <a:t>ASMA</a:t>
            </a:r>
            <a:endParaRPr lang="es-CO" sz="45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8443" y="3398459"/>
            <a:ext cx="7321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2800" b="1" dirty="0">
                <a:latin typeface="+mj-lt"/>
              </a:rPr>
              <a:t>síntomas respiratorios recurrentes o persistentes como sibilancias, disnea, tos crónica (duración mayor a 8 semanas) que empeoran en la noche o madrugada y varían en intensidad y duración </a:t>
            </a:r>
            <a:endParaRPr lang="en-GB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3219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b="1" dirty="0" smtClean="0">
                <a:solidFill>
                  <a:srgbClr val="FF0000"/>
                </a:solidFill>
                <a:latin typeface="+mj-lt"/>
              </a:rPr>
              <a:t>FACTORES DE RIESGO</a:t>
            </a:r>
            <a:endParaRPr lang="es-CO" sz="28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37365" y="2023279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 </a:t>
            </a:r>
            <a:r>
              <a:rPr lang="es-CO" b="1" dirty="0">
                <a:solidFill>
                  <a:schemeClr val="tx1"/>
                </a:solidFill>
              </a:rPr>
              <a:t>Antecedentes </a:t>
            </a:r>
            <a:r>
              <a:rPr lang="es-CO" b="1" dirty="0" smtClean="0">
                <a:solidFill>
                  <a:schemeClr val="tx1"/>
                </a:solidFill>
              </a:rPr>
              <a:t>familiares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837365" y="4369578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0000"/>
                </a:solidFill>
                <a:latin typeface="+mj-lt"/>
              </a:rPr>
              <a:t>infecciosos,</a:t>
            </a:r>
            <a:r>
              <a:rPr lang="es-CO" b="1" dirty="0" smtClean="0">
                <a:latin typeface="+mj-lt"/>
              </a:rPr>
              <a:t>. </a:t>
            </a:r>
            <a:endParaRPr lang="es-CO" b="1" dirty="0">
              <a:latin typeface="+mj-lt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7911153" y="4278596"/>
            <a:ext cx="3296741" cy="101903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  <a:latin typeface="+mj-lt"/>
              </a:rPr>
              <a:t>ambientales</a:t>
            </a:r>
            <a:endParaRPr lang="es-CO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8073337" y="2023278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+mj-lt"/>
              </a:rPr>
              <a:t>fisicos</a:t>
            </a:r>
            <a:endParaRPr lang="es-E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365205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87512" y="1120656"/>
            <a:ext cx="649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+mj-lt"/>
              </a:rPr>
              <a:t> </a:t>
            </a:r>
            <a:endParaRPr lang="es-ES" sz="3600" dirty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24416" y="412770"/>
            <a:ext cx="8107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smtClean="0">
                <a:solidFill>
                  <a:srgbClr val="FF0000"/>
                </a:solidFill>
              </a:rPr>
              <a:t>SÍNTOMAS Y SIGNOS RELACIONADOS</a:t>
            </a:r>
            <a:endParaRPr lang="es-CO" sz="40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https://tse3.explicit.bing.net/th?id=OIP.mfpbi6IdyO_hWHs1_4S1_wHaEr&amp;pid=Api&amp;P=0&amp;w=292&amp;h=1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566" y="2679806"/>
            <a:ext cx="4020058" cy="25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dondear rectángulo de esquina sencilla 1"/>
          <p:cNvSpPr/>
          <p:nvPr/>
        </p:nvSpPr>
        <p:spPr>
          <a:xfrm>
            <a:off x="2579447" y="1294455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tos</a:t>
            </a:r>
          </a:p>
          <a:p>
            <a:pPr algn="ctr"/>
            <a:endParaRPr lang="es-CO" dirty="0"/>
          </a:p>
        </p:txBody>
      </p:sp>
      <p:sp>
        <p:nvSpPr>
          <p:cNvPr id="9" name="Redondear rectángulo de esquina sencilla 8"/>
          <p:cNvSpPr/>
          <p:nvPr/>
        </p:nvSpPr>
        <p:spPr>
          <a:xfrm>
            <a:off x="7738758" y="5501822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Dificultad respiratoria.</a:t>
            </a:r>
          </a:p>
        </p:txBody>
      </p:sp>
      <p:sp>
        <p:nvSpPr>
          <p:cNvPr id="10" name="Redondear rectángulo de esquina sencilla 9"/>
          <p:cNvSpPr/>
          <p:nvPr/>
        </p:nvSpPr>
        <p:spPr>
          <a:xfrm>
            <a:off x="9171773" y="2840939"/>
            <a:ext cx="3020227" cy="1555431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 desencadenan o empeoran con el ejercicio, la exposición a mascotas, al aire frío o húmedo, la risa y las emociones.</a:t>
            </a:r>
            <a:endParaRPr lang="es-CO" dirty="0"/>
          </a:p>
        </p:txBody>
      </p:sp>
      <p:sp>
        <p:nvSpPr>
          <p:cNvPr id="12" name="Redondear rectángulo de esquina sencilla 11"/>
          <p:cNvSpPr/>
          <p:nvPr/>
        </p:nvSpPr>
        <p:spPr>
          <a:xfrm>
            <a:off x="2757288" y="5574361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• Empeoran en la noche o en las madrugadas.</a:t>
            </a:r>
            <a:endParaRPr lang="es-CO" dirty="0">
              <a:solidFill>
                <a:srgbClr val="E20E18"/>
              </a:solidFill>
            </a:endParaRPr>
          </a:p>
        </p:txBody>
      </p:sp>
      <p:sp>
        <p:nvSpPr>
          <p:cNvPr id="13" name="Redondear rectángulo de esquina sencilla 12"/>
          <p:cNvSpPr/>
          <p:nvPr/>
        </p:nvSpPr>
        <p:spPr>
          <a:xfrm>
            <a:off x="7505439" y="1359018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sibilancias generalizadas</a:t>
            </a:r>
          </a:p>
        </p:txBody>
      </p:sp>
      <p:sp>
        <p:nvSpPr>
          <p:cNvPr id="14" name="Redondear rectángulo de esquina sencilla 13"/>
          <p:cNvSpPr/>
          <p:nvPr/>
        </p:nvSpPr>
        <p:spPr>
          <a:xfrm>
            <a:off x="609232" y="3015339"/>
            <a:ext cx="2775413" cy="1597604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Presión torácica. En especial si los síntomas: • Son frecuentes y recurrentes</a:t>
            </a:r>
          </a:p>
        </p:txBody>
      </p:sp>
    </p:spTree>
    <p:extLst>
      <p:ext uri="{BB962C8B-B14F-4D97-AF65-F5344CB8AC3E}">
        <p14:creationId xmlns:p14="http://schemas.microsoft.com/office/powerpoint/2010/main" val="35721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837" y="1037560"/>
            <a:ext cx="64992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 </a:t>
            </a:r>
            <a:r>
              <a:rPr lang="es-ES" sz="2000" b="1" dirty="0">
                <a:latin typeface="+mj-lt"/>
              </a:rPr>
              <a:t>La presencia de más de uno de </a:t>
            </a:r>
            <a:r>
              <a:rPr lang="es-ES" sz="2000" b="1" dirty="0" smtClean="0">
                <a:latin typeface="+mj-lt"/>
              </a:rPr>
              <a:t>los </a:t>
            </a:r>
            <a:r>
              <a:rPr lang="es-ES" sz="2000" b="1" dirty="0">
                <a:latin typeface="+mj-lt"/>
              </a:rPr>
              <a:t>síntomas y </a:t>
            </a:r>
            <a:r>
              <a:rPr lang="es-ES" sz="2000" b="1" dirty="0" smtClean="0">
                <a:latin typeface="+mj-lt"/>
              </a:rPr>
              <a:t>signos Ocurren </a:t>
            </a:r>
            <a:r>
              <a:rPr lang="es-ES" sz="2000" b="1" dirty="0">
                <a:latin typeface="+mj-lt"/>
              </a:rPr>
              <a:t>sin necesidad de un cuadro infeccioso del tracto respiratorio superior que los acompañe</a:t>
            </a:r>
            <a:r>
              <a:rPr lang="es-ES" sz="2000" b="1" dirty="0" smtClean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+mj-lt"/>
              </a:rPr>
              <a:t> Se </a:t>
            </a:r>
            <a:r>
              <a:rPr lang="es-ES" sz="2000" b="1" dirty="0">
                <a:latin typeface="+mj-lt"/>
              </a:rPr>
              <a:t>acompañan de </a:t>
            </a:r>
            <a:r>
              <a:rPr lang="es-ES" sz="2000" b="1" dirty="0" smtClean="0">
                <a:latin typeface="+mj-lt"/>
              </a:rPr>
              <a:t>a </a:t>
            </a:r>
            <a:r>
              <a:rPr lang="es-ES" sz="2000" b="1" dirty="0">
                <a:latin typeface="+mj-lt"/>
              </a:rPr>
              <a:t>la auscultación pulmonar</a:t>
            </a:r>
            <a:r>
              <a:rPr lang="es-ES" sz="2000" b="1" dirty="0" smtClean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+mj-lt"/>
              </a:rPr>
              <a:t>  </a:t>
            </a:r>
            <a:r>
              <a:rPr lang="es-ES" sz="2000" b="1" dirty="0">
                <a:latin typeface="+mj-lt"/>
              </a:rPr>
              <a:t>Mejoran, </a:t>
            </a:r>
            <a:r>
              <a:rPr lang="es-ES" sz="2000" b="1" dirty="0" smtClean="0">
                <a:latin typeface="+mj-lt"/>
              </a:rPr>
              <a:t>a </a:t>
            </a:r>
            <a:r>
              <a:rPr lang="es-ES" sz="2000" b="1" dirty="0">
                <a:latin typeface="+mj-lt"/>
              </a:rPr>
              <a:t>igual que la función pulmonar, en respuesta a una adecuada terapia. </a:t>
            </a:r>
            <a:endParaRPr lang="es-ES" sz="2000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CO" sz="2800" b="1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275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DIAGNOSTICO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863989" y="291798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diagnóstica una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espirometría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 pre y pos broncodilatador, si esta es positiva, el diagnóstico de asma está confirmado, </a:t>
            </a:r>
            <a:endParaRPr lang="es-ES" sz="2000" b="1" dirty="0" smtClean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es-ES" sz="2000" b="1" dirty="0" smtClean="0">
                <a:solidFill>
                  <a:srgbClr val="000000"/>
                </a:solidFill>
                <a:latin typeface="+mj-lt"/>
              </a:rPr>
              <a:t>en 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caso de que sea negativa, el paciente se debe someter a </a:t>
            </a:r>
            <a:r>
              <a:rPr lang="es-ES" sz="2000" b="1" dirty="0" smtClean="0">
                <a:solidFill>
                  <a:srgbClr val="000000"/>
                </a:solidFill>
                <a:latin typeface="+mj-lt"/>
              </a:rPr>
              <a:t>una. 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85023" y="5016853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, de preferencia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metacolina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, si esta es negativa, se deben descartar diagnósticos diferenciales y derivar a la ruta correspondiente. Una 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 positiva hace el diagnóstico de asma</a:t>
            </a:r>
            <a:endParaRPr lang="es-CO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686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88147" y="1263664"/>
            <a:ext cx="6499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>
                <a:latin typeface="+mj-lt"/>
              </a:rPr>
              <a:t>radiografía de tórax</a:t>
            </a:r>
            <a:r>
              <a:rPr lang="es-ES" sz="3200" b="1" dirty="0" smtClean="0">
                <a:latin typeface="+mj-lt"/>
              </a:rPr>
              <a:t>, </a:t>
            </a:r>
          </a:p>
          <a:p>
            <a:pPr algn="just"/>
            <a:r>
              <a:rPr lang="es-ES" sz="3200" b="1" dirty="0" smtClean="0">
                <a:latin typeface="+mj-lt"/>
              </a:rPr>
              <a:t>de</a:t>
            </a:r>
            <a:r>
              <a:rPr lang="es-CO" sz="3200" b="1" dirty="0" err="1" smtClean="0">
                <a:latin typeface="+mj-lt"/>
              </a:rPr>
              <a:t>rmatitis</a:t>
            </a:r>
            <a:r>
              <a:rPr lang="es-CO" sz="3200" b="1" dirty="0" smtClean="0">
                <a:latin typeface="+mj-lt"/>
              </a:rPr>
              <a:t> </a:t>
            </a:r>
            <a:r>
              <a:rPr lang="es-CO" sz="3200" b="1" dirty="0">
                <a:latin typeface="+mj-lt"/>
              </a:rPr>
              <a:t>atópica</a:t>
            </a:r>
            <a:r>
              <a:rPr lang="es-ES" sz="3200" b="1" dirty="0" smtClean="0">
                <a:latin typeface="+mj-lt"/>
              </a:rPr>
              <a:t> </a:t>
            </a:r>
          </a:p>
          <a:p>
            <a:pPr algn="just"/>
            <a:r>
              <a:rPr lang="es-ES" sz="3200" b="1" dirty="0" smtClean="0">
                <a:latin typeface="+mj-lt"/>
              </a:rPr>
              <a:t>niveles </a:t>
            </a:r>
            <a:r>
              <a:rPr lang="es-ES" sz="3200" b="1" dirty="0">
                <a:latin typeface="+mj-lt"/>
              </a:rPr>
              <a:t>de </a:t>
            </a:r>
            <a:r>
              <a:rPr lang="es-ES" sz="3200" b="1" dirty="0" err="1" smtClean="0">
                <a:latin typeface="+mj-lt"/>
              </a:rPr>
              <a:t>eosinofilia</a:t>
            </a:r>
            <a:r>
              <a:rPr lang="es-ES" sz="3200" b="1" dirty="0" smtClean="0">
                <a:latin typeface="+mj-lt"/>
              </a:rPr>
              <a:t> 4</a:t>
            </a:r>
            <a:r>
              <a:rPr lang="es-ES" dirty="0" smtClean="0"/>
              <a:t>%</a:t>
            </a:r>
            <a:endParaRPr lang="es-CO" b="1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275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DIAGNOSTICO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6332561" y="3655076"/>
            <a:ext cx="4981433" cy="257942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 </a:t>
            </a:r>
            <a:r>
              <a:rPr lang="es-ES" sz="2000" b="1" dirty="0">
                <a:solidFill>
                  <a:schemeClr val="tx1"/>
                </a:solidFill>
                <a:latin typeface="+mj-lt"/>
              </a:rPr>
              <a:t>Índice predictor de asma positivo: tres o más episodios de sibilancias de más de un día de duración en el último año con alteración del sueño</a:t>
            </a:r>
            <a:endParaRPr lang="es-CO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79292" y="3655076"/>
            <a:ext cx="4679561" cy="25644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iagnostico diferencial:</a:t>
            </a:r>
          </a:p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F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ibrosis quistica</a:t>
            </a:r>
          </a:p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eflujo gastroesofagico</a:t>
            </a:r>
            <a:endParaRPr lang="es-ES" dirty="0">
              <a:solidFill>
                <a:schemeClr val="tx1"/>
              </a:solidFill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78263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129050" y="344370"/>
            <a:ext cx="872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600" dirty="0" smtClean="0">
                <a:solidFill>
                  <a:srgbClr val="FF0000"/>
                </a:solidFill>
              </a:rPr>
              <a:t>RECOMENDACIONES</a:t>
            </a:r>
            <a:r>
              <a:rPr lang="es-ES" sz="3600" dirty="0" smtClean="0"/>
              <a:t> 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59307" y="1869743"/>
            <a:ext cx="11737075" cy="384136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dirty="0" smtClean="0"/>
              <a:t> </a:t>
            </a:r>
            <a:r>
              <a:rPr lang="es-ES" sz="2400" dirty="0"/>
              <a:t>vacunas a los niños con asma en su forma habitual, independiente de alguna </a:t>
            </a:r>
            <a:r>
              <a:rPr lang="es-ES" sz="2400" dirty="0" smtClean="0"/>
              <a:t>consideración </a:t>
            </a:r>
            <a:r>
              <a:rPr lang="es-ES" sz="2400" dirty="0"/>
              <a:t>relacionada con la presencia de su enfermedad </a:t>
            </a:r>
            <a:r>
              <a:rPr lang="es-ES" sz="2400" dirty="0" smtClean="0"/>
              <a:t> </a:t>
            </a:r>
            <a:r>
              <a:rPr lang="es-ES" sz="2400" dirty="0"/>
              <a:t>• </a:t>
            </a:r>
            <a:r>
              <a:rPr lang="es-ES" sz="2400" dirty="0" smtClean="0"/>
              <a:t> </a:t>
            </a:r>
            <a:r>
              <a:rPr lang="es-ES" sz="2400" dirty="0"/>
              <a:t>anualmente la vacuna de influenza inactivada a los pacientes con diagnóstico de asma; es seguro administrarla a niños mayores de 6 meses y adultos</a:t>
            </a:r>
            <a:endParaRPr lang="es-ES" sz="24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01228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713145" y="2142562"/>
            <a:ext cx="2395365" cy="57685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/>
              <a:t>E</a:t>
            </a:r>
            <a:r>
              <a:rPr lang="es-419" dirty="0" smtClean="0"/>
              <a:t>stadio clinico</a:t>
            </a:r>
            <a:endParaRPr lang="es-CO" dirty="0"/>
          </a:p>
          <a:p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12076" y="2719412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corticoides</a:t>
            </a:r>
            <a:endParaRPr lang="es-CO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077444" y="4049280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B2 agonistas</a:t>
            </a:r>
            <a:endParaRPr lang="es-CO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2317780" y="3337467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corticoides orales 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6157532" y="5015699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/>
              <a:t>modulador de </a:t>
            </a:r>
            <a:r>
              <a:rPr lang="es-ES" sz="2000" dirty="0" err="1"/>
              <a:t>leucotrienos</a:t>
            </a:r>
            <a:endParaRPr lang="es-CO" sz="2000" dirty="0">
              <a:latin typeface="+mj-lt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3835021" y="52502"/>
            <a:ext cx="3841844" cy="116214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TRATAMIENTO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Flecha abajo 1"/>
          <p:cNvSpPr/>
          <p:nvPr/>
        </p:nvSpPr>
        <p:spPr>
          <a:xfrm>
            <a:off x="5650173" y="1555845"/>
            <a:ext cx="204717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969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93853" y="1959692"/>
            <a:ext cx="6499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N</a:t>
            </a:r>
            <a:r>
              <a:rPr lang="es-419" sz="2800" dirty="0" smtClean="0"/>
              <a:t>utricion</a:t>
            </a:r>
          </a:p>
          <a:p>
            <a:r>
              <a:rPr lang="es-CO" sz="2800" dirty="0" smtClean="0"/>
              <a:t>E</a:t>
            </a:r>
            <a:r>
              <a:rPr lang="es-419" sz="2800" dirty="0" smtClean="0"/>
              <a:t>ducacion a la familia </a:t>
            </a:r>
          </a:p>
          <a:p>
            <a:r>
              <a:rPr lang="es-CO" sz="2800" dirty="0" smtClean="0"/>
              <a:t>A</a:t>
            </a:r>
            <a:r>
              <a:rPr lang="es-419" sz="2800" dirty="0" smtClean="0"/>
              <a:t>mbiente laboral o educativo</a:t>
            </a:r>
          </a:p>
          <a:p>
            <a:r>
              <a:rPr lang="es-CO" sz="2800" dirty="0" smtClean="0"/>
              <a:t>A</a:t>
            </a:r>
            <a:r>
              <a:rPr lang="es-419" sz="2800" dirty="0" smtClean="0"/>
              <a:t>uto cuidado</a:t>
            </a:r>
          </a:p>
          <a:p>
            <a:r>
              <a:rPr lang="es-CO" sz="2800" dirty="0" smtClean="0"/>
              <a:t>A</a:t>
            </a:r>
            <a:r>
              <a:rPr lang="es-419" sz="2800" dirty="0" smtClean="0"/>
              <a:t>ctividad fisica</a:t>
            </a:r>
          </a:p>
          <a:p>
            <a:r>
              <a:rPr lang="es-CO" sz="2800" dirty="0" smtClean="0"/>
              <a:t>I</a:t>
            </a:r>
            <a:r>
              <a:rPr lang="es-419" sz="2800" dirty="0" smtClean="0"/>
              <a:t>dentificar desencadenantes</a:t>
            </a:r>
            <a:endParaRPr lang="es-CO" sz="28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37563" y="221258"/>
            <a:ext cx="6115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MEDIDAS NO FARMACOLOGICAS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2" descr="https://www.sportlife.es/media/cache/big/upload/images/article/5cf2a0620ce694a4358b4886/5cf4d14a0ee694df56349930-meditacion-mindfulness-estudios-cientificos-beneficios-meditac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291" y="5018980"/>
            <a:ext cx="2713968" cy="157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652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429</Words>
  <Application>Microsoft Office PowerPoint</Application>
  <PresentationFormat>Panorámica</PresentationFormat>
  <Paragraphs>55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ArialMT</vt:lpstr>
      <vt:lpstr>Calibri</vt:lpstr>
      <vt:lpstr>Calibri Light</vt:lpstr>
      <vt:lpstr>Cambria</vt:lpstr>
      <vt:lpstr>Cambria Math</vt:lpstr>
      <vt:lpstr>Montserrat Black</vt:lpstr>
      <vt:lpstr>Montserrat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34</cp:revision>
  <dcterms:created xsi:type="dcterms:W3CDTF">2020-08-01T22:10:19Z</dcterms:created>
  <dcterms:modified xsi:type="dcterms:W3CDTF">2021-05-04T04:13:32Z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