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66" r:id="rId5"/>
    <p:sldId id="262" r:id="rId6"/>
    <p:sldId id="264" r:id="rId7"/>
    <p:sldId id="275" r:id="rId8"/>
    <p:sldId id="267" r:id="rId9"/>
    <p:sldId id="268" r:id="rId10"/>
    <p:sldId id="274" r:id="rId11"/>
    <p:sldId id="270" r:id="rId12"/>
    <p:sldId id="269" r:id="rId13"/>
    <p:sldId id="276" r:id="rId14"/>
    <p:sldId id="271" r:id="rId15"/>
    <p:sldId id="263" r:id="rId16"/>
    <p:sldId id="277" r:id="rId17"/>
    <p:sldId id="257" r:id="rId18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27070"/>
    <a:srgbClr val="E20E18"/>
    <a:srgbClr val="A4A3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18/04/2021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42242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18/04/2021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28298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18/04/2021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49705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18/04/2021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46926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18/04/2021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44075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18/04/2021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82940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18/04/2021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02757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18/04/2021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92303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18/04/2021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09320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18/04/2021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1906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18/04/2021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83423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97D0CE-5128-414C-A023-A39569FB07FF}" type="datetimeFigureOut">
              <a:rPr lang="es-CO" smtClean="0"/>
              <a:t>18/04/2021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05940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9820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30513"/>
            <a:ext cx="827314" cy="1630175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652634" y="4028976"/>
            <a:ext cx="184731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CO" sz="4500" dirty="0" smtClean="0">
              <a:solidFill>
                <a:srgbClr val="E20E18"/>
              </a:solidFill>
              <a:latin typeface="Montserrat Black" panose="00000A00000000000000" pitchFamily="2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2333768" y="447714"/>
            <a:ext cx="7633414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dirty="0"/>
              <a:t>	</a:t>
            </a:r>
          </a:p>
          <a:p>
            <a:endParaRPr lang="es-CO" sz="1400" dirty="0"/>
          </a:p>
          <a:p>
            <a:r>
              <a:rPr lang="es-ES" sz="1400" dirty="0"/>
              <a:t> </a:t>
            </a:r>
            <a:r>
              <a:rPr lang="es-ES" sz="2000" dirty="0">
                <a:latin typeface="+mj-lt"/>
              </a:rPr>
              <a:t>es entendida como la orientación y el apoyo para dejar de fumar, se considera como una intervención de primera línea y su uso sistemático se propone en todo fumador que entra contacto con los servicios de salud. Esta puede ser aplicada por un profesional de salud capacitado</a:t>
            </a:r>
            <a:r>
              <a:rPr lang="es-ES" sz="1400" dirty="0"/>
              <a:t>. </a:t>
            </a:r>
            <a:endParaRPr lang="es-CO" sz="1300" dirty="0">
              <a:solidFill>
                <a:srgbClr val="727070"/>
              </a:solidFill>
              <a:latin typeface="Montserrat Medium" panose="00000600000000000000" pitchFamily="2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3382090" y="196232"/>
            <a:ext cx="510909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000" b="1" dirty="0" smtClean="0">
                <a:solidFill>
                  <a:srgbClr val="FF0000"/>
                </a:solidFill>
                <a:latin typeface="Montserrat Black" panose="00000A00000000000000" pitchFamily="2" charset="0"/>
              </a:rPr>
              <a:t>C</a:t>
            </a:r>
            <a:r>
              <a:rPr lang="es-419" sz="4000" b="1" dirty="0" smtClean="0">
                <a:solidFill>
                  <a:srgbClr val="FF0000"/>
                </a:solidFill>
                <a:latin typeface="Montserrat Black" panose="00000A00000000000000" pitchFamily="2" charset="0"/>
              </a:rPr>
              <a:t>ONSEJERIA BREVE</a:t>
            </a:r>
            <a:endParaRPr lang="es-CO" sz="4000" b="1" dirty="0" smtClean="0">
              <a:solidFill>
                <a:srgbClr val="FF0000"/>
              </a:solidFill>
              <a:latin typeface="Montserrat Black" panose="00000A00000000000000" pitchFamily="2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1303216" y="5195840"/>
            <a:ext cx="3352887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O" sz="1300" dirty="0">
              <a:solidFill>
                <a:srgbClr val="727070"/>
              </a:solidFill>
              <a:latin typeface="Montserrat Medium" panose="00000600000000000000" pitchFamily="2" charset="0"/>
            </a:endParaRPr>
          </a:p>
        </p:txBody>
      </p:sp>
      <p:sp>
        <p:nvSpPr>
          <p:cNvPr id="2" name="Redondear rectángulo de esquina sencilla 1"/>
          <p:cNvSpPr/>
          <p:nvPr/>
        </p:nvSpPr>
        <p:spPr>
          <a:xfrm>
            <a:off x="652634" y="2564652"/>
            <a:ext cx="4751879" cy="2923575"/>
          </a:xfrm>
          <a:prstGeom prst="round1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CO" dirty="0"/>
          </a:p>
          <a:p>
            <a:r>
              <a:rPr lang="es-ES" b="1" dirty="0">
                <a:latin typeface="+mj-lt"/>
              </a:rPr>
              <a:t>Estrategia de la 5As: sirve para ayudar a los personas a abandonar el tabaco. Consta de cinco pasos (Averiguar, Aconsejar, Evaluar, Ayudar y Organizar) y resume todas las actividades que un prestador de atención primaria puede hacer para ayudar a un consumidor de tabaco, puede ser aplicado entre 3 - 5 minutos. </a:t>
            </a:r>
          </a:p>
        </p:txBody>
      </p:sp>
      <p:sp>
        <p:nvSpPr>
          <p:cNvPr id="9" name="Redondear rectángulo de esquina sencilla 8"/>
          <p:cNvSpPr/>
          <p:nvPr/>
        </p:nvSpPr>
        <p:spPr>
          <a:xfrm>
            <a:off x="6237028" y="2643801"/>
            <a:ext cx="4451444" cy="2844426"/>
          </a:xfrm>
          <a:prstGeom prst="round1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CO" dirty="0"/>
          </a:p>
          <a:p>
            <a:r>
              <a:rPr lang="es-ES" b="1" dirty="0" smtClean="0">
                <a:latin typeface="+mj-lt"/>
              </a:rPr>
              <a:t>consiste </a:t>
            </a:r>
            <a:r>
              <a:rPr lang="es-ES" b="1" dirty="0">
                <a:latin typeface="+mj-lt"/>
              </a:rPr>
              <a:t>en una intervención motivacional que se puede implementar después de haber AVERIGUADO que el paciente es fumador y que no está motivado a dejar de fumar, al menos no antes de un mes, y se emplea al ACONSEJAR. </a:t>
            </a:r>
          </a:p>
        </p:txBody>
      </p:sp>
    </p:spTree>
    <p:extLst>
      <p:ext uri="{BB962C8B-B14F-4D97-AF65-F5344CB8AC3E}">
        <p14:creationId xmlns:p14="http://schemas.microsoft.com/office/powerpoint/2010/main" val="1214863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30513"/>
            <a:ext cx="827314" cy="1630175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652634" y="4028976"/>
            <a:ext cx="184731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CO" sz="4500" dirty="0" smtClean="0">
              <a:solidFill>
                <a:srgbClr val="E20E18"/>
              </a:solidFill>
              <a:latin typeface="Montserrat Black" panose="00000A00000000000000" pitchFamily="2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5884495" y="5676999"/>
            <a:ext cx="27238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800" dirty="0" err="1" smtClean="0">
                <a:solidFill>
                  <a:srgbClr val="727070"/>
                </a:solidFill>
                <a:latin typeface="Montserrat Black" panose="00000A00000000000000" pitchFamily="2" charset="0"/>
              </a:rPr>
              <a:t>Lorem</a:t>
            </a:r>
            <a:r>
              <a:rPr lang="es-CO" sz="2800" dirty="0" smtClean="0">
                <a:solidFill>
                  <a:srgbClr val="727070"/>
                </a:solidFill>
                <a:latin typeface="Montserrat Black" panose="00000A00000000000000" pitchFamily="2" charset="0"/>
              </a:rPr>
              <a:t> </a:t>
            </a:r>
            <a:r>
              <a:rPr lang="es-CO" sz="2800" dirty="0" err="1" smtClean="0">
                <a:solidFill>
                  <a:srgbClr val="727070"/>
                </a:solidFill>
                <a:latin typeface="Montserrat Black" panose="00000A00000000000000" pitchFamily="2" charset="0"/>
              </a:rPr>
              <a:t>ipsum</a:t>
            </a:r>
            <a:endParaRPr lang="es-CO" sz="2800" dirty="0" smtClean="0">
              <a:solidFill>
                <a:srgbClr val="727070"/>
              </a:solidFill>
              <a:latin typeface="Montserrat Black" panose="00000A00000000000000" pitchFamily="2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3"/>
          <a:srcRect l="14872" t="23739" r="32682" b="25420"/>
          <a:stretch/>
        </p:blipFill>
        <p:spPr>
          <a:xfrm>
            <a:off x="-10427" y="0"/>
            <a:ext cx="1219513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3425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30513"/>
            <a:ext cx="827314" cy="1630175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652634" y="4028976"/>
            <a:ext cx="184731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CO" sz="4500" dirty="0" smtClean="0">
              <a:solidFill>
                <a:srgbClr val="E20E18"/>
              </a:solidFill>
              <a:latin typeface="Montserrat Black" panose="00000A00000000000000" pitchFamily="2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652634" y="61017"/>
            <a:ext cx="937846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b="1" dirty="0">
                <a:solidFill>
                  <a:srgbClr val="FF0000"/>
                </a:solidFill>
              </a:rPr>
              <a:t>Actividades e instrumentos a aplicar para las atenciones básicas en consejería breve </a:t>
            </a:r>
            <a:endParaRPr lang="es-CO" sz="4000" b="1" dirty="0" smtClean="0">
              <a:solidFill>
                <a:srgbClr val="FF0000"/>
              </a:solidFill>
              <a:latin typeface="Montserrat Black" panose="00000A00000000000000" pitchFamily="2" charset="0"/>
            </a:endParaRPr>
          </a:p>
        </p:txBody>
      </p:sp>
      <p:sp>
        <p:nvSpPr>
          <p:cNvPr id="2" name="Elipse 1"/>
          <p:cNvSpPr/>
          <p:nvPr/>
        </p:nvSpPr>
        <p:spPr>
          <a:xfrm>
            <a:off x="577426" y="1502607"/>
            <a:ext cx="3482396" cy="23161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Calcular el índice paquete año o el índice </a:t>
            </a:r>
            <a:r>
              <a:rPr lang="es-ES" dirty="0" smtClean="0"/>
              <a:t>tabáquico</a:t>
            </a:r>
            <a:endParaRPr lang="es-CO" dirty="0"/>
          </a:p>
        </p:txBody>
      </p:sp>
      <p:sp>
        <p:nvSpPr>
          <p:cNvPr id="9" name="Elipse 8"/>
          <p:cNvSpPr/>
          <p:nvPr/>
        </p:nvSpPr>
        <p:spPr>
          <a:xfrm>
            <a:off x="4807509" y="1368308"/>
            <a:ext cx="3482396" cy="23161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CO"/>
          </a:p>
          <a:p>
            <a:r>
              <a:rPr lang="es-ES"/>
              <a:t>Valorar el grado de dependencia física a la nicotina mediante el test de Fagerström </a:t>
            </a:r>
          </a:p>
        </p:txBody>
      </p:sp>
      <p:sp>
        <p:nvSpPr>
          <p:cNvPr id="12" name="Elipse 11"/>
          <p:cNvSpPr/>
          <p:nvPr/>
        </p:nvSpPr>
        <p:spPr>
          <a:xfrm>
            <a:off x="8541703" y="2808411"/>
            <a:ext cx="3482396" cy="23161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CO" dirty="0"/>
          </a:p>
          <a:p>
            <a:r>
              <a:rPr lang="es-ES" dirty="0"/>
              <a:t>Canalizar al componente de atenciones intermedias, a todas las personas que desean dejar de fumar </a:t>
            </a:r>
          </a:p>
        </p:txBody>
      </p:sp>
      <p:sp>
        <p:nvSpPr>
          <p:cNvPr id="13" name="Elipse 12"/>
          <p:cNvSpPr/>
          <p:nvPr/>
        </p:nvSpPr>
        <p:spPr>
          <a:xfrm>
            <a:off x="577426" y="4248514"/>
            <a:ext cx="3482396" cy="23161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CO" dirty="0"/>
          </a:p>
          <a:p>
            <a:r>
              <a:rPr lang="es-ES" dirty="0" smtClean="0"/>
              <a:t>Reforzar </a:t>
            </a:r>
            <a:r>
              <a:rPr lang="es-ES" dirty="0"/>
              <a:t>motivación y controlar en las próximas consultas, a las personas que no desean dejar de fumar </a:t>
            </a:r>
          </a:p>
        </p:txBody>
      </p:sp>
      <p:sp>
        <p:nvSpPr>
          <p:cNvPr id="16" name="Elipse 15"/>
          <p:cNvSpPr/>
          <p:nvPr/>
        </p:nvSpPr>
        <p:spPr>
          <a:xfrm>
            <a:off x="5059307" y="4248514"/>
            <a:ext cx="3482396" cy="23161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dirty="0" smtClean="0"/>
              <a:t>El </a:t>
            </a:r>
            <a:r>
              <a:rPr lang="es-ES" dirty="0"/>
              <a:t>personal de salud que atiende niños, debe interrogar a los padres o cuidadores sobre el consumo de tabaco </a:t>
            </a:r>
          </a:p>
        </p:txBody>
      </p:sp>
    </p:spTree>
    <p:extLst>
      <p:ext uri="{BB962C8B-B14F-4D97-AF65-F5344CB8AC3E}">
        <p14:creationId xmlns:p14="http://schemas.microsoft.com/office/powerpoint/2010/main" val="3800924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30513"/>
            <a:ext cx="827314" cy="1630175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413658" y="3770172"/>
            <a:ext cx="184731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CO" sz="4500" dirty="0" smtClean="0">
              <a:solidFill>
                <a:srgbClr val="E20E18"/>
              </a:solidFill>
              <a:latin typeface="Montserrat Black" panose="00000A00000000000000" pitchFamily="2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1610238" y="-63177"/>
            <a:ext cx="93784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b="1" dirty="0" smtClean="0">
                <a:solidFill>
                  <a:srgbClr val="FF0000"/>
                </a:solidFill>
                <a:latin typeface="+mj-lt"/>
              </a:rPr>
              <a:t>ACTIVIDADES E INSTRUMENTOS  </a:t>
            </a:r>
            <a:endParaRPr lang="es-CO" sz="4000" b="1" dirty="0" smtClean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" name="Elipse 1"/>
          <p:cNvSpPr/>
          <p:nvPr/>
        </p:nvSpPr>
        <p:spPr>
          <a:xfrm>
            <a:off x="196111" y="1152514"/>
            <a:ext cx="3482396" cy="23161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Son </a:t>
            </a:r>
            <a:r>
              <a:rPr lang="es-CO" dirty="0"/>
              <a:t>tratamientos más </a:t>
            </a:r>
            <a:r>
              <a:rPr lang="es-CO" dirty="0" smtClean="0"/>
              <a:t>integrales </a:t>
            </a:r>
            <a:r>
              <a:rPr lang="es-ES" dirty="0"/>
              <a:t>superan los 300 minutos, no se logra mayor efectividad. La duración de cada sesión con el paciente es superior a 10 mi </a:t>
            </a:r>
            <a:endParaRPr lang="es-CO" dirty="0"/>
          </a:p>
        </p:txBody>
      </p:sp>
      <p:sp>
        <p:nvSpPr>
          <p:cNvPr id="9" name="Elipse 8"/>
          <p:cNvSpPr/>
          <p:nvPr/>
        </p:nvSpPr>
        <p:spPr>
          <a:xfrm>
            <a:off x="4509205" y="605252"/>
            <a:ext cx="3482396" cy="50420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b="1" i="1"/>
              <a:t>Intervención intensiva </a:t>
            </a:r>
            <a:endParaRPr lang="es-CO" dirty="0"/>
          </a:p>
        </p:txBody>
      </p:sp>
      <p:sp>
        <p:nvSpPr>
          <p:cNvPr id="14" name="Elipse 13"/>
          <p:cNvSpPr/>
          <p:nvPr/>
        </p:nvSpPr>
        <p:spPr>
          <a:xfrm>
            <a:off x="4271206" y="1208612"/>
            <a:ext cx="3958394" cy="23161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i="1" dirty="0"/>
              <a:t>Terapia </a:t>
            </a:r>
            <a:r>
              <a:rPr lang="es-CO" i="1" dirty="0" err="1"/>
              <a:t>Farmacológ</a:t>
            </a:r>
            <a:r>
              <a:rPr lang="es-CO" i="1" dirty="0"/>
              <a:t> </a:t>
            </a:r>
            <a:r>
              <a:rPr lang="es-ES" dirty="0" smtClean="0"/>
              <a:t>Pre contemplación, contemplación, preparación, acción y mantenimiento (recaída) </a:t>
            </a:r>
            <a:r>
              <a:rPr lang="es-CO" i="1" dirty="0"/>
              <a:t>Modelo </a:t>
            </a:r>
            <a:r>
              <a:rPr lang="es-CO" i="1" dirty="0" err="1"/>
              <a:t>Transteorico</a:t>
            </a:r>
            <a:r>
              <a:rPr lang="es-CO" i="1" dirty="0"/>
              <a:t> de </a:t>
            </a:r>
            <a:r>
              <a:rPr lang="es-CO" i="1" dirty="0" err="1"/>
              <a:t>Prochaska</a:t>
            </a:r>
            <a:r>
              <a:rPr lang="es-CO" i="1" dirty="0"/>
              <a:t> Di Clemente </a:t>
            </a:r>
            <a:endParaRPr lang="es-CO" dirty="0"/>
          </a:p>
        </p:txBody>
      </p:sp>
      <p:sp>
        <p:nvSpPr>
          <p:cNvPr id="15" name="Elipse 14"/>
          <p:cNvSpPr/>
          <p:nvPr/>
        </p:nvSpPr>
        <p:spPr>
          <a:xfrm>
            <a:off x="8709604" y="1228362"/>
            <a:ext cx="3482396" cy="23161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>
                <a:solidFill>
                  <a:schemeClr val="bg1"/>
                </a:solidFill>
                <a:latin typeface="Arial" panose="020B0604020202020204" pitchFamily="34" charset="0"/>
              </a:rPr>
              <a:t>Entrevista motivacional para dejar de fumar o </a:t>
            </a:r>
            <a:r>
              <a:rPr lang="es-CO" dirty="0" err="1" smtClean="0">
                <a:solidFill>
                  <a:schemeClr val="bg1"/>
                </a:solidFill>
                <a:latin typeface="Arial" panose="020B0604020202020204" pitchFamily="34" charset="0"/>
              </a:rPr>
              <a:t>vapear</a:t>
            </a:r>
            <a:endParaRPr lang="es-CO" dirty="0">
              <a:solidFill>
                <a:schemeClr val="bg1"/>
              </a:solidFill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4086475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s-CO" dirty="0"/>
          </a:p>
        </p:txBody>
      </p:sp>
      <p:sp>
        <p:nvSpPr>
          <p:cNvPr id="17" name="Elipse 16"/>
          <p:cNvSpPr/>
          <p:nvPr/>
        </p:nvSpPr>
        <p:spPr>
          <a:xfrm>
            <a:off x="8709604" y="4040188"/>
            <a:ext cx="3482396" cy="23161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CO" dirty="0"/>
          </a:p>
          <a:p>
            <a:r>
              <a:rPr lang="es-CO" b="1" dirty="0"/>
              <a:t>Terapia de reemplazo </a:t>
            </a:r>
            <a:r>
              <a:rPr lang="es-CO" b="1" dirty="0" smtClean="0"/>
              <a:t>nicótico</a:t>
            </a:r>
          </a:p>
          <a:p>
            <a:r>
              <a:rPr lang="es-CO" dirty="0"/>
              <a:t>parches, chicles, atomizador nasal, inhalador bucal y tabletas sublinguales)</a:t>
            </a:r>
          </a:p>
        </p:txBody>
      </p:sp>
      <p:sp>
        <p:nvSpPr>
          <p:cNvPr id="18" name="Elipse 17"/>
          <p:cNvSpPr/>
          <p:nvPr/>
        </p:nvSpPr>
        <p:spPr>
          <a:xfrm>
            <a:off x="46359" y="4080346"/>
            <a:ext cx="3482396" cy="23161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Terapia de Reemplazo de sustitución de la Nicotina - TRN, la </a:t>
            </a:r>
            <a:r>
              <a:rPr lang="es-ES" dirty="0" err="1"/>
              <a:t>vareniclina</a:t>
            </a:r>
            <a:r>
              <a:rPr lang="es-ES" dirty="0"/>
              <a:t> y el </a:t>
            </a:r>
            <a:r>
              <a:rPr lang="es-ES" dirty="0" err="1"/>
              <a:t>bupropión</a:t>
            </a:r>
            <a:r>
              <a:rPr lang="es-ES" dirty="0"/>
              <a:t>, </a:t>
            </a:r>
            <a:endParaRPr lang="es-CO" dirty="0"/>
          </a:p>
        </p:txBody>
      </p:sp>
      <p:sp>
        <p:nvSpPr>
          <p:cNvPr id="19" name="Elipse 18"/>
          <p:cNvSpPr/>
          <p:nvPr/>
        </p:nvSpPr>
        <p:spPr>
          <a:xfrm>
            <a:off x="4219222" y="3826310"/>
            <a:ext cx="4160503" cy="287369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i="1" dirty="0">
                <a:solidFill>
                  <a:schemeClr val="bg1"/>
                </a:solidFill>
                <a:latin typeface="Arial" panose="020B0604020202020204" pitchFamily="34" charset="0"/>
              </a:rPr>
              <a:t>Intervención cognitivo-conductual </a:t>
            </a:r>
            <a:r>
              <a:rPr lang="es-CO" i="1" dirty="0" smtClean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es-ES" dirty="0">
                <a:solidFill>
                  <a:schemeClr val="bg1"/>
                </a:solidFill>
              </a:rPr>
              <a:t>Se utiliza para el tratamiento de la dependencia física, psicológica y social, asociadas al consumo de tabaco. Se trabaja en las modalidades de terapia grupal o individual </a:t>
            </a:r>
            <a:endParaRPr lang="es-CO" dirty="0">
              <a:solidFill>
                <a:schemeClr val="bg1"/>
              </a:solidFill>
            </a:endParaRPr>
          </a:p>
          <a:p>
            <a:pPr algn="ctr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96097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" grpId="0" animBg="1"/>
      <p:bldP spid="15" grpId="0" animBg="1"/>
      <p:bldP spid="17" grpId="0" animBg="1"/>
      <p:bldP spid="1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49" y="-14902"/>
            <a:ext cx="827314" cy="1630175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652634" y="4028976"/>
            <a:ext cx="184731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CO" sz="4500" dirty="0" smtClean="0">
              <a:solidFill>
                <a:srgbClr val="E20E18"/>
              </a:solidFill>
              <a:latin typeface="Montserrat Black" panose="00000A00000000000000" pitchFamily="2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413658" y="143754"/>
            <a:ext cx="1052536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b="1" dirty="0" smtClean="0">
                <a:solidFill>
                  <a:srgbClr val="FF0000"/>
                </a:solidFill>
              </a:rPr>
              <a:t>PRODUCTOS DE TABACO, DERIVADOS Y DISPOSITIVOS ELECTRÓNICOS </a:t>
            </a:r>
            <a:endParaRPr lang="es-CO" sz="4000" b="1" dirty="0" smtClean="0">
              <a:solidFill>
                <a:srgbClr val="FF0000"/>
              </a:solidFill>
              <a:latin typeface="Montserrat Black" panose="00000A00000000000000" pitchFamily="2" charset="0"/>
            </a:endParaRPr>
          </a:p>
        </p:txBody>
      </p:sp>
      <p:sp>
        <p:nvSpPr>
          <p:cNvPr id="2" name="Proceso alternativo 1"/>
          <p:cNvSpPr/>
          <p:nvPr/>
        </p:nvSpPr>
        <p:spPr>
          <a:xfrm>
            <a:off x="20611" y="1671958"/>
            <a:ext cx="3207224" cy="121465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419" dirty="0" smtClean="0"/>
              <a:t>tabaco tradicioinal</a:t>
            </a:r>
            <a:endParaRPr lang="es-CO" dirty="0"/>
          </a:p>
        </p:txBody>
      </p:sp>
      <p:sp>
        <p:nvSpPr>
          <p:cNvPr id="9" name="Proceso alternativo 8"/>
          <p:cNvSpPr/>
          <p:nvPr/>
        </p:nvSpPr>
        <p:spPr>
          <a:xfrm>
            <a:off x="104518" y="4657067"/>
            <a:ext cx="4246912" cy="1920187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Los PTC imitan el comportamiento de fumar de los cigarrillos tradicionales mediante el uso de dispositivos electrónicos de calentamiento. El tabaco se presenta picado o en polvo, en forma de cigarrillo “</a:t>
            </a:r>
            <a:r>
              <a:rPr lang="es-ES" dirty="0" err="1"/>
              <a:t>stick</a:t>
            </a:r>
            <a:r>
              <a:rPr lang="es-ES" dirty="0"/>
              <a:t>” (es el caso de las marcas IQOS y </a:t>
            </a:r>
            <a:r>
              <a:rPr lang="es-ES" dirty="0" err="1"/>
              <a:t>Glo</a:t>
            </a:r>
            <a:r>
              <a:rPr lang="es-ES" dirty="0"/>
              <a:t>) </a:t>
            </a:r>
            <a:endParaRPr lang="es-CO" dirty="0"/>
          </a:p>
        </p:txBody>
      </p:sp>
      <p:sp>
        <p:nvSpPr>
          <p:cNvPr id="13" name="Proceso alternativo 12"/>
          <p:cNvSpPr/>
          <p:nvPr/>
        </p:nvSpPr>
        <p:spPr>
          <a:xfrm>
            <a:off x="8393609" y="1549695"/>
            <a:ext cx="3751319" cy="1336913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Existen dos tipos principales de tabaco sin humo: rapé (húmedo o seco) y tabaco de mascar </a:t>
            </a:r>
            <a:endParaRPr lang="es-CO" dirty="0"/>
          </a:p>
        </p:txBody>
      </p:sp>
      <p:sp>
        <p:nvSpPr>
          <p:cNvPr id="16" name="Proceso alternativo 15"/>
          <p:cNvSpPr/>
          <p:nvPr/>
        </p:nvSpPr>
        <p:spPr>
          <a:xfrm>
            <a:off x="7792872" y="4626541"/>
            <a:ext cx="4352056" cy="2047214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cigarrillos </a:t>
            </a:r>
            <a:r>
              <a:rPr lang="es-CO" dirty="0" smtClean="0"/>
              <a:t>electrónicos </a:t>
            </a:r>
            <a:r>
              <a:rPr lang="es-ES" dirty="0"/>
              <a:t>que calientan una solución líquida para crear aerosol, también son llamados </a:t>
            </a:r>
            <a:r>
              <a:rPr lang="es-ES" dirty="0" err="1"/>
              <a:t>vapeadores</a:t>
            </a:r>
            <a:r>
              <a:rPr lang="es-ES" dirty="0"/>
              <a:t>, sistemas electrónicos de suministro de nicotina </a:t>
            </a:r>
            <a:endParaRPr lang="es-CO" dirty="0"/>
          </a:p>
        </p:txBody>
      </p:sp>
      <p:pic>
        <p:nvPicPr>
          <p:cNvPr id="3074" name="Picture 2" descr="https://tse4.mm.bing.net/th?id=OIP.bxWz16UrkwBl2lu2s2IJ_QHaKo&amp;pid=Api&amp;P=0&amp;w=300&amp;h=3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9848" y="1774315"/>
            <a:ext cx="1278591" cy="1112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www.clinicamoyua.com/wp-content/uploads/2017/03/Depositphotos_114682906_m-2015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232" y="3237652"/>
            <a:ext cx="1513224" cy="1205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mairelesabogados.com/wp-content/uploads/2014/04/cigarrillo-electronico-1170x545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3005" y="1742128"/>
            <a:ext cx="1362501" cy="1074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s://mayoristasoto.com/2623-thickbox_default/narguila-zeus-4-bocas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5833" y="3237602"/>
            <a:ext cx="1481683" cy="1279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3983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9" grpId="0" animBg="1"/>
      <p:bldP spid="9" grpId="1" animBg="1"/>
      <p:bldP spid="1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87" y="109130"/>
            <a:ext cx="827314" cy="1630175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867624" y="1464619"/>
            <a:ext cx="827637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/>
              <a:t>Son dispositivos electrónicos que calientan una solución líquida para crear vapor, el cual es</a:t>
            </a:r>
          </a:p>
          <a:p>
            <a:r>
              <a:rPr lang="es-CO" sz="2800" dirty="0"/>
              <a:t>inhalado por los usuarios</a:t>
            </a:r>
            <a:r>
              <a:rPr lang="es-CO" sz="2800" dirty="0" smtClean="0"/>
              <a:t>.</a:t>
            </a:r>
          </a:p>
          <a:p>
            <a:r>
              <a:rPr lang="es-CO" sz="2800" dirty="0"/>
              <a:t>también son llamados</a:t>
            </a:r>
          </a:p>
          <a:p>
            <a:r>
              <a:rPr lang="es-CO" sz="2800" dirty="0" err="1"/>
              <a:t>vapeadores</a:t>
            </a:r>
            <a:r>
              <a:rPr lang="es-CO" sz="2800" dirty="0"/>
              <a:t>, sistemas electrónicos de suministro de nicotina</a:t>
            </a:r>
            <a:endParaRPr lang="es-CO" sz="2800" dirty="0" smtClean="0">
              <a:solidFill>
                <a:srgbClr val="E20E18"/>
              </a:solidFill>
              <a:latin typeface="Montserrat Black" panose="00000A00000000000000" pitchFamily="2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652634" y="4028976"/>
            <a:ext cx="184731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CO" sz="4500" dirty="0" smtClean="0">
              <a:solidFill>
                <a:srgbClr val="E20E18"/>
              </a:solidFill>
              <a:latin typeface="Montserrat Black" panose="00000A00000000000000" pitchFamily="2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2047165" y="4354"/>
            <a:ext cx="823232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800" b="1" dirty="0" smtClean="0">
                <a:solidFill>
                  <a:srgbClr val="FF0000"/>
                </a:solidFill>
              </a:rPr>
              <a:t>QUÉ SON LOS</a:t>
            </a:r>
          </a:p>
          <a:p>
            <a:pPr algn="ctr"/>
            <a:r>
              <a:rPr lang="es-CO" sz="4800" b="1" dirty="0" smtClean="0">
                <a:solidFill>
                  <a:srgbClr val="FF0000"/>
                </a:solidFill>
              </a:rPr>
              <a:t>CIGARRILLOS ELECTRÓNICOS?</a:t>
            </a:r>
            <a:endParaRPr lang="es-CO" sz="4500" dirty="0" smtClean="0">
              <a:solidFill>
                <a:srgbClr val="FF0000"/>
              </a:solidFill>
              <a:latin typeface="Montserrat Black" panose="00000A00000000000000" pitchFamily="2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9583039" y="3201694"/>
            <a:ext cx="3352887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O" sz="1400" b="1" dirty="0" smtClean="0"/>
          </a:p>
          <a:p>
            <a:r>
              <a:rPr lang="es-CO" sz="2000" b="1" dirty="0" err="1">
                <a:latin typeface="+mj-lt"/>
              </a:rPr>
              <a:t>Propilenglicol</a:t>
            </a:r>
            <a:r>
              <a:rPr lang="es-CO" sz="2000" b="1" dirty="0" smtClean="0">
                <a:latin typeface="+mj-lt"/>
              </a:rPr>
              <a:t>:</a:t>
            </a:r>
          </a:p>
          <a:p>
            <a:r>
              <a:rPr lang="es-CO" sz="2000" b="1" dirty="0" smtClean="0">
                <a:latin typeface="+mj-lt"/>
              </a:rPr>
              <a:t>G</a:t>
            </a:r>
            <a:r>
              <a:rPr lang="es-419" sz="2000" b="1" dirty="0" smtClean="0">
                <a:latin typeface="+mj-lt"/>
              </a:rPr>
              <a:t>licerina nicotina</a:t>
            </a:r>
          </a:p>
          <a:p>
            <a:r>
              <a:rPr lang="es-CO" sz="2000" b="1" dirty="0">
                <a:latin typeface="+mj-lt"/>
              </a:rPr>
              <a:t>metales pesados</a:t>
            </a:r>
            <a:r>
              <a:rPr lang="es-CO" sz="2000" b="1" dirty="0" smtClean="0">
                <a:latin typeface="+mj-lt"/>
              </a:rPr>
              <a:t>,</a:t>
            </a:r>
          </a:p>
          <a:p>
            <a:r>
              <a:rPr lang="es-419" sz="2000" b="1" dirty="0" smtClean="0">
                <a:latin typeface="+mj-lt"/>
              </a:rPr>
              <a:t>saborizantes</a:t>
            </a:r>
            <a:endParaRPr lang="es-CO" sz="2000" b="1" dirty="0">
              <a:latin typeface="+mj-lt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9241845" y="2921226"/>
            <a:ext cx="23773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800" b="1" dirty="0" smtClean="0">
                <a:solidFill>
                  <a:srgbClr val="FF0000"/>
                </a:solidFill>
              </a:rPr>
              <a:t>Qué contienen</a:t>
            </a:r>
            <a:endParaRPr lang="es-CO" sz="2800" dirty="0" smtClean="0">
              <a:solidFill>
                <a:srgbClr val="FF0000"/>
              </a:solidFill>
              <a:latin typeface="Montserrat Black" panose="00000A00000000000000" pitchFamily="2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221328" y="4813806"/>
            <a:ext cx="4160370" cy="16312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000" b="1" dirty="0">
                <a:latin typeface="+mj-lt"/>
              </a:rPr>
              <a:t>Cuáles son los efectos en </a:t>
            </a:r>
            <a:r>
              <a:rPr lang="es-ES" sz="2000" b="1" dirty="0" smtClean="0">
                <a:latin typeface="+mj-lt"/>
              </a:rPr>
              <a:t>salud:</a:t>
            </a:r>
          </a:p>
          <a:p>
            <a:r>
              <a:rPr lang="es-ES" sz="2000" b="1" dirty="0">
                <a:latin typeface="+mj-lt"/>
              </a:rPr>
              <a:t>se asocia con un mayor riesgo</a:t>
            </a:r>
          </a:p>
          <a:p>
            <a:r>
              <a:rPr lang="es-CO" sz="2000" b="1" dirty="0" smtClean="0">
                <a:latin typeface="+mj-lt"/>
              </a:rPr>
              <a:t>Cardiovascular</a:t>
            </a:r>
          </a:p>
          <a:p>
            <a:r>
              <a:rPr lang="es-CO" sz="2000" b="1" dirty="0" err="1">
                <a:latin typeface="+mj-lt"/>
              </a:rPr>
              <a:t>umenta</a:t>
            </a:r>
            <a:r>
              <a:rPr lang="es-CO" sz="2000" b="1" dirty="0">
                <a:latin typeface="+mj-lt"/>
              </a:rPr>
              <a:t> el riesgo</a:t>
            </a:r>
          </a:p>
          <a:p>
            <a:r>
              <a:rPr lang="es-ES" sz="2000" b="1" dirty="0">
                <a:latin typeface="+mj-lt"/>
              </a:rPr>
              <a:t>de síntomas bronquiales y respiratorios</a:t>
            </a:r>
            <a:endParaRPr lang="es-CO" sz="2000" b="1" dirty="0">
              <a:latin typeface="+mj-lt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5750257" y="4813806"/>
            <a:ext cx="6096000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s-CO" sz="2000" b="1" dirty="0">
                <a:latin typeface="+mj-lt"/>
              </a:rPr>
              <a:t>Quiénes consumen</a:t>
            </a:r>
          </a:p>
          <a:p>
            <a:pPr algn="just"/>
            <a:r>
              <a:rPr lang="es-CO" sz="2000" b="1" dirty="0">
                <a:latin typeface="+mj-lt"/>
              </a:rPr>
              <a:t>estos </a:t>
            </a:r>
            <a:r>
              <a:rPr lang="es-CO" sz="2000" b="1" dirty="0" smtClean="0">
                <a:latin typeface="+mj-lt"/>
              </a:rPr>
              <a:t>productos</a:t>
            </a:r>
          </a:p>
          <a:p>
            <a:pPr algn="just"/>
            <a:r>
              <a:rPr lang="es-CO" sz="2000" b="1" dirty="0">
                <a:latin typeface="+mj-lt"/>
              </a:rPr>
              <a:t>en la población</a:t>
            </a:r>
          </a:p>
          <a:p>
            <a:pPr algn="just"/>
            <a:r>
              <a:rPr lang="es-ES" sz="2000" b="1" dirty="0">
                <a:latin typeface="+mj-lt"/>
              </a:rPr>
              <a:t>universitaria, se estimó que el %16 de los universitarios ha usado cigarrillos electrónicos</a:t>
            </a:r>
            <a:endParaRPr lang="es-CO" sz="20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33182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43" y="66065"/>
            <a:ext cx="827314" cy="1630175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225438" y="1617316"/>
            <a:ext cx="569857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O" sz="28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latin typeface="+mj-lt"/>
              </a:rPr>
              <a:t>Cáncer de labios, boca, garganta, laringe y faringe. Dolor de garganta, disminución del sentido del gusto y mal </a:t>
            </a:r>
            <a:r>
              <a:rPr lang="es-ES" sz="2000" dirty="0" smtClean="0">
                <a:latin typeface="+mj-lt"/>
              </a:rPr>
              <a:t>aliento</a:t>
            </a:r>
            <a:endParaRPr lang="es-ES" sz="2000" dirty="0">
              <a:latin typeface="+mj-lt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+mj-lt"/>
              </a:rPr>
              <a:t> </a:t>
            </a:r>
            <a:r>
              <a:rPr lang="es-ES" sz="2000" dirty="0">
                <a:latin typeface="+mj-lt"/>
              </a:rPr>
              <a:t>Cáncer de las cavidades nasales y senos paranasales, </a:t>
            </a:r>
            <a:r>
              <a:rPr lang="es-ES" sz="2000" dirty="0" err="1">
                <a:latin typeface="+mj-lt"/>
              </a:rPr>
              <a:t>rinosinusitis</a:t>
            </a:r>
            <a:r>
              <a:rPr lang="es-ES" sz="2000" dirty="0">
                <a:latin typeface="+mj-lt"/>
              </a:rPr>
              <a:t> crónica, alteración del sentido del olfato.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+mj-lt"/>
              </a:rPr>
              <a:t> </a:t>
            </a:r>
            <a:r>
              <a:rPr lang="es-ES" sz="2000" dirty="0">
                <a:latin typeface="+mj-lt"/>
              </a:rPr>
              <a:t>Enfermedad periodontal (Enfermedad de las encías, gingivitis, periodontitis). Dientes sueltos, pérdida de dientes, caries, placa,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+mj-lt"/>
              </a:rPr>
              <a:t>Decoloración </a:t>
            </a:r>
            <a:r>
              <a:rPr lang="es-ES" sz="2000" dirty="0">
                <a:latin typeface="+mj-lt"/>
              </a:rPr>
              <a:t>y manchado del esmalte dental. </a:t>
            </a:r>
          </a:p>
          <a:p>
            <a:r>
              <a:rPr lang="es-CO" sz="2800" dirty="0"/>
              <a:t>	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652634" y="4028976"/>
            <a:ext cx="184731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CO" sz="4500" dirty="0" smtClean="0">
              <a:solidFill>
                <a:srgbClr val="E20E18"/>
              </a:solidFill>
              <a:latin typeface="Montserrat Black" panose="00000A00000000000000" pitchFamily="2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941696" y="144988"/>
            <a:ext cx="823232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800" b="1" dirty="0" smtClean="0">
                <a:solidFill>
                  <a:srgbClr val="FF0000"/>
                </a:solidFill>
              </a:rPr>
              <a:t>CONSECUENCIAS DEL CONSUMO DE TABACO</a:t>
            </a:r>
            <a:endParaRPr lang="es-CO" sz="4500" dirty="0" smtClean="0">
              <a:solidFill>
                <a:srgbClr val="FF0000"/>
              </a:solidFill>
              <a:latin typeface="Montserrat Black" panose="00000A00000000000000" pitchFamily="2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5978604" y="1520597"/>
            <a:ext cx="5929637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latin typeface="+mj-lt"/>
              </a:rPr>
              <a:t>Cáncer de esófago, cáncer gástrico, del colon y del páncreas. Aneurisma aórtico abdominal, úlcera péptica (esófago, estómago).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+mj-lt"/>
              </a:rPr>
              <a:t>Posible </a:t>
            </a:r>
            <a:r>
              <a:rPr lang="es-ES" sz="2000" dirty="0">
                <a:latin typeface="+mj-lt"/>
              </a:rPr>
              <a:t>aumento del riesgo de cáncer de mama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+mj-lt"/>
              </a:rPr>
              <a:t> </a:t>
            </a:r>
            <a:r>
              <a:rPr lang="es-ES" sz="2000" dirty="0">
                <a:latin typeface="+mj-lt"/>
              </a:rPr>
              <a:t>Alteraciones fertilidad masculina, disfunción eréctil, cáncer de próstata.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+mj-lt"/>
              </a:rPr>
              <a:t> </a:t>
            </a:r>
            <a:r>
              <a:rPr lang="es-ES" sz="2000" dirty="0">
                <a:latin typeface="+mj-lt"/>
              </a:rPr>
              <a:t>Enfermedad vascular periférica, trombosis, envejecimiento prematuro de la piel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O" sz="2000" dirty="0" smtClean="0">
                <a:latin typeface="+mj-lt"/>
              </a:rPr>
              <a:t> </a:t>
            </a:r>
            <a:r>
              <a:rPr lang="es-CO" sz="2000" dirty="0">
                <a:latin typeface="+mj-lt"/>
              </a:rPr>
              <a:t>Accidente cerebrovascular, adicción, Infarto agudo de miocardio, ateroesclerosis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+mj-lt"/>
              </a:rPr>
              <a:t> </a:t>
            </a:r>
            <a:r>
              <a:rPr lang="es-ES" sz="2000" dirty="0">
                <a:latin typeface="+mj-lt"/>
              </a:rPr>
              <a:t>Enfermedad pulmonar obstructiva crónica (EPOC), bronquitis crónica, infección respiratoria, exacerbación de asma. Cáncer tráquea, pulmón y bronquios.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+mj-lt"/>
              </a:rPr>
              <a:t> </a:t>
            </a:r>
            <a:r>
              <a:rPr lang="es-ES" sz="2000" dirty="0">
                <a:latin typeface="+mj-lt"/>
              </a:rPr>
              <a:t>Cáncer de vejiga y riñón, cáncer de cuello uterino y de ovario </a:t>
            </a:r>
            <a:endParaRPr lang="es-ES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54708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6603" y="130329"/>
            <a:ext cx="12192000" cy="6858000"/>
          </a:xfrm>
          <a:prstGeom prst="rect">
            <a:avLst/>
          </a:prstGeom>
        </p:spPr>
      </p:pic>
      <p:sp>
        <p:nvSpPr>
          <p:cNvPr id="10" name="CuadroTexto 9"/>
          <p:cNvSpPr txBox="1"/>
          <p:nvPr/>
        </p:nvSpPr>
        <p:spPr>
          <a:xfrm>
            <a:off x="1041251" y="904270"/>
            <a:ext cx="53039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6000" b="1" dirty="0" smtClean="0">
                <a:solidFill>
                  <a:srgbClr val="E20E18"/>
                </a:solidFill>
                <a:latin typeface="Montserrat Black" panose="00000A00000000000000" pitchFamily="2" charset="0"/>
              </a:rPr>
              <a:t>GRACIAS</a:t>
            </a:r>
            <a:endParaRPr lang="es-CO" sz="6000" b="1" dirty="0" smtClean="0">
              <a:solidFill>
                <a:srgbClr val="E20E18"/>
              </a:solidFill>
              <a:latin typeface="Montserrat Black" panose="00000A00000000000000" pitchFamily="2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288650" y="3886875"/>
            <a:ext cx="605656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b="1" dirty="0" smtClean="0">
                <a:solidFill>
                  <a:srgbClr val="FF0000"/>
                </a:solidFill>
                <a:latin typeface="Montserrat Medium" panose="00000600000000000000" pitchFamily="2" charset="0"/>
              </a:rPr>
              <a:t>HEIDY ARRIAGA MOSQUERA</a:t>
            </a:r>
          </a:p>
          <a:p>
            <a:r>
              <a:rPr lang="es-419" sz="2800" b="1" dirty="0" smtClean="0">
                <a:solidFill>
                  <a:srgbClr val="FF0000"/>
                </a:solidFill>
                <a:latin typeface="Montserrat Medium" panose="00000600000000000000" pitchFamily="2" charset="0"/>
              </a:rPr>
              <a:t>TERAPEUTA RESPIRATORIA SECRETARIA DE SALUD PUBLICA Y SEGURIDAD SOCIAL</a:t>
            </a:r>
            <a:endParaRPr lang="es-CO" sz="2800" b="1" dirty="0">
              <a:solidFill>
                <a:srgbClr val="FF0000"/>
              </a:solidFill>
              <a:latin typeface="Montserrat Medium" panose="00000600000000000000" pitchFamily="2" charset="0"/>
            </a:endParaRPr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1753" y="2722274"/>
            <a:ext cx="1771481" cy="181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2624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3758526" y="0"/>
            <a:ext cx="3877152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419" sz="4500" dirty="0" smtClean="0">
                <a:solidFill>
                  <a:schemeClr val="bg1"/>
                </a:solidFill>
                <a:latin typeface="+mj-lt"/>
              </a:rPr>
              <a:t>INTRODUCCION</a:t>
            </a:r>
            <a:endParaRPr lang="es-CO" sz="4500" dirty="0" smtClean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191070" y="784830"/>
            <a:ext cx="935927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600" b="1" dirty="0">
                <a:latin typeface="+mj-lt"/>
              </a:rPr>
              <a:t>Tabaquismo un problema de salud pública</a:t>
            </a:r>
            <a:endParaRPr lang="es-CO" sz="3600" dirty="0">
              <a:latin typeface="+mj-lt"/>
            </a:endParaRPr>
          </a:p>
          <a:p>
            <a:r>
              <a:rPr lang="es-CO" sz="3600" dirty="0">
                <a:latin typeface="+mj-lt"/>
              </a:rPr>
              <a:t>El consumo de tabaco y la exposición al humo de tabaco ocasionan graves consecuencias en la salud, en la economía, el ambiente y a la </a:t>
            </a:r>
            <a:r>
              <a:rPr lang="es-CO" sz="3600" dirty="0" err="1" smtClean="0">
                <a:latin typeface="+mj-lt"/>
              </a:rPr>
              <a:t>sociedad</a:t>
            </a:r>
            <a:r>
              <a:rPr lang="es-CO" sz="1100" dirty="0" err="1" smtClean="0">
                <a:latin typeface="+mj-lt"/>
              </a:rPr>
              <a:t>d</a:t>
            </a:r>
            <a:endParaRPr lang="es-CO" sz="1100" dirty="0" smtClean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91070" y="3647152"/>
            <a:ext cx="861866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dirty="0" smtClean="0">
                <a:latin typeface="+mj-lt"/>
              </a:rPr>
              <a:t>Las </a:t>
            </a:r>
            <a:r>
              <a:rPr lang="es-CO" sz="3200" dirty="0">
                <a:latin typeface="+mj-lt"/>
              </a:rPr>
              <a:t>muertes atribuidas a este factor se relacionan principalmente </a:t>
            </a:r>
            <a:r>
              <a:rPr lang="es-CO" sz="3200" dirty="0" smtClean="0">
                <a:latin typeface="+mj-lt"/>
              </a:rPr>
              <a:t>con:</a:t>
            </a:r>
          </a:p>
          <a:p>
            <a:r>
              <a:rPr lang="es-CO" sz="3200" dirty="0" smtClean="0">
                <a:latin typeface="+mj-lt"/>
              </a:rPr>
              <a:t> </a:t>
            </a:r>
            <a:r>
              <a:rPr lang="es-CO" sz="3200" dirty="0">
                <a:latin typeface="+mj-lt"/>
              </a:rPr>
              <a:t>cáncer</a:t>
            </a:r>
            <a:r>
              <a:rPr lang="es-CO" sz="3200" dirty="0" smtClean="0">
                <a:latin typeface="+mj-lt"/>
              </a:rPr>
              <a:t>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s-CO" sz="3200" dirty="0" smtClean="0">
                <a:latin typeface="+mj-lt"/>
              </a:rPr>
              <a:t> </a:t>
            </a:r>
            <a:r>
              <a:rPr lang="es-CO" sz="3200" dirty="0">
                <a:latin typeface="+mj-lt"/>
              </a:rPr>
              <a:t>las enfermedades </a:t>
            </a:r>
            <a:r>
              <a:rPr lang="es-CO" sz="3200" dirty="0" smtClean="0">
                <a:latin typeface="+mj-lt"/>
              </a:rPr>
              <a:t>respiratorias</a:t>
            </a:r>
            <a:endParaRPr lang="es-CO" sz="3200" dirty="0">
              <a:latin typeface="+mj-lt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s-CO" sz="3200" dirty="0" smtClean="0">
                <a:latin typeface="+mj-lt"/>
              </a:rPr>
              <a:t> </a:t>
            </a:r>
            <a:r>
              <a:rPr lang="es-CO" sz="3200" dirty="0">
                <a:latin typeface="+mj-lt"/>
              </a:rPr>
              <a:t>enfermedades </a:t>
            </a:r>
            <a:r>
              <a:rPr lang="es-CO" sz="3200" dirty="0" smtClean="0">
                <a:latin typeface="+mj-lt"/>
              </a:rPr>
              <a:t>cardiovasculares</a:t>
            </a:r>
            <a:endParaRPr lang="es-CO" sz="3200" dirty="0">
              <a:latin typeface="+mj-lt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s-CO" sz="3200" dirty="0" smtClean="0">
                <a:latin typeface="+mj-lt"/>
              </a:rPr>
              <a:t>deterioro </a:t>
            </a:r>
            <a:r>
              <a:rPr lang="es-CO" sz="3200" dirty="0">
                <a:latin typeface="+mj-lt"/>
              </a:rPr>
              <a:t>de la salud </a:t>
            </a:r>
            <a:r>
              <a:rPr lang="es-CO" sz="3200" dirty="0" smtClean="0">
                <a:latin typeface="+mj-lt"/>
              </a:rPr>
              <a:t>mental</a:t>
            </a:r>
            <a:endParaRPr lang="es-CO" sz="3200" dirty="0" smtClean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20695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30513"/>
            <a:ext cx="827314" cy="1630175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652634" y="601616"/>
            <a:ext cx="6499272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O" sz="4500" dirty="0" smtClean="0">
              <a:solidFill>
                <a:srgbClr val="E20E18"/>
              </a:solidFill>
              <a:latin typeface="Montserrat Black" panose="00000A00000000000000" pitchFamily="2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652634" y="4028976"/>
            <a:ext cx="184731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CO" sz="4500" dirty="0" smtClean="0">
              <a:solidFill>
                <a:srgbClr val="E20E18"/>
              </a:solidFill>
              <a:latin typeface="Montserrat Black" panose="00000A00000000000000" pitchFamily="2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500980" y="721327"/>
            <a:ext cx="6228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O" sz="2800" dirty="0"/>
          </a:p>
        </p:txBody>
      </p:sp>
      <p:sp>
        <p:nvSpPr>
          <p:cNvPr id="10" name="CuadroTexto 9"/>
          <p:cNvSpPr txBox="1"/>
          <p:nvPr/>
        </p:nvSpPr>
        <p:spPr>
          <a:xfrm>
            <a:off x="8535701" y="469111"/>
            <a:ext cx="3352887" cy="275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000" b="1" dirty="0" err="1" smtClean="0">
                <a:solidFill>
                  <a:srgbClr val="727070"/>
                </a:solidFill>
                <a:latin typeface="Montserrat Medium" panose="00000600000000000000" pitchFamily="2" charset="0"/>
              </a:rPr>
              <a:t>Politicas</a:t>
            </a:r>
            <a:r>
              <a:rPr lang="es-CO" sz="2000" b="1" dirty="0" smtClean="0">
                <a:solidFill>
                  <a:srgbClr val="727070"/>
                </a:solidFill>
                <a:latin typeface="Montserrat Medium" panose="00000600000000000000" pitchFamily="2" charset="0"/>
              </a:rPr>
              <a:t> publicas </a:t>
            </a:r>
          </a:p>
          <a:p>
            <a:r>
              <a:rPr lang="es-CO" sz="2000" b="1" dirty="0" smtClean="0">
                <a:solidFill>
                  <a:srgbClr val="727070"/>
                </a:solidFill>
                <a:latin typeface="Montserrat Medium" panose="00000600000000000000" pitchFamily="2" charset="0"/>
              </a:rPr>
              <a:t>C</a:t>
            </a:r>
            <a:r>
              <a:rPr lang="es-419" sz="2000" b="1" dirty="0" smtClean="0">
                <a:solidFill>
                  <a:srgbClr val="727070"/>
                </a:solidFill>
                <a:latin typeface="Montserrat Medium" panose="00000600000000000000" pitchFamily="2" charset="0"/>
              </a:rPr>
              <a:t>ampañas de sensibilizacion</a:t>
            </a:r>
          </a:p>
          <a:p>
            <a:r>
              <a:rPr lang="es-CO" sz="2000" b="1" dirty="0" smtClean="0">
                <a:solidFill>
                  <a:srgbClr val="727070"/>
                </a:solidFill>
                <a:latin typeface="Montserrat Medium" panose="00000600000000000000" pitchFamily="2" charset="0"/>
              </a:rPr>
              <a:t>P</a:t>
            </a:r>
            <a:r>
              <a:rPr lang="es-419" sz="2000" b="1" dirty="0" smtClean="0">
                <a:solidFill>
                  <a:srgbClr val="727070"/>
                </a:solidFill>
                <a:latin typeface="Montserrat Medium" panose="00000600000000000000" pitchFamily="2" charset="0"/>
              </a:rPr>
              <a:t>ublicidad controlada</a:t>
            </a:r>
          </a:p>
          <a:p>
            <a:r>
              <a:rPr lang="es-CO" sz="2000" b="1" dirty="0" smtClean="0">
                <a:solidFill>
                  <a:srgbClr val="727070"/>
                </a:solidFill>
                <a:latin typeface="Montserrat Medium" panose="00000600000000000000" pitchFamily="2" charset="0"/>
              </a:rPr>
              <a:t>E</a:t>
            </a:r>
            <a:r>
              <a:rPr lang="es-419" sz="2000" b="1" dirty="0" smtClean="0">
                <a:solidFill>
                  <a:srgbClr val="727070"/>
                </a:solidFill>
                <a:latin typeface="Montserrat Medium" panose="00000600000000000000" pitchFamily="2" charset="0"/>
              </a:rPr>
              <a:t>ducaciion</a:t>
            </a:r>
          </a:p>
          <a:p>
            <a:r>
              <a:rPr lang="es-CO" sz="2000" b="1" dirty="0" smtClean="0">
                <a:solidFill>
                  <a:srgbClr val="727070"/>
                </a:solidFill>
                <a:latin typeface="Montserrat Medium" panose="00000600000000000000" pitchFamily="2" charset="0"/>
              </a:rPr>
              <a:t>R</a:t>
            </a:r>
            <a:r>
              <a:rPr lang="es-419" sz="2000" b="1" dirty="0" smtClean="0">
                <a:solidFill>
                  <a:srgbClr val="727070"/>
                </a:solidFill>
                <a:latin typeface="Montserrat Medium" panose="00000600000000000000" pitchFamily="2" charset="0"/>
              </a:rPr>
              <a:t>utas de asistencia a fumadores</a:t>
            </a:r>
          </a:p>
          <a:p>
            <a:endParaRPr lang="es-CO" sz="1300" dirty="0">
              <a:solidFill>
                <a:srgbClr val="727070"/>
              </a:solidFill>
              <a:latin typeface="Montserrat Medium" panose="00000600000000000000" pitchFamily="2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4012023" y="132916"/>
            <a:ext cx="43444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600" b="1" dirty="0" smtClean="0">
                <a:solidFill>
                  <a:srgbClr val="FF0000"/>
                </a:solidFill>
                <a:latin typeface="Montserrat Black" panose="00000A00000000000000" pitchFamily="2" charset="0"/>
              </a:rPr>
              <a:t>M</a:t>
            </a:r>
            <a:r>
              <a:rPr lang="es-419" sz="3600" b="1" dirty="0" smtClean="0">
                <a:solidFill>
                  <a:srgbClr val="FF0000"/>
                </a:solidFill>
                <a:latin typeface="Montserrat Black" panose="00000A00000000000000" pitchFamily="2" charset="0"/>
              </a:rPr>
              <a:t>ARCO NORMATIVO</a:t>
            </a:r>
            <a:endParaRPr lang="es-CO" sz="3600" b="1" dirty="0" smtClean="0">
              <a:solidFill>
                <a:srgbClr val="FF0000"/>
              </a:solidFill>
              <a:latin typeface="Montserrat Black" panose="00000A00000000000000" pitchFamily="2" charset="0"/>
            </a:endParaRPr>
          </a:p>
        </p:txBody>
      </p:sp>
      <p:sp>
        <p:nvSpPr>
          <p:cNvPr id="6" name="Proceso alternativo 5"/>
          <p:cNvSpPr/>
          <p:nvPr/>
        </p:nvSpPr>
        <p:spPr>
          <a:xfrm>
            <a:off x="2452489" y="4028976"/>
            <a:ext cx="5622877" cy="1318721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CO" dirty="0"/>
          </a:p>
          <a:p>
            <a:r>
              <a:rPr lang="es-ES" sz="14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Resolución 6045 de 2014. Por la cual se adoptó el Plan Nacional de Seguridad y Salud en el Trabajo 2013-2021. Para la implementación de este plan se contemplaron cuatro estrategias, una de las líneas relacionadas fortalecimiento de la promoción de la seguridad, de la salud de los trabajadores y </a:t>
            </a:r>
          </a:p>
        </p:txBody>
      </p:sp>
      <p:sp>
        <p:nvSpPr>
          <p:cNvPr id="17" name="Proceso alternativo 16"/>
          <p:cNvSpPr/>
          <p:nvPr/>
        </p:nvSpPr>
        <p:spPr>
          <a:xfrm>
            <a:off x="438495" y="1855146"/>
            <a:ext cx="5622877" cy="1103117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b="1" dirty="0">
                <a:solidFill>
                  <a:schemeClr val="tx1"/>
                </a:solidFill>
                <a:latin typeface="+mj-lt"/>
              </a:rPr>
              <a:t>Ley 1335 de 2009 establece las disposiciones por medio de las cuales se previenen daños a la salud de los menores de edad, la población no fumadora y se estipulan políticas </a:t>
            </a:r>
            <a:r>
              <a:rPr lang="es-ES" sz="1600" b="1" dirty="0">
                <a:solidFill>
                  <a:schemeClr val="tx1"/>
                </a:solidFill>
                <a:latin typeface="+mj-lt"/>
              </a:rPr>
              <a:t>públicas para la prevención y el abandono al consumo de tabaco y sus derivados</a:t>
            </a:r>
            <a:r>
              <a:rPr lang="es-ES" sz="1600" b="1" dirty="0">
                <a:latin typeface="+mj-lt"/>
              </a:rPr>
              <a:t> </a:t>
            </a:r>
            <a:endParaRPr lang="es-ES" sz="1600" b="1" dirty="0">
              <a:latin typeface="+mj-lt"/>
            </a:endParaRPr>
          </a:p>
        </p:txBody>
      </p:sp>
      <p:sp>
        <p:nvSpPr>
          <p:cNvPr id="18" name="Proceso alternativo 17"/>
          <p:cNvSpPr/>
          <p:nvPr/>
        </p:nvSpPr>
        <p:spPr>
          <a:xfrm>
            <a:off x="1309766" y="2895003"/>
            <a:ext cx="5622877" cy="1291834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b="1" dirty="0">
                <a:solidFill>
                  <a:schemeClr val="tx1"/>
                </a:solidFill>
                <a:latin typeface="+mj-lt"/>
              </a:rPr>
              <a:t>Resolución 1841 de 2013. Adopta el Plan Decenal de Salud Pública 2012 – 2021. Está política plantea las metas y estrategias para atender los problemas y necesidades de salud relacionadas con las enfermedades no transmisibles y sus factores de riesgo, como el tabaquismo</a:t>
            </a:r>
            <a:r>
              <a:rPr lang="es-ES" dirty="0">
                <a:solidFill>
                  <a:srgbClr val="000000"/>
                </a:solidFill>
                <a:latin typeface="+mj-lt"/>
              </a:rPr>
              <a:t>. </a:t>
            </a:r>
            <a:endParaRPr lang="es-ES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19" name="Proceso alternativo 18"/>
          <p:cNvSpPr/>
          <p:nvPr/>
        </p:nvSpPr>
        <p:spPr>
          <a:xfrm>
            <a:off x="-40771" y="969871"/>
            <a:ext cx="4503761" cy="87572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b="1" dirty="0">
                <a:solidFill>
                  <a:srgbClr val="000000"/>
                </a:solidFill>
                <a:latin typeface="+mj-lt"/>
              </a:rPr>
              <a:t>Ley 1109 de 2006 </a:t>
            </a:r>
            <a:r>
              <a:rPr lang="es-ES" sz="1400" dirty="0">
                <a:solidFill>
                  <a:srgbClr val="000000"/>
                </a:solidFill>
                <a:latin typeface="+mj-lt"/>
              </a:rPr>
              <a:t>por medio de la cual se aprueba el "Convenio Marco de la OMS para el </a:t>
            </a:r>
            <a:r>
              <a:rPr lang="es-ES" sz="1400" dirty="0" smtClean="0">
                <a:solidFill>
                  <a:srgbClr val="000000"/>
                </a:solidFill>
                <a:latin typeface="+mj-lt"/>
              </a:rPr>
              <a:t>control del tabaco</a:t>
            </a:r>
            <a:endParaRPr lang="es-CO" sz="1400" dirty="0">
              <a:latin typeface="+mj-lt"/>
            </a:endParaRPr>
          </a:p>
        </p:txBody>
      </p:sp>
      <p:sp>
        <p:nvSpPr>
          <p:cNvPr id="20" name="Proceso alternativo 19"/>
          <p:cNvSpPr/>
          <p:nvPr/>
        </p:nvSpPr>
        <p:spPr>
          <a:xfrm>
            <a:off x="3517014" y="5360215"/>
            <a:ext cx="5622877" cy="1236335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b="1" dirty="0">
                <a:solidFill>
                  <a:srgbClr val="000000"/>
                </a:solidFill>
                <a:latin typeface="+mj-lt"/>
              </a:rPr>
              <a:t>Resolución 3202 de 2016 </a:t>
            </a:r>
            <a:r>
              <a:rPr lang="es-ES" dirty="0">
                <a:solidFill>
                  <a:srgbClr val="000000"/>
                </a:solidFill>
                <a:latin typeface="+mj-lt"/>
              </a:rPr>
              <a:t>define como obligatoria la implementación de la RIA de promoción y mantenimiento de la salud, la RIA </a:t>
            </a:r>
            <a:endParaRPr lang="es-ES" dirty="0">
              <a:solidFill>
                <a:srgbClr val="0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34567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30513"/>
            <a:ext cx="827314" cy="1630175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839003" y="368272"/>
            <a:ext cx="64992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4500" dirty="0" smtClean="0">
                <a:solidFill>
                  <a:srgbClr val="E20E18"/>
                </a:solidFill>
                <a:latin typeface="Montserrat Black" panose="00000A00000000000000" pitchFamily="2" charset="0"/>
              </a:rPr>
              <a:t>objetivo de la ley 1335/2009 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652634" y="4028976"/>
            <a:ext cx="184731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CO" sz="4500" dirty="0" smtClean="0">
              <a:solidFill>
                <a:srgbClr val="E20E18"/>
              </a:solidFill>
              <a:latin typeface="Montserrat Black" panose="00000A00000000000000" pitchFamily="2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1123116" y="1712633"/>
            <a:ext cx="593104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400" b="1" dirty="0">
                <a:latin typeface="+mj-lt"/>
              </a:rPr>
              <a:t>Aumentar los impuestos al tabaco para reducir la asequibilidad de los productos de tabaco. </a:t>
            </a:r>
            <a:r>
              <a:rPr lang="es-ES" sz="2400" i="1" dirty="0">
                <a:latin typeface="+mj-lt"/>
              </a:rPr>
              <a:t>(Artículo 6 del CMCT) </a:t>
            </a:r>
            <a:endParaRPr lang="es-ES" sz="2400" dirty="0">
              <a:latin typeface="+mj-lt"/>
            </a:endParaRPr>
          </a:p>
          <a:p>
            <a:pPr algn="just"/>
            <a:r>
              <a:rPr lang="es-ES" sz="2400" b="1" dirty="0">
                <a:latin typeface="+mj-lt"/>
              </a:rPr>
              <a:t>Imponer prohibiciones para fumar en todos los espacios públicos para proteger a las personas del humo de tabaco </a:t>
            </a:r>
            <a:r>
              <a:rPr lang="es-ES" sz="2400" i="1" dirty="0">
                <a:latin typeface="+mj-lt"/>
              </a:rPr>
              <a:t>(Artículo 8 del CMCT) </a:t>
            </a:r>
            <a:endParaRPr lang="es-ES" sz="2400" dirty="0">
              <a:latin typeface="+mj-lt"/>
            </a:endParaRPr>
          </a:p>
          <a:p>
            <a:pPr algn="just"/>
            <a:r>
              <a:rPr lang="es-ES" sz="2400" b="1" dirty="0">
                <a:latin typeface="+mj-lt"/>
              </a:rPr>
              <a:t>Aumentar el tamaño de las advertencias sanitarias en los paquetes para advertir sobre los daños que causa el consumo de tabaco </a:t>
            </a:r>
            <a:endParaRPr lang="es-ES" sz="2400" dirty="0">
              <a:latin typeface="+mj-lt"/>
            </a:endParaRPr>
          </a:p>
          <a:p>
            <a:pPr algn="just"/>
            <a:r>
              <a:rPr lang="es-ES" sz="2400" b="1" dirty="0">
                <a:latin typeface="+mj-lt"/>
              </a:rPr>
              <a:t>Implementar el empaquetado neutro. </a:t>
            </a:r>
            <a:r>
              <a:rPr lang="es-ES" sz="2400" i="1" dirty="0">
                <a:latin typeface="+mj-lt"/>
              </a:rPr>
              <a:t>(Directrices para la aplicación de los artículos 11 y 13 del CMCT) </a:t>
            </a:r>
            <a:endParaRPr lang="es-CO" sz="2400" dirty="0" smtClean="0">
              <a:solidFill>
                <a:srgbClr val="E20E18"/>
              </a:solidFill>
              <a:latin typeface="+mj-lt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7622388" y="1275693"/>
            <a:ext cx="477844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b="1" dirty="0" smtClean="0">
                <a:latin typeface="Montserrat Black" panose="00000A00000000000000" pitchFamily="2" charset="0"/>
              </a:rPr>
              <a:t>P</a:t>
            </a:r>
            <a:r>
              <a:rPr lang="es-419" sz="2800" b="1" dirty="0" smtClean="0">
                <a:latin typeface="Montserrat Black" panose="00000A00000000000000" pitchFamily="2" charset="0"/>
              </a:rPr>
              <a:t>revalencia delconsumo de tabaco en colombia</a:t>
            </a:r>
            <a:endParaRPr lang="es-CO" sz="2800" b="1" dirty="0" smtClean="0">
              <a:latin typeface="Montserrat Black" panose="00000A00000000000000" pitchFamily="2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23649" y="2931952"/>
            <a:ext cx="2994810" cy="3763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3085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30513"/>
            <a:ext cx="827314" cy="1630175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271723" y="291849"/>
            <a:ext cx="64992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500" b="1" dirty="0" smtClean="0">
                <a:solidFill>
                  <a:srgbClr val="E20E18"/>
                </a:solidFill>
                <a:latin typeface="Montserrat Black" panose="00000A00000000000000" pitchFamily="2" charset="0"/>
              </a:rPr>
              <a:t>Metas  </a:t>
            </a:r>
            <a:r>
              <a:rPr lang="es-CO" sz="4500" b="1" dirty="0" smtClean="0">
                <a:solidFill>
                  <a:srgbClr val="E20E18"/>
                </a:solidFill>
                <a:latin typeface="Montserrat Black" panose="00000A00000000000000" pitchFamily="2" charset="0"/>
              </a:rPr>
              <a:t>de la ley 1335/2009 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652634" y="4028976"/>
            <a:ext cx="184731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CO" sz="4500" dirty="0" smtClean="0">
              <a:solidFill>
                <a:srgbClr val="E20E18"/>
              </a:solidFill>
              <a:latin typeface="Montserrat Black" panose="00000A00000000000000" pitchFamily="2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864188" y="1362414"/>
            <a:ext cx="7979561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O" sz="2800" dirty="0"/>
          </a:p>
          <a:p>
            <a:r>
              <a:rPr lang="es-ES" sz="2400" dirty="0">
                <a:latin typeface="+mj-lt"/>
              </a:rPr>
              <a:t>reducir el tabaquismo en un 10 % en las personas de 18 a 69 años; </a:t>
            </a:r>
          </a:p>
          <a:p>
            <a:r>
              <a:rPr lang="es-ES" sz="2400" dirty="0">
                <a:latin typeface="+mj-lt"/>
              </a:rPr>
              <a:t>• posponer la edad de inicio del consumo de tabaco en los adolescentes colombianos por encima de 14 años; </a:t>
            </a:r>
          </a:p>
          <a:p>
            <a:r>
              <a:rPr lang="es-ES" sz="2400" dirty="0">
                <a:latin typeface="+mj-lt"/>
              </a:rPr>
              <a:t>• aumento del 100% en impuestos indexados al índice de precios del consumidor (IPC), y al producto interno bruto (PIB) para los productos de tabaco y sus derivados; </a:t>
            </a:r>
          </a:p>
          <a:p>
            <a:r>
              <a:rPr lang="es-ES" sz="2400" dirty="0">
                <a:latin typeface="+mj-lt"/>
              </a:rPr>
              <a:t>• lograr el cumplimiento de ambientes 100 % libres de humo de tabaco y sus derivados a nivel nacional, en los lugares definidos por la Ley 1335 de 2009; </a:t>
            </a:r>
          </a:p>
          <a:p>
            <a:r>
              <a:rPr lang="es-ES" sz="2400" dirty="0">
                <a:latin typeface="+mj-lt"/>
              </a:rPr>
              <a:t>• incrementar programas y/o clínicas de cesación de tabaco en el 80% de los departamentos </a:t>
            </a:r>
          </a:p>
        </p:txBody>
      </p:sp>
    </p:spTree>
    <p:extLst>
      <p:ext uri="{BB962C8B-B14F-4D97-AF65-F5344CB8AC3E}">
        <p14:creationId xmlns:p14="http://schemas.microsoft.com/office/powerpoint/2010/main" val="2303148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30513"/>
            <a:ext cx="827314" cy="1630175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554360" y="4304178"/>
            <a:ext cx="471367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latin typeface="+mj-lt"/>
              </a:rPr>
              <a:t>En 2017, el tabaco costó a la economía de Colombia 17 billones de pesos colombianos (COP), el equivalente al 1,8 % de su PIB. Estos costos incluyen 6,5 billones de COP en gastos sanitarios y 10,6 billones de COP en capacidad productiva perdida debido a la mortalidad premat</a:t>
            </a:r>
            <a:r>
              <a:rPr lang="es-ES" sz="1600" dirty="0"/>
              <a:t>ura 	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652634" y="4028976"/>
            <a:ext cx="184731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CO" sz="4500" dirty="0" smtClean="0">
              <a:solidFill>
                <a:srgbClr val="E20E18"/>
              </a:solidFill>
              <a:latin typeface="Montserrat Black" panose="00000A00000000000000" pitchFamily="2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3234377" y="154474"/>
            <a:ext cx="5931046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419" sz="4800" b="1" dirty="0" smtClean="0">
                <a:solidFill>
                  <a:srgbClr val="FF0000"/>
                </a:solidFill>
              </a:rPr>
              <a:t>ECONOMIA</a:t>
            </a:r>
            <a:endParaRPr lang="es-CO" sz="4800" b="1" dirty="0">
              <a:solidFill>
                <a:srgbClr val="FF0000"/>
              </a:solidFill>
            </a:endParaRPr>
          </a:p>
          <a:p>
            <a:r>
              <a:rPr lang="es-ES" sz="2800" dirty="0">
                <a:latin typeface="+mj-lt"/>
              </a:rPr>
              <a:t>Invertir ahora en cuatro medidas de control del tabaco salvaría </a:t>
            </a:r>
          </a:p>
          <a:p>
            <a:r>
              <a:rPr lang="es-CO" sz="2800" b="1" dirty="0">
                <a:latin typeface="+mj-lt"/>
              </a:rPr>
              <a:t>154 450 vidas </a:t>
            </a:r>
            <a:endParaRPr lang="es-CO" sz="2800" dirty="0">
              <a:latin typeface="+mj-lt"/>
            </a:endParaRPr>
          </a:p>
          <a:p>
            <a:r>
              <a:rPr lang="es-CO" sz="2800" dirty="0">
                <a:latin typeface="+mj-lt"/>
              </a:rPr>
              <a:t>y ahorraría </a:t>
            </a:r>
          </a:p>
          <a:p>
            <a:r>
              <a:rPr lang="es-CO" sz="2800" b="1" dirty="0">
                <a:latin typeface="+mj-lt"/>
              </a:rPr>
              <a:t>58 billones de COP </a:t>
            </a:r>
            <a:endParaRPr lang="es-CO" sz="2800" dirty="0">
              <a:latin typeface="+mj-lt"/>
            </a:endParaRPr>
          </a:p>
          <a:p>
            <a:r>
              <a:rPr lang="es-ES" sz="2800" dirty="0">
                <a:latin typeface="+mj-lt"/>
              </a:rPr>
              <a:t>en gastos sanitarios y pérdidas económicas para el año 2033 </a:t>
            </a:r>
            <a:endParaRPr lang="es-CO" sz="2800" dirty="0" smtClean="0">
              <a:solidFill>
                <a:srgbClr val="E20E18"/>
              </a:solidFill>
              <a:latin typeface="+mj-lt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6757544" y="4304178"/>
            <a:ext cx="481575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latin typeface="+mj-lt"/>
              </a:rPr>
              <a:t>hay una oportunidad basada en datos para reducir las cargas sanitaria, económica, social y otras cargas relacionadas con el desarrollo causadas por el tabaco mediante la adopción de acciones preventivas del tabaquismo </a:t>
            </a:r>
            <a:endParaRPr lang="es-CO" sz="2000" dirty="0">
              <a:solidFill>
                <a:srgbClr val="727070"/>
              </a:solidFill>
              <a:latin typeface="+mj-lt"/>
            </a:endParaRPr>
          </a:p>
        </p:txBody>
      </p:sp>
      <p:pic>
        <p:nvPicPr>
          <p:cNvPr id="1026" name="Picture 2" descr="http://st2.depositphotos.com/6436316/10121/v/950/depositphotos_101213292-stock-illustration-gold-coins-with-increasing-arrow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473" y="1654083"/>
            <a:ext cx="1955725" cy="182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5326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30513"/>
            <a:ext cx="827314" cy="1630175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652634" y="4028976"/>
            <a:ext cx="184731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CO" sz="4500" dirty="0" smtClean="0">
              <a:solidFill>
                <a:srgbClr val="E20E18"/>
              </a:solidFill>
              <a:latin typeface="Montserrat Black" panose="00000A00000000000000" pitchFamily="2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827315" y="1718282"/>
            <a:ext cx="7633414" cy="3985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s-ES" sz="2400" b="1" dirty="0">
                <a:latin typeface="+mj-lt"/>
              </a:rPr>
              <a:t>Aumentar los impuestos a los productos de tabaco, </a:t>
            </a:r>
            <a:endParaRPr lang="es-ES" sz="2400" b="1" dirty="0" smtClean="0">
              <a:latin typeface="+mj-lt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s-ES" sz="2400" b="1" dirty="0" smtClean="0">
                <a:latin typeface="+mj-lt"/>
              </a:rPr>
              <a:t>mejorar </a:t>
            </a:r>
            <a:r>
              <a:rPr lang="es-ES" sz="2400" b="1" dirty="0">
                <a:latin typeface="+mj-lt"/>
              </a:rPr>
              <a:t>la eficiencia y transparencia del sistema actual de administración de los impuestos y reducir el comercio ilícito. </a:t>
            </a:r>
            <a:r>
              <a:rPr lang="es-ES" sz="2400" dirty="0">
                <a:latin typeface="+mj-lt"/>
              </a:rPr>
              <a:t>	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s-ES" sz="2400" b="1" dirty="0">
                <a:latin typeface="+mj-lt"/>
              </a:rPr>
              <a:t>Fortalecer y hacer cumplir la ley de control del tabaco. </a:t>
            </a:r>
            <a:r>
              <a:rPr lang="es-ES" sz="2400" dirty="0">
                <a:latin typeface="+mj-lt"/>
              </a:rPr>
              <a:t>	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s-ES" sz="2400" b="1" dirty="0">
                <a:latin typeface="+mj-lt"/>
              </a:rPr>
              <a:t>Fortalecer la participación multisectorial en el control del tabaco y establecer una estrategia nacional de control del tabaco. </a:t>
            </a:r>
            <a:r>
              <a:rPr lang="es-ES" sz="2400" dirty="0">
                <a:latin typeface="+mj-lt"/>
              </a:rPr>
              <a:t>	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s-CO" sz="2400" b="1" dirty="0">
                <a:latin typeface="+mj-lt"/>
              </a:rPr>
              <a:t>Adoptar medidas normativas para contrarrestar la interferencia de la industria </a:t>
            </a:r>
            <a:r>
              <a:rPr lang="es-CO" sz="2400" b="1" dirty="0" smtClean="0">
                <a:latin typeface="+mj-lt"/>
              </a:rPr>
              <a:t>tabacalera</a:t>
            </a:r>
            <a:r>
              <a:rPr lang="es-CO" sz="2400" dirty="0"/>
              <a:t>	</a:t>
            </a:r>
          </a:p>
          <a:p>
            <a:endParaRPr lang="es-CO" sz="1300" dirty="0">
              <a:solidFill>
                <a:srgbClr val="727070"/>
              </a:solidFill>
              <a:latin typeface="Montserrat Medium" panose="00000600000000000000" pitchFamily="2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837365" y="166380"/>
            <a:ext cx="1046298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b="1" i="1" dirty="0">
                <a:solidFill>
                  <a:srgbClr val="FF0000"/>
                </a:solidFill>
              </a:rPr>
              <a:t>Políticas e intervenciones diseñadas para proteger de la exposición al humo de tabaco </a:t>
            </a:r>
            <a:endParaRPr lang="es-CO" sz="4000" b="1" dirty="0" smtClean="0">
              <a:solidFill>
                <a:srgbClr val="FF0000"/>
              </a:solidFill>
              <a:latin typeface="Montserrat Black" panose="00000A00000000000000" pitchFamily="2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8470779" y="5454566"/>
            <a:ext cx="33528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>
                <a:latin typeface="+mj-lt"/>
              </a:rPr>
              <a:t>MINSALUD ha desarrollado carteles y recursos para redes sociales para promover la garantía de los ambientes 100 % libres de humo de tabaco y sus derivados </a:t>
            </a:r>
            <a:r>
              <a:rPr lang="es-CO" sz="1400" dirty="0" err="1" smtClean="0">
                <a:solidFill>
                  <a:srgbClr val="727070"/>
                </a:solidFill>
                <a:latin typeface="+mj-lt"/>
              </a:rPr>
              <a:t>rci</a:t>
            </a:r>
            <a:r>
              <a:rPr lang="es-CO" sz="1400" dirty="0" smtClean="0">
                <a:solidFill>
                  <a:srgbClr val="727070"/>
                </a:solidFill>
                <a:latin typeface="+mj-lt"/>
              </a:rPr>
              <a:t> </a:t>
            </a:r>
            <a:endParaRPr lang="es-CO" sz="1400" dirty="0">
              <a:solidFill>
                <a:srgbClr val="72707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19005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30513"/>
            <a:ext cx="827314" cy="1630175"/>
          </a:xfrm>
          <a:prstGeom prst="rect">
            <a:avLst/>
          </a:prstGeom>
        </p:spPr>
      </p:pic>
      <p:sp>
        <p:nvSpPr>
          <p:cNvPr id="15" name="CuadroTexto 14"/>
          <p:cNvSpPr txBox="1"/>
          <p:nvPr/>
        </p:nvSpPr>
        <p:spPr>
          <a:xfrm>
            <a:off x="6935373" y="3820903"/>
            <a:ext cx="27238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800" dirty="0" err="1" smtClean="0">
                <a:solidFill>
                  <a:srgbClr val="727070"/>
                </a:solidFill>
                <a:latin typeface="Montserrat Black" panose="00000A00000000000000" pitchFamily="2" charset="0"/>
              </a:rPr>
              <a:t>Lorem</a:t>
            </a:r>
            <a:r>
              <a:rPr lang="es-CO" sz="2800" dirty="0" smtClean="0">
                <a:solidFill>
                  <a:srgbClr val="727070"/>
                </a:solidFill>
                <a:latin typeface="Montserrat Black" panose="00000A00000000000000" pitchFamily="2" charset="0"/>
              </a:rPr>
              <a:t> </a:t>
            </a:r>
            <a:r>
              <a:rPr lang="es-CO" sz="2800" dirty="0" err="1" smtClean="0">
                <a:solidFill>
                  <a:srgbClr val="727070"/>
                </a:solidFill>
                <a:latin typeface="Montserrat Black" panose="00000A00000000000000" pitchFamily="2" charset="0"/>
              </a:rPr>
              <a:t>ipsum</a:t>
            </a:r>
            <a:endParaRPr lang="es-CO" sz="2800" dirty="0" smtClean="0">
              <a:solidFill>
                <a:srgbClr val="727070"/>
              </a:solidFill>
              <a:latin typeface="Montserrat Black" panose="00000A00000000000000" pitchFamily="2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3"/>
          <a:srcRect l="8816" t="16200" r="19336" b="5644"/>
          <a:stretch/>
        </p:blipFill>
        <p:spPr>
          <a:xfrm>
            <a:off x="0" y="98968"/>
            <a:ext cx="12191999" cy="6759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3027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030513"/>
            <a:ext cx="827314" cy="1630175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652634" y="4028976"/>
            <a:ext cx="184731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CO" sz="4500" dirty="0" smtClean="0">
              <a:solidFill>
                <a:srgbClr val="E20E18"/>
              </a:solidFill>
              <a:latin typeface="Montserrat Black" panose="00000A00000000000000" pitchFamily="2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231173" y="226489"/>
            <a:ext cx="108119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000" b="1" dirty="0" smtClean="0">
                <a:solidFill>
                  <a:srgbClr val="FF0000"/>
                </a:solidFill>
                <a:latin typeface="+mj-lt"/>
              </a:rPr>
              <a:t>E</a:t>
            </a:r>
            <a:r>
              <a:rPr lang="es-419" sz="4000" b="1" dirty="0" smtClean="0">
                <a:solidFill>
                  <a:srgbClr val="FF0000"/>
                </a:solidFill>
                <a:latin typeface="+mj-lt"/>
              </a:rPr>
              <a:t>XPOSICION AL HUMO DE TABACO EN COLOMBIA</a:t>
            </a:r>
            <a:endParaRPr lang="es-CO" sz="4000" b="1" dirty="0" smtClean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345252" y="2360850"/>
            <a:ext cx="4916349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1400" b="1" i="1" dirty="0" smtClean="0"/>
          </a:p>
          <a:p>
            <a:endParaRPr lang="es-ES" sz="1400" dirty="0"/>
          </a:p>
          <a:p>
            <a:pPr algn="just"/>
            <a:r>
              <a:rPr lang="es-ES" b="1" dirty="0">
                <a:latin typeface="+mj-lt"/>
              </a:rPr>
              <a:t>dos millones de jóvenes menores de 18 años están expuestos al humo de tabaco en sus hogares. </a:t>
            </a:r>
            <a:r>
              <a:rPr lang="es-ES" b="1" i="1" dirty="0" smtClean="0">
                <a:latin typeface="+mj-lt"/>
              </a:rPr>
              <a:t> </a:t>
            </a:r>
          </a:p>
          <a:p>
            <a:pPr algn="just"/>
            <a:endParaRPr lang="es-CO" b="1" dirty="0">
              <a:latin typeface="+mj-lt"/>
            </a:endParaRPr>
          </a:p>
          <a:p>
            <a:pPr algn="just"/>
            <a:r>
              <a:rPr lang="es-ES" b="1" dirty="0">
                <a:latin typeface="+mj-lt"/>
              </a:rPr>
              <a:t>días a la semana tienen un 14 % más de </a:t>
            </a:r>
          </a:p>
          <a:p>
            <a:pPr algn="just"/>
            <a:r>
              <a:rPr lang="es-ES" b="1" dirty="0">
                <a:latin typeface="+mj-lt"/>
              </a:rPr>
              <a:t>probabilidades de manifestar un bajo rendimiento académico y los que están expuestos entre 5 y 7 días a la semana tienen un 28 % más de probabilidades </a:t>
            </a:r>
            <a:endParaRPr lang="es-CO" b="1" dirty="0">
              <a:solidFill>
                <a:srgbClr val="727070"/>
              </a:solidFill>
              <a:latin typeface="+mj-lt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6073015" y="2286611"/>
            <a:ext cx="480445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419" sz="2800" dirty="0" smtClean="0">
                <a:solidFill>
                  <a:srgbClr val="727070"/>
                </a:solidFill>
                <a:latin typeface="Montserrat Black" panose="00000A00000000000000" pitchFamily="2" charset="0"/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000" b="1" dirty="0"/>
              <a:t>Disminución del peso en el nacimiento </a:t>
            </a:r>
            <a:endParaRPr lang="es-ES" sz="2000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CO" sz="2000" b="1" dirty="0"/>
              <a:t>Parto prematuro </a:t>
            </a:r>
            <a:endParaRPr lang="es-CO" sz="2000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CO" sz="2000" b="1" dirty="0"/>
              <a:t>Malformación congénita </a:t>
            </a:r>
            <a:endParaRPr lang="es-CO" sz="2000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CO" sz="2000" b="1" dirty="0"/>
              <a:t>Defectos del tubo neural </a:t>
            </a:r>
            <a:endParaRPr lang="es-CO" sz="2000" b="1" dirty="0" smtClean="0">
              <a:solidFill>
                <a:srgbClr val="727070"/>
              </a:solidFill>
              <a:latin typeface="Montserrat Black" panose="00000A00000000000000" pitchFamily="2" charset="0"/>
            </a:endParaRPr>
          </a:p>
        </p:txBody>
      </p:sp>
      <p:sp>
        <p:nvSpPr>
          <p:cNvPr id="2" name="Proceso alternativo 1"/>
          <p:cNvSpPr/>
          <p:nvPr/>
        </p:nvSpPr>
        <p:spPr>
          <a:xfrm>
            <a:off x="7212580" y="1152462"/>
            <a:ext cx="4067033" cy="73697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sz="2800" b="1" dirty="0" smtClean="0">
                <a:solidFill>
                  <a:schemeClr val="bg1"/>
                </a:solidFill>
                <a:latin typeface="+mj-lt"/>
              </a:rPr>
              <a:t>E</a:t>
            </a:r>
            <a:r>
              <a:rPr lang="es-419" sz="2800" b="1" dirty="0" smtClean="0">
                <a:solidFill>
                  <a:schemeClr val="bg1"/>
                </a:solidFill>
                <a:latin typeface="+mj-lt"/>
              </a:rPr>
              <a:t>FECTO EN MATERNAS </a:t>
            </a:r>
            <a:endParaRPr lang="es-419" sz="28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9" name="Proceso alternativo 8"/>
          <p:cNvSpPr/>
          <p:nvPr/>
        </p:nvSpPr>
        <p:spPr>
          <a:xfrm>
            <a:off x="813237" y="1152462"/>
            <a:ext cx="4067033" cy="73697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b="1" i="1" dirty="0" smtClean="0"/>
              <a:t> </a:t>
            </a:r>
            <a:r>
              <a:rPr lang="es-ES" sz="2400" b="1" dirty="0" smtClean="0">
                <a:latin typeface="+mj-lt"/>
              </a:rPr>
              <a:t>EFECTO EN LOS NIÑOS:</a:t>
            </a:r>
            <a:endParaRPr lang="es-ES" sz="2400" b="1" dirty="0">
              <a:latin typeface="+mj-lt"/>
            </a:endParaRPr>
          </a:p>
        </p:txBody>
      </p:sp>
      <p:sp>
        <p:nvSpPr>
          <p:cNvPr id="4" name="Flecha abajo 3"/>
          <p:cNvSpPr/>
          <p:nvPr/>
        </p:nvSpPr>
        <p:spPr>
          <a:xfrm>
            <a:off x="2251881" y="2107528"/>
            <a:ext cx="395785" cy="40366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Flecha abajo 11"/>
          <p:cNvSpPr/>
          <p:nvPr/>
        </p:nvSpPr>
        <p:spPr>
          <a:xfrm>
            <a:off x="8850311" y="2084781"/>
            <a:ext cx="395785" cy="40366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20902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473</TotalTime>
  <Words>1479</Words>
  <Application>Microsoft Office PowerPoint</Application>
  <PresentationFormat>Panorámica</PresentationFormat>
  <Paragraphs>134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4" baseType="lpstr">
      <vt:lpstr>Arial</vt:lpstr>
      <vt:lpstr>Calibri</vt:lpstr>
      <vt:lpstr>Calibri Light</vt:lpstr>
      <vt:lpstr>Montserrat Black</vt:lpstr>
      <vt:lpstr>Montserrat Medium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 Pablo González Cañas</dc:creator>
  <cp:lastModifiedBy>Cuenta Microsoft</cp:lastModifiedBy>
  <cp:revision>37</cp:revision>
  <dcterms:created xsi:type="dcterms:W3CDTF">2020-08-01T22:10:19Z</dcterms:created>
  <dcterms:modified xsi:type="dcterms:W3CDTF">2021-04-19T01:37:38Z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267737</vt:lpwstr>
  </property>
  <property fmtid="{D5CDD505-2E9C-101B-9397-08002B2CF9AE}" pid="3" name="NXPowerLiteSettings">
    <vt:lpwstr>C7000400038000</vt:lpwstr>
  </property>
  <property fmtid="{D5CDD505-2E9C-101B-9397-08002B2CF9AE}" pid="4" name="NXPowerLiteVersion">
    <vt:lpwstr>S9.0.1</vt:lpwstr>
  </property>
</Properties>
</file>