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6" r:id="rId5"/>
    <p:sldId id="262" r:id="rId6"/>
    <p:sldId id="264" r:id="rId7"/>
    <p:sldId id="275" r:id="rId8"/>
    <p:sldId id="267" r:id="rId9"/>
    <p:sldId id="268" r:id="rId10"/>
    <p:sldId id="274" r:id="rId11"/>
    <p:sldId id="270" r:id="rId12"/>
    <p:sldId id="269" r:id="rId13"/>
    <p:sldId id="276" r:id="rId14"/>
    <p:sldId id="271" r:id="rId15"/>
    <p:sldId id="263" r:id="rId16"/>
    <p:sldId id="277" r:id="rId17"/>
    <p:sldId id="257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18/04/2021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33768" y="447714"/>
            <a:ext cx="76334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	</a:t>
            </a:r>
          </a:p>
          <a:p>
            <a:endParaRPr lang="es-CO" sz="1400" dirty="0"/>
          </a:p>
          <a:p>
            <a:r>
              <a:rPr lang="es-ES" sz="1400" dirty="0"/>
              <a:t> </a:t>
            </a:r>
            <a:r>
              <a:rPr lang="es-ES" sz="2000" dirty="0">
                <a:latin typeface="+mj-lt"/>
              </a:rPr>
              <a:t>es entendida como la orientación y el apoyo para dejar de fumar, se considera como una intervención de primera línea y su uso sistemático se propone en todo fumador que entra contacto con los servicios de salud. Esta puede ser aplicada por un profesional de salud capacitado</a:t>
            </a:r>
            <a:r>
              <a:rPr lang="es-ES" sz="1400" dirty="0"/>
              <a:t>. </a:t>
            </a:r>
            <a:endParaRPr lang="es-CO" sz="1300" dirty="0">
              <a:solidFill>
                <a:srgbClr val="727070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382090" y="196232"/>
            <a:ext cx="5109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C</a:t>
            </a:r>
            <a:r>
              <a:rPr lang="es-419" sz="40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ONSEJERIA BREVE</a:t>
            </a:r>
            <a:endParaRPr lang="es-CO" sz="40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303216" y="5195840"/>
            <a:ext cx="335288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300" dirty="0">
              <a:solidFill>
                <a:srgbClr val="727070"/>
              </a:solidFill>
              <a:latin typeface="Montserrat Medium" panose="00000600000000000000" pitchFamily="2" charset="0"/>
            </a:endParaRPr>
          </a:p>
        </p:txBody>
      </p:sp>
      <p:sp>
        <p:nvSpPr>
          <p:cNvPr id="2" name="Redondear rectángulo de esquina sencilla 1"/>
          <p:cNvSpPr/>
          <p:nvPr/>
        </p:nvSpPr>
        <p:spPr>
          <a:xfrm>
            <a:off x="652634" y="2564652"/>
            <a:ext cx="4751879" cy="2923575"/>
          </a:xfrm>
          <a:prstGeom prst="round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ES" b="1" dirty="0">
                <a:latin typeface="+mj-lt"/>
              </a:rPr>
              <a:t>Estrategia de la 5As: sirve para ayudar a los personas a abandonar el tabaco. Consta de cinco pasos (Averiguar, Aconsejar, Evaluar, Ayudar y Organizar) y resume todas las actividades que un prestador de atención primaria puede hacer para ayudar a un consumidor de tabaco, puede ser aplicado entre 3 - 5 minutos. </a:t>
            </a:r>
          </a:p>
        </p:txBody>
      </p:sp>
      <p:sp>
        <p:nvSpPr>
          <p:cNvPr id="9" name="Redondear rectángulo de esquina sencilla 8"/>
          <p:cNvSpPr/>
          <p:nvPr/>
        </p:nvSpPr>
        <p:spPr>
          <a:xfrm>
            <a:off x="6237028" y="2643801"/>
            <a:ext cx="4451444" cy="2844426"/>
          </a:xfrm>
          <a:prstGeom prst="round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ES" b="1" dirty="0" smtClean="0">
                <a:latin typeface="+mj-lt"/>
              </a:rPr>
              <a:t>consiste </a:t>
            </a:r>
            <a:r>
              <a:rPr lang="es-ES" b="1" dirty="0">
                <a:latin typeface="+mj-lt"/>
              </a:rPr>
              <a:t>en una intervención motivacional que se puede implementar después de haber AVERIGUADO que el paciente es fumador y que no está motivado a dejar de fumar, al menos no antes de un mes, y se emplea al ACONSEJAR. </a:t>
            </a:r>
          </a:p>
        </p:txBody>
      </p:sp>
    </p:spTree>
    <p:extLst>
      <p:ext uri="{BB962C8B-B14F-4D97-AF65-F5344CB8AC3E}">
        <p14:creationId xmlns:p14="http://schemas.microsoft.com/office/powerpoint/2010/main" val="12148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884495" y="5676999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err="1" smtClean="0">
                <a:solidFill>
                  <a:srgbClr val="727070"/>
                </a:solidFill>
                <a:latin typeface="Montserrat Black" panose="00000A00000000000000" pitchFamily="2" charset="0"/>
              </a:rPr>
              <a:t>Lorem</a:t>
            </a:r>
            <a:r>
              <a:rPr lang="es-CO" sz="2800" dirty="0" smtClean="0">
                <a:solidFill>
                  <a:srgbClr val="727070"/>
                </a:solidFill>
                <a:latin typeface="Montserrat Black" panose="00000A00000000000000" pitchFamily="2" charset="0"/>
              </a:rPr>
              <a:t> </a:t>
            </a:r>
            <a:r>
              <a:rPr lang="es-CO" sz="2800" dirty="0" err="1" smtClean="0">
                <a:solidFill>
                  <a:srgbClr val="727070"/>
                </a:solidFill>
                <a:latin typeface="Montserrat Black" panose="00000A00000000000000" pitchFamily="2" charset="0"/>
              </a:rPr>
              <a:t>ipsum</a:t>
            </a:r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/>
          <a:srcRect l="14872" t="23739" r="32682" b="25420"/>
          <a:stretch/>
        </p:blipFill>
        <p:spPr>
          <a:xfrm>
            <a:off x="-10427" y="0"/>
            <a:ext cx="121951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2634" y="61017"/>
            <a:ext cx="9378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rgbClr val="FF0000"/>
                </a:solidFill>
              </a:rPr>
              <a:t>Actividades e instrumentos a aplicar para las atenciones básicas en consejería breve </a:t>
            </a:r>
            <a:endParaRPr lang="es-CO" sz="40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577426" y="1502607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Calcular el índice paquete año o el índice </a:t>
            </a:r>
            <a:r>
              <a:rPr lang="es-ES" dirty="0" smtClean="0"/>
              <a:t>tabáquico</a:t>
            </a:r>
            <a:endParaRPr lang="es-CO" dirty="0"/>
          </a:p>
        </p:txBody>
      </p:sp>
      <p:sp>
        <p:nvSpPr>
          <p:cNvPr id="9" name="Elipse 8"/>
          <p:cNvSpPr/>
          <p:nvPr/>
        </p:nvSpPr>
        <p:spPr>
          <a:xfrm>
            <a:off x="4807509" y="1368308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/>
          </a:p>
          <a:p>
            <a:r>
              <a:rPr lang="es-ES"/>
              <a:t>Valorar el grado de dependencia física a la nicotina mediante el test de Fagerström </a:t>
            </a:r>
          </a:p>
        </p:txBody>
      </p:sp>
      <p:sp>
        <p:nvSpPr>
          <p:cNvPr id="12" name="Elipse 11"/>
          <p:cNvSpPr/>
          <p:nvPr/>
        </p:nvSpPr>
        <p:spPr>
          <a:xfrm>
            <a:off x="8541703" y="2808411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ES" dirty="0"/>
              <a:t>Canalizar al componente de atenciones intermedias, a todas las personas que desean dejar de fumar </a:t>
            </a:r>
          </a:p>
        </p:txBody>
      </p:sp>
      <p:sp>
        <p:nvSpPr>
          <p:cNvPr id="13" name="Elipse 12"/>
          <p:cNvSpPr/>
          <p:nvPr/>
        </p:nvSpPr>
        <p:spPr>
          <a:xfrm>
            <a:off x="577426" y="4248514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ES" dirty="0" smtClean="0"/>
              <a:t>Reforzar </a:t>
            </a:r>
            <a:r>
              <a:rPr lang="es-ES" dirty="0"/>
              <a:t>motivación y controlar en las próximas consultas, a las personas que no desean dejar de fumar </a:t>
            </a:r>
          </a:p>
        </p:txBody>
      </p:sp>
      <p:sp>
        <p:nvSpPr>
          <p:cNvPr id="16" name="Elipse 15"/>
          <p:cNvSpPr/>
          <p:nvPr/>
        </p:nvSpPr>
        <p:spPr>
          <a:xfrm>
            <a:off x="5059307" y="4248514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El </a:t>
            </a:r>
            <a:r>
              <a:rPr lang="es-ES" dirty="0"/>
              <a:t>personal de salud que atiende niños, debe interrogar a los padres o cuidadores sobre el consumo de tabaco </a:t>
            </a:r>
          </a:p>
        </p:txBody>
      </p:sp>
    </p:spTree>
    <p:extLst>
      <p:ext uri="{BB962C8B-B14F-4D97-AF65-F5344CB8AC3E}">
        <p14:creationId xmlns:p14="http://schemas.microsoft.com/office/powerpoint/2010/main" val="38009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13658" y="3770172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10238" y="-63177"/>
            <a:ext cx="9378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FF0000"/>
                </a:solidFill>
                <a:latin typeface="+mj-lt"/>
              </a:rPr>
              <a:t>ACTIVIDADES E INSTRUMENTOS  </a:t>
            </a:r>
            <a:endParaRPr lang="es-CO" sz="40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196111" y="1152514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Son </a:t>
            </a:r>
            <a:r>
              <a:rPr lang="es-CO" dirty="0"/>
              <a:t>tratamientos más </a:t>
            </a:r>
            <a:r>
              <a:rPr lang="es-CO" dirty="0" smtClean="0"/>
              <a:t>integrales </a:t>
            </a:r>
            <a:r>
              <a:rPr lang="es-ES" dirty="0"/>
              <a:t>superan los 300 minutos, no se logra mayor efectividad. La duración de cada sesión con el paciente es superior a 10 mi </a:t>
            </a:r>
            <a:endParaRPr lang="es-CO" dirty="0"/>
          </a:p>
        </p:txBody>
      </p:sp>
      <p:sp>
        <p:nvSpPr>
          <p:cNvPr id="9" name="Elipse 8"/>
          <p:cNvSpPr/>
          <p:nvPr/>
        </p:nvSpPr>
        <p:spPr>
          <a:xfrm>
            <a:off x="4509205" y="605252"/>
            <a:ext cx="3482396" cy="504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i="1"/>
              <a:t>Intervención intensiva </a:t>
            </a:r>
            <a:endParaRPr lang="es-CO" dirty="0"/>
          </a:p>
        </p:txBody>
      </p:sp>
      <p:sp>
        <p:nvSpPr>
          <p:cNvPr id="14" name="Elipse 13"/>
          <p:cNvSpPr/>
          <p:nvPr/>
        </p:nvSpPr>
        <p:spPr>
          <a:xfrm>
            <a:off x="4271206" y="1208612"/>
            <a:ext cx="3958394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i="1" dirty="0"/>
              <a:t>Terapia </a:t>
            </a:r>
            <a:r>
              <a:rPr lang="es-CO" i="1" dirty="0" err="1"/>
              <a:t>Farmacológ</a:t>
            </a:r>
            <a:r>
              <a:rPr lang="es-CO" i="1" dirty="0"/>
              <a:t> </a:t>
            </a:r>
            <a:r>
              <a:rPr lang="es-ES" dirty="0" smtClean="0"/>
              <a:t>Pre contemplación, contemplación, preparación, acción y mantenimiento (recaída) </a:t>
            </a:r>
            <a:r>
              <a:rPr lang="es-CO" i="1" dirty="0"/>
              <a:t>Modelo </a:t>
            </a:r>
            <a:r>
              <a:rPr lang="es-CO" i="1" dirty="0" err="1"/>
              <a:t>Transteorico</a:t>
            </a:r>
            <a:r>
              <a:rPr lang="es-CO" i="1" dirty="0"/>
              <a:t> de </a:t>
            </a:r>
            <a:r>
              <a:rPr lang="es-CO" i="1" dirty="0" err="1"/>
              <a:t>Prochaska</a:t>
            </a:r>
            <a:r>
              <a:rPr lang="es-CO" i="1" dirty="0"/>
              <a:t> Di Clemente </a:t>
            </a:r>
            <a:endParaRPr lang="es-CO" dirty="0"/>
          </a:p>
        </p:txBody>
      </p:sp>
      <p:sp>
        <p:nvSpPr>
          <p:cNvPr id="15" name="Elipse 14"/>
          <p:cNvSpPr/>
          <p:nvPr/>
        </p:nvSpPr>
        <p:spPr>
          <a:xfrm>
            <a:off x="8709604" y="1228362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bg1"/>
                </a:solidFill>
                <a:latin typeface="Arial" panose="020B0604020202020204" pitchFamily="34" charset="0"/>
              </a:rPr>
              <a:t>Entrevista motivacional para dejar de fumar o </a:t>
            </a:r>
            <a:r>
              <a:rPr lang="es-CO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vapear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8647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O" dirty="0"/>
          </a:p>
        </p:txBody>
      </p:sp>
      <p:sp>
        <p:nvSpPr>
          <p:cNvPr id="17" name="Elipse 16"/>
          <p:cNvSpPr/>
          <p:nvPr/>
        </p:nvSpPr>
        <p:spPr>
          <a:xfrm>
            <a:off x="8709604" y="4040188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CO" b="1" dirty="0"/>
              <a:t>Terapia de reemplazo </a:t>
            </a:r>
            <a:r>
              <a:rPr lang="es-CO" b="1" dirty="0" smtClean="0"/>
              <a:t>nicótico</a:t>
            </a:r>
          </a:p>
          <a:p>
            <a:r>
              <a:rPr lang="es-CO" dirty="0"/>
              <a:t>parches, chicles, atomizador nasal, inhalador bucal y tabletas sublinguales)</a:t>
            </a:r>
          </a:p>
        </p:txBody>
      </p:sp>
      <p:sp>
        <p:nvSpPr>
          <p:cNvPr id="18" name="Elipse 17"/>
          <p:cNvSpPr/>
          <p:nvPr/>
        </p:nvSpPr>
        <p:spPr>
          <a:xfrm>
            <a:off x="46359" y="4080346"/>
            <a:ext cx="3482396" cy="2316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Terapia de Reemplazo de sustitución de la Nicotina - TRN, la </a:t>
            </a:r>
            <a:r>
              <a:rPr lang="es-ES" dirty="0" err="1"/>
              <a:t>vareniclina</a:t>
            </a:r>
            <a:r>
              <a:rPr lang="es-ES" dirty="0"/>
              <a:t> y el </a:t>
            </a:r>
            <a:r>
              <a:rPr lang="es-ES" dirty="0" err="1"/>
              <a:t>bupropión</a:t>
            </a:r>
            <a:r>
              <a:rPr lang="es-ES" dirty="0"/>
              <a:t>, </a:t>
            </a:r>
            <a:endParaRPr lang="es-CO" dirty="0"/>
          </a:p>
        </p:txBody>
      </p:sp>
      <p:sp>
        <p:nvSpPr>
          <p:cNvPr id="19" name="Elipse 18"/>
          <p:cNvSpPr/>
          <p:nvPr/>
        </p:nvSpPr>
        <p:spPr>
          <a:xfrm>
            <a:off x="4219222" y="3826310"/>
            <a:ext cx="4160503" cy="2873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i="1" dirty="0">
                <a:solidFill>
                  <a:schemeClr val="bg1"/>
                </a:solidFill>
                <a:latin typeface="Arial" panose="020B0604020202020204" pitchFamily="34" charset="0"/>
              </a:rPr>
              <a:t>Intervención cognitivo-conductual </a:t>
            </a:r>
            <a:r>
              <a:rPr lang="es-CO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Se utiliza para el tratamiento de la dependencia física, psicológica y social, asociadas al consumo de tabaco. Se trabaja en las modalidades de terapia grupal o individual </a:t>
            </a:r>
            <a:endParaRPr lang="es-CO" dirty="0">
              <a:solidFill>
                <a:schemeClr val="bg1"/>
              </a:solidFill>
            </a:endParaRP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09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5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9" y="-149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13658" y="143754"/>
            <a:ext cx="10525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PRODUCTOS DE TABACO, DERIVADOS Y DISPOSITIVOS ELECTRÓNICOS </a:t>
            </a:r>
            <a:endParaRPr lang="es-CO" sz="40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Proceso alternativo 1"/>
          <p:cNvSpPr/>
          <p:nvPr/>
        </p:nvSpPr>
        <p:spPr>
          <a:xfrm>
            <a:off x="20611" y="1671958"/>
            <a:ext cx="3207224" cy="12146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tabaco tradicioinal</a:t>
            </a:r>
            <a:endParaRPr lang="es-CO" dirty="0"/>
          </a:p>
        </p:txBody>
      </p:sp>
      <p:sp>
        <p:nvSpPr>
          <p:cNvPr id="9" name="Proceso alternativo 8"/>
          <p:cNvSpPr/>
          <p:nvPr/>
        </p:nvSpPr>
        <p:spPr>
          <a:xfrm>
            <a:off x="104518" y="4657067"/>
            <a:ext cx="4246912" cy="19201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Los PTC imitan el comportamiento de fumar de los cigarrillos tradicionales mediante el uso de dispositivos electrónicos de calentamiento. El tabaco se presenta picado o en polvo, en forma de cigarrillo “</a:t>
            </a:r>
            <a:r>
              <a:rPr lang="es-ES" dirty="0" err="1"/>
              <a:t>stick</a:t>
            </a:r>
            <a:r>
              <a:rPr lang="es-ES" dirty="0"/>
              <a:t>” (es el caso de las marcas IQOS y </a:t>
            </a:r>
            <a:r>
              <a:rPr lang="es-ES" dirty="0" err="1"/>
              <a:t>Glo</a:t>
            </a:r>
            <a:r>
              <a:rPr lang="es-ES" dirty="0"/>
              <a:t>) </a:t>
            </a:r>
            <a:endParaRPr lang="es-CO" dirty="0"/>
          </a:p>
        </p:txBody>
      </p:sp>
      <p:sp>
        <p:nvSpPr>
          <p:cNvPr id="13" name="Proceso alternativo 12"/>
          <p:cNvSpPr/>
          <p:nvPr/>
        </p:nvSpPr>
        <p:spPr>
          <a:xfrm>
            <a:off x="8393609" y="1549695"/>
            <a:ext cx="3751319" cy="13369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Existen dos tipos principales de tabaco sin humo: rapé (húmedo o seco) y tabaco de mascar </a:t>
            </a:r>
            <a:endParaRPr lang="es-CO" dirty="0"/>
          </a:p>
        </p:txBody>
      </p:sp>
      <p:sp>
        <p:nvSpPr>
          <p:cNvPr id="16" name="Proceso alternativo 15"/>
          <p:cNvSpPr/>
          <p:nvPr/>
        </p:nvSpPr>
        <p:spPr>
          <a:xfrm>
            <a:off x="7792872" y="4626541"/>
            <a:ext cx="4352056" cy="204721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cigarrillos </a:t>
            </a:r>
            <a:r>
              <a:rPr lang="es-CO" dirty="0" smtClean="0"/>
              <a:t>electrónicos </a:t>
            </a:r>
            <a:r>
              <a:rPr lang="es-ES" dirty="0"/>
              <a:t>que calientan una solución líquida para crear aerosol, también son llamados </a:t>
            </a:r>
            <a:r>
              <a:rPr lang="es-ES" dirty="0" err="1"/>
              <a:t>vapeadores</a:t>
            </a:r>
            <a:r>
              <a:rPr lang="es-ES" dirty="0"/>
              <a:t>, sistemas electrónicos de suministro de nicotina </a:t>
            </a:r>
            <a:endParaRPr lang="es-CO" dirty="0"/>
          </a:p>
        </p:txBody>
      </p:sp>
      <p:pic>
        <p:nvPicPr>
          <p:cNvPr id="3074" name="Picture 2" descr="https://tse4.mm.bing.net/th?id=OIP.bxWz16UrkwBl2lu2s2IJ_QHaKo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848" y="1774315"/>
            <a:ext cx="1278591" cy="111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inicamoyua.com/wp-content/uploads/2017/03/Depositphotos_114682906_m-20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32" y="3237652"/>
            <a:ext cx="1513224" cy="120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mairelesabogados.com/wp-content/uploads/2014/04/cigarrillo-electronico-1170x54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005" y="1742128"/>
            <a:ext cx="1362501" cy="107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mayoristasoto.com/2623-thickbox_default/narguila-zeus-4-boca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833" y="3237602"/>
            <a:ext cx="1481683" cy="127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8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9" grpId="1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7" y="109130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67624" y="1464619"/>
            <a:ext cx="8276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Son dispositivos electrónicos que calientan una solución líquida para crear vapor, el cual es</a:t>
            </a:r>
          </a:p>
          <a:p>
            <a:r>
              <a:rPr lang="es-CO" sz="2800" dirty="0"/>
              <a:t>inhalado por los usuarios</a:t>
            </a:r>
            <a:r>
              <a:rPr lang="es-CO" sz="2800" dirty="0" smtClean="0"/>
              <a:t>.</a:t>
            </a:r>
          </a:p>
          <a:p>
            <a:r>
              <a:rPr lang="es-CO" sz="2800" dirty="0"/>
              <a:t>también son llamados</a:t>
            </a:r>
          </a:p>
          <a:p>
            <a:r>
              <a:rPr lang="es-CO" sz="2800" dirty="0" err="1"/>
              <a:t>vapeadores</a:t>
            </a:r>
            <a:r>
              <a:rPr lang="es-CO" sz="2800" dirty="0"/>
              <a:t>, sistemas electrónicos de suministro de nicotina</a:t>
            </a:r>
            <a:endParaRPr lang="es-CO" sz="28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047165" y="4354"/>
            <a:ext cx="8232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FF0000"/>
                </a:solidFill>
              </a:rPr>
              <a:t>QUÉ SON LOS</a:t>
            </a:r>
          </a:p>
          <a:p>
            <a:pPr algn="ctr"/>
            <a:r>
              <a:rPr lang="es-CO" sz="4800" b="1" dirty="0" smtClean="0">
                <a:solidFill>
                  <a:srgbClr val="FF0000"/>
                </a:solidFill>
              </a:rPr>
              <a:t>CIGARRILLOS ELECTRÓNICOS?</a:t>
            </a:r>
            <a:endParaRPr lang="es-CO" sz="4500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583039" y="3201694"/>
            <a:ext cx="33528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400" b="1" dirty="0" smtClean="0"/>
          </a:p>
          <a:p>
            <a:r>
              <a:rPr lang="es-CO" sz="2000" b="1" dirty="0" err="1">
                <a:latin typeface="+mj-lt"/>
              </a:rPr>
              <a:t>Propilenglicol</a:t>
            </a:r>
            <a:r>
              <a:rPr lang="es-CO" sz="2000" b="1" dirty="0" smtClean="0">
                <a:latin typeface="+mj-lt"/>
              </a:rPr>
              <a:t>:</a:t>
            </a:r>
          </a:p>
          <a:p>
            <a:r>
              <a:rPr lang="es-CO" sz="2000" b="1" dirty="0" smtClean="0">
                <a:latin typeface="+mj-lt"/>
              </a:rPr>
              <a:t>G</a:t>
            </a:r>
            <a:r>
              <a:rPr lang="es-419" sz="2000" b="1" dirty="0" smtClean="0">
                <a:latin typeface="+mj-lt"/>
              </a:rPr>
              <a:t>licerina nicotina</a:t>
            </a:r>
          </a:p>
          <a:p>
            <a:r>
              <a:rPr lang="es-CO" sz="2000" b="1" dirty="0">
                <a:latin typeface="+mj-lt"/>
              </a:rPr>
              <a:t>metales pesados</a:t>
            </a:r>
            <a:r>
              <a:rPr lang="es-CO" sz="2000" b="1" dirty="0" smtClean="0">
                <a:latin typeface="+mj-lt"/>
              </a:rPr>
              <a:t>,</a:t>
            </a:r>
          </a:p>
          <a:p>
            <a:r>
              <a:rPr lang="es-419" sz="2000" b="1" dirty="0" smtClean="0">
                <a:latin typeface="+mj-lt"/>
              </a:rPr>
              <a:t>saborizantes</a:t>
            </a:r>
            <a:endParaRPr lang="es-CO" sz="2000" b="1" dirty="0">
              <a:latin typeface="+mj-lt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241845" y="2921226"/>
            <a:ext cx="2377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Qué contienen</a:t>
            </a:r>
            <a:endParaRPr lang="es-CO" sz="2800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1328" y="4813806"/>
            <a:ext cx="416037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latin typeface="+mj-lt"/>
              </a:rPr>
              <a:t>Cuáles son los efectos en </a:t>
            </a:r>
            <a:r>
              <a:rPr lang="es-ES" sz="2000" b="1" dirty="0" smtClean="0">
                <a:latin typeface="+mj-lt"/>
              </a:rPr>
              <a:t>salud:</a:t>
            </a:r>
          </a:p>
          <a:p>
            <a:r>
              <a:rPr lang="es-ES" sz="2000" b="1" dirty="0">
                <a:latin typeface="+mj-lt"/>
              </a:rPr>
              <a:t>se asocia con un mayor riesgo</a:t>
            </a:r>
          </a:p>
          <a:p>
            <a:r>
              <a:rPr lang="es-CO" sz="2000" b="1" dirty="0" smtClean="0">
                <a:latin typeface="+mj-lt"/>
              </a:rPr>
              <a:t>Cardiovascular</a:t>
            </a:r>
          </a:p>
          <a:p>
            <a:r>
              <a:rPr lang="es-CO" sz="2000" b="1" dirty="0" err="1">
                <a:latin typeface="+mj-lt"/>
              </a:rPr>
              <a:t>umenta</a:t>
            </a:r>
            <a:r>
              <a:rPr lang="es-CO" sz="2000" b="1" dirty="0">
                <a:latin typeface="+mj-lt"/>
              </a:rPr>
              <a:t> el riesgo</a:t>
            </a:r>
          </a:p>
          <a:p>
            <a:r>
              <a:rPr lang="es-ES" sz="2000" b="1" dirty="0">
                <a:latin typeface="+mj-lt"/>
              </a:rPr>
              <a:t>de síntomas bronquiales y respiratorios</a:t>
            </a:r>
            <a:endParaRPr lang="es-CO" sz="2000" b="1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750257" y="481380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Quiénes consumen</a:t>
            </a:r>
          </a:p>
          <a:p>
            <a:pPr algn="just"/>
            <a:r>
              <a:rPr lang="es-CO" sz="2000" b="1" dirty="0">
                <a:latin typeface="+mj-lt"/>
              </a:rPr>
              <a:t>estos </a:t>
            </a:r>
            <a:r>
              <a:rPr lang="es-CO" sz="2000" b="1" dirty="0" smtClean="0">
                <a:latin typeface="+mj-lt"/>
              </a:rPr>
              <a:t>productos</a:t>
            </a:r>
          </a:p>
          <a:p>
            <a:pPr algn="just"/>
            <a:r>
              <a:rPr lang="es-CO" sz="2000" b="1" dirty="0">
                <a:latin typeface="+mj-lt"/>
              </a:rPr>
              <a:t>en la población</a:t>
            </a:r>
          </a:p>
          <a:p>
            <a:pPr algn="just"/>
            <a:r>
              <a:rPr lang="es-ES" sz="2000" b="1" dirty="0">
                <a:latin typeface="+mj-lt"/>
              </a:rPr>
              <a:t>universitaria, se estimó que el %16 de los universitarios ha usado cigarrillos electrónicos</a:t>
            </a:r>
            <a:endParaRPr lang="es-CO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3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3" y="66065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5438" y="1617316"/>
            <a:ext cx="56985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Cáncer de labios, boca, garganta, laringe y faringe. Dolor de garganta, disminución del sentido del gusto y mal </a:t>
            </a:r>
            <a:r>
              <a:rPr lang="es-ES" sz="2000" dirty="0" smtClean="0">
                <a:latin typeface="+mj-lt"/>
              </a:rPr>
              <a:t>aliento</a:t>
            </a:r>
            <a:endParaRPr lang="es-ES" sz="20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Cáncer de las cavidades nasales y senos paranasales, </a:t>
            </a:r>
            <a:r>
              <a:rPr lang="es-ES" sz="2000" dirty="0" err="1">
                <a:latin typeface="+mj-lt"/>
              </a:rPr>
              <a:t>rinosinusitis</a:t>
            </a:r>
            <a:r>
              <a:rPr lang="es-ES" sz="2000" dirty="0">
                <a:latin typeface="+mj-lt"/>
              </a:rPr>
              <a:t> crónica, alteración del sentido del olfato.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Enfermedad periodontal (Enfermedad de las encías, gingivitis, periodontitis). Dientes sueltos, pérdida de dientes, caries, placa,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Decoloración </a:t>
            </a:r>
            <a:r>
              <a:rPr lang="es-ES" sz="2000" dirty="0">
                <a:latin typeface="+mj-lt"/>
              </a:rPr>
              <a:t>y manchado del esmalte dental. </a:t>
            </a:r>
          </a:p>
          <a:p>
            <a:r>
              <a:rPr lang="es-CO" sz="2800" dirty="0"/>
              <a:t>	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41696" y="144988"/>
            <a:ext cx="8232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 smtClean="0">
                <a:solidFill>
                  <a:srgbClr val="FF0000"/>
                </a:solidFill>
              </a:rPr>
              <a:t>CONSECUENCIAS DEL CONSUMO DE TABACO</a:t>
            </a:r>
            <a:endParaRPr lang="es-CO" sz="4500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978604" y="1520597"/>
            <a:ext cx="59296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latin typeface="+mj-lt"/>
              </a:rPr>
              <a:t>Cáncer de esófago, cáncer gástrico, del colon y del páncreas. Aneurisma aórtico abdominal, úlcera péptica (esófago, estómago).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Posible </a:t>
            </a:r>
            <a:r>
              <a:rPr lang="es-ES" sz="2000" dirty="0">
                <a:latin typeface="+mj-lt"/>
              </a:rPr>
              <a:t>aumento del riesgo de cáncer de mama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Alteraciones fertilidad masculina, disfunción eréctil, cáncer de próstata.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Enfermedad vascular periférica, trombosis, envejecimiento prematuro de la piel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+mj-lt"/>
              </a:rPr>
              <a:t> </a:t>
            </a:r>
            <a:r>
              <a:rPr lang="es-CO" sz="2000" dirty="0">
                <a:latin typeface="+mj-lt"/>
              </a:rPr>
              <a:t>Accidente cerebrovascular, adicción, Infarto agudo de miocardio, ateroesclerosis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Enfermedad pulmonar obstructiva crónica (EPOC), bronquitis crónica, infección respiratoria, exacerbación de asma. Cáncer tráquea, pulmón y bronquios.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Cáncer de vejiga y riñón, cáncer de cuello uterino y de ovario 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470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603" y="130329"/>
            <a:ext cx="12192000" cy="6858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041251" y="904270"/>
            <a:ext cx="5303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GRACIAS</a:t>
            </a:r>
            <a:endParaRPr lang="es-CO" sz="6000" b="1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88650" y="3886875"/>
            <a:ext cx="60565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HEIDY ARRIAGA MOSQUERA</a:t>
            </a:r>
          </a:p>
          <a:p>
            <a:r>
              <a:rPr lang="es-419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TERAPEUTA RESPIRATORIA SECRETARIA DE SALUD PUBLICA Y SEGURIDAD SOCIAL</a:t>
            </a:r>
            <a:endParaRPr lang="es-CO" sz="2800" b="1" dirty="0">
              <a:solidFill>
                <a:srgbClr val="FF0000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753" y="2722274"/>
            <a:ext cx="1771481" cy="1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758526" y="0"/>
            <a:ext cx="38771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500" dirty="0" smtClean="0">
                <a:solidFill>
                  <a:schemeClr val="bg1"/>
                </a:solidFill>
                <a:latin typeface="+mj-lt"/>
              </a:rPr>
              <a:t>INTRODUCCION</a:t>
            </a:r>
            <a:endParaRPr lang="es-CO" sz="45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1070" y="784830"/>
            <a:ext cx="9359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latin typeface="+mj-lt"/>
              </a:rPr>
              <a:t>Tabaquismo un problema de salud pública</a:t>
            </a:r>
            <a:endParaRPr lang="es-CO" sz="3600" dirty="0">
              <a:latin typeface="+mj-lt"/>
            </a:endParaRPr>
          </a:p>
          <a:p>
            <a:r>
              <a:rPr lang="es-CO" sz="3600" dirty="0">
                <a:latin typeface="+mj-lt"/>
              </a:rPr>
              <a:t>El consumo de tabaco y la exposición al humo de tabaco ocasionan graves consecuencias en la salud, en la economía, el ambiente y a la </a:t>
            </a:r>
            <a:r>
              <a:rPr lang="es-CO" sz="3600" dirty="0" err="1" smtClean="0">
                <a:latin typeface="+mj-lt"/>
              </a:rPr>
              <a:t>sociedad</a:t>
            </a:r>
            <a:r>
              <a:rPr lang="es-CO" sz="1100" dirty="0" err="1" smtClean="0">
                <a:latin typeface="+mj-lt"/>
              </a:rPr>
              <a:t>d</a:t>
            </a:r>
            <a:endParaRPr lang="es-CO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1070" y="3647152"/>
            <a:ext cx="86186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+mj-lt"/>
              </a:rPr>
              <a:t>Las </a:t>
            </a:r>
            <a:r>
              <a:rPr lang="es-CO" sz="3200" dirty="0">
                <a:latin typeface="+mj-lt"/>
              </a:rPr>
              <a:t>muertes atribuidas a este factor se relacionan principalmente </a:t>
            </a:r>
            <a:r>
              <a:rPr lang="es-CO" sz="3200" dirty="0" smtClean="0">
                <a:latin typeface="+mj-lt"/>
              </a:rPr>
              <a:t>con:</a:t>
            </a:r>
          </a:p>
          <a:p>
            <a:r>
              <a:rPr lang="es-CO" sz="3200" dirty="0" smtClean="0">
                <a:latin typeface="+mj-lt"/>
              </a:rPr>
              <a:t> </a:t>
            </a:r>
            <a:r>
              <a:rPr lang="es-CO" sz="3200" dirty="0">
                <a:latin typeface="+mj-lt"/>
              </a:rPr>
              <a:t>cáncer</a:t>
            </a:r>
            <a:r>
              <a:rPr lang="es-CO" sz="3200" dirty="0" smtClean="0">
                <a:latin typeface="+mj-lt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O" sz="3200" dirty="0" smtClean="0">
                <a:latin typeface="+mj-lt"/>
              </a:rPr>
              <a:t> </a:t>
            </a:r>
            <a:r>
              <a:rPr lang="es-CO" sz="3200" dirty="0">
                <a:latin typeface="+mj-lt"/>
              </a:rPr>
              <a:t>las enfermedades </a:t>
            </a:r>
            <a:r>
              <a:rPr lang="es-CO" sz="3200" dirty="0" smtClean="0">
                <a:latin typeface="+mj-lt"/>
              </a:rPr>
              <a:t>respiratorias</a:t>
            </a:r>
            <a:endParaRPr lang="es-CO" sz="32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O" sz="3200" dirty="0" smtClean="0">
                <a:latin typeface="+mj-lt"/>
              </a:rPr>
              <a:t> </a:t>
            </a:r>
            <a:r>
              <a:rPr lang="es-CO" sz="3200" dirty="0">
                <a:latin typeface="+mj-lt"/>
              </a:rPr>
              <a:t>enfermedades </a:t>
            </a:r>
            <a:r>
              <a:rPr lang="es-CO" sz="3200" dirty="0" smtClean="0">
                <a:latin typeface="+mj-lt"/>
              </a:rPr>
              <a:t>cardiovasculares</a:t>
            </a:r>
            <a:endParaRPr lang="es-CO" sz="32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O" sz="3200" dirty="0" smtClean="0">
                <a:latin typeface="+mj-lt"/>
              </a:rPr>
              <a:t>deterioro </a:t>
            </a:r>
            <a:r>
              <a:rPr lang="es-CO" sz="3200" dirty="0">
                <a:latin typeface="+mj-lt"/>
              </a:rPr>
              <a:t>de la salud </a:t>
            </a:r>
            <a:r>
              <a:rPr lang="es-CO" sz="3200" dirty="0" smtClean="0">
                <a:latin typeface="+mj-lt"/>
              </a:rPr>
              <a:t>mental</a:t>
            </a:r>
            <a:endParaRPr lang="es-CO" sz="32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52634" y="601616"/>
            <a:ext cx="64992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00980" y="721327"/>
            <a:ext cx="6228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8535701" y="469111"/>
            <a:ext cx="3352887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err="1" smtClean="0">
                <a:solidFill>
                  <a:srgbClr val="727070"/>
                </a:solidFill>
                <a:latin typeface="Montserrat Medium" panose="00000600000000000000" pitchFamily="2" charset="0"/>
              </a:rPr>
              <a:t>Politicas</a:t>
            </a:r>
            <a:r>
              <a:rPr lang="es-CO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 publicas </a:t>
            </a:r>
          </a:p>
          <a:p>
            <a:r>
              <a:rPr lang="es-CO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C</a:t>
            </a:r>
            <a:r>
              <a:rPr lang="es-419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ampañas de sensibilizacion</a:t>
            </a:r>
          </a:p>
          <a:p>
            <a:r>
              <a:rPr lang="es-CO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P</a:t>
            </a:r>
            <a:r>
              <a:rPr lang="es-419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ublicidad controlada</a:t>
            </a:r>
          </a:p>
          <a:p>
            <a:r>
              <a:rPr lang="es-CO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E</a:t>
            </a:r>
            <a:r>
              <a:rPr lang="es-419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ducaciion</a:t>
            </a:r>
          </a:p>
          <a:p>
            <a:r>
              <a:rPr lang="es-CO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R</a:t>
            </a:r>
            <a:r>
              <a:rPr lang="es-419" sz="2000" b="1" dirty="0" smtClean="0">
                <a:solidFill>
                  <a:srgbClr val="727070"/>
                </a:solidFill>
                <a:latin typeface="Montserrat Medium" panose="00000600000000000000" pitchFamily="2" charset="0"/>
              </a:rPr>
              <a:t>utas de asistencia a fumadores</a:t>
            </a:r>
          </a:p>
          <a:p>
            <a:endParaRPr lang="es-CO" sz="1300" dirty="0">
              <a:solidFill>
                <a:srgbClr val="727070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012023" y="132916"/>
            <a:ext cx="434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M</a:t>
            </a:r>
            <a:r>
              <a:rPr lang="es-419" sz="3600" b="1" dirty="0" smtClean="0">
                <a:solidFill>
                  <a:srgbClr val="FF0000"/>
                </a:solidFill>
                <a:latin typeface="Montserrat Black" panose="00000A00000000000000" pitchFamily="2" charset="0"/>
              </a:rPr>
              <a:t>ARCO NORMATIVO</a:t>
            </a:r>
            <a:endParaRPr lang="es-CO" sz="36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6" name="Proceso alternativo 5"/>
          <p:cNvSpPr/>
          <p:nvPr/>
        </p:nvSpPr>
        <p:spPr>
          <a:xfrm>
            <a:off x="2452489" y="4028976"/>
            <a:ext cx="5622877" cy="13187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  <a:p>
            <a:r>
              <a:rPr lang="es-ES" sz="1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Resolución 6045 de 2014. Por la cual se adoptó el Plan Nacional de Seguridad y Salud en el Trabajo 2013-2021. Para la implementación de este plan se contemplaron cuatro estrategias, una de las líneas relacionadas fortalecimiento de la promoción de la seguridad, de la salud de los trabajadores y </a:t>
            </a:r>
          </a:p>
        </p:txBody>
      </p:sp>
      <p:sp>
        <p:nvSpPr>
          <p:cNvPr id="17" name="Proceso alternativo 16"/>
          <p:cNvSpPr/>
          <p:nvPr/>
        </p:nvSpPr>
        <p:spPr>
          <a:xfrm>
            <a:off x="438495" y="1855146"/>
            <a:ext cx="5622877" cy="110311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Ley 1335 de 2009 establece las disposiciones por medio de las cuales se previenen daños a la salud de los menores de edad, la población no fumadora y se estipulan políticas </a:t>
            </a:r>
            <a:r>
              <a:rPr lang="es-ES" sz="1600" b="1" dirty="0">
                <a:solidFill>
                  <a:schemeClr val="tx1"/>
                </a:solidFill>
                <a:latin typeface="+mj-lt"/>
              </a:rPr>
              <a:t>públicas para la prevención y el abandono al consumo de tabaco y sus derivados</a:t>
            </a:r>
            <a:r>
              <a:rPr lang="es-ES" sz="1600" b="1" dirty="0">
                <a:latin typeface="+mj-lt"/>
              </a:rPr>
              <a:t> </a:t>
            </a:r>
            <a:endParaRPr lang="es-ES" sz="1600" b="1" dirty="0">
              <a:latin typeface="+mj-lt"/>
            </a:endParaRPr>
          </a:p>
        </p:txBody>
      </p:sp>
      <p:sp>
        <p:nvSpPr>
          <p:cNvPr id="18" name="Proceso alternativo 17"/>
          <p:cNvSpPr/>
          <p:nvPr/>
        </p:nvSpPr>
        <p:spPr>
          <a:xfrm>
            <a:off x="1309766" y="2895003"/>
            <a:ext cx="5622877" cy="12918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Resolución 1841 de 2013. Adopta el Plan Decenal de Salud Pública 2012 – 2021. Está política plantea las metas y estrategias para atender los problemas y necesidades de salud relacionadas con las enfermedades no transmisibles y sus factores de riesgo, como el tabaquismo</a:t>
            </a:r>
            <a:r>
              <a:rPr lang="es-ES" dirty="0">
                <a:solidFill>
                  <a:srgbClr val="000000"/>
                </a:solidFill>
                <a:latin typeface="+mj-lt"/>
              </a:rPr>
              <a:t>. </a:t>
            </a:r>
            <a:endParaRPr lang="es-ES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Proceso alternativo 18"/>
          <p:cNvSpPr/>
          <p:nvPr/>
        </p:nvSpPr>
        <p:spPr>
          <a:xfrm>
            <a:off x="-40771" y="969871"/>
            <a:ext cx="4503761" cy="87572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rgbClr val="000000"/>
                </a:solidFill>
                <a:latin typeface="+mj-lt"/>
              </a:rPr>
              <a:t>Ley 1109 de 2006 </a:t>
            </a:r>
            <a:r>
              <a:rPr lang="es-ES" sz="1400" dirty="0">
                <a:solidFill>
                  <a:srgbClr val="000000"/>
                </a:solidFill>
                <a:latin typeface="+mj-lt"/>
              </a:rPr>
              <a:t>por medio de la cual se aprueba el "Convenio Marco de la OMS para el </a:t>
            </a:r>
            <a:r>
              <a:rPr lang="es-ES" sz="1400" dirty="0" smtClean="0">
                <a:solidFill>
                  <a:srgbClr val="000000"/>
                </a:solidFill>
                <a:latin typeface="+mj-lt"/>
              </a:rPr>
              <a:t>control del tabaco</a:t>
            </a:r>
            <a:endParaRPr lang="es-CO" sz="1400" dirty="0">
              <a:latin typeface="+mj-lt"/>
            </a:endParaRPr>
          </a:p>
        </p:txBody>
      </p:sp>
      <p:sp>
        <p:nvSpPr>
          <p:cNvPr id="20" name="Proceso alternativo 19"/>
          <p:cNvSpPr/>
          <p:nvPr/>
        </p:nvSpPr>
        <p:spPr>
          <a:xfrm>
            <a:off x="3517014" y="5360215"/>
            <a:ext cx="5622877" cy="123633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rgbClr val="000000"/>
                </a:solidFill>
                <a:latin typeface="+mj-lt"/>
              </a:rPr>
              <a:t>Resolución 3202 de 2016 </a:t>
            </a:r>
            <a:r>
              <a:rPr lang="es-ES" dirty="0">
                <a:solidFill>
                  <a:srgbClr val="000000"/>
                </a:solidFill>
                <a:latin typeface="+mj-lt"/>
              </a:rPr>
              <a:t>define como obligatoria la implementación de la RIA de promoción y mantenimiento de la salud, la RIA </a:t>
            </a:r>
            <a:endParaRPr lang="es-ES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9003" y="368272"/>
            <a:ext cx="6499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500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objetivo de la ley 1335/2009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23116" y="1712633"/>
            <a:ext cx="5931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+mj-lt"/>
              </a:rPr>
              <a:t>Aumentar los impuestos al tabaco para reducir la asequibilidad de los productos de tabaco. </a:t>
            </a:r>
            <a:r>
              <a:rPr lang="es-ES" sz="2400" i="1" dirty="0">
                <a:latin typeface="+mj-lt"/>
              </a:rPr>
              <a:t>(Artículo 6 del CMCT) </a:t>
            </a:r>
            <a:endParaRPr lang="es-ES" sz="2400" dirty="0">
              <a:latin typeface="+mj-lt"/>
            </a:endParaRPr>
          </a:p>
          <a:p>
            <a:pPr algn="just"/>
            <a:r>
              <a:rPr lang="es-ES" sz="2400" b="1" dirty="0">
                <a:latin typeface="+mj-lt"/>
              </a:rPr>
              <a:t>Imponer prohibiciones para fumar en todos los espacios públicos para proteger a las personas del humo de tabaco </a:t>
            </a:r>
            <a:r>
              <a:rPr lang="es-ES" sz="2400" i="1" dirty="0">
                <a:latin typeface="+mj-lt"/>
              </a:rPr>
              <a:t>(Artículo 8 del CMCT) </a:t>
            </a:r>
            <a:endParaRPr lang="es-ES" sz="2400" dirty="0">
              <a:latin typeface="+mj-lt"/>
            </a:endParaRPr>
          </a:p>
          <a:p>
            <a:pPr algn="just"/>
            <a:r>
              <a:rPr lang="es-ES" sz="2400" b="1" dirty="0">
                <a:latin typeface="+mj-lt"/>
              </a:rPr>
              <a:t>Aumentar el tamaño de las advertencias sanitarias en los paquetes para advertir sobre los daños que causa el consumo de tabaco </a:t>
            </a:r>
            <a:endParaRPr lang="es-ES" sz="2400" dirty="0">
              <a:latin typeface="+mj-lt"/>
            </a:endParaRPr>
          </a:p>
          <a:p>
            <a:pPr algn="just"/>
            <a:r>
              <a:rPr lang="es-ES" sz="2400" b="1" dirty="0">
                <a:latin typeface="+mj-lt"/>
              </a:rPr>
              <a:t>Implementar el empaquetado neutro. </a:t>
            </a:r>
            <a:r>
              <a:rPr lang="es-ES" sz="2400" i="1" dirty="0">
                <a:latin typeface="+mj-lt"/>
              </a:rPr>
              <a:t>(Directrices para la aplicación de los artículos 11 y 13 del CMCT) </a:t>
            </a:r>
            <a:endParaRPr lang="es-CO" sz="2400" dirty="0" smtClean="0">
              <a:solidFill>
                <a:srgbClr val="E20E18"/>
              </a:solidFill>
              <a:latin typeface="+mj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22388" y="1275693"/>
            <a:ext cx="47784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atin typeface="Montserrat Black" panose="00000A00000000000000" pitchFamily="2" charset="0"/>
              </a:rPr>
              <a:t>P</a:t>
            </a:r>
            <a:r>
              <a:rPr lang="es-419" sz="2800" b="1" dirty="0" smtClean="0">
                <a:latin typeface="Montserrat Black" panose="00000A00000000000000" pitchFamily="2" charset="0"/>
              </a:rPr>
              <a:t>revalencia delconsumo de tabaco en colombia</a:t>
            </a:r>
            <a:endParaRPr lang="es-CO" sz="2800" b="1" dirty="0" smtClean="0">
              <a:latin typeface="Montserrat Black" panose="00000A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3649" y="2931952"/>
            <a:ext cx="2994810" cy="376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271723" y="291849"/>
            <a:ext cx="6499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5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Metas  </a:t>
            </a:r>
            <a:r>
              <a:rPr lang="es-CO" sz="45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de la ley 1335/2009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64188" y="1362414"/>
            <a:ext cx="797956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800" dirty="0"/>
          </a:p>
          <a:p>
            <a:r>
              <a:rPr lang="es-ES" sz="2400" dirty="0">
                <a:latin typeface="+mj-lt"/>
              </a:rPr>
              <a:t>reducir el tabaquismo en un 10 % en las personas de 18 a 69 años; </a:t>
            </a:r>
          </a:p>
          <a:p>
            <a:r>
              <a:rPr lang="es-ES" sz="2400" dirty="0">
                <a:latin typeface="+mj-lt"/>
              </a:rPr>
              <a:t>• posponer la edad de inicio del consumo de tabaco en los adolescentes colombianos por encima de 14 años; </a:t>
            </a:r>
          </a:p>
          <a:p>
            <a:r>
              <a:rPr lang="es-ES" sz="2400" dirty="0">
                <a:latin typeface="+mj-lt"/>
              </a:rPr>
              <a:t>• aumento del 100% en impuestos indexados al índice de precios del consumidor (IPC), y al producto interno bruto (PIB) para los productos de tabaco y sus derivados; </a:t>
            </a:r>
          </a:p>
          <a:p>
            <a:r>
              <a:rPr lang="es-ES" sz="2400" dirty="0">
                <a:latin typeface="+mj-lt"/>
              </a:rPr>
              <a:t>• lograr el cumplimiento de ambientes 100 % libres de humo de tabaco y sus derivados a nivel nacional, en los lugares definidos por la Ley 1335 de 2009; </a:t>
            </a:r>
          </a:p>
          <a:p>
            <a:r>
              <a:rPr lang="es-ES" sz="2400" dirty="0">
                <a:latin typeface="+mj-lt"/>
              </a:rPr>
              <a:t>• incrementar programas y/o clínicas de cesación de tabaco en el 80% de los departamentos </a:t>
            </a:r>
          </a:p>
        </p:txBody>
      </p:sp>
    </p:spTree>
    <p:extLst>
      <p:ext uri="{BB962C8B-B14F-4D97-AF65-F5344CB8AC3E}">
        <p14:creationId xmlns:p14="http://schemas.microsoft.com/office/powerpoint/2010/main" val="230314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54360" y="4304178"/>
            <a:ext cx="4713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+mj-lt"/>
              </a:rPr>
              <a:t>En 2017, el tabaco costó a la economía de Colombia 17 billones de pesos colombianos (COP), el equivalente al 1,8 % de su PIB. Estos costos incluyen 6,5 billones de COP en gastos sanitarios y 10,6 billones de COP en capacidad productiva perdida debido a la mortalidad premat</a:t>
            </a:r>
            <a:r>
              <a:rPr lang="es-ES" sz="1600" dirty="0"/>
              <a:t>ura 	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34377" y="154474"/>
            <a:ext cx="593104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800" b="1" dirty="0" smtClean="0">
                <a:solidFill>
                  <a:srgbClr val="FF0000"/>
                </a:solidFill>
              </a:rPr>
              <a:t>ECONOMIA</a:t>
            </a:r>
            <a:endParaRPr lang="es-CO" sz="4800" b="1" dirty="0">
              <a:solidFill>
                <a:srgbClr val="FF0000"/>
              </a:solidFill>
            </a:endParaRPr>
          </a:p>
          <a:p>
            <a:r>
              <a:rPr lang="es-ES" sz="2800" dirty="0">
                <a:latin typeface="+mj-lt"/>
              </a:rPr>
              <a:t>Invertir ahora en cuatro medidas de control del tabaco salvaría </a:t>
            </a:r>
          </a:p>
          <a:p>
            <a:r>
              <a:rPr lang="es-CO" sz="2800" b="1" dirty="0">
                <a:latin typeface="+mj-lt"/>
              </a:rPr>
              <a:t>154 450 vidas </a:t>
            </a:r>
            <a:endParaRPr lang="es-CO" sz="2800" dirty="0">
              <a:latin typeface="+mj-lt"/>
            </a:endParaRPr>
          </a:p>
          <a:p>
            <a:r>
              <a:rPr lang="es-CO" sz="2800" dirty="0">
                <a:latin typeface="+mj-lt"/>
              </a:rPr>
              <a:t>y ahorraría </a:t>
            </a:r>
          </a:p>
          <a:p>
            <a:r>
              <a:rPr lang="es-CO" sz="2800" b="1" dirty="0">
                <a:latin typeface="+mj-lt"/>
              </a:rPr>
              <a:t>58 billones de COP </a:t>
            </a:r>
            <a:endParaRPr lang="es-CO" sz="2800" dirty="0">
              <a:latin typeface="+mj-lt"/>
            </a:endParaRPr>
          </a:p>
          <a:p>
            <a:r>
              <a:rPr lang="es-ES" sz="2800" dirty="0">
                <a:latin typeface="+mj-lt"/>
              </a:rPr>
              <a:t>en gastos sanitarios y pérdidas económicas para el año 2033 </a:t>
            </a:r>
            <a:endParaRPr lang="es-CO" sz="2800" dirty="0" smtClean="0">
              <a:solidFill>
                <a:srgbClr val="E20E18"/>
              </a:solidFill>
              <a:latin typeface="+mj-lt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757544" y="4304178"/>
            <a:ext cx="48157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+mj-lt"/>
              </a:rPr>
              <a:t>hay una oportunidad basada en datos para reducir las cargas sanitaria, económica, social y otras cargas relacionadas con el desarrollo causadas por el tabaco mediante la adopción de acciones preventivas del tabaquismo </a:t>
            </a:r>
            <a:endParaRPr lang="es-CO" sz="2000" dirty="0">
              <a:solidFill>
                <a:srgbClr val="727070"/>
              </a:solidFill>
              <a:latin typeface="+mj-lt"/>
            </a:endParaRPr>
          </a:p>
        </p:txBody>
      </p:sp>
      <p:pic>
        <p:nvPicPr>
          <p:cNvPr id="1026" name="Picture 2" descr="http://st2.depositphotos.com/6436316/10121/v/950/depositphotos_101213292-stock-illustration-gold-coins-with-increasing-arro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73" y="1654083"/>
            <a:ext cx="1955725" cy="182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3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27315" y="1718282"/>
            <a:ext cx="763341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b="1" dirty="0">
                <a:latin typeface="+mj-lt"/>
              </a:rPr>
              <a:t>Aumentar los impuestos a los productos de tabaco, </a:t>
            </a:r>
            <a:endParaRPr lang="es-ES" sz="2400" b="1" dirty="0" smtClean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b="1" dirty="0" smtClean="0">
                <a:latin typeface="+mj-lt"/>
              </a:rPr>
              <a:t>mejorar </a:t>
            </a:r>
            <a:r>
              <a:rPr lang="es-ES" sz="2400" b="1" dirty="0">
                <a:latin typeface="+mj-lt"/>
              </a:rPr>
              <a:t>la eficiencia y transparencia del sistema actual de administración de los impuestos y reducir el comercio ilícito. </a:t>
            </a:r>
            <a:r>
              <a:rPr lang="es-ES" sz="2400" dirty="0">
                <a:latin typeface="+mj-lt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b="1" dirty="0">
                <a:latin typeface="+mj-lt"/>
              </a:rPr>
              <a:t>Fortalecer y hacer cumplir la ley de control del tabaco. </a:t>
            </a:r>
            <a:r>
              <a:rPr lang="es-ES" sz="2400" dirty="0">
                <a:latin typeface="+mj-lt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400" b="1" dirty="0">
                <a:latin typeface="+mj-lt"/>
              </a:rPr>
              <a:t>Fortalecer la participación multisectorial en el control del tabaco y establecer una estrategia nacional de control del tabaco. </a:t>
            </a:r>
            <a:r>
              <a:rPr lang="es-ES" sz="2400" dirty="0">
                <a:latin typeface="+mj-lt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CO" sz="2400" b="1" dirty="0">
                <a:latin typeface="+mj-lt"/>
              </a:rPr>
              <a:t>Adoptar medidas normativas para contrarrestar la interferencia de la industria </a:t>
            </a:r>
            <a:r>
              <a:rPr lang="es-CO" sz="2400" b="1" dirty="0" smtClean="0">
                <a:latin typeface="+mj-lt"/>
              </a:rPr>
              <a:t>tabacalera</a:t>
            </a:r>
            <a:r>
              <a:rPr lang="es-CO" sz="2400" dirty="0"/>
              <a:t>	</a:t>
            </a:r>
          </a:p>
          <a:p>
            <a:endParaRPr lang="es-CO" sz="1300" dirty="0">
              <a:solidFill>
                <a:srgbClr val="727070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37365" y="166380"/>
            <a:ext cx="10462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i="1" dirty="0">
                <a:solidFill>
                  <a:srgbClr val="FF0000"/>
                </a:solidFill>
              </a:rPr>
              <a:t>Políticas e intervenciones diseñadas para proteger de la exposición al humo de tabaco </a:t>
            </a:r>
            <a:endParaRPr lang="es-CO" sz="4000" b="1" dirty="0" smtClean="0">
              <a:solidFill>
                <a:srgbClr val="FF0000"/>
              </a:solidFill>
              <a:latin typeface="Montserrat Black" panose="00000A00000000000000" pitchFamily="2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470779" y="5454566"/>
            <a:ext cx="3352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+mj-lt"/>
              </a:rPr>
              <a:t>MINSALUD ha desarrollado carteles y recursos para redes sociales para promover la garantía de los ambientes 100 % libres de humo de tabaco y sus derivados </a:t>
            </a:r>
            <a:r>
              <a:rPr lang="es-CO" sz="1400" dirty="0" err="1" smtClean="0">
                <a:solidFill>
                  <a:srgbClr val="727070"/>
                </a:solidFill>
                <a:latin typeface="+mj-lt"/>
              </a:rPr>
              <a:t>rci</a:t>
            </a:r>
            <a:r>
              <a:rPr lang="es-CO" sz="1400" dirty="0" smtClean="0">
                <a:solidFill>
                  <a:srgbClr val="727070"/>
                </a:solidFill>
                <a:latin typeface="+mj-lt"/>
              </a:rPr>
              <a:t> </a:t>
            </a:r>
            <a:endParaRPr lang="es-CO" sz="1400" dirty="0">
              <a:solidFill>
                <a:srgbClr val="72707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900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935373" y="3820903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err="1" smtClean="0">
                <a:solidFill>
                  <a:srgbClr val="727070"/>
                </a:solidFill>
                <a:latin typeface="Montserrat Black" panose="00000A00000000000000" pitchFamily="2" charset="0"/>
              </a:rPr>
              <a:t>Lorem</a:t>
            </a:r>
            <a:r>
              <a:rPr lang="es-CO" sz="2800" dirty="0" smtClean="0">
                <a:solidFill>
                  <a:srgbClr val="727070"/>
                </a:solidFill>
                <a:latin typeface="Montserrat Black" panose="00000A00000000000000" pitchFamily="2" charset="0"/>
              </a:rPr>
              <a:t> </a:t>
            </a:r>
            <a:r>
              <a:rPr lang="es-CO" sz="2800" dirty="0" err="1" smtClean="0">
                <a:solidFill>
                  <a:srgbClr val="727070"/>
                </a:solidFill>
                <a:latin typeface="Montserrat Black" panose="00000A00000000000000" pitchFamily="2" charset="0"/>
              </a:rPr>
              <a:t>ipsum</a:t>
            </a:r>
            <a:endParaRPr lang="es-CO" sz="2800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8816" t="16200" r="19336" b="5644"/>
          <a:stretch/>
        </p:blipFill>
        <p:spPr>
          <a:xfrm>
            <a:off x="0" y="98968"/>
            <a:ext cx="12191999" cy="675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31173" y="226489"/>
            <a:ext cx="1081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s-419" sz="4000" b="1" dirty="0" smtClean="0">
                <a:solidFill>
                  <a:srgbClr val="FF0000"/>
                </a:solidFill>
                <a:latin typeface="+mj-lt"/>
              </a:rPr>
              <a:t>XPOSICION AL HUMO DE TABACO EN COLOMBIA</a:t>
            </a:r>
            <a:endParaRPr lang="es-CO" sz="40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5252" y="2360850"/>
            <a:ext cx="49163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b="1" i="1" dirty="0" smtClean="0"/>
          </a:p>
          <a:p>
            <a:endParaRPr lang="es-ES" sz="1400" dirty="0"/>
          </a:p>
          <a:p>
            <a:pPr algn="just"/>
            <a:r>
              <a:rPr lang="es-ES" b="1" dirty="0">
                <a:latin typeface="+mj-lt"/>
              </a:rPr>
              <a:t>dos millones de jóvenes menores de 18 años están expuestos al humo de tabaco en sus hogares. </a:t>
            </a:r>
            <a:r>
              <a:rPr lang="es-ES" b="1" i="1" dirty="0" smtClean="0">
                <a:latin typeface="+mj-lt"/>
              </a:rPr>
              <a:t> </a:t>
            </a:r>
          </a:p>
          <a:p>
            <a:pPr algn="just"/>
            <a:endParaRPr lang="es-CO" b="1" dirty="0">
              <a:latin typeface="+mj-lt"/>
            </a:endParaRPr>
          </a:p>
          <a:p>
            <a:pPr algn="just"/>
            <a:r>
              <a:rPr lang="es-ES" b="1" dirty="0">
                <a:latin typeface="+mj-lt"/>
              </a:rPr>
              <a:t>días a la semana tienen un 14 % más de </a:t>
            </a:r>
          </a:p>
          <a:p>
            <a:pPr algn="just"/>
            <a:r>
              <a:rPr lang="es-ES" b="1" dirty="0">
                <a:latin typeface="+mj-lt"/>
              </a:rPr>
              <a:t>probabilidades de manifestar un bajo rendimiento académico y los que están expuestos entre 5 y 7 días a la semana tienen un 28 % más de probabilidades </a:t>
            </a:r>
            <a:endParaRPr lang="es-CO" b="1" dirty="0">
              <a:solidFill>
                <a:srgbClr val="727070"/>
              </a:solidFill>
              <a:latin typeface="+mj-lt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073015" y="2286611"/>
            <a:ext cx="48044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dirty="0" smtClean="0">
                <a:solidFill>
                  <a:srgbClr val="727070"/>
                </a:solidFill>
                <a:latin typeface="Montserrat Black" panose="00000A00000000000000" pitchFamily="2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b="1" dirty="0"/>
              <a:t>Disminución del peso en el nacimiento </a:t>
            </a:r>
            <a:endParaRPr lang="es-ES" sz="20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b="1" dirty="0"/>
              <a:t>Parto prematuro </a:t>
            </a:r>
            <a:endParaRPr lang="es-CO" sz="20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b="1" dirty="0"/>
              <a:t>Malformación congénita </a:t>
            </a:r>
            <a:endParaRPr lang="es-CO" sz="20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000" b="1" dirty="0"/>
              <a:t>Defectos del tubo neural </a:t>
            </a:r>
            <a:endParaRPr lang="es-CO" sz="2000" b="1" dirty="0" smtClean="0">
              <a:solidFill>
                <a:srgbClr val="727070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Proceso alternativo 1"/>
          <p:cNvSpPr/>
          <p:nvPr/>
        </p:nvSpPr>
        <p:spPr>
          <a:xfrm>
            <a:off x="7212580" y="1152462"/>
            <a:ext cx="4067033" cy="73697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 smtClean="0">
                <a:solidFill>
                  <a:schemeClr val="bg1"/>
                </a:solidFill>
                <a:latin typeface="+mj-lt"/>
              </a:rPr>
              <a:t>E</a:t>
            </a:r>
            <a:r>
              <a:rPr lang="es-419" sz="2800" b="1" dirty="0" smtClean="0">
                <a:solidFill>
                  <a:schemeClr val="bg1"/>
                </a:solidFill>
                <a:latin typeface="+mj-lt"/>
              </a:rPr>
              <a:t>FECTO EN MATERNAS </a:t>
            </a:r>
            <a:endParaRPr lang="es-419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Proceso alternativo 8"/>
          <p:cNvSpPr/>
          <p:nvPr/>
        </p:nvSpPr>
        <p:spPr>
          <a:xfrm>
            <a:off x="813237" y="1152462"/>
            <a:ext cx="4067033" cy="73697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 smtClean="0"/>
              <a:t> </a:t>
            </a:r>
            <a:r>
              <a:rPr lang="es-ES" sz="2400" b="1" dirty="0" smtClean="0">
                <a:latin typeface="+mj-lt"/>
              </a:rPr>
              <a:t>EFECTO EN LOS NIÑOS:</a:t>
            </a:r>
            <a:endParaRPr lang="es-ES" sz="2400" b="1" dirty="0">
              <a:latin typeface="+mj-lt"/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2251881" y="2107528"/>
            <a:ext cx="395785" cy="40366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abajo 11"/>
          <p:cNvSpPr/>
          <p:nvPr/>
        </p:nvSpPr>
        <p:spPr>
          <a:xfrm>
            <a:off x="8850311" y="2084781"/>
            <a:ext cx="395785" cy="40366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9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1479</Words>
  <Application>Microsoft Office PowerPoint</Application>
  <PresentationFormat>Panorámica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Montserrat Black</vt:lpstr>
      <vt:lpstr>Montserrat Medium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Cuenta Microsoft</cp:lastModifiedBy>
  <cp:revision>37</cp:revision>
  <dcterms:created xsi:type="dcterms:W3CDTF">2020-08-01T22:10:19Z</dcterms:created>
  <dcterms:modified xsi:type="dcterms:W3CDTF">2021-04-19T01:37:38Z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