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0" r:id="rId4"/>
    <p:sldId id="261" r:id="rId5"/>
    <p:sldId id="269" r:id="rId6"/>
    <p:sldId id="262" r:id="rId7"/>
    <p:sldId id="267" r:id="rId8"/>
    <p:sldId id="264" r:id="rId9"/>
    <p:sldId id="266" r:id="rId10"/>
    <p:sldId id="268" r:id="rId11"/>
    <p:sldId id="265" r:id="rId12"/>
    <p:sldId id="263" r:id="rId13"/>
    <p:sldId id="257" r:id="rId1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070"/>
    <a:srgbClr val="E20E18"/>
    <a:srgbClr val="A4A3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18/04/2021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042242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18/04/2021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628298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18/04/2021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24970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18/04/2021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64692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597D0CE-5128-414C-A023-A39569FB07FF}" type="datetimeFigureOut">
              <a:rPr lang="es-CO" smtClean="0"/>
              <a:t>18/04/2021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84407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F597D0CE-5128-414C-A023-A39569FB07FF}" type="datetimeFigureOut">
              <a:rPr lang="es-CO" smtClean="0"/>
              <a:t>18/04/2021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18294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F597D0CE-5128-414C-A023-A39569FB07FF}" type="datetimeFigureOut">
              <a:rPr lang="es-CO" smtClean="0"/>
              <a:t>18/04/2021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702757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F597D0CE-5128-414C-A023-A39569FB07FF}" type="datetimeFigureOut">
              <a:rPr lang="es-CO" smtClean="0"/>
              <a:t>18/04/2021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89230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597D0CE-5128-414C-A023-A39569FB07FF}" type="datetimeFigureOut">
              <a:rPr lang="es-CO" smtClean="0"/>
              <a:t>18/04/2021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70932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18/04/2021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93190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18/04/2021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583423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7D0CE-5128-414C-A023-A39569FB07FF}" type="datetimeFigureOut">
              <a:rPr lang="es-CO" smtClean="0"/>
              <a:t>18/04/2021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6AC8A-B3E1-4F75-8EFF-2AB62962D6C8}" type="slidenum">
              <a:rPr lang="es-CO" smtClean="0"/>
              <a:t>‹Nº›</a:t>
            </a:fld>
            <a:endParaRPr lang="es-CO"/>
          </a:p>
        </p:txBody>
      </p:sp>
    </p:spTree>
    <p:extLst>
      <p:ext uri="{BB962C8B-B14F-4D97-AF65-F5344CB8AC3E}">
        <p14:creationId xmlns:p14="http://schemas.microsoft.com/office/powerpoint/2010/main" val="3905940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820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1" y="52502"/>
            <a:ext cx="827314" cy="1630175"/>
          </a:xfrm>
          <a:prstGeom prst="rect">
            <a:avLst/>
          </a:prstGeom>
        </p:spPr>
      </p:pic>
      <p:sp>
        <p:nvSpPr>
          <p:cNvPr id="8" name="CuadroTexto 7"/>
          <p:cNvSpPr txBox="1"/>
          <p:nvPr/>
        </p:nvSpPr>
        <p:spPr>
          <a:xfrm>
            <a:off x="652634" y="4028976"/>
            <a:ext cx="184731" cy="784830"/>
          </a:xfrm>
          <a:prstGeom prst="rect">
            <a:avLst/>
          </a:prstGeom>
          <a:noFill/>
        </p:spPr>
        <p:txBody>
          <a:bodyPr wrap="none" rtlCol="0">
            <a:spAutoFit/>
          </a:bodyPr>
          <a:lstStyle/>
          <a:p>
            <a:endParaRPr lang="es-CO" sz="4500" dirty="0" smtClean="0">
              <a:solidFill>
                <a:srgbClr val="E20E18"/>
              </a:solidFill>
              <a:latin typeface="Montserrat Black" panose="00000A00000000000000" pitchFamily="2" charset="0"/>
            </a:endParaRPr>
          </a:p>
        </p:txBody>
      </p:sp>
      <p:sp>
        <p:nvSpPr>
          <p:cNvPr id="11" name="CuadroTexto 10"/>
          <p:cNvSpPr txBox="1"/>
          <p:nvPr/>
        </p:nvSpPr>
        <p:spPr>
          <a:xfrm>
            <a:off x="2129050" y="344370"/>
            <a:ext cx="8720919" cy="769441"/>
          </a:xfrm>
          <a:prstGeom prst="rect">
            <a:avLst/>
          </a:prstGeom>
          <a:noFill/>
        </p:spPr>
        <p:txBody>
          <a:bodyPr wrap="square" rtlCol="0">
            <a:spAutoFit/>
          </a:bodyPr>
          <a:lstStyle/>
          <a:p>
            <a:pPr algn="ctr"/>
            <a:r>
              <a:rPr lang="es-419" sz="4400" dirty="0" smtClean="0">
                <a:solidFill>
                  <a:srgbClr val="FF0000"/>
                </a:solidFill>
                <a:latin typeface="+mj-lt"/>
              </a:rPr>
              <a:t>COMPLICACIONES</a:t>
            </a:r>
            <a:endParaRPr lang="es-CO" sz="4400" dirty="0" smtClean="0">
              <a:solidFill>
                <a:srgbClr val="FF0000"/>
              </a:solidFill>
              <a:latin typeface="+mj-lt"/>
            </a:endParaRPr>
          </a:p>
        </p:txBody>
      </p:sp>
      <p:sp>
        <p:nvSpPr>
          <p:cNvPr id="12" name="Rectángulo redondeado 11"/>
          <p:cNvSpPr/>
          <p:nvPr/>
        </p:nvSpPr>
        <p:spPr>
          <a:xfrm>
            <a:off x="4749237" y="1394252"/>
            <a:ext cx="2395365" cy="57685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s-ES" dirty="0" smtClean="0"/>
              <a:t>metástasis, </a:t>
            </a:r>
            <a:r>
              <a:rPr lang="es-ES" dirty="0"/>
              <a:t>costales y vertebrales</a:t>
            </a:r>
            <a:endParaRPr lang="es-CO" dirty="0"/>
          </a:p>
          <a:p>
            <a:endParaRPr lang="es-CO" dirty="0"/>
          </a:p>
        </p:txBody>
      </p:sp>
      <p:sp>
        <p:nvSpPr>
          <p:cNvPr id="13" name="Rectángulo redondeado 12"/>
          <p:cNvSpPr/>
          <p:nvPr/>
        </p:nvSpPr>
        <p:spPr>
          <a:xfrm>
            <a:off x="712076" y="2719412"/>
            <a:ext cx="2395365" cy="57685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285750" indent="-285750">
              <a:buFont typeface="Arial" panose="020B0604020202020204" pitchFamily="34" charset="0"/>
              <a:buChar char="•"/>
            </a:pPr>
            <a:r>
              <a:rPr lang="es-ES" dirty="0"/>
              <a:t>metástasis pleurales</a:t>
            </a:r>
            <a:endParaRPr lang="es-CO" dirty="0"/>
          </a:p>
        </p:txBody>
      </p:sp>
      <p:sp>
        <p:nvSpPr>
          <p:cNvPr id="14" name="Rectángulo redondeado 13"/>
          <p:cNvSpPr/>
          <p:nvPr/>
        </p:nvSpPr>
        <p:spPr>
          <a:xfrm>
            <a:off x="744999" y="4236956"/>
            <a:ext cx="2395365" cy="57685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285750" indent="-285750">
              <a:buFont typeface="Arial" panose="020B0604020202020204" pitchFamily="34" charset="0"/>
              <a:buChar char="•"/>
            </a:pPr>
            <a:r>
              <a:rPr lang="es-ES" dirty="0"/>
              <a:t>derrames pleura</a:t>
            </a:r>
            <a:endParaRPr lang="es-CO" dirty="0"/>
          </a:p>
        </p:txBody>
      </p:sp>
      <p:sp>
        <p:nvSpPr>
          <p:cNvPr id="15" name="Rectángulo redondeado 14"/>
          <p:cNvSpPr/>
          <p:nvPr/>
        </p:nvSpPr>
        <p:spPr>
          <a:xfrm>
            <a:off x="8950473" y="4160352"/>
            <a:ext cx="2395365" cy="57685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285750" indent="-285750">
              <a:buFont typeface="Arial" panose="020B0604020202020204" pitchFamily="34" charset="0"/>
              <a:buChar char="•"/>
            </a:pPr>
            <a:r>
              <a:rPr lang="es-ES" dirty="0"/>
              <a:t>obstrucción de la vía aérea superior</a:t>
            </a:r>
            <a:endParaRPr lang="es-CO" dirty="0"/>
          </a:p>
        </p:txBody>
      </p:sp>
      <p:sp>
        <p:nvSpPr>
          <p:cNvPr id="16" name="Rectángulo redondeado 15"/>
          <p:cNvSpPr/>
          <p:nvPr/>
        </p:nvSpPr>
        <p:spPr>
          <a:xfrm>
            <a:off x="4749237" y="5481679"/>
            <a:ext cx="2395365" cy="57685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s-CO"/>
              <a:t>fístula</a:t>
            </a:r>
          </a:p>
          <a:p>
            <a:r>
              <a:rPr lang="es-ES"/>
              <a:t>traqueo-esofágica,</a:t>
            </a:r>
            <a:endParaRPr lang="es-CO" dirty="0"/>
          </a:p>
        </p:txBody>
      </p:sp>
      <p:sp>
        <p:nvSpPr>
          <p:cNvPr id="17" name="Rectángulo redondeado 16"/>
          <p:cNvSpPr/>
          <p:nvPr/>
        </p:nvSpPr>
        <p:spPr>
          <a:xfrm>
            <a:off x="8950473" y="2719412"/>
            <a:ext cx="2395365" cy="57685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285750" indent="-285750">
              <a:buFont typeface="Arial" panose="020B0604020202020204" pitchFamily="34" charset="0"/>
              <a:buChar char="•"/>
            </a:pPr>
            <a:r>
              <a:rPr lang="es-419" sz="2000" dirty="0" smtClean="0">
                <a:latin typeface="+mj-lt"/>
              </a:rPr>
              <a:t>sindrome de vena cava superios</a:t>
            </a:r>
            <a:endParaRPr lang="es-CO" sz="2000" dirty="0">
              <a:latin typeface="+mj-lt"/>
            </a:endParaRPr>
          </a:p>
        </p:txBody>
      </p:sp>
      <p:sp>
        <p:nvSpPr>
          <p:cNvPr id="6" name="Elipse 5"/>
          <p:cNvSpPr/>
          <p:nvPr/>
        </p:nvSpPr>
        <p:spPr>
          <a:xfrm>
            <a:off x="4244455" y="2719412"/>
            <a:ext cx="2900148" cy="179799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O" dirty="0">
                <a:solidFill>
                  <a:schemeClr val="tx1"/>
                </a:solidFill>
              </a:rPr>
              <a:t>radioterapia, </a:t>
            </a:r>
            <a:r>
              <a:rPr lang="es-CO" dirty="0" err="1">
                <a:solidFill>
                  <a:schemeClr val="tx1"/>
                </a:solidFill>
              </a:rPr>
              <a:t>corticosteroides</a:t>
            </a:r>
            <a:r>
              <a:rPr lang="es-CO" dirty="0">
                <a:solidFill>
                  <a:schemeClr val="tx1"/>
                </a:solidFill>
              </a:rPr>
              <a:t> y </a:t>
            </a:r>
            <a:r>
              <a:rPr lang="es-CO" dirty="0" err="1">
                <a:solidFill>
                  <a:schemeClr val="tx1"/>
                </a:solidFill>
              </a:rPr>
              <a:t>bifosfonatos</a:t>
            </a:r>
            <a:endParaRPr lang="es-CO" dirty="0">
              <a:solidFill>
                <a:schemeClr val="tx1"/>
              </a:solidFill>
            </a:endParaRPr>
          </a:p>
        </p:txBody>
      </p:sp>
    </p:spTree>
    <p:extLst>
      <p:ext uri="{BB962C8B-B14F-4D97-AF65-F5344CB8AC3E}">
        <p14:creationId xmlns:p14="http://schemas.microsoft.com/office/powerpoint/2010/main" val="316969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1" y="52502"/>
            <a:ext cx="827314" cy="1630175"/>
          </a:xfrm>
          <a:prstGeom prst="rect">
            <a:avLst/>
          </a:prstGeom>
        </p:spPr>
      </p:pic>
      <p:sp>
        <p:nvSpPr>
          <p:cNvPr id="7" name="CuadroTexto 6"/>
          <p:cNvSpPr txBox="1"/>
          <p:nvPr/>
        </p:nvSpPr>
        <p:spPr>
          <a:xfrm>
            <a:off x="1025615" y="990701"/>
            <a:ext cx="6499272" cy="3970318"/>
          </a:xfrm>
          <a:prstGeom prst="rect">
            <a:avLst/>
          </a:prstGeom>
          <a:noFill/>
        </p:spPr>
        <p:txBody>
          <a:bodyPr wrap="square" rtlCol="0">
            <a:spAutoFit/>
          </a:bodyPr>
          <a:lstStyle/>
          <a:p>
            <a:r>
              <a:rPr lang="es-CO" sz="3600" dirty="0">
                <a:latin typeface="+mj-lt"/>
              </a:rPr>
              <a:t>La junta multidisciplinaria deberá estar conformada por especialista en</a:t>
            </a:r>
          </a:p>
          <a:p>
            <a:r>
              <a:rPr lang="es-ES" sz="3600" dirty="0">
                <a:latin typeface="+mj-lt"/>
              </a:rPr>
              <a:t>neumología, cirugía de tórax, oncología clínica y/o oncología radioterápica,</a:t>
            </a:r>
          </a:p>
          <a:p>
            <a:r>
              <a:rPr lang="es-CO" sz="3600" dirty="0">
                <a:latin typeface="+mj-lt"/>
              </a:rPr>
              <a:t>radiología y </a:t>
            </a:r>
            <a:r>
              <a:rPr lang="es-CO" sz="3600" dirty="0" smtClean="0">
                <a:latin typeface="+mj-lt"/>
              </a:rPr>
              <a:t>patologí</a:t>
            </a:r>
            <a:r>
              <a:rPr lang="es-CO" sz="3600" dirty="0">
                <a:latin typeface="+mj-lt"/>
              </a:rPr>
              <a:t>a</a:t>
            </a:r>
            <a:endParaRPr lang="es-CO" sz="3600" b="1" dirty="0" smtClean="0">
              <a:latin typeface="+mj-lt"/>
            </a:endParaRPr>
          </a:p>
        </p:txBody>
      </p:sp>
      <p:sp>
        <p:nvSpPr>
          <p:cNvPr id="8" name="CuadroTexto 7"/>
          <p:cNvSpPr txBox="1"/>
          <p:nvPr/>
        </p:nvSpPr>
        <p:spPr>
          <a:xfrm>
            <a:off x="652634" y="4028976"/>
            <a:ext cx="184731" cy="784830"/>
          </a:xfrm>
          <a:prstGeom prst="rect">
            <a:avLst/>
          </a:prstGeom>
          <a:noFill/>
        </p:spPr>
        <p:txBody>
          <a:bodyPr wrap="none" rtlCol="0">
            <a:spAutoFit/>
          </a:bodyPr>
          <a:lstStyle/>
          <a:p>
            <a:endParaRPr lang="es-CO" sz="4500" dirty="0" smtClean="0">
              <a:solidFill>
                <a:srgbClr val="E20E18"/>
              </a:solidFill>
              <a:latin typeface="Montserrat Black" panose="00000A00000000000000" pitchFamily="2" charset="0"/>
            </a:endParaRPr>
          </a:p>
        </p:txBody>
      </p:sp>
      <p:sp>
        <p:nvSpPr>
          <p:cNvPr id="11" name="CuadroTexto 10"/>
          <p:cNvSpPr txBox="1"/>
          <p:nvPr/>
        </p:nvSpPr>
        <p:spPr>
          <a:xfrm>
            <a:off x="1937563" y="221258"/>
            <a:ext cx="6832833" cy="646331"/>
          </a:xfrm>
          <a:prstGeom prst="rect">
            <a:avLst/>
          </a:prstGeom>
          <a:noFill/>
        </p:spPr>
        <p:txBody>
          <a:bodyPr wrap="none" rtlCol="0">
            <a:spAutoFit/>
          </a:bodyPr>
          <a:lstStyle/>
          <a:p>
            <a:r>
              <a:rPr lang="es-419" sz="3600" b="1" dirty="0" smtClean="0">
                <a:solidFill>
                  <a:srgbClr val="FF0000"/>
                </a:solidFill>
                <a:latin typeface="+mj-lt"/>
              </a:rPr>
              <a:t>PERSONAL DE SALUD INVOLUCRADO</a:t>
            </a:r>
            <a:endParaRPr lang="es-CO" sz="3600" b="1" dirty="0" smtClean="0">
              <a:solidFill>
                <a:srgbClr val="FF0000"/>
              </a:solidFill>
              <a:latin typeface="+mj-lt"/>
            </a:endParaRPr>
          </a:p>
        </p:txBody>
      </p:sp>
      <p:pic>
        <p:nvPicPr>
          <p:cNvPr id="1026" name="Picture 2" descr="https://tse3.mm.bing.net/th?id=OIP.dmwoHxWZXXVu4AsFiX07NAHaDq&amp;pid=Api&amp;P=0&amp;w=312&amp;h=1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887" y="4448686"/>
            <a:ext cx="2971800" cy="1924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652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1" y="52502"/>
            <a:ext cx="827314" cy="1630175"/>
          </a:xfrm>
          <a:prstGeom prst="rect">
            <a:avLst/>
          </a:prstGeom>
        </p:spPr>
      </p:pic>
      <p:sp>
        <p:nvSpPr>
          <p:cNvPr id="7" name="CuadroTexto 6"/>
          <p:cNvSpPr txBox="1"/>
          <p:nvPr/>
        </p:nvSpPr>
        <p:spPr>
          <a:xfrm>
            <a:off x="1087512" y="1120656"/>
            <a:ext cx="6499272" cy="2492990"/>
          </a:xfrm>
          <a:prstGeom prst="rect">
            <a:avLst/>
          </a:prstGeom>
          <a:noFill/>
        </p:spPr>
        <p:txBody>
          <a:bodyPr wrap="square" rtlCol="0">
            <a:spAutoFit/>
          </a:bodyPr>
          <a:lstStyle/>
          <a:p>
            <a:pPr algn="just"/>
            <a:r>
              <a:rPr lang="es-ES" dirty="0"/>
              <a:t>Las guías de práctica clínica buscan ayudar a los médicos y a los </a:t>
            </a:r>
            <a:r>
              <a:rPr lang="es-ES" dirty="0" smtClean="0"/>
              <a:t>pacientes a </a:t>
            </a:r>
            <a:r>
              <a:rPr lang="es-ES" dirty="0"/>
              <a:t>tomar la mejor decisión para el diagnóstico y tratamiento de una </a:t>
            </a:r>
            <a:r>
              <a:rPr lang="es-ES" sz="2000" dirty="0"/>
              <a:t>condición</a:t>
            </a:r>
          </a:p>
          <a:p>
            <a:pPr algn="just"/>
            <a:r>
              <a:rPr lang="es-ES" sz="2000" dirty="0"/>
              <a:t>particular, escogiendo las estrategias más apropiadas basadas en </a:t>
            </a:r>
            <a:r>
              <a:rPr lang="es-ES" sz="2000" dirty="0" smtClean="0"/>
              <a:t>evidencia científica </a:t>
            </a:r>
            <a:r>
              <a:rPr lang="es-ES" sz="2000" dirty="0"/>
              <a:t>y acordes a las condiciones clínicas específicas. Pese a su utilidad,</a:t>
            </a:r>
          </a:p>
          <a:p>
            <a:pPr algn="just"/>
            <a:r>
              <a:rPr lang="es-ES" sz="2000" dirty="0"/>
              <a:t>se ha encontrado que cerca del 50% de los pacientes reciben tratamientos </a:t>
            </a:r>
            <a:r>
              <a:rPr lang="es-ES" sz="2000" dirty="0" smtClean="0"/>
              <a:t>que difieren </a:t>
            </a:r>
            <a:r>
              <a:rPr lang="es-ES" sz="2000" dirty="0"/>
              <a:t>de la mejor </a:t>
            </a:r>
            <a:r>
              <a:rPr lang="es-ES" sz="2000" dirty="0" smtClean="0"/>
              <a:t>práctica</a:t>
            </a:r>
          </a:p>
        </p:txBody>
      </p:sp>
      <p:sp>
        <p:nvSpPr>
          <p:cNvPr id="8" name="CuadroTexto 7"/>
          <p:cNvSpPr txBox="1"/>
          <p:nvPr/>
        </p:nvSpPr>
        <p:spPr>
          <a:xfrm>
            <a:off x="652634" y="4028976"/>
            <a:ext cx="184731" cy="784830"/>
          </a:xfrm>
          <a:prstGeom prst="rect">
            <a:avLst/>
          </a:prstGeom>
          <a:noFill/>
        </p:spPr>
        <p:txBody>
          <a:bodyPr wrap="none" rtlCol="0">
            <a:spAutoFit/>
          </a:bodyPr>
          <a:lstStyle/>
          <a:p>
            <a:endParaRPr lang="es-CO" sz="4500" dirty="0" smtClean="0">
              <a:solidFill>
                <a:srgbClr val="E20E18"/>
              </a:solidFill>
              <a:latin typeface="Montserrat Black" panose="00000A00000000000000" pitchFamily="2" charset="0"/>
            </a:endParaRPr>
          </a:p>
        </p:txBody>
      </p:sp>
      <p:sp>
        <p:nvSpPr>
          <p:cNvPr id="15" name="CuadroTexto 14"/>
          <p:cNvSpPr txBox="1"/>
          <p:nvPr/>
        </p:nvSpPr>
        <p:spPr>
          <a:xfrm>
            <a:off x="2579428" y="4813806"/>
            <a:ext cx="8502554" cy="1754326"/>
          </a:xfrm>
          <a:prstGeom prst="rect">
            <a:avLst/>
          </a:prstGeom>
          <a:noFill/>
        </p:spPr>
        <p:txBody>
          <a:bodyPr wrap="square" rtlCol="0">
            <a:spAutoFit/>
          </a:bodyPr>
          <a:lstStyle/>
          <a:p>
            <a:pPr algn="just"/>
            <a:r>
              <a:rPr lang="es-ES" sz="2000" dirty="0">
                <a:latin typeface="+mj-lt"/>
              </a:rPr>
              <a:t>En lo concerniente a la adherencia a las terapias recomendadas en el manejo</a:t>
            </a:r>
          </a:p>
          <a:p>
            <a:pPr algn="just"/>
            <a:r>
              <a:rPr lang="es-ES" sz="2000" dirty="0">
                <a:latin typeface="+mj-lt"/>
              </a:rPr>
              <a:t>del cáncer de pulmón reportadas en estudios internacionales, se ha encontrado</a:t>
            </a:r>
          </a:p>
          <a:p>
            <a:pPr algn="just"/>
            <a:r>
              <a:rPr lang="es-ES" sz="2000" dirty="0">
                <a:latin typeface="+mj-lt"/>
              </a:rPr>
              <a:t>que ésta es baja y su observancia varia de acuerdo a la edad, la raza, el estado</a:t>
            </a:r>
          </a:p>
          <a:p>
            <a:pPr algn="just"/>
            <a:r>
              <a:rPr lang="es-ES" sz="2000" dirty="0">
                <a:latin typeface="+mj-lt"/>
              </a:rPr>
              <a:t>civil y el </a:t>
            </a:r>
            <a:r>
              <a:rPr lang="es-ES" sz="2000" dirty="0" err="1">
                <a:latin typeface="+mj-lt"/>
              </a:rPr>
              <a:t>estadío</a:t>
            </a:r>
            <a:r>
              <a:rPr lang="es-ES" sz="2000" dirty="0">
                <a:latin typeface="+mj-lt"/>
              </a:rPr>
              <a:t> clínico al momento del diagnóstico</a:t>
            </a:r>
            <a:endParaRPr lang="es-CO" sz="2000" dirty="0">
              <a:solidFill>
                <a:srgbClr val="E20E18"/>
              </a:solidFill>
              <a:latin typeface="+mj-lt"/>
            </a:endParaRPr>
          </a:p>
          <a:p>
            <a:endParaRPr lang="es-CO" sz="2800" dirty="0" smtClean="0">
              <a:solidFill>
                <a:srgbClr val="727070"/>
              </a:solidFill>
              <a:latin typeface="Montserrat Black" panose="00000A00000000000000" pitchFamily="2" charset="0"/>
            </a:endParaRPr>
          </a:p>
        </p:txBody>
      </p:sp>
      <p:pic>
        <p:nvPicPr>
          <p:cNvPr id="3074" name="Picture 2" descr="https://tse4.mm.bing.net/th?id=OIP.vTdRiuyBCDGGsxC3UBIeWwHaEC&amp;pid=Api&amp;P=0&amp;w=280&amp;h=1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4982" y="2987990"/>
            <a:ext cx="2667000" cy="145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206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82" y="0"/>
            <a:ext cx="12192000" cy="6858000"/>
          </a:xfrm>
          <a:prstGeom prst="rect">
            <a:avLst/>
          </a:prstGeom>
        </p:spPr>
      </p:pic>
      <p:sp>
        <p:nvSpPr>
          <p:cNvPr id="10" name="CuadroTexto 9"/>
          <p:cNvSpPr txBox="1"/>
          <p:nvPr/>
        </p:nvSpPr>
        <p:spPr>
          <a:xfrm>
            <a:off x="9430835" y="2774499"/>
            <a:ext cx="5303966" cy="784830"/>
          </a:xfrm>
          <a:prstGeom prst="rect">
            <a:avLst/>
          </a:prstGeom>
          <a:noFill/>
        </p:spPr>
        <p:txBody>
          <a:bodyPr wrap="square" rtlCol="0">
            <a:spAutoFit/>
          </a:bodyPr>
          <a:lstStyle/>
          <a:p>
            <a:r>
              <a:rPr lang="es-CO" sz="4500" b="1" dirty="0" smtClean="0">
                <a:solidFill>
                  <a:srgbClr val="E20E18"/>
                </a:solidFill>
                <a:latin typeface="Montserrat Black" panose="00000A00000000000000" pitchFamily="2" charset="0"/>
              </a:rPr>
              <a:t>GRACIAS</a:t>
            </a:r>
            <a:endParaRPr lang="es-CO" sz="4500" b="1" dirty="0" smtClean="0">
              <a:solidFill>
                <a:srgbClr val="E20E18"/>
              </a:solidFill>
              <a:latin typeface="Montserrat Black" panose="00000A00000000000000" pitchFamily="2" charset="0"/>
            </a:endParaRPr>
          </a:p>
        </p:txBody>
      </p:sp>
      <p:sp>
        <p:nvSpPr>
          <p:cNvPr id="11" name="CuadroTexto 10"/>
          <p:cNvSpPr txBox="1"/>
          <p:nvPr/>
        </p:nvSpPr>
        <p:spPr>
          <a:xfrm>
            <a:off x="415504" y="3257478"/>
            <a:ext cx="6097511" cy="1815882"/>
          </a:xfrm>
          <a:prstGeom prst="rect">
            <a:avLst/>
          </a:prstGeom>
          <a:noFill/>
        </p:spPr>
        <p:txBody>
          <a:bodyPr wrap="square" rtlCol="0">
            <a:spAutoFit/>
          </a:bodyPr>
          <a:lstStyle/>
          <a:p>
            <a:pPr algn="ctr"/>
            <a:r>
              <a:rPr lang="es-CO" sz="2800" b="1" dirty="0" smtClean="0">
                <a:solidFill>
                  <a:srgbClr val="FF0000"/>
                </a:solidFill>
                <a:latin typeface="Montserrat Medium" panose="00000600000000000000" pitchFamily="2" charset="0"/>
              </a:rPr>
              <a:t>HEIDY ARRIAGA MOSQUERA</a:t>
            </a:r>
          </a:p>
          <a:p>
            <a:pPr algn="ctr"/>
            <a:r>
              <a:rPr lang="es-419" sz="2800" b="1" dirty="0" smtClean="0">
                <a:solidFill>
                  <a:srgbClr val="FF0000"/>
                </a:solidFill>
                <a:latin typeface="Montserrat Medium" panose="00000600000000000000" pitchFamily="2" charset="0"/>
              </a:rPr>
              <a:t>TERAPEUTA RESPIRATORIA </a:t>
            </a:r>
          </a:p>
          <a:p>
            <a:pPr algn="ctr"/>
            <a:r>
              <a:rPr lang="es-419" sz="2800" b="1" dirty="0" smtClean="0">
                <a:solidFill>
                  <a:srgbClr val="FF0000"/>
                </a:solidFill>
                <a:latin typeface="Montserrat Medium" panose="00000600000000000000" pitchFamily="2" charset="0"/>
              </a:rPr>
              <a:t>SECRETARIA DE SALUD PUBLICA Y SEGURIDAD SOCIAL</a:t>
            </a:r>
            <a:endParaRPr lang="es-CO" sz="2800" b="1" dirty="0">
              <a:solidFill>
                <a:srgbClr val="FF0000"/>
              </a:solidFill>
              <a:latin typeface="Montserrat Medium" panose="00000600000000000000" pitchFamily="2" charset="0"/>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2624" y="3076349"/>
            <a:ext cx="1771481" cy="181129"/>
          </a:xfrm>
          <a:prstGeom prst="rect">
            <a:avLst/>
          </a:prstGeom>
        </p:spPr>
      </p:pic>
    </p:spTree>
    <p:extLst>
      <p:ext uri="{BB962C8B-B14F-4D97-AF65-F5344CB8AC3E}">
        <p14:creationId xmlns:p14="http://schemas.microsoft.com/office/powerpoint/2010/main" val="1692624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302538" y="341194"/>
            <a:ext cx="5019323" cy="784830"/>
          </a:xfrm>
          <a:prstGeom prst="rect">
            <a:avLst/>
          </a:prstGeom>
          <a:noFill/>
        </p:spPr>
        <p:txBody>
          <a:bodyPr wrap="none" rtlCol="0">
            <a:spAutoFit/>
          </a:bodyPr>
          <a:lstStyle/>
          <a:p>
            <a:r>
              <a:rPr lang="es-419" sz="4500" b="1" dirty="0" smtClean="0">
                <a:solidFill>
                  <a:schemeClr val="bg1"/>
                </a:solidFill>
                <a:latin typeface="+mj-lt"/>
              </a:rPr>
              <a:t>CANCER DE PULMON</a:t>
            </a:r>
            <a:endParaRPr lang="es-CO" sz="4500" b="1" dirty="0" smtClean="0">
              <a:solidFill>
                <a:schemeClr val="bg1"/>
              </a:solidFill>
              <a:latin typeface="+mj-lt"/>
            </a:endParaRPr>
          </a:p>
        </p:txBody>
      </p:sp>
      <p:sp>
        <p:nvSpPr>
          <p:cNvPr id="4" name="CuadroTexto 3"/>
          <p:cNvSpPr txBox="1"/>
          <p:nvPr/>
        </p:nvSpPr>
        <p:spPr>
          <a:xfrm>
            <a:off x="0" y="1569659"/>
            <a:ext cx="7321861" cy="3970318"/>
          </a:xfrm>
          <a:prstGeom prst="rect">
            <a:avLst/>
          </a:prstGeom>
          <a:noFill/>
        </p:spPr>
        <p:txBody>
          <a:bodyPr wrap="square" rtlCol="0">
            <a:spAutoFit/>
          </a:bodyPr>
          <a:lstStyle/>
          <a:p>
            <a:pPr lvl="0" algn="just"/>
            <a:r>
              <a:rPr lang="es-CO" sz="2800" b="1" dirty="0">
                <a:solidFill>
                  <a:schemeClr val="bg1"/>
                </a:solidFill>
                <a:latin typeface="+mj-lt"/>
              </a:rPr>
              <a:t>De acuerdo a estudios y el conocimiento de los especialistas clínicos, puede sugerir que en nuestro país el cáncer de pulmón se diagnostica mayoritariamente en estadios tardíos, con una supervivencia muy limitada. Esto, aunado al hecho de tratarse de pacientes en edad avanzada, con una alta prevalencia de comorbilidades, lo que sugieren consideraciones especiales en el diagnóstico y el tratamiento</a:t>
            </a:r>
            <a:endParaRPr lang="en-GB" sz="28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620695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1" y="52502"/>
            <a:ext cx="827314" cy="1630175"/>
          </a:xfrm>
          <a:prstGeom prst="rect">
            <a:avLst/>
          </a:prstGeom>
        </p:spPr>
      </p:pic>
      <p:sp>
        <p:nvSpPr>
          <p:cNvPr id="7" name="CuadroTexto 6"/>
          <p:cNvSpPr txBox="1"/>
          <p:nvPr/>
        </p:nvSpPr>
        <p:spPr>
          <a:xfrm>
            <a:off x="1048989" y="1517697"/>
            <a:ext cx="6499272" cy="523220"/>
          </a:xfrm>
          <a:prstGeom prst="rect">
            <a:avLst/>
          </a:prstGeom>
          <a:noFill/>
        </p:spPr>
        <p:txBody>
          <a:bodyPr wrap="square" rtlCol="0">
            <a:spAutoFit/>
          </a:bodyPr>
          <a:lstStyle/>
          <a:p>
            <a:r>
              <a:rPr lang="es-ES" sz="2800" dirty="0" smtClean="0"/>
              <a:t> </a:t>
            </a:r>
            <a:endParaRPr lang="es-CO" sz="2800" b="1" dirty="0" smtClean="0">
              <a:latin typeface="+mj-lt"/>
            </a:endParaRPr>
          </a:p>
        </p:txBody>
      </p:sp>
      <p:sp>
        <p:nvSpPr>
          <p:cNvPr id="8" name="CuadroTexto 7"/>
          <p:cNvSpPr txBox="1"/>
          <p:nvPr/>
        </p:nvSpPr>
        <p:spPr>
          <a:xfrm>
            <a:off x="652634" y="4028976"/>
            <a:ext cx="184731" cy="784830"/>
          </a:xfrm>
          <a:prstGeom prst="rect">
            <a:avLst/>
          </a:prstGeom>
          <a:noFill/>
        </p:spPr>
        <p:txBody>
          <a:bodyPr wrap="none" rtlCol="0">
            <a:spAutoFit/>
          </a:bodyPr>
          <a:lstStyle/>
          <a:p>
            <a:endParaRPr lang="es-CO" sz="4500" dirty="0" smtClean="0">
              <a:solidFill>
                <a:srgbClr val="E20E18"/>
              </a:solidFill>
              <a:latin typeface="Montserrat Black" panose="00000A00000000000000" pitchFamily="2" charset="0"/>
            </a:endParaRPr>
          </a:p>
        </p:txBody>
      </p:sp>
      <p:sp>
        <p:nvSpPr>
          <p:cNvPr id="5" name="Redondear rectángulo de esquina sencilla 4"/>
          <p:cNvSpPr/>
          <p:nvPr/>
        </p:nvSpPr>
        <p:spPr>
          <a:xfrm>
            <a:off x="6018664" y="539122"/>
            <a:ext cx="4995081" cy="1752781"/>
          </a:xfrm>
          <a:prstGeom prst="round1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S" sz="2000" b="1" dirty="0">
                <a:solidFill>
                  <a:schemeClr val="tx1"/>
                </a:solidFill>
                <a:latin typeface="+mj-lt"/>
              </a:rPr>
              <a:t>Colombia tiene el gran reto de controlar el cáncer de pulmón, y esto se ve</a:t>
            </a:r>
          </a:p>
          <a:p>
            <a:r>
              <a:rPr lang="es-ES" sz="2000" b="1" dirty="0">
                <a:solidFill>
                  <a:schemeClr val="tx1"/>
                </a:solidFill>
                <a:latin typeface="+mj-lt"/>
              </a:rPr>
              <a:t>reflejado en el Plan Decenal 2012 – 2021</a:t>
            </a:r>
            <a:endParaRPr lang="es-CO" sz="2000" b="1" dirty="0">
              <a:solidFill>
                <a:schemeClr val="tx1"/>
              </a:solidFill>
              <a:latin typeface="+mj-lt"/>
            </a:endParaRPr>
          </a:p>
        </p:txBody>
      </p:sp>
      <p:sp>
        <p:nvSpPr>
          <p:cNvPr id="12" name="Redondear rectángulo de esquina sencilla 11"/>
          <p:cNvSpPr/>
          <p:nvPr/>
        </p:nvSpPr>
        <p:spPr>
          <a:xfrm>
            <a:off x="45366" y="2718026"/>
            <a:ext cx="4995081" cy="1752781"/>
          </a:xfrm>
          <a:prstGeom prst="round1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S" sz="2000" b="1" dirty="0">
                <a:solidFill>
                  <a:schemeClr val="tx1"/>
                </a:solidFill>
                <a:latin typeface="+mj-lt"/>
              </a:rPr>
              <a:t>El trabajo multidisciplinario para la detección temprana de la enfermedad y</a:t>
            </a:r>
          </a:p>
          <a:p>
            <a:r>
              <a:rPr lang="es-ES" sz="2000" b="1" dirty="0">
                <a:solidFill>
                  <a:schemeClr val="tx1"/>
                </a:solidFill>
                <a:latin typeface="+mj-lt"/>
              </a:rPr>
              <a:t>el tratamiento integral del cáncer de pulmón involucra a diferentes actores e</a:t>
            </a:r>
          </a:p>
          <a:p>
            <a:r>
              <a:rPr lang="es-ES" sz="2000" b="1" dirty="0">
                <a:solidFill>
                  <a:schemeClr val="tx1"/>
                </a:solidFill>
                <a:latin typeface="+mj-lt"/>
              </a:rPr>
              <a:t>instituciones del sistema de salud</a:t>
            </a:r>
            <a:endParaRPr lang="es-ES" sz="2000" b="1" dirty="0">
              <a:solidFill>
                <a:schemeClr val="tx1"/>
              </a:solidFill>
              <a:latin typeface="+mj-lt"/>
            </a:endParaRPr>
          </a:p>
        </p:txBody>
      </p:sp>
      <p:sp>
        <p:nvSpPr>
          <p:cNvPr id="13" name="Redondear rectángulo de esquina sencilla 12"/>
          <p:cNvSpPr/>
          <p:nvPr/>
        </p:nvSpPr>
        <p:spPr>
          <a:xfrm>
            <a:off x="45366" y="4967301"/>
            <a:ext cx="4995081" cy="1752781"/>
          </a:xfrm>
          <a:prstGeom prst="round1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s-ES" dirty="0" smtClean="0"/>
              <a:t>.</a:t>
            </a:r>
            <a:r>
              <a:rPr lang="es-ES" dirty="0">
                <a:latin typeface="ArialMT"/>
              </a:rPr>
              <a:t> </a:t>
            </a:r>
            <a:r>
              <a:rPr lang="es-ES" sz="2000" b="1" dirty="0">
                <a:solidFill>
                  <a:schemeClr val="tx1"/>
                </a:solidFill>
                <a:latin typeface="+mj-lt"/>
              </a:rPr>
              <a:t>aún existe una gran fragmentación de los</a:t>
            </a:r>
          </a:p>
          <a:p>
            <a:pPr algn="just"/>
            <a:r>
              <a:rPr lang="es-ES" sz="2000" b="1" dirty="0">
                <a:solidFill>
                  <a:schemeClr val="tx1"/>
                </a:solidFill>
                <a:latin typeface="+mj-lt"/>
              </a:rPr>
              <a:t>servicios de salud en nuestro sistema y este hecho tiene una gran repercusión</a:t>
            </a:r>
          </a:p>
          <a:p>
            <a:pPr algn="just"/>
            <a:r>
              <a:rPr lang="es-ES" sz="2000" b="1" dirty="0">
                <a:solidFill>
                  <a:schemeClr val="tx1"/>
                </a:solidFill>
                <a:latin typeface="+mj-lt"/>
              </a:rPr>
              <a:t>sobre la atención brindada a los pacientes</a:t>
            </a:r>
            <a:r>
              <a:rPr lang="es-ES" dirty="0">
                <a:latin typeface="ArialMT"/>
              </a:rPr>
              <a:t>.</a:t>
            </a:r>
            <a:endParaRPr lang="es-ES" dirty="0">
              <a:latin typeface="ArialMT"/>
            </a:endParaRPr>
          </a:p>
        </p:txBody>
      </p:sp>
      <p:pic>
        <p:nvPicPr>
          <p:cNvPr id="4098" name="Picture 2" descr="https://tse4.mm.bing.net/th?id=OIP.76IOBGHh29QFbeTZz74tuAHaFN&amp;pid=Api&amp;P=0&amp;w=225&amp;h=1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6277" y="3615412"/>
            <a:ext cx="3391681" cy="2396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85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1" y="52502"/>
            <a:ext cx="827314" cy="1630175"/>
          </a:xfrm>
          <a:prstGeom prst="rect">
            <a:avLst/>
          </a:prstGeom>
        </p:spPr>
      </p:pic>
      <p:sp>
        <p:nvSpPr>
          <p:cNvPr id="8" name="CuadroTexto 7"/>
          <p:cNvSpPr txBox="1"/>
          <p:nvPr/>
        </p:nvSpPr>
        <p:spPr>
          <a:xfrm>
            <a:off x="652634" y="4028976"/>
            <a:ext cx="184731" cy="784830"/>
          </a:xfrm>
          <a:prstGeom prst="rect">
            <a:avLst/>
          </a:prstGeom>
          <a:noFill/>
        </p:spPr>
        <p:txBody>
          <a:bodyPr wrap="none" rtlCol="0">
            <a:spAutoFit/>
          </a:bodyPr>
          <a:lstStyle/>
          <a:p>
            <a:endParaRPr lang="es-CO" sz="4500" dirty="0" smtClean="0">
              <a:solidFill>
                <a:srgbClr val="E20E18"/>
              </a:solidFill>
              <a:latin typeface="Montserrat Black" panose="00000A00000000000000" pitchFamily="2" charset="0"/>
            </a:endParaRPr>
          </a:p>
        </p:txBody>
      </p:sp>
      <p:sp>
        <p:nvSpPr>
          <p:cNvPr id="11" name="CuadroTexto 10"/>
          <p:cNvSpPr txBox="1"/>
          <p:nvPr/>
        </p:nvSpPr>
        <p:spPr>
          <a:xfrm>
            <a:off x="4298625" y="344370"/>
            <a:ext cx="3219920" cy="523220"/>
          </a:xfrm>
          <a:prstGeom prst="rect">
            <a:avLst/>
          </a:prstGeom>
          <a:noFill/>
        </p:spPr>
        <p:txBody>
          <a:bodyPr wrap="none" rtlCol="0">
            <a:spAutoFit/>
          </a:bodyPr>
          <a:lstStyle/>
          <a:p>
            <a:r>
              <a:rPr lang="es-419" sz="2800" b="1" dirty="0" smtClean="0">
                <a:solidFill>
                  <a:srgbClr val="FF0000"/>
                </a:solidFill>
                <a:latin typeface="+mj-lt"/>
              </a:rPr>
              <a:t>FACTORES DE RIESGO</a:t>
            </a:r>
            <a:endParaRPr lang="es-CO" sz="2800" b="1" dirty="0" smtClean="0">
              <a:solidFill>
                <a:srgbClr val="FF0000"/>
              </a:solidFill>
              <a:latin typeface="+mj-lt"/>
            </a:endParaRPr>
          </a:p>
        </p:txBody>
      </p:sp>
      <p:sp>
        <p:nvSpPr>
          <p:cNvPr id="13" name="Rectángulo redondeado 12"/>
          <p:cNvSpPr/>
          <p:nvPr/>
        </p:nvSpPr>
        <p:spPr>
          <a:xfrm>
            <a:off x="837365" y="2023279"/>
            <a:ext cx="2972372" cy="99628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O" dirty="0" smtClean="0"/>
              <a:t> </a:t>
            </a:r>
            <a:r>
              <a:rPr lang="es-CO" b="1" dirty="0">
                <a:solidFill>
                  <a:schemeClr val="tx1"/>
                </a:solidFill>
              </a:rPr>
              <a:t>Antecedentes familiares de cáncer o malignidad previamente </a:t>
            </a:r>
            <a:r>
              <a:rPr lang="es-CO" b="1" dirty="0" smtClean="0">
                <a:solidFill>
                  <a:schemeClr val="tx1"/>
                </a:solidFill>
              </a:rPr>
              <a:t>diagnosticada</a:t>
            </a:r>
            <a:endParaRPr lang="es-CO" b="1" dirty="0">
              <a:solidFill>
                <a:schemeClr val="tx1"/>
              </a:solidFill>
            </a:endParaRPr>
          </a:p>
        </p:txBody>
      </p:sp>
      <p:sp>
        <p:nvSpPr>
          <p:cNvPr id="17" name="Rectángulo redondeado 16"/>
          <p:cNvSpPr/>
          <p:nvPr/>
        </p:nvSpPr>
        <p:spPr>
          <a:xfrm>
            <a:off x="837365" y="4369578"/>
            <a:ext cx="2972372" cy="99628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O" b="1" dirty="0">
                <a:solidFill>
                  <a:schemeClr val="tx1"/>
                </a:solidFill>
              </a:rPr>
              <a:t>exposición al asbesto</a:t>
            </a:r>
            <a:r>
              <a:rPr lang="es-CO" b="1" dirty="0"/>
              <a:t>. </a:t>
            </a:r>
          </a:p>
        </p:txBody>
      </p:sp>
      <p:sp>
        <p:nvSpPr>
          <p:cNvPr id="18" name="Rectángulo redondeado 17"/>
          <p:cNvSpPr/>
          <p:nvPr/>
        </p:nvSpPr>
        <p:spPr>
          <a:xfrm>
            <a:off x="7911153" y="4278596"/>
            <a:ext cx="3296741" cy="101903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S" b="1" dirty="0">
                <a:solidFill>
                  <a:schemeClr val="tx1"/>
                </a:solidFill>
              </a:rPr>
              <a:t>Ser fumador activo de más de 30 paquetes por año o haber dejado fumar</a:t>
            </a:r>
          </a:p>
          <a:p>
            <a:r>
              <a:rPr lang="es-ES" b="1" dirty="0">
                <a:solidFill>
                  <a:schemeClr val="tx1"/>
                </a:solidFill>
              </a:rPr>
              <a:t>hace menos de 15 años</a:t>
            </a:r>
            <a:endParaRPr lang="es-CO" dirty="0">
              <a:solidFill>
                <a:schemeClr val="tx1"/>
              </a:solidFill>
            </a:endParaRPr>
          </a:p>
        </p:txBody>
      </p:sp>
      <p:sp>
        <p:nvSpPr>
          <p:cNvPr id="19" name="Rectángulo redondeado 18"/>
          <p:cNvSpPr/>
          <p:nvPr/>
        </p:nvSpPr>
        <p:spPr>
          <a:xfrm>
            <a:off x="7911153" y="2023278"/>
            <a:ext cx="2972372" cy="99628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S" b="1" dirty="0">
                <a:solidFill>
                  <a:schemeClr val="tx1"/>
                </a:solidFill>
              </a:rPr>
              <a:t>Edad (55 a 74 años)</a:t>
            </a:r>
          </a:p>
        </p:txBody>
      </p:sp>
    </p:spTree>
    <p:extLst>
      <p:ext uri="{BB962C8B-B14F-4D97-AF65-F5344CB8AC3E}">
        <p14:creationId xmlns:p14="http://schemas.microsoft.com/office/powerpoint/2010/main" val="313456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1" y="52502"/>
            <a:ext cx="827314" cy="1630175"/>
          </a:xfrm>
          <a:prstGeom prst="rect">
            <a:avLst/>
          </a:prstGeom>
        </p:spPr>
      </p:pic>
      <p:sp>
        <p:nvSpPr>
          <p:cNvPr id="7" name="CuadroTexto 6"/>
          <p:cNvSpPr txBox="1"/>
          <p:nvPr/>
        </p:nvSpPr>
        <p:spPr>
          <a:xfrm>
            <a:off x="1048989" y="1517697"/>
            <a:ext cx="6499272" cy="523220"/>
          </a:xfrm>
          <a:prstGeom prst="rect">
            <a:avLst/>
          </a:prstGeom>
          <a:noFill/>
        </p:spPr>
        <p:txBody>
          <a:bodyPr wrap="square" rtlCol="0">
            <a:spAutoFit/>
          </a:bodyPr>
          <a:lstStyle/>
          <a:p>
            <a:r>
              <a:rPr lang="es-ES" sz="2800" dirty="0" smtClean="0"/>
              <a:t> </a:t>
            </a:r>
            <a:endParaRPr lang="es-CO" sz="2800" b="1" dirty="0" smtClean="0">
              <a:latin typeface="+mj-lt"/>
            </a:endParaRPr>
          </a:p>
        </p:txBody>
      </p:sp>
      <p:sp>
        <p:nvSpPr>
          <p:cNvPr id="8" name="CuadroTexto 7"/>
          <p:cNvSpPr txBox="1"/>
          <p:nvPr/>
        </p:nvSpPr>
        <p:spPr>
          <a:xfrm>
            <a:off x="652634" y="4028976"/>
            <a:ext cx="184731" cy="784830"/>
          </a:xfrm>
          <a:prstGeom prst="rect">
            <a:avLst/>
          </a:prstGeom>
          <a:noFill/>
        </p:spPr>
        <p:txBody>
          <a:bodyPr wrap="none" rtlCol="0">
            <a:spAutoFit/>
          </a:bodyPr>
          <a:lstStyle/>
          <a:p>
            <a:endParaRPr lang="es-CO" sz="4500" dirty="0" smtClean="0">
              <a:solidFill>
                <a:srgbClr val="E20E18"/>
              </a:solidFill>
              <a:latin typeface="Montserrat Black" panose="00000A00000000000000" pitchFamily="2" charset="0"/>
            </a:endParaRPr>
          </a:p>
        </p:txBody>
      </p:sp>
      <p:pic>
        <p:nvPicPr>
          <p:cNvPr id="10" name="Picture 2" descr="http://ossvetisavacitluk.weebly.com/uploads/1/6/6/8/16680820/2638729_ori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20017" y="230578"/>
            <a:ext cx="2849608" cy="2849608"/>
          </a:xfrm>
          <a:prstGeom prst="rect">
            <a:avLst/>
          </a:prstGeom>
          <a:noFill/>
          <a:extLst>
            <a:ext uri="{909E8E84-426E-40DD-AFC4-6F175D3DCCD1}">
              <a14:hiddenFill xmlns:a14="http://schemas.microsoft.com/office/drawing/2010/main">
                <a:solidFill>
                  <a:srgbClr val="FFFFFF"/>
                </a:solidFill>
              </a14:hiddenFill>
            </a:ext>
          </a:extLst>
        </p:spPr>
      </p:pic>
      <p:sp>
        <p:nvSpPr>
          <p:cNvPr id="5" name="Redondear rectángulo de esquina sencilla 4"/>
          <p:cNvSpPr/>
          <p:nvPr/>
        </p:nvSpPr>
        <p:spPr>
          <a:xfrm>
            <a:off x="5895834" y="3937415"/>
            <a:ext cx="4995081" cy="1752781"/>
          </a:xfrm>
          <a:prstGeom prst="round1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S" b="1" dirty="0">
                <a:solidFill>
                  <a:schemeClr val="tx1"/>
                </a:solidFill>
                <a:latin typeface="+mj-lt"/>
              </a:rPr>
              <a:t>Las zonas del país con mayor riesgo de cáncer de pulmón son Antioquia y</a:t>
            </a:r>
          </a:p>
          <a:p>
            <a:r>
              <a:rPr lang="es-ES" b="1" dirty="0">
                <a:solidFill>
                  <a:schemeClr val="tx1"/>
                </a:solidFill>
                <a:latin typeface="+mj-lt"/>
              </a:rPr>
              <a:t>el eje cafetero por la alta prevalencia de tabaquismo y actividad minera</a:t>
            </a:r>
            <a:endParaRPr lang="es-CO" b="1" dirty="0">
              <a:solidFill>
                <a:schemeClr val="tx1"/>
              </a:solidFill>
              <a:latin typeface="+mj-lt"/>
            </a:endParaRPr>
          </a:p>
        </p:txBody>
      </p:sp>
      <p:sp>
        <p:nvSpPr>
          <p:cNvPr id="12" name="Redondear rectángulo de esquina sencilla 11"/>
          <p:cNvSpPr/>
          <p:nvPr/>
        </p:nvSpPr>
        <p:spPr>
          <a:xfrm>
            <a:off x="45366" y="2718026"/>
            <a:ext cx="4995081" cy="1752781"/>
          </a:xfrm>
          <a:prstGeom prst="round1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S" b="1" dirty="0">
                <a:solidFill>
                  <a:schemeClr val="tx1"/>
                </a:solidFill>
                <a:latin typeface="+mj-lt"/>
              </a:rPr>
              <a:t>En Colombia el cáncer de pulmón es la segunda causa de muerte en hombres</a:t>
            </a:r>
          </a:p>
          <a:p>
            <a:r>
              <a:rPr lang="es-ES" b="1" dirty="0">
                <a:solidFill>
                  <a:schemeClr val="tx1"/>
                </a:solidFill>
                <a:latin typeface="+mj-lt"/>
              </a:rPr>
              <a:t>y la cuarta en mujeres.  el cual puede variar entre razón de hombre/mujer que está entr</a:t>
            </a:r>
            <a:r>
              <a:rPr lang="es-ES" b="1" dirty="0">
                <a:solidFill>
                  <a:schemeClr val="tx1"/>
                </a:solidFill>
              </a:rPr>
              <a:t>e 1,3 a 1,6  </a:t>
            </a:r>
            <a:endParaRPr lang="es-ES" b="1" dirty="0">
              <a:solidFill>
                <a:schemeClr val="tx1"/>
              </a:solidFill>
            </a:endParaRPr>
          </a:p>
        </p:txBody>
      </p:sp>
      <p:sp>
        <p:nvSpPr>
          <p:cNvPr id="13" name="Redondear rectángulo de esquina sencilla 12"/>
          <p:cNvSpPr/>
          <p:nvPr/>
        </p:nvSpPr>
        <p:spPr>
          <a:xfrm>
            <a:off x="45366" y="4967301"/>
            <a:ext cx="4995081" cy="1752781"/>
          </a:xfrm>
          <a:prstGeom prst="round1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S" dirty="0"/>
              <a:t>.</a:t>
            </a:r>
            <a:r>
              <a:rPr lang="es-ES" b="1" dirty="0">
                <a:solidFill>
                  <a:schemeClr val="tx1"/>
                </a:solidFill>
                <a:latin typeface="+mj-lt"/>
              </a:rPr>
              <a:t>en el cáncer de pulmón en el que se observa una</a:t>
            </a:r>
          </a:p>
          <a:p>
            <a:r>
              <a:rPr lang="es-ES" b="1" dirty="0">
                <a:solidFill>
                  <a:schemeClr val="tx1"/>
                </a:solidFill>
                <a:latin typeface="+mj-lt"/>
              </a:rPr>
              <a:t>tendencia al incremento, específicamente, durante el periodo de 1984 a 2008</a:t>
            </a:r>
            <a:endParaRPr lang="es-ES" b="1" dirty="0">
              <a:solidFill>
                <a:schemeClr val="tx1"/>
              </a:solidFill>
              <a:latin typeface="+mj-lt"/>
            </a:endParaRPr>
          </a:p>
        </p:txBody>
      </p:sp>
    </p:spTree>
    <p:extLst>
      <p:ext uri="{BB962C8B-B14F-4D97-AF65-F5344CB8AC3E}">
        <p14:creationId xmlns:p14="http://schemas.microsoft.com/office/powerpoint/2010/main" val="111840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anim calcmode="lin" valueType="num">
                                      <p:cBhvr>
                                        <p:cTn id="22" dur="2000" fill="hold"/>
                                        <p:tgtEl>
                                          <p:spTgt spid="10"/>
                                        </p:tgtEl>
                                        <p:attrNameLst>
                                          <p:attrName>ppt_w</p:attrName>
                                        </p:attrNameLst>
                                      </p:cBhvr>
                                      <p:tavLst>
                                        <p:tav tm="0" fmla="#ppt_w*sin(2.5*pi*$)">
                                          <p:val>
                                            <p:fltVal val="0"/>
                                          </p:val>
                                        </p:tav>
                                        <p:tav tm="100000">
                                          <p:val>
                                            <p:fltVal val="1"/>
                                          </p:val>
                                        </p:tav>
                                      </p:tavLst>
                                    </p:anim>
                                    <p:anim calcmode="lin" valueType="num">
                                      <p:cBhvr>
                                        <p:cTn id="2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1" y="52502"/>
            <a:ext cx="827314" cy="1630175"/>
          </a:xfrm>
          <a:prstGeom prst="rect">
            <a:avLst/>
          </a:prstGeom>
        </p:spPr>
      </p:pic>
      <p:sp>
        <p:nvSpPr>
          <p:cNvPr id="7" name="CuadroTexto 6"/>
          <p:cNvSpPr txBox="1"/>
          <p:nvPr/>
        </p:nvSpPr>
        <p:spPr>
          <a:xfrm>
            <a:off x="1087512" y="1120656"/>
            <a:ext cx="6499272" cy="646331"/>
          </a:xfrm>
          <a:prstGeom prst="rect">
            <a:avLst/>
          </a:prstGeom>
          <a:noFill/>
        </p:spPr>
        <p:txBody>
          <a:bodyPr wrap="square" rtlCol="0">
            <a:spAutoFit/>
          </a:bodyPr>
          <a:lstStyle/>
          <a:p>
            <a:r>
              <a:rPr lang="es-ES" sz="3600" dirty="0" smtClean="0">
                <a:latin typeface="+mj-lt"/>
              </a:rPr>
              <a:t> </a:t>
            </a:r>
            <a:endParaRPr lang="es-ES" sz="3600" dirty="0">
              <a:latin typeface="+mj-lt"/>
            </a:endParaRPr>
          </a:p>
        </p:txBody>
      </p:sp>
      <p:sp>
        <p:nvSpPr>
          <p:cNvPr id="8" name="CuadroTexto 7"/>
          <p:cNvSpPr txBox="1"/>
          <p:nvPr/>
        </p:nvSpPr>
        <p:spPr>
          <a:xfrm>
            <a:off x="652634" y="4028976"/>
            <a:ext cx="184731" cy="784830"/>
          </a:xfrm>
          <a:prstGeom prst="rect">
            <a:avLst/>
          </a:prstGeom>
          <a:noFill/>
        </p:spPr>
        <p:txBody>
          <a:bodyPr wrap="none" rtlCol="0">
            <a:spAutoFit/>
          </a:bodyPr>
          <a:lstStyle/>
          <a:p>
            <a:endParaRPr lang="es-CO" sz="4500" dirty="0" smtClean="0">
              <a:solidFill>
                <a:srgbClr val="E20E18"/>
              </a:solidFill>
              <a:latin typeface="Montserrat Black" panose="00000A00000000000000" pitchFamily="2" charset="0"/>
            </a:endParaRPr>
          </a:p>
        </p:txBody>
      </p:sp>
      <p:sp>
        <p:nvSpPr>
          <p:cNvPr id="11" name="CuadroTexto 10"/>
          <p:cNvSpPr txBox="1"/>
          <p:nvPr/>
        </p:nvSpPr>
        <p:spPr>
          <a:xfrm>
            <a:off x="2524416" y="412770"/>
            <a:ext cx="8107732" cy="707886"/>
          </a:xfrm>
          <a:prstGeom prst="rect">
            <a:avLst/>
          </a:prstGeom>
          <a:noFill/>
        </p:spPr>
        <p:txBody>
          <a:bodyPr wrap="none" rtlCol="0">
            <a:spAutoFit/>
          </a:bodyPr>
          <a:lstStyle/>
          <a:p>
            <a:r>
              <a:rPr lang="es-ES" sz="4000" b="1" dirty="0" smtClean="0">
                <a:solidFill>
                  <a:srgbClr val="FF0000"/>
                </a:solidFill>
              </a:rPr>
              <a:t>SÍNTOMAS Y SIGNOS RELACIONADOS</a:t>
            </a:r>
            <a:endParaRPr lang="es-CO" sz="4000" b="1" dirty="0" smtClean="0">
              <a:solidFill>
                <a:srgbClr val="FF0000"/>
              </a:solidFill>
              <a:latin typeface="+mj-lt"/>
            </a:endParaRPr>
          </a:p>
        </p:txBody>
      </p:sp>
      <p:pic>
        <p:nvPicPr>
          <p:cNvPr id="2050" name="Picture 2" descr="https://tse3.explicit.bing.net/th?id=OIP.mfpbi6IdyO_hWHs1_4S1_wHaEr&amp;pid=Api&amp;P=0&amp;w=292&amp;h=1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2990" y="2672515"/>
            <a:ext cx="4020058" cy="2546956"/>
          </a:xfrm>
          <a:prstGeom prst="rect">
            <a:avLst/>
          </a:prstGeom>
          <a:noFill/>
          <a:extLst>
            <a:ext uri="{909E8E84-426E-40DD-AFC4-6F175D3DCCD1}">
              <a14:hiddenFill xmlns:a14="http://schemas.microsoft.com/office/drawing/2010/main">
                <a:solidFill>
                  <a:srgbClr val="FFFFFF"/>
                </a:solidFill>
              </a14:hiddenFill>
            </a:ext>
          </a:extLst>
        </p:spPr>
      </p:pic>
      <p:sp>
        <p:nvSpPr>
          <p:cNvPr id="2" name="Redondear rectángulo de esquina sencilla 1"/>
          <p:cNvSpPr/>
          <p:nvPr/>
        </p:nvSpPr>
        <p:spPr>
          <a:xfrm>
            <a:off x="3930555" y="1311707"/>
            <a:ext cx="2251881" cy="900753"/>
          </a:xfrm>
          <a:prstGeom prst="round1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a:t>tos</a:t>
            </a:r>
          </a:p>
          <a:p>
            <a:pPr algn="ctr"/>
            <a:endParaRPr lang="es-CO" dirty="0"/>
          </a:p>
        </p:txBody>
      </p:sp>
      <p:sp>
        <p:nvSpPr>
          <p:cNvPr id="9" name="Redondear rectángulo de esquina sencilla 8"/>
          <p:cNvSpPr/>
          <p:nvPr/>
        </p:nvSpPr>
        <p:spPr>
          <a:xfrm>
            <a:off x="1796633" y="3860252"/>
            <a:ext cx="2251881" cy="900753"/>
          </a:xfrm>
          <a:prstGeom prst="round1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S"/>
              <a:t>hemoptisis</a:t>
            </a:r>
            <a:endParaRPr lang="es-ES" dirty="0"/>
          </a:p>
        </p:txBody>
      </p:sp>
      <p:sp>
        <p:nvSpPr>
          <p:cNvPr id="10" name="Redondear rectángulo de esquina sencilla 9"/>
          <p:cNvSpPr/>
          <p:nvPr/>
        </p:nvSpPr>
        <p:spPr>
          <a:xfrm>
            <a:off x="9940119" y="3495617"/>
            <a:ext cx="2251881" cy="900753"/>
          </a:xfrm>
          <a:prstGeom prst="round1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a:t>disnea</a:t>
            </a:r>
            <a:endParaRPr lang="es-CO"/>
          </a:p>
        </p:txBody>
      </p:sp>
      <p:sp>
        <p:nvSpPr>
          <p:cNvPr id="12" name="Redondear rectángulo de esquina sencilla 11"/>
          <p:cNvSpPr/>
          <p:nvPr/>
        </p:nvSpPr>
        <p:spPr>
          <a:xfrm>
            <a:off x="6307078" y="5679526"/>
            <a:ext cx="2251881" cy="900753"/>
          </a:xfrm>
          <a:prstGeom prst="round1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CO"/>
              <a:t>dolor torácico</a:t>
            </a:r>
            <a:endParaRPr lang="es-CO" dirty="0">
              <a:solidFill>
                <a:srgbClr val="E20E18"/>
              </a:solidFill>
            </a:endParaRPr>
          </a:p>
        </p:txBody>
      </p:sp>
      <p:sp>
        <p:nvSpPr>
          <p:cNvPr id="13" name="Redondear rectángulo de esquina sencilla 12"/>
          <p:cNvSpPr/>
          <p:nvPr/>
        </p:nvSpPr>
        <p:spPr>
          <a:xfrm>
            <a:off x="8380267" y="1318998"/>
            <a:ext cx="2251881" cy="900753"/>
          </a:xfrm>
          <a:prstGeom prst="round1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ES"/>
              <a:t>expectoración</a:t>
            </a:r>
            <a:endParaRPr lang="es-ES" dirty="0"/>
          </a:p>
        </p:txBody>
      </p:sp>
    </p:spTree>
    <p:extLst>
      <p:ext uri="{BB962C8B-B14F-4D97-AF65-F5344CB8AC3E}">
        <p14:creationId xmlns:p14="http://schemas.microsoft.com/office/powerpoint/2010/main" val="35721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1" y="52502"/>
            <a:ext cx="827314" cy="1630175"/>
          </a:xfrm>
          <a:prstGeom prst="rect">
            <a:avLst/>
          </a:prstGeom>
        </p:spPr>
      </p:pic>
      <p:sp>
        <p:nvSpPr>
          <p:cNvPr id="7" name="CuadroTexto 6"/>
          <p:cNvSpPr txBox="1"/>
          <p:nvPr/>
        </p:nvSpPr>
        <p:spPr>
          <a:xfrm>
            <a:off x="1048989" y="1599585"/>
            <a:ext cx="6499272" cy="3108543"/>
          </a:xfrm>
          <a:prstGeom prst="rect">
            <a:avLst/>
          </a:prstGeom>
          <a:noFill/>
        </p:spPr>
        <p:txBody>
          <a:bodyPr wrap="square" rtlCol="0">
            <a:spAutoFit/>
          </a:bodyPr>
          <a:lstStyle/>
          <a:p>
            <a:pPr marL="457200" indent="-457200">
              <a:buFont typeface="Arial" panose="020B0604020202020204" pitchFamily="34" charset="0"/>
              <a:buChar char="•"/>
            </a:pPr>
            <a:r>
              <a:rPr lang="es-CO" sz="2800" b="1" dirty="0" smtClean="0">
                <a:latin typeface="+mj-lt"/>
              </a:rPr>
              <a:t>Anormalidades </a:t>
            </a:r>
            <a:r>
              <a:rPr lang="es-ES" sz="2800" b="1" dirty="0" smtClean="0">
                <a:latin typeface="+mj-lt"/>
              </a:rPr>
              <a:t>en la radiografía de tórax</a:t>
            </a:r>
          </a:p>
          <a:p>
            <a:pPr marL="457200" indent="-457200">
              <a:buFont typeface="Arial" panose="020B0604020202020204" pitchFamily="34" charset="0"/>
              <a:buChar char="•"/>
            </a:pPr>
            <a:r>
              <a:rPr lang="es-CO" sz="2800" b="1" dirty="0">
                <a:latin typeface="+mj-lt"/>
              </a:rPr>
              <a:t>Tomografía computarizada (TC</a:t>
            </a:r>
            <a:r>
              <a:rPr lang="es-CO" sz="2800" b="1" dirty="0" smtClean="0">
                <a:latin typeface="+mj-lt"/>
              </a:rPr>
              <a:t>)</a:t>
            </a:r>
          </a:p>
          <a:p>
            <a:pPr marL="457200" indent="-457200">
              <a:buFont typeface="Arial" panose="020B0604020202020204" pitchFamily="34" charset="0"/>
              <a:buChar char="•"/>
            </a:pPr>
            <a:r>
              <a:rPr lang="es-CO" sz="2800" b="1" dirty="0" smtClean="0">
                <a:latin typeface="+mj-lt"/>
              </a:rPr>
              <a:t>I</a:t>
            </a:r>
            <a:r>
              <a:rPr lang="es-419" sz="2800" b="1" dirty="0" smtClean="0">
                <a:latin typeface="+mj-lt"/>
              </a:rPr>
              <a:t>magen de resoancia magnetica IRC</a:t>
            </a:r>
            <a:endParaRPr lang="es-CO" sz="2800" b="1" dirty="0" smtClean="0">
              <a:latin typeface="+mj-lt"/>
            </a:endParaRPr>
          </a:p>
          <a:p>
            <a:pPr marL="457200" indent="-457200">
              <a:buFont typeface="Arial" panose="020B0604020202020204" pitchFamily="34" charset="0"/>
              <a:buChar char="•"/>
            </a:pPr>
            <a:r>
              <a:rPr lang="es-CO" sz="2800" b="1" dirty="0">
                <a:latin typeface="+mj-lt"/>
              </a:rPr>
              <a:t>Citología de </a:t>
            </a:r>
            <a:r>
              <a:rPr lang="es-CO" sz="2800" b="1" dirty="0" smtClean="0">
                <a:latin typeface="+mj-lt"/>
              </a:rPr>
              <a:t>esputo</a:t>
            </a:r>
          </a:p>
          <a:p>
            <a:pPr marL="457200" indent="-457200">
              <a:buFont typeface="Arial" panose="020B0604020202020204" pitchFamily="34" charset="0"/>
              <a:buChar char="•"/>
            </a:pPr>
            <a:r>
              <a:rPr lang="es-ES" sz="2800" b="1" dirty="0" err="1">
                <a:latin typeface="+mj-lt"/>
              </a:rPr>
              <a:t>Broncofibroscopia</a:t>
            </a:r>
            <a:r>
              <a:rPr lang="es-ES" sz="2800" b="1" dirty="0">
                <a:latin typeface="+mj-lt"/>
              </a:rPr>
              <a:t> con lavado bronquial y </a:t>
            </a:r>
            <a:r>
              <a:rPr lang="es-ES" sz="2800" b="1" dirty="0" err="1">
                <a:latin typeface="+mj-lt"/>
              </a:rPr>
              <a:t>broncoalveolar</a:t>
            </a:r>
            <a:r>
              <a:rPr lang="es-ES" sz="2800" b="1" dirty="0">
                <a:latin typeface="+mj-lt"/>
              </a:rPr>
              <a:t>, cepillado bronquial y</a:t>
            </a:r>
          </a:p>
          <a:p>
            <a:pPr marL="457200" indent="-457200">
              <a:buFont typeface="Arial" panose="020B0604020202020204" pitchFamily="34" charset="0"/>
              <a:buChar char="•"/>
            </a:pPr>
            <a:r>
              <a:rPr lang="es-CO" sz="2800" b="1" dirty="0">
                <a:latin typeface="+mj-lt"/>
              </a:rPr>
              <a:t>biopsias bronquiales y </a:t>
            </a:r>
            <a:r>
              <a:rPr lang="es-CO" sz="2800" b="1" dirty="0" err="1">
                <a:latin typeface="+mj-lt"/>
              </a:rPr>
              <a:t>transbronquiales</a:t>
            </a:r>
            <a:endParaRPr lang="es-CO" sz="2800" b="1" dirty="0" smtClean="0">
              <a:latin typeface="+mj-lt"/>
            </a:endParaRPr>
          </a:p>
        </p:txBody>
      </p:sp>
      <p:sp>
        <p:nvSpPr>
          <p:cNvPr id="8" name="CuadroTexto 7"/>
          <p:cNvSpPr txBox="1"/>
          <p:nvPr/>
        </p:nvSpPr>
        <p:spPr>
          <a:xfrm>
            <a:off x="652634" y="4028976"/>
            <a:ext cx="184731" cy="784830"/>
          </a:xfrm>
          <a:prstGeom prst="rect">
            <a:avLst/>
          </a:prstGeom>
          <a:noFill/>
        </p:spPr>
        <p:txBody>
          <a:bodyPr wrap="none" rtlCol="0">
            <a:spAutoFit/>
          </a:bodyPr>
          <a:lstStyle/>
          <a:p>
            <a:endParaRPr lang="es-CO" sz="4500" dirty="0" smtClean="0">
              <a:solidFill>
                <a:srgbClr val="E20E18"/>
              </a:solidFill>
              <a:latin typeface="Montserrat Black" panose="00000A00000000000000" pitchFamily="2" charset="0"/>
            </a:endParaRPr>
          </a:p>
        </p:txBody>
      </p:sp>
      <p:sp>
        <p:nvSpPr>
          <p:cNvPr id="11" name="CuadroTexto 10"/>
          <p:cNvSpPr txBox="1"/>
          <p:nvPr/>
        </p:nvSpPr>
        <p:spPr>
          <a:xfrm>
            <a:off x="4298625" y="344370"/>
            <a:ext cx="2759730" cy="646331"/>
          </a:xfrm>
          <a:prstGeom prst="rect">
            <a:avLst/>
          </a:prstGeom>
          <a:noFill/>
        </p:spPr>
        <p:txBody>
          <a:bodyPr wrap="none" rtlCol="0">
            <a:spAutoFit/>
          </a:bodyPr>
          <a:lstStyle/>
          <a:p>
            <a:r>
              <a:rPr lang="es-419" sz="3600" b="1" dirty="0" smtClean="0">
                <a:solidFill>
                  <a:srgbClr val="FF0000"/>
                </a:solidFill>
                <a:latin typeface="+mj-lt"/>
              </a:rPr>
              <a:t>DIAGNOSTICO</a:t>
            </a:r>
            <a:endParaRPr lang="es-CO" sz="3600" b="1" dirty="0" smtClean="0">
              <a:solidFill>
                <a:srgbClr val="FF0000"/>
              </a:solidFill>
              <a:latin typeface="+mj-lt"/>
            </a:endParaRPr>
          </a:p>
        </p:txBody>
      </p:sp>
      <p:pic>
        <p:nvPicPr>
          <p:cNvPr id="10" name="Picture 2" descr="http://ossvetisavacitluk.weebly.com/uploads/1/6/6/8/16680820/2638729_ori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89591" y="2428011"/>
            <a:ext cx="2849608" cy="2849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860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1" y="52502"/>
            <a:ext cx="827314" cy="1630175"/>
          </a:xfrm>
          <a:prstGeom prst="rect">
            <a:avLst/>
          </a:prstGeom>
        </p:spPr>
      </p:pic>
      <p:sp>
        <p:nvSpPr>
          <p:cNvPr id="7" name="CuadroTexto 6"/>
          <p:cNvSpPr txBox="1"/>
          <p:nvPr/>
        </p:nvSpPr>
        <p:spPr>
          <a:xfrm>
            <a:off x="1025615" y="990701"/>
            <a:ext cx="6499272" cy="1477328"/>
          </a:xfrm>
          <a:prstGeom prst="rect">
            <a:avLst/>
          </a:prstGeom>
          <a:noFill/>
        </p:spPr>
        <p:txBody>
          <a:bodyPr wrap="square" rtlCol="0">
            <a:spAutoFit/>
          </a:bodyPr>
          <a:lstStyle/>
          <a:p>
            <a:r>
              <a:rPr lang="es-CO" b="1" dirty="0" smtClean="0">
                <a:latin typeface="+mj-lt"/>
              </a:rPr>
              <a:t>anormalidades</a:t>
            </a:r>
          </a:p>
          <a:p>
            <a:r>
              <a:rPr lang="es-ES" b="1" dirty="0" smtClean="0">
                <a:latin typeface="+mj-lt"/>
              </a:rPr>
              <a:t>en la radiografía de tórax</a:t>
            </a:r>
          </a:p>
          <a:p>
            <a:r>
              <a:rPr lang="es-CO" b="1" dirty="0">
                <a:latin typeface="+mj-lt"/>
              </a:rPr>
              <a:t>Tomografía computarizada (TC</a:t>
            </a:r>
            <a:r>
              <a:rPr lang="es-CO" b="1" dirty="0" smtClean="0">
                <a:latin typeface="+mj-lt"/>
              </a:rPr>
              <a:t>)</a:t>
            </a:r>
          </a:p>
          <a:p>
            <a:r>
              <a:rPr lang="es-CO" b="1" dirty="0" smtClean="0">
                <a:latin typeface="+mj-lt"/>
              </a:rPr>
              <a:t>I</a:t>
            </a:r>
            <a:r>
              <a:rPr lang="es-419" b="1" dirty="0" smtClean="0">
                <a:latin typeface="+mj-lt"/>
              </a:rPr>
              <a:t>magen de resoancia magnetica IRC</a:t>
            </a:r>
          </a:p>
          <a:p>
            <a:endParaRPr lang="es-CO" b="1" dirty="0" smtClean="0">
              <a:latin typeface="+mj-lt"/>
            </a:endParaRPr>
          </a:p>
        </p:txBody>
      </p:sp>
      <p:sp>
        <p:nvSpPr>
          <p:cNvPr id="8" name="CuadroTexto 7"/>
          <p:cNvSpPr txBox="1"/>
          <p:nvPr/>
        </p:nvSpPr>
        <p:spPr>
          <a:xfrm>
            <a:off x="652634" y="4028976"/>
            <a:ext cx="184731" cy="784830"/>
          </a:xfrm>
          <a:prstGeom prst="rect">
            <a:avLst/>
          </a:prstGeom>
          <a:noFill/>
        </p:spPr>
        <p:txBody>
          <a:bodyPr wrap="none" rtlCol="0">
            <a:spAutoFit/>
          </a:bodyPr>
          <a:lstStyle/>
          <a:p>
            <a:endParaRPr lang="es-CO" sz="4500" dirty="0" smtClean="0">
              <a:solidFill>
                <a:srgbClr val="E20E18"/>
              </a:solidFill>
              <a:latin typeface="Montserrat Black" panose="00000A00000000000000" pitchFamily="2" charset="0"/>
            </a:endParaRPr>
          </a:p>
        </p:txBody>
      </p:sp>
      <p:sp>
        <p:nvSpPr>
          <p:cNvPr id="11" name="CuadroTexto 10"/>
          <p:cNvSpPr txBox="1"/>
          <p:nvPr/>
        </p:nvSpPr>
        <p:spPr>
          <a:xfrm>
            <a:off x="4298625" y="344370"/>
            <a:ext cx="2759730" cy="646331"/>
          </a:xfrm>
          <a:prstGeom prst="rect">
            <a:avLst/>
          </a:prstGeom>
          <a:noFill/>
        </p:spPr>
        <p:txBody>
          <a:bodyPr wrap="none" rtlCol="0">
            <a:spAutoFit/>
          </a:bodyPr>
          <a:lstStyle/>
          <a:p>
            <a:r>
              <a:rPr lang="es-419" sz="3600" b="1" dirty="0" smtClean="0">
                <a:solidFill>
                  <a:srgbClr val="FF0000"/>
                </a:solidFill>
                <a:latin typeface="+mj-lt"/>
              </a:rPr>
              <a:t>DIAGNOSTICO</a:t>
            </a:r>
            <a:endParaRPr lang="es-CO" sz="3600" b="1" dirty="0" smtClean="0">
              <a:solidFill>
                <a:srgbClr val="FF0000"/>
              </a:solidFill>
              <a:latin typeface="+mj-lt"/>
            </a:endParaRPr>
          </a:p>
        </p:txBody>
      </p:sp>
      <p:sp>
        <p:nvSpPr>
          <p:cNvPr id="15" name="CuadroTexto 14"/>
          <p:cNvSpPr txBox="1"/>
          <p:nvPr/>
        </p:nvSpPr>
        <p:spPr>
          <a:xfrm>
            <a:off x="7586784" y="2597984"/>
            <a:ext cx="4202241" cy="523220"/>
          </a:xfrm>
          <a:prstGeom prst="rect">
            <a:avLst/>
          </a:prstGeom>
          <a:noFill/>
        </p:spPr>
        <p:txBody>
          <a:bodyPr wrap="none" rtlCol="0">
            <a:spAutoFit/>
          </a:bodyPr>
          <a:lstStyle/>
          <a:p>
            <a:r>
              <a:rPr lang="es-CO" sz="2800" b="1" dirty="0"/>
              <a:t>Características radiológicas</a:t>
            </a:r>
            <a:endParaRPr lang="es-CO" sz="2800" dirty="0" smtClean="0">
              <a:solidFill>
                <a:srgbClr val="727070"/>
              </a:solidFill>
              <a:latin typeface="Montserrat Black" panose="00000A00000000000000" pitchFamily="2" charset="0"/>
            </a:endParaRPr>
          </a:p>
        </p:txBody>
      </p:sp>
      <p:sp>
        <p:nvSpPr>
          <p:cNvPr id="2" name="Rectángulo redondeado 1"/>
          <p:cNvSpPr/>
          <p:nvPr/>
        </p:nvSpPr>
        <p:spPr>
          <a:xfrm>
            <a:off x="8311487" y="3603009"/>
            <a:ext cx="3725839" cy="257942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285750" indent="-285750">
              <a:buFont typeface="Arial" panose="020B0604020202020204" pitchFamily="34" charset="0"/>
              <a:buChar char="•"/>
            </a:pPr>
            <a:r>
              <a:rPr lang="es-CO" b="1" dirty="0" smtClean="0"/>
              <a:t> </a:t>
            </a:r>
            <a:r>
              <a:rPr lang="es-CO" b="1" dirty="0"/>
              <a:t>Localización </a:t>
            </a:r>
            <a:endParaRPr lang="es-CO" b="1" dirty="0"/>
          </a:p>
          <a:p>
            <a:pPr marL="285750" indent="-285750">
              <a:buFont typeface="Arial" panose="020B0604020202020204" pitchFamily="34" charset="0"/>
              <a:buChar char="•"/>
            </a:pPr>
            <a:r>
              <a:rPr lang="es-CO" b="1" dirty="0" smtClean="0"/>
              <a:t> </a:t>
            </a:r>
            <a:r>
              <a:rPr lang="es-CO" b="1" dirty="0"/>
              <a:t>Crecimiento </a:t>
            </a:r>
            <a:r>
              <a:rPr lang="es-CO" b="1" dirty="0" smtClean="0"/>
              <a:t>tamaño de la lesión </a:t>
            </a:r>
          </a:p>
          <a:p>
            <a:pPr marL="285750" indent="-285750">
              <a:buFont typeface="Arial" panose="020B0604020202020204" pitchFamily="34" charset="0"/>
              <a:buChar char="•"/>
            </a:pPr>
            <a:r>
              <a:rPr lang="es-CO" b="1" dirty="0" smtClean="0"/>
              <a:t> </a:t>
            </a:r>
            <a:r>
              <a:rPr lang="es-ES" b="1" dirty="0"/>
              <a:t>Atenuación o densidad del nódulo</a:t>
            </a:r>
            <a:r>
              <a:rPr lang="es-ES" b="1" dirty="0" smtClean="0"/>
              <a:t>:</a:t>
            </a:r>
          </a:p>
          <a:p>
            <a:pPr marL="285750" indent="-285750">
              <a:buFont typeface="Arial" panose="020B0604020202020204" pitchFamily="34" charset="0"/>
              <a:buChar char="•"/>
            </a:pPr>
            <a:r>
              <a:rPr lang="es-ES" b="1" dirty="0" smtClean="0"/>
              <a:t> </a:t>
            </a:r>
            <a:r>
              <a:rPr lang="es-CO" b="1" dirty="0" smtClean="0"/>
              <a:t>Calcificación </a:t>
            </a:r>
            <a:r>
              <a:rPr lang="es-CO" b="1" dirty="0"/>
              <a:t>del nódulo: </a:t>
            </a:r>
            <a:r>
              <a:rPr lang="es-CO" b="1" dirty="0" smtClean="0"/>
              <a:t>Bordes</a:t>
            </a:r>
            <a:endParaRPr lang="es-CO" dirty="0"/>
          </a:p>
        </p:txBody>
      </p:sp>
      <p:sp>
        <p:nvSpPr>
          <p:cNvPr id="9" name="Rectángulo redondeado 8"/>
          <p:cNvSpPr/>
          <p:nvPr/>
        </p:nvSpPr>
        <p:spPr>
          <a:xfrm>
            <a:off x="191070" y="3603009"/>
            <a:ext cx="7192370" cy="281143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s-CO" b="1" dirty="0">
                <a:latin typeface="+mj-lt"/>
              </a:rPr>
              <a:t>≤ 8 mm de diámetro:</a:t>
            </a:r>
          </a:p>
          <a:p>
            <a:r>
              <a:rPr lang="es-ES" b="1" dirty="0" smtClean="0">
                <a:latin typeface="+mj-lt"/>
              </a:rPr>
              <a:t>Nódulos </a:t>
            </a:r>
            <a:r>
              <a:rPr lang="es-ES" b="1" dirty="0">
                <a:latin typeface="+mj-lt"/>
              </a:rPr>
              <a:t>≤ 4 mm de diámetro no necesitan ser seguidos</a:t>
            </a:r>
            <a:r>
              <a:rPr lang="es-ES" b="1" dirty="0" smtClean="0">
                <a:latin typeface="+mj-lt"/>
              </a:rPr>
              <a:t>,</a:t>
            </a:r>
            <a:endParaRPr lang="es-CO" b="1" dirty="0">
              <a:latin typeface="+mj-lt"/>
            </a:endParaRPr>
          </a:p>
          <a:p>
            <a:r>
              <a:rPr lang="es-ES" b="1" dirty="0">
                <a:latin typeface="+mj-lt"/>
              </a:rPr>
              <a:t>.Nódulos de ˃4 y ≤6 mm de diámetro deben ser reevaluados a los 12 meses.</a:t>
            </a:r>
          </a:p>
          <a:p>
            <a:r>
              <a:rPr lang="es-ES" b="1" dirty="0">
                <a:latin typeface="+mj-lt"/>
              </a:rPr>
              <a:t>En caso de no haber cambios en el tamaño no se requiere seguimiento</a:t>
            </a:r>
          </a:p>
          <a:p>
            <a:r>
              <a:rPr lang="es-CO" b="1" dirty="0">
                <a:latin typeface="+mj-lt"/>
              </a:rPr>
              <a:t>adicional.</a:t>
            </a:r>
          </a:p>
          <a:p>
            <a:r>
              <a:rPr lang="es-ES" b="1" dirty="0">
                <a:latin typeface="+mj-lt"/>
              </a:rPr>
              <a:t>.Nódulos de ˃6 a ≤8 mm de diámetro deben ser seguidos a los 6 y 12 meses.</a:t>
            </a:r>
          </a:p>
          <a:p>
            <a:r>
              <a:rPr lang="es-ES" b="1" dirty="0">
                <a:latin typeface="+mj-lt"/>
              </a:rPr>
              <a:t>En caso de no haber cambios en el tamaño, se debe realizar seguimiento a</a:t>
            </a:r>
          </a:p>
          <a:p>
            <a:r>
              <a:rPr lang="es-ES" b="1" dirty="0">
                <a:latin typeface="ArialMT"/>
              </a:rPr>
              <a:t>los 18 y 24 meses</a:t>
            </a:r>
            <a:r>
              <a:rPr lang="es-ES" dirty="0" smtClean="0">
                <a:latin typeface="ArialMT"/>
              </a:rPr>
              <a:t>.</a:t>
            </a:r>
            <a:endParaRPr lang="es-ES" dirty="0">
              <a:latin typeface="ArialMT"/>
            </a:endParaRPr>
          </a:p>
        </p:txBody>
      </p:sp>
      <p:sp>
        <p:nvSpPr>
          <p:cNvPr id="5" name="Rectángulo 4"/>
          <p:cNvSpPr/>
          <p:nvPr/>
        </p:nvSpPr>
        <p:spPr>
          <a:xfrm>
            <a:off x="2896347" y="2658492"/>
            <a:ext cx="1378904" cy="461665"/>
          </a:xfrm>
          <a:prstGeom prst="rect">
            <a:avLst/>
          </a:prstGeom>
        </p:spPr>
        <p:txBody>
          <a:bodyPr wrap="none">
            <a:spAutoFit/>
          </a:bodyPr>
          <a:lstStyle/>
          <a:p>
            <a:r>
              <a:rPr lang="es-ES" sz="2400" b="1" dirty="0">
                <a:latin typeface="ArialMT"/>
              </a:rPr>
              <a:t>nódulos</a:t>
            </a:r>
            <a:endParaRPr lang="es-CO" sz="2400" b="1" dirty="0"/>
          </a:p>
        </p:txBody>
      </p:sp>
    </p:spTree>
    <p:extLst>
      <p:ext uri="{BB962C8B-B14F-4D97-AF65-F5344CB8AC3E}">
        <p14:creationId xmlns:p14="http://schemas.microsoft.com/office/powerpoint/2010/main" val="1782639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1" y="52502"/>
            <a:ext cx="827314" cy="1630175"/>
          </a:xfrm>
          <a:prstGeom prst="rect">
            <a:avLst/>
          </a:prstGeom>
        </p:spPr>
      </p:pic>
      <p:sp>
        <p:nvSpPr>
          <p:cNvPr id="8" name="CuadroTexto 7"/>
          <p:cNvSpPr txBox="1"/>
          <p:nvPr/>
        </p:nvSpPr>
        <p:spPr>
          <a:xfrm>
            <a:off x="652634" y="4028976"/>
            <a:ext cx="184731" cy="784830"/>
          </a:xfrm>
          <a:prstGeom prst="rect">
            <a:avLst/>
          </a:prstGeom>
          <a:noFill/>
        </p:spPr>
        <p:txBody>
          <a:bodyPr wrap="none" rtlCol="0">
            <a:spAutoFit/>
          </a:bodyPr>
          <a:lstStyle/>
          <a:p>
            <a:endParaRPr lang="es-CO" sz="4500" dirty="0" smtClean="0">
              <a:solidFill>
                <a:srgbClr val="E20E18"/>
              </a:solidFill>
              <a:latin typeface="Montserrat Black" panose="00000A00000000000000" pitchFamily="2" charset="0"/>
            </a:endParaRPr>
          </a:p>
        </p:txBody>
      </p:sp>
      <p:sp>
        <p:nvSpPr>
          <p:cNvPr id="11" name="CuadroTexto 10"/>
          <p:cNvSpPr txBox="1"/>
          <p:nvPr/>
        </p:nvSpPr>
        <p:spPr>
          <a:xfrm>
            <a:off x="2129050" y="344370"/>
            <a:ext cx="8720919" cy="1200329"/>
          </a:xfrm>
          <a:prstGeom prst="rect">
            <a:avLst/>
          </a:prstGeom>
          <a:noFill/>
        </p:spPr>
        <p:txBody>
          <a:bodyPr wrap="square" rtlCol="0">
            <a:spAutoFit/>
          </a:bodyPr>
          <a:lstStyle/>
          <a:p>
            <a:pPr algn="ctr"/>
            <a:r>
              <a:rPr lang="es-CO" sz="3600" dirty="0">
                <a:solidFill>
                  <a:srgbClr val="FF0000"/>
                </a:solidFill>
              </a:rPr>
              <a:t>ESTADIFICACIÓN</a:t>
            </a:r>
          </a:p>
          <a:p>
            <a:pPr algn="ctr"/>
            <a:r>
              <a:rPr lang="es-ES" sz="3600" dirty="0">
                <a:solidFill>
                  <a:srgbClr val="FF0000"/>
                </a:solidFill>
              </a:rPr>
              <a:t>DEL CÁNCER DE PULMÓN</a:t>
            </a:r>
            <a:r>
              <a:rPr lang="es-ES" sz="3600" dirty="0"/>
              <a:t> </a:t>
            </a:r>
            <a:endParaRPr lang="es-CO" sz="3600" b="1" dirty="0" smtClean="0">
              <a:solidFill>
                <a:srgbClr val="FF0000"/>
              </a:solidFill>
              <a:latin typeface="+mj-lt"/>
            </a:endParaRPr>
          </a:p>
        </p:txBody>
      </p:sp>
      <p:sp>
        <p:nvSpPr>
          <p:cNvPr id="2" name="Rectángulo redondeado 1"/>
          <p:cNvSpPr/>
          <p:nvPr/>
        </p:nvSpPr>
        <p:spPr>
          <a:xfrm>
            <a:off x="8136341" y="2661314"/>
            <a:ext cx="3764507" cy="304978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s-CO" sz="2000" b="1" dirty="0" smtClean="0">
                <a:latin typeface="+mj-lt"/>
              </a:rPr>
              <a:t>C</a:t>
            </a:r>
            <a:r>
              <a:rPr lang="es-419" sz="2000" b="1" dirty="0" smtClean="0">
                <a:latin typeface="+mj-lt"/>
              </a:rPr>
              <a:t>elula pequeña 20% casos </a:t>
            </a:r>
            <a:r>
              <a:rPr lang="es-CO" sz="2000" dirty="0">
                <a:latin typeface="+mj-lt"/>
              </a:rPr>
              <a:t>tiempo de rápida</a:t>
            </a:r>
          </a:p>
          <a:p>
            <a:r>
              <a:rPr lang="es-ES" sz="2000" dirty="0">
                <a:latin typeface="+mj-lt"/>
              </a:rPr>
              <a:t>duplicación, fracción de alto crecimiento y el desarrollo temprano de </a:t>
            </a:r>
            <a:r>
              <a:rPr lang="es-ES" sz="2000" dirty="0" err="1">
                <a:latin typeface="+mj-lt"/>
              </a:rPr>
              <a:t>metá</a:t>
            </a:r>
            <a:r>
              <a:rPr lang="es-419" sz="2000" b="1" dirty="0" smtClean="0">
                <a:latin typeface="+mj-lt"/>
              </a:rPr>
              <a:t> </a:t>
            </a:r>
          </a:p>
          <a:p>
            <a:r>
              <a:rPr lang="es-CO" sz="2000" dirty="0" smtClean="0">
                <a:latin typeface="+mj-lt"/>
              </a:rPr>
              <a:t>quimioterapia </a:t>
            </a:r>
            <a:r>
              <a:rPr lang="es-CO" sz="2000" dirty="0">
                <a:latin typeface="+mj-lt"/>
              </a:rPr>
              <a:t>y</a:t>
            </a:r>
          </a:p>
          <a:p>
            <a:r>
              <a:rPr lang="es-CO" sz="2000" dirty="0" smtClean="0">
                <a:latin typeface="+mj-lt"/>
              </a:rPr>
              <a:t>Radioterapia</a:t>
            </a:r>
          </a:p>
          <a:p>
            <a:r>
              <a:rPr lang="es-ES" sz="2000" dirty="0" err="1" smtClean="0">
                <a:latin typeface="+mj-lt"/>
              </a:rPr>
              <a:t>stasis</a:t>
            </a:r>
            <a:endParaRPr lang="es-CO" sz="2000" dirty="0">
              <a:latin typeface="+mj-lt"/>
            </a:endParaRPr>
          </a:p>
        </p:txBody>
      </p:sp>
      <p:sp>
        <p:nvSpPr>
          <p:cNvPr id="9" name="Rectángulo redondeado 8"/>
          <p:cNvSpPr/>
          <p:nvPr/>
        </p:nvSpPr>
        <p:spPr>
          <a:xfrm>
            <a:off x="313900" y="2661315"/>
            <a:ext cx="3862942" cy="304979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s-CO" sz="2000" b="1" dirty="0">
                <a:latin typeface="+mj-lt"/>
              </a:rPr>
              <a:t>célula no </a:t>
            </a:r>
            <a:r>
              <a:rPr lang="es-CO" sz="2000" b="1" dirty="0" smtClean="0">
                <a:latin typeface="+mj-lt"/>
              </a:rPr>
              <a:t>pequeña 80% de </a:t>
            </a:r>
            <a:r>
              <a:rPr lang="es-CO" sz="2000" b="1" dirty="0" err="1" smtClean="0">
                <a:latin typeface="+mj-lt"/>
              </a:rPr>
              <a:t>loos</a:t>
            </a:r>
            <a:r>
              <a:rPr lang="es-CO" sz="2000" b="1" dirty="0" smtClean="0">
                <a:latin typeface="+mj-lt"/>
              </a:rPr>
              <a:t> casos</a:t>
            </a:r>
          </a:p>
          <a:p>
            <a:r>
              <a:rPr lang="es-CO" sz="2000" b="1" dirty="0">
                <a:latin typeface="+mj-lt"/>
              </a:rPr>
              <a:t>Lobectomía</a:t>
            </a:r>
            <a:r>
              <a:rPr lang="es-ES" sz="2000" dirty="0" smtClean="0">
                <a:latin typeface="+mj-lt"/>
              </a:rPr>
              <a:t>.</a:t>
            </a:r>
          </a:p>
          <a:p>
            <a:r>
              <a:rPr lang="es-ES" sz="2000" dirty="0">
                <a:latin typeface="+mj-lt"/>
              </a:rPr>
              <a:t>resección ganglionar pulmonar y </a:t>
            </a:r>
            <a:r>
              <a:rPr lang="es-ES" sz="2000" dirty="0" err="1" smtClean="0">
                <a:latin typeface="+mj-lt"/>
              </a:rPr>
              <a:t>mediastina</a:t>
            </a:r>
            <a:endParaRPr lang="es-ES" sz="2000" dirty="0" smtClean="0">
              <a:latin typeface="+mj-lt"/>
            </a:endParaRPr>
          </a:p>
          <a:p>
            <a:r>
              <a:rPr lang="es-ES" sz="2000" dirty="0" smtClean="0">
                <a:latin typeface="+mj-lt"/>
              </a:rPr>
              <a:t> </a:t>
            </a:r>
            <a:r>
              <a:rPr lang="es-CO" sz="2000" dirty="0">
                <a:latin typeface="+mj-lt"/>
              </a:rPr>
              <a:t>estadio clínico</a:t>
            </a:r>
          </a:p>
          <a:p>
            <a:r>
              <a:rPr lang="es-CO" sz="2000" dirty="0">
                <a:latin typeface="+mj-lt"/>
              </a:rPr>
              <a:t>II, en </a:t>
            </a:r>
            <a:r>
              <a:rPr lang="es-CO" sz="2000" dirty="0" smtClean="0">
                <a:latin typeface="+mj-lt"/>
              </a:rPr>
              <a:t>estadio</a:t>
            </a:r>
          </a:p>
          <a:p>
            <a:r>
              <a:rPr lang="es-CO" sz="2000" dirty="0">
                <a:latin typeface="+mj-lt"/>
              </a:rPr>
              <a:t>inhibidores</a:t>
            </a:r>
          </a:p>
          <a:p>
            <a:r>
              <a:rPr lang="es-CO" sz="2000" dirty="0">
                <a:latin typeface="+mj-lt"/>
              </a:rPr>
              <a:t>de </a:t>
            </a:r>
            <a:r>
              <a:rPr lang="es-CO" sz="2000" dirty="0" err="1">
                <a:latin typeface="+mj-lt"/>
              </a:rPr>
              <a:t>tirosin</a:t>
            </a:r>
            <a:r>
              <a:rPr lang="es-CO" sz="2000" dirty="0">
                <a:latin typeface="+mj-lt"/>
              </a:rPr>
              <a:t> quinasa</a:t>
            </a:r>
            <a:endParaRPr lang="es-CO" sz="2000" dirty="0" smtClean="0">
              <a:latin typeface="+mj-lt"/>
            </a:endParaRPr>
          </a:p>
          <a:p>
            <a:endParaRPr lang="es-ES" dirty="0">
              <a:latin typeface="ArialMT"/>
            </a:endParaRPr>
          </a:p>
        </p:txBody>
      </p:sp>
      <p:sp>
        <p:nvSpPr>
          <p:cNvPr id="10" name="Rectángulo redondeado 9"/>
          <p:cNvSpPr/>
          <p:nvPr/>
        </p:nvSpPr>
        <p:spPr>
          <a:xfrm>
            <a:off x="4410502" y="1544700"/>
            <a:ext cx="3725839" cy="111661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285750" indent="-285750">
              <a:buFont typeface="Arial" panose="020B0604020202020204" pitchFamily="34" charset="0"/>
              <a:buChar char="•"/>
            </a:pPr>
            <a:r>
              <a:rPr lang="es-CO" dirty="0" smtClean="0"/>
              <a:t>E</a:t>
            </a:r>
            <a:r>
              <a:rPr lang="es-419" dirty="0" smtClean="0"/>
              <a:t>stadios I,II.III.IV</a:t>
            </a:r>
            <a:endParaRPr lang="es-CO" dirty="0"/>
          </a:p>
        </p:txBody>
      </p:sp>
      <p:pic>
        <p:nvPicPr>
          <p:cNvPr id="12" name="Picture 4" descr="Resultado de imagen para gif animados pulmon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17003" y="3294828"/>
            <a:ext cx="2279176" cy="1782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28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TotalTime>
  <Words>714</Words>
  <Application>Microsoft Office PowerPoint</Application>
  <PresentationFormat>Panorámica</PresentationFormat>
  <Paragraphs>96</Paragraphs>
  <Slides>13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ArialMT</vt:lpstr>
      <vt:lpstr>Calibri</vt:lpstr>
      <vt:lpstr>Calibri Light</vt:lpstr>
      <vt:lpstr>Montserrat Black</vt:lpstr>
      <vt:lpstr>Montserrat Medium</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Pablo González Cañas</dc:creator>
  <cp:lastModifiedBy>Cuenta Microsoft</cp:lastModifiedBy>
  <cp:revision>27</cp:revision>
  <dcterms:created xsi:type="dcterms:W3CDTF">2020-08-01T22:10:19Z</dcterms:created>
  <dcterms:modified xsi:type="dcterms:W3CDTF">2021-04-19T10:26:10Z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267737</vt:lpwstr>
  </property>
  <property fmtid="{D5CDD505-2E9C-101B-9397-08002B2CF9AE}" pid="3" name="NXPowerLiteSettings">
    <vt:lpwstr>C7000400038000</vt:lpwstr>
  </property>
  <property fmtid="{D5CDD505-2E9C-101B-9397-08002B2CF9AE}" pid="4" name="NXPowerLiteVersion">
    <vt:lpwstr>S9.0.1</vt:lpwstr>
  </property>
</Properties>
</file>