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6" r:id="rId11"/>
    <p:sldId id="269" r:id="rId12"/>
    <p:sldId id="260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464859" y="1155439"/>
            <a:ext cx="92076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CUIDADOS</a:t>
            </a:r>
          </a:p>
          <a:p>
            <a:pPr algn="ctr"/>
            <a:endParaRPr lang="es-ES" sz="36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1. Utilizar los inhaladores.</a:t>
            </a:r>
          </a:p>
          <a:p>
            <a:pPr algn="just"/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2. Utilizar antibióticos.</a:t>
            </a:r>
          </a:p>
          <a:p>
            <a:pPr algn="just"/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3.Utilizar corticoides orales durante unos pocos días.</a:t>
            </a:r>
          </a:p>
          <a:p>
            <a:pPr algn="just"/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4.Utilizar oxígeno, o bien, aumentarlo</a:t>
            </a:r>
            <a:r>
              <a:rPr lang="es-MX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id-ID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6146" name="Picture 2" descr="http://rlv.zcache.es/nino_del_inhalador_etiqueta_redonda-rb1a28529ca2b4e079773252ca52a301c_v9waf_8byvr_512.jpg?bg=0xffff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348" y="432107"/>
            <a:ext cx="2000613" cy="200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88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01253" y="1030513"/>
            <a:ext cx="88573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CONCLUCIONES</a:t>
            </a:r>
          </a:p>
          <a:p>
            <a:pPr algn="ctr"/>
            <a:endParaRPr lang="es-ES" sz="36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Autocuidado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Consultar a tiempo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Seguir recomendaciones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Buena </a:t>
            </a:r>
            <a:r>
              <a:rPr lang="es-CO" sz="36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alimentacion</a:t>
            </a:r>
            <a:r>
              <a:rPr lang="es-CO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</a:t>
            </a:r>
          </a:p>
          <a:p>
            <a:r>
              <a:rPr lang="es-MX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id-ID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5" name="Picture 2" descr="https://i1.wp.com/www.saludxdesarrollo.org/wp-content/uploads/2018/03/cigarrillo-componentes-perjudiciales-298x300.jpg?resize=298%2C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650" y="171100"/>
            <a:ext cx="1365088" cy="13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38233" y="2374711"/>
            <a:ext cx="493049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4800" b="1" dirty="0">
                <a:latin typeface="Arial" pitchFamily="34" charset="0"/>
                <a:cs typeface="Arial" pitchFamily="34" charset="0"/>
              </a:rPr>
              <a:t>GRACIAS</a:t>
            </a:r>
            <a:r>
              <a:rPr lang="es-CO" sz="2800" b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algn="ctr"/>
            <a:endParaRPr lang="es-419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CO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2800" b="1" dirty="0" err="1">
                <a:latin typeface="Arial" pitchFamily="34" charset="0"/>
                <a:cs typeface="Arial" pitchFamily="34" charset="0"/>
              </a:rPr>
              <a:t>Heidy</a:t>
            </a:r>
            <a:r>
              <a:rPr lang="es-CO" sz="2800" b="1" dirty="0">
                <a:latin typeface="Arial" pitchFamily="34" charset="0"/>
                <a:cs typeface="Arial" pitchFamily="34" charset="0"/>
              </a:rPr>
              <a:t> Arriaga </a:t>
            </a:r>
          </a:p>
          <a:p>
            <a:pPr algn="ctr"/>
            <a:r>
              <a:rPr lang="es-CO" sz="2800" b="1" dirty="0">
                <a:latin typeface="Arial" pitchFamily="34" charset="0"/>
                <a:cs typeface="Arial" pitchFamily="34" charset="0"/>
              </a:rPr>
              <a:t>Terapeuta </a:t>
            </a:r>
            <a:r>
              <a:rPr lang="es-CO" sz="2800" b="1" dirty="0" err="1" smtClean="0">
                <a:latin typeface="Arial" pitchFamily="34" charset="0"/>
                <a:cs typeface="Arial" pitchFamily="34" charset="0"/>
              </a:rPr>
              <a:t>respiratoria</a:t>
            </a:r>
            <a:r>
              <a:rPr lang="es-CO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ria</a:t>
            </a:r>
            <a:endParaRPr lang="es-CO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SSYSS</a:t>
            </a:r>
            <a:endParaRPr lang="es-CO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59308" y="95534"/>
            <a:ext cx="65236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BIENVENIDOS</a:t>
            </a:r>
          </a:p>
          <a:p>
            <a:pPr algn="ctr"/>
            <a:endParaRPr lang="es-ES" sz="4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4800" b="1" dirty="0" smtClean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4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4800" b="1" dirty="0" smtClean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r>
              <a:rPr lang="es-ES" sz="48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Secretaria de salud publica y seguridad social</a:t>
            </a:r>
            <a:endParaRPr lang="id-ID" sz="4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14106" y="928048"/>
            <a:ext cx="69522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QUE ES EPOC</a:t>
            </a:r>
            <a:r>
              <a:rPr lang="es-CO" sz="28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?</a:t>
            </a:r>
          </a:p>
          <a:p>
            <a:pPr algn="ctr"/>
            <a:endParaRPr lang="es-CO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es una enfermedad compleja, prevenible y tratable.</a:t>
            </a:r>
          </a:p>
          <a:p>
            <a:pPr algn="just"/>
            <a:endParaRPr lang="es-MX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La característica más importante de la EPOC es que durante la respiración, al sacar el aire, este no sale completamente y cada vez se va haciendo más difícil expulsar el aire de los pulmones.</a:t>
            </a:r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250082" y="423081"/>
            <a:ext cx="96135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RELEVANCIA</a:t>
            </a:r>
          </a:p>
          <a:p>
            <a:pPr algn="ctr"/>
            <a:endParaRPr lang="es-CO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En </a:t>
            </a:r>
            <a:r>
              <a:rPr lang="es-MX" sz="28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Colombia,la</a:t>
            </a: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prevalencia total del tabaquismo es del 12,8%, lo que muestra una disminución importante </a:t>
            </a:r>
            <a:r>
              <a:rPr lang="es-MX" sz="28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frenteal</a:t>
            </a: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21,4% que se obtuvo en 1993.  (EPOC) es una enfermedad que causa una gran carga desde el punto de vista económico y de morbimortalidad a escala mundial y nacional. Se relaciona con incremento del ausentismo laboral del paciente y de los miembros de su familia, ocasiona pérdida laboral, así como de oportunidades</a:t>
            </a:r>
          </a:p>
          <a:p>
            <a:pPr algn="just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futuras (por discapacidad), lo cual muestra claramente el impacto negativo en el paciente y sus familias.</a:t>
            </a: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292825" y="759711"/>
            <a:ext cx="83114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SIGNOS</a:t>
            </a:r>
          </a:p>
          <a:p>
            <a:pPr algn="ctr"/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Tos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sibilancias 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producción de flemas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ahogo, que puede ir aumentando  hasta limitar la capacidad</a:t>
            </a:r>
          </a:p>
          <a:p>
            <a:pPr algn="just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   de desarrollar las actividades de la          </a:t>
            </a:r>
          </a:p>
          <a:p>
            <a:pPr algn="just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vida diaria    </a:t>
            </a:r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CO" sz="2800" b="1" dirty="0" smtClean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algn="ctr"/>
            <a:endParaRPr lang="es-CO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1026" name="Picture 2" descr="https://st3.depositphotos.com/2100113/18694/v/1600/depositphotos_186949500-stock-illustration-coughing-cartoon-ma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4" y="3969059"/>
            <a:ext cx="1579013" cy="288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9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14106" y="928048"/>
            <a:ext cx="69522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SINTOMAS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Disminuye la capacidad de hacer ejercicio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perdida  de peso 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Disminucion</a:t>
            </a: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del  apetito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disminución de  la capacidad de realizar las actividades de la vida diaria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disminución de la calidad de vida</a:t>
            </a:r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2050" name="Picture 2" descr="https://imagenesparaperfildewasap.com/wp-content/uploads/2017/10/imagenes-de-estoy-enferma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068" y="2752909"/>
            <a:ext cx="1770926" cy="188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00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14106" y="928048"/>
            <a:ext cx="69522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FACTORES DE </a:t>
            </a:r>
            <a:r>
              <a:rPr lang="es-ES" sz="28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RIESGO</a:t>
            </a:r>
          </a:p>
          <a:p>
            <a:pPr algn="ctr"/>
            <a:endParaRPr lang="es-ES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Tabaquismo actual o previo  20 paquetes/año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Exposición laboral a polvos, gases y/o humos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Exposición a tabaquismo de segunda mano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s-MX" sz="28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Exposición a biomasa por más de 10 años</a:t>
            </a:r>
            <a:endParaRPr lang="id-ID" sz="28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3074" name="Picture 2" descr="https://i1.wp.com/www.saludxdesarrollo.org/wp-content/uploads/2018/03/cigarrillo-componentes-perjudiciales-298x300.jpg?resize=298%2C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5" y="2999855"/>
            <a:ext cx="1365088" cy="13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se1.mm.bing.net/th?id=OIP._EWH_IksbtANOBQeqkp75gHaLG&amp;pid=Api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403" y="2906972"/>
            <a:ext cx="1612785" cy="131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tse1.mm.bing.net/th?id=OIP.Cwr1EsV4oFfNHVrAHPyY1QHaFj&amp;pid=Api&amp;P=0&amp;w=226&amp;h=17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19" y="5457113"/>
            <a:ext cx="1612190" cy="118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62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35272" y="791571"/>
            <a:ext cx="84913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DIAGNOSTICO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44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Examen medico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44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Rx</a:t>
            </a:r>
            <a:r>
              <a:rPr lang="es-CO" sz="44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 de </a:t>
            </a:r>
            <a:r>
              <a:rPr lang="es-CO" sz="44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torax</a:t>
            </a:r>
            <a:endParaRPr lang="es-CO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4400" b="1" dirty="0" err="1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Espirometria</a:t>
            </a:r>
            <a:endParaRPr lang="es-CO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44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Gases arteriales</a:t>
            </a:r>
            <a:endParaRPr lang="id-ID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4098" name="Picture 2" descr="https://image.freepik.com/vector-gratis/jeringuilla_7433-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791" y="4269446"/>
            <a:ext cx="2189754" cy="218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03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01253" y="1030513"/>
            <a:ext cx="88573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PREVENCION</a:t>
            </a:r>
          </a:p>
          <a:p>
            <a:pPr algn="ctr"/>
            <a:endParaRPr lang="es-ES" sz="36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  <a:p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1. dejar de fumar.</a:t>
            </a:r>
          </a:p>
          <a:p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2. Evitar la exposición a personas que fumen en el hogar o en el trabajo.</a:t>
            </a:r>
          </a:p>
          <a:p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3. Cocinar siempre que se pueda en estufas de gas o eléctricas.</a:t>
            </a:r>
          </a:p>
          <a:p>
            <a:r>
              <a:rPr lang="es-MX" sz="3600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4. Protegerse con un tapabocas al tener que  exponerse a polvos, gaseo humo</a:t>
            </a:r>
            <a:r>
              <a:rPr lang="es-MX" b="1" dirty="0">
                <a:solidFill>
                  <a:srgbClr val="0B2D59"/>
                </a:solidFill>
                <a:latin typeface="Arial" pitchFamily="34" charset="0"/>
                <a:ea typeface="Open Sans" panose="020B0606030504020204" pitchFamily="34" charset="0"/>
                <a:cs typeface="Arial" pitchFamily="34" charset="0"/>
              </a:rPr>
              <a:t>.</a:t>
            </a:r>
            <a:endParaRPr lang="id-ID" sz="4400" b="1" dirty="0">
              <a:solidFill>
                <a:srgbClr val="0B2D59"/>
              </a:solidFill>
              <a:latin typeface="Arial" pitchFamily="34" charset="0"/>
              <a:ea typeface="Open Sans" panose="020B0606030504020204" pitchFamily="34" charset="0"/>
              <a:cs typeface="Arial" pitchFamily="34" charset="0"/>
            </a:endParaRPr>
          </a:p>
        </p:txBody>
      </p:sp>
      <p:pic>
        <p:nvPicPr>
          <p:cNvPr id="5" name="Picture 2" descr="https://i1.wp.com/www.saludxdesarrollo.org/wp-content/uploads/2018/03/cigarrillo-componentes-perjudiciales-298x300.jpg?resize=298%2C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440" y="471350"/>
            <a:ext cx="1365088" cy="13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69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352</Words>
  <Application>Microsoft Office PowerPoint</Application>
  <PresentationFormat>Panorámica</PresentationFormat>
  <Paragraphs>67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Montserrat Black</vt:lpstr>
      <vt:lpstr>Open Sans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Cuenta Microsoft</cp:lastModifiedBy>
  <cp:revision>13</cp:revision>
  <dcterms:created xsi:type="dcterms:W3CDTF">2020-08-01T22:10:19Z</dcterms:created>
  <dcterms:modified xsi:type="dcterms:W3CDTF">2021-04-18T18:42:55Z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