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5" r:id="rId8"/>
    <p:sldId id="266" r:id="rId9"/>
    <p:sldId id="269" r:id="rId10"/>
    <p:sldId id="270" r:id="rId11"/>
    <p:sldId id="272" r:id="rId12"/>
    <p:sldId id="274" r:id="rId13"/>
    <p:sldId id="271" r:id="rId14"/>
    <p:sldId id="267" r:id="rId15"/>
    <p:sldId id="268" r:id="rId16"/>
    <p:sldId id="260"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7070"/>
    <a:srgbClr val="E20E18"/>
    <a:srgbClr val="A4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19/04/2021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4224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19/04/2021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62829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19/04/2021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24970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19/04/2021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64692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19/04/2021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4407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19/04/2021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18294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19/04/2021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0275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19/04/2021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89230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19/04/2021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70932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19/04/2021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93190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19/04/2021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5834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19/04/2021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390594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20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573206" y="0"/>
            <a:ext cx="6782938" cy="923330"/>
          </a:xfrm>
          <a:prstGeom prst="rect">
            <a:avLst/>
          </a:prstGeom>
          <a:noFill/>
        </p:spPr>
        <p:txBody>
          <a:bodyPr wrap="square" rtlCol="0">
            <a:spAutoFit/>
          </a:bodyPr>
          <a:lstStyle/>
          <a:p>
            <a:pPr marL="457200" indent="-457200" algn="ctr"/>
            <a:r>
              <a:rPr lang="es-CO" sz="5400" b="1" dirty="0">
                <a:solidFill>
                  <a:srgbClr val="0B2D59"/>
                </a:solidFill>
                <a:latin typeface="Arial" pitchFamily="34" charset="0"/>
                <a:cs typeface="Arial" pitchFamily="34" charset="0"/>
              </a:rPr>
              <a:t>DIAGNOSTICO</a:t>
            </a:r>
          </a:p>
        </p:txBody>
      </p:sp>
      <p:sp>
        <p:nvSpPr>
          <p:cNvPr id="9" name="CuadroTexto 8"/>
          <p:cNvSpPr txBox="1"/>
          <p:nvPr/>
        </p:nvSpPr>
        <p:spPr>
          <a:xfrm>
            <a:off x="450167" y="1179632"/>
            <a:ext cx="5767753" cy="5262979"/>
          </a:xfrm>
          <a:prstGeom prst="rect">
            <a:avLst/>
          </a:prstGeom>
          <a:noFill/>
        </p:spPr>
        <p:txBody>
          <a:bodyPr wrap="square" rtlCol="0">
            <a:spAutoFit/>
          </a:bodyPr>
          <a:lstStyle/>
          <a:p>
            <a:pPr marL="457200" lvl="0" indent="-457200">
              <a:buFont typeface="Wingdings" panose="05000000000000000000" pitchFamily="2" charset="2"/>
              <a:buChar char="Ø"/>
            </a:pPr>
            <a:r>
              <a:rPr lang="es-CO" sz="2400" dirty="0">
                <a:latin typeface="Arial" panose="020B0604020202020204" pitchFamily="34" charset="0"/>
                <a:cs typeface="Arial" panose="020B0604020202020204" pitchFamily="34" charset="0"/>
              </a:rPr>
              <a:t>tac de </a:t>
            </a:r>
            <a:r>
              <a:rPr lang="es-CO" sz="2400" dirty="0" err="1">
                <a:latin typeface="Arial" panose="020B0604020202020204" pitchFamily="34" charset="0"/>
                <a:cs typeface="Arial" panose="020B0604020202020204" pitchFamily="34" charset="0"/>
              </a:rPr>
              <a:t>torax</a:t>
            </a:r>
            <a:endParaRPr lang="es-CO" sz="2400" dirty="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r>
              <a:rPr lang="es-ES" sz="2400" dirty="0" err="1">
                <a:latin typeface="Arial" panose="020B0604020202020204" pitchFamily="34" charset="0"/>
                <a:cs typeface="Arial" panose="020B0604020202020204" pitchFamily="34" charset="0"/>
              </a:rPr>
              <a:t>Rx</a:t>
            </a:r>
            <a:r>
              <a:rPr lang="es-ES" sz="2400" dirty="0">
                <a:latin typeface="Arial" panose="020B0604020202020204" pitchFamily="34" charset="0"/>
                <a:cs typeface="Arial" panose="020B0604020202020204" pitchFamily="34" charset="0"/>
              </a:rPr>
              <a:t> de </a:t>
            </a:r>
            <a:r>
              <a:rPr lang="es-ES" sz="2400" dirty="0" err="1">
                <a:latin typeface="Arial" panose="020B0604020202020204" pitchFamily="34" charset="0"/>
                <a:cs typeface="Arial" panose="020B0604020202020204" pitchFamily="34" charset="0"/>
              </a:rPr>
              <a:t>torax</a:t>
            </a:r>
            <a:endParaRPr lang="es-ES" sz="2400" dirty="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r>
              <a:rPr lang="es-ES" sz="2400" dirty="0" err="1">
                <a:latin typeface="Arial" panose="020B0604020202020204" pitchFamily="34" charset="0"/>
                <a:cs typeface="Arial" panose="020B0604020202020204" pitchFamily="34" charset="0"/>
              </a:rPr>
              <a:t>Citologia</a:t>
            </a:r>
            <a:r>
              <a:rPr lang="es-ES" sz="2400" dirty="0">
                <a:latin typeface="Arial" panose="020B0604020202020204" pitchFamily="34" charset="0"/>
                <a:cs typeface="Arial" panose="020B0604020202020204" pitchFamily="34" charset="0"/>
              </a:rPr>
              <a:t> de esputo</a:t>
            </a:r>
            <a:endParaRPr lang="en-GB" sz="2400" dirty="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r>
              <a:rPr lang="es-CO" sz="2400" dirty="0">
                <a:latin typeface="Arial" panose="020B0604020202020204" pitchFamily="34" charset="0"/>
                <a:cs typeface="Arial" panose="020B0604020202020204" pitchFamily="34" charset="0"/>
              </a:rPr>
              <a:t> </a:t>
            </a:r>
            <a:r>
              <a:rPr lang="es-CO" sz="2400" dirty="0" err="1"/>
              <a:t>broncofibroscopia</a:t>
            </a:r>
            <a:r>
              <a:rPr lang="es-CO" sz="2400" dirty="0"/>
              <a:t> con lavado bronquial y </a:t>
            </a:r>
            <a:r>
              <a:rPr lang="es-CO" sz="2400" dirty="0" err="1"/>
              <a:t>broncoalveolar</a:t>
            </a:r>
            <a:endParaRPr lang="es-CO" sz="2400" dirty="0"/>
          </a:p>
          <a:p>
            <a:pPr marL="457200" lvl="0" indent="-457200">
              <a:buFont typeface="Wingdings" panose="05000000000000000000" pitchFamily="2" charset="2"/>
              <a:buChar char="Ø"/>
            </a:pPr>
            <a:r>
              <a:rPr lang="es-CO" sz="2400" dirty="0"/>
              <a:t> cepillado bronquial y biopsias bronquiales y </a:t>
            </a:r>
            <a:r>
              <a:rPr lang="es-CO" sz="2400" dirty="0" err="1"/>
              <a:t>transbronquiales</a:t>
            </a:r>
            <a:endParaRPr lang="es-CO" sz="2400" dirty="0"/>
          </a:p>
          <a:p>
            <a:pPr marL="457200" lvl="0" indent="-457200">
              <a:buFont typeface="Wingdings" panose="05000000000000000000" pitchFamily="2" charset="2"/>
              <a:buChar char="Ø"/>
            </a:pPr>
            <a:r>
              <a:rPr lang="es-CO" sz="2400" dirty="0"/>
              <a:t> ultrasonido </a:t>
            </a:r>
            <a:r>
              <a:rPr lang="es-CO" sz="2400" dirty="0" err="1"/>
              <a:t>endobronquial</a:t>
            </a:r>
            <a:r>
              <a:rPr lang="es-CO" sz="2400" dirty="0"/>
              <a:t> con biopsia </a:t>
            </a:r>
            <a:r>
              <a:rPr lang="es-CO" sz="2400" dirty="0" err="1"/>
              <a:t>aspirativa</a:t>
            </a:r>
            <a:r>
              <a:rPr lang="es-CO" sz="2400" dirty="0"/>
              <a:t> con aguja fina</a:t>
            </a:r>
          </a:p>
          <a:p>
            <a:pPr marL="457200" lvl="0" indent="-457200">
              <a:buFont typeface="Wingdings" panose="05000000000000000000" pitchFamily="2" charset="2"/>
              <a:buChar char="Ø"/>
            </a:pPr>
            <a:r>
              <a:rPr lang="es-CO" sz="2400" dirty="0" err="1"/>
              <a:t>gamagrafia</a:t>
            </a:r>
            <a:r>
              <a:rPr lang="es-CO" sz="2400" dirty="0"/>
              <a:t> </a:t>
            </a:r>
            <a:endParaRPr lang="en-GB" sz="2400" dirty="0">
              <a:latin typeface="Arial" panose="020B0604020202020204" pitchFamily="34" charset="0"/>
              <a:cs typeface="Arial" panose="020B0604020202020204" pitchFamily="34" charset="0"/>
            </a:endParaRPr>
          </a:p>
          <a:p>
            <a:endParaRPr lang="es-CO" sz="4800" dirty="0">
              <a:solidFill>
                <a:schemeClr val="bg1">
                  <a:lumMod val="65000"/>
                </a:schemeClr>
              </a:solidFill>
              <a:latin typeface="Futura-Normal" pitchFamily="2" charset="0"/>
            </a:endParaRPr>
          </a:p>
          <a:p>
            <a:endParaRPr lang="id-ID" sz="4800" b="1" dirty="0">
              <a:solidFill>
                <a:srgbClr val="0B2D59"/>
              </a:solidFill>
              <a:latin typeface="Arial" pitchFamily="34" charset="0"/>
              <a:ea typeface="Open Sans" panose="020B0606030504020204" pitchFamily="34" charset="0"/>
              <a:cs typeface="Arial"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934" y="904470"/>
            <a:ext cx="1771481" cy="181129"/>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rcRect l="2750" r="4437"/>
          <a:stretch>
            <a:fillRect/>
          </a:stretch>
        </p:blipFill>
        <p:spPr bwMode="auto">
          <a:xfrm>
            <a:off x="9594375" y="2142700"/>
            <a:ext cx="2420203" cy="225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573206" y="0"/>
            <a:ext cx="6782938" cy="923330"/>
          </a:xfrm>
          <a:prstGeom prst="rect">
            <a:avLst/>
          </a:prstGeom>
          <a:noFill/>
        </p:spPr>
        <p:txBody>
          <a:bodyPr wrap="square" rtlCol="0">
            <a:spAutoFit/>
          </a:bodyPr>
          <a:lstStyle/>
          <a:p>
            <a:pPr marL="457200" indent="-457200" algn="ctr"/>
            <a:r>
              <a:rPr lang="es-CO" sz="5400" b="1" dirty="0">
                <a:solidFill>
                  <a:srgbClr val="0B2D59"/>
                </a:solidFill>
                <a:latin typeface="Arial" pitchFamily="34" charset="0"/>
                <a:cs typeface="Arial" pitchFamily="34" charset="0"/>
              </a:rPr>
              <a:t>DIAGNOSTICO</a:t>
            </a:r>
          </a:p>
        </p:txBody>
      </p:sp>
      <p:sp>
        <p:nvSpPr>
          <p:cNvPr id="9" name="CuadroTexto 8"/>
          <p:cNvSpPr txBox="1"/>
          <p:nvPr/>
        </p:nvSpPr>
        <p:spPr>
          <a:xfrm>
            <a:off x="450167" y="1179632"/>
            <a:ext cx="5767753" cy="3539430"/>
          </a:xfrm>
          <a:prstGeom prst="rect">
            <a:avLst/>
          </a:prstGeom>
          <a:noFill/>
        </p:spPr>
        <p:txBody>
          <a:bodyPr wrap="square" rtlCol="0">
            <a:spAutoFit/>
          </a:bodyPr>
          <a:lstStyle/>
          <a:p>
            <a:r>
              <a:rPr lang="es-CO" sz="3200" dirty="0"/>
              <a:t>El estado avanzado al diagnóstico, sumado a la edad avanzada, implican que se trata de pacientes con frecuentes comorbilidades lo que los hace candidatos a recibir cuidado paliativo desde el inicio</a:t>
            </a:r>
            <a:endParaRPr lang="id-ID" sz="3200" b="1" dirty="0">
              <a:solidFill>
                <a:srgbClr val="0B2D59"/>
              </a:solidFill>
              <a:latin typeface="Arial" pitchFamily="34" charset="0"/>
              <a:ea typeface="Open Sans" panose="020B0606030504020204" pitchFamily="34" charset="0"/>
              <a:cs typeface="Arial"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010" y="870351"/>
            <a:ext cx="1771481" cy="181129"/>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rcRect l="2750" r="4437"/>
          <a:stretch>
            <a:fillRect/>
          </a:stretch>
        </p:blipFill>
        <p:spPr bwMode="auto">
          <a:xfrm>
            <a:off x="9594375" y="2142700"/>
            <a:ext cx="2420203" cy="225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51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573206" y="0"/>
            <a:ext cx="6782938" cy="707886"/>
          </a:xfrm>
          <a:prstGeom prst="rect">
            <a:avLst/>
          </a:prstGeom>
          <a:noFill/>
        </p:spPr>
        <p:txBody>
          <a:bodyPr wrap="square" rtlCol="0">
            <a:spAutoFit/>
          </a:bodyPr>
          <a:lstStyle/>
          <a:p>
            <a:pPr marL="457200" lvl="0" indent="-457200" algn="ctr"/>
            <a:r>
              <a:rPr lang="es-ES" sz="4000" b="1" dirty="0">
                <a:solidFill>
                  <a:srgbClr val="0B2D59"/>
                </a:solidFill>
                <a:latin typeface="Arial" pitchFamily="34" charset="0"/>
                <a:cs typeface="Arial" pitchFamily="34" charset="0"/>
              </a:rPr>
              <a:t>PERSONAL DE SALUD</a:t>
            </a:r>
            <a:endParaRPr lang="es-CO" sz="4000" b="1" dirty="0">
              <a:solidFill>
                <a:srgbClr val="0B2D59"/>
              </a:solidFill>
              <a:latin typeface="Arial" pitchFamily="34" charset="0"/>
              <a:cs typeface="Arial" pitchFamily="34" charset="0"/>
            </a:endParaRPr>
          </a:p>
        </p:txBody>
      </p:sp>
      <p:sp>
        <p:nvSpPr>
          <p:cNvPr id="9" name="CuadroTexto 8"/>
          <p:cNvSpPr txBox="1"/>
          <p:nvPr/>
        </p:nvSpPr>
        <p:spPr>
          <a:xfrm>
            <a:off x="450167" y="1179632"/>
            <a:ext cx="5767753" cy="4524315"/>
          </a:xfrm>
          <a:prstGeom prst="rect">
            <a:avLst/>
          </a:prstGeom>
          <a:noFill/>
        </p:spPr>
        <p:txBody>
          <a:bodyPr wrap="square" rtlCol="0">
            <a:spAutoFit/>
          </a:bodyPr>
          <a:lstStyle/>
          <a:p>
            <a:pPr lvl="0"/>
            <a:r>
              <a:rPr lang="es-CO" sz="2400" dirty="0"/>
              <a:t>en los equipos multidisciplinarios debe estar presente un especialista en cuidado paliativo, deben valorarse cuidadosamente los aspectos psicosociales que permitan un manejo más integral del paciente y su familia y debe reflexionarse sobre la comunicación asertiva, un aspecto crítico en los pacientes con cáncer</a:t>
            </a:r>
            <a:r>
              <a:rPr lang="es-CO"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a:p>
            <a:endParaRPr lang="es-CO" sz="4800" dirty="0">
              <a:solidFill>
                <a:schemeClr val="bg1">
                  <a:lumMod val="65000"/>
                </a:schemeClr>
              </a:solidFill>
              <a:latin typeface="Futura-Normal" pitchFamily="2" charset="0"/>
            </a:endParaRPr>
          </a:p>
          <a:p>
            <a:endParaRPr lang="id-ID" sz="4800" b="1" dirty="0">
              <a:solidFill>
                <a:srgbClr val="0B2D59"/>
              </a:solidFill>
              <a:latin typeface="Arial" pitchFamily="34" charset="0"/>
              <a:ea typeface="Open Sans" panose="020B0606030504020204" pitchFamily="34" charset="0"/>
              <a:cs typeface="Arial"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249" y="853194"/>
            <a:ext cx="1771481" cy="181129"/>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rcRect l="2750" r="4437"/>
          <a:stretch>
            <a:fillRect/>
          </a:stretch>
        </p:blipFill>
        <p:spPr bwMode="auto">
          <a:xfrm>
            <a:off x="9594375" y="2142700"/>
            <a:ext cx="2420203" cy="225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47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8647"/>
            <a:ext cx="12192000" cy="6858000"/>
          </a:xfrm>
          <a:prstGeom prst="rect">
            <a:avLst/>
          </a:prstGeom>
        </p:spPr>
      </p:pic>
      <p:sp>
        <p:nvSpPr>
          <p:cNvPr id="6" name="CuadroTexto 5"/>
          <p:cNvSpPr txBox="1"/>
          <p:nvPr/>
        </p:nvSpPr>
        <p:spPr>
          <a:xfrm>
            <a:off x="6191534" y="2346600"/>
            <a:ext cx="6864824" cy="1446550"/>
          </a:xfrm>
          <a:prstGeom prst="rect">
            <a:avLst/>
          </a:prstGeom>
          <a:noFill/>
        </p:spPr>
        <p:txBody>
          <a:bodyPr wrap="square" rtlCol="0">
            <a:spAutoFit/>
          </a:bodyPr>
          <a:lstStyle/>
          <a:p>
            <a:pPr algn="ctr"/>
            <a:r>
              <a:rPr lang="es-CO" sz="4400" b="1" dirty="0" smtClean="0">
                <a:solidFill>
                  <a:srgbClr val="E20E18"/>
                </a:solidFill>
                <a:latin typeface="Montserrat Black" panose="00000A00000000000000" pitchFamily="2" charset="0"/>
              </a:rPr>
              <a:t>Q</a:t>
            </a:r>
            <a:r>
              <a:rPr lang="es-419" sz="4400" b="1" dirty="0" smtClean="0">
                <a:solidFill>
                  <a:srgbClr val="E20E18"/>
                </a:solidFill>
                <a:latin typeface="Montserrat Black" panose="00000A00000000000000" pitchFamily="2" charset="0"/>
              </a:rPr>
              <a:t>ue sucede en el cuerpo</a:t>
            </a:r>
            <a:endParaRPr lang="es-CO" sz="4400" b="1" dirty="0" smtClean="0">
              <a:solidFill>
                <a:srgbClr val="E20E18"/>
              </a:solidFill>
              <a:latin typeface="Montserrat Black" panose="00000A00000000000000" pitchFamily="2" charset="0"/>
            </a:endParaRPr>
          </a:p>
        </p:txBody>
      </p:sp>
      <p:sp>
        <p:nvSpPr>
          <p:cNvPr id="9" name="CuadroTexto 8"/>
          <p:cNvSpPr txBox="1"/>
          <p:nvPr/>
        </p:nvSpPr>
        <p:spPr>
          <a:xfrm>
            <a:off x="2853528" y="3958918"/>
            <a:ext cx="184731" cy="1569660"/>
          </a:xfrm>
          <a:prstGeom prst="rect">
            <a:avLst/>
          </a:prstGeom>
          <a:noFill/>
        </p:spPr>
        <p:txBody>
          <a:bodyPr wrap="none" rtlCol="0">
            <a:spAutoFit/>
          </a:bodyPr>
          <a:lstStyle/>
          <a:p>
            <a:endParaRPr lang="es-CO" sz="4800" dirty="0">
              <a:solidFill>
                <a:schemeClr val="bg1">
                  <a:lumMod val="65000"/>
                </a:schemeClr>
              </a:solidFill>
              <a:latin typeface="Futura-Normal" pitchFamily="2" charset="0"/>
            </a:endParaRPr>
          </a:p>
          <a:p>
            <a:endParaRPr lang="id-ID" sz="4800" b="1" dirty="0">
              <a:solidFill>
                <a:srgbClr val="0B2D59"/>
              </a:solidFill>
              <a:latin typeface="Arial" pitchFamily="34" charset="0"/>
              <a:ea typeface="Open Sans" panose="020B0606030504020204" pitchFamily="34" charset="0"/>
              <a:cs typeface="Arial"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97" y="4405390"/>
            <a:ext cx="1771481" cy="181129"/>
          </a:xfrm>
          <a:prstGeom prst="rect">
            <a:avLst/>
          </a:prstGeom>
        </p:spPr>
      </p:pic>
      <p:cxnSp>
        <p:nvCxnSpPr>
          <p:cNvPr id="3" name="Conector recto 2"/>
          <p:cNvCxnSpPr/>
          <p:nvPr/>
        </p:nvCxnSpPr>
        <p:spPr>
          <a:xfrm flipH="1" flipV="1">
            <a:off x="3759958" y="1069292"/>
            <a:ext cx="2597623" cy="610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H="1" flipV="1">
            <a:off x="3589361" y="1374515"/>
            <a:ext cx="2677236" cy="548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flipV="1">
            <a:off x="3759958" y="1901429"/>
            <a:ext cx="2216555" cy="3451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H="1">
            <a:off x="4430971" y="4402553"/>
            <a:ext cx="1949676" cy="483346"/>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77336" y="807717"/>
            <a:ext cx="4353635" cy="4524315"/>
          </a:xfrm>
          <a:prstGeom prst="rect">
            <a:avLst/>
          </a:prstGeom>
        </p:spPr>
        <p:txBody>
          <a:bodyPr wrap="square">
            <a:spAutoFit/>
          </a:bodyPr>
          <a:lstStyle/>
          <a:p>
            <a:pPr marL="457200" lvl="0" indent="-457200">
              <a:buFont typeface="Wingdings" panose="05000000000000000000" pitchFamily="2" charset="2"/>
              <a:buChar char="v"/>
            </a:pPr>
            <a:r>
              <a:rPr lang="es-CO" dirty="0"/>
              <a:t>parálisis del nervio laríngeo </a:t>
            </a:r>
          </a:p>
          <a:p>
            <a:pPr marL="457200" lvl="0" indent="-457200">
              <a:buFont typeface="Wingdings" panose="05000000000000000000" pitchFamily="2" charset="2"/>
              <a:buChar char="v"/>
            </a:pPr>
            <a:r>
              <a:rPr lang="es-CO" dirty="0" err="1"/>
              <a:t>paresia</a:t>
            </a:r>
            <a:r>
              <a:rPr lang="es-CO" dirty="0"/>
              <a:t> de las cuerdas vocales causando ronquera y tos.</a:t>
            </a:r>
          </a:p>
          <a:p>
            <a:pPr marL="457200" lvl="0" indent="-457200">
              <a:buFont typeface="Wingdings" panose="05000000000000000000" pitchFamily="2" charset="2"/>
              <a:buChar char="v"/>
            </a:pPr>
            <a:r>
              <a:rPr lang="es-CO" dirty="0"/>
              <a:t> adenopatías voluminosas en los ganglios </a:t>
            </a:r>
            <a:r>
              <a:rPr lang="es-CO" dirty="0" err="1"/>
              <a:t>hiliares</a:t>
            </a:r>
            <a:r>
              <a:rPr lang="es-CO" dirty="0"/>
              <a:t> y/o </a:t>
            </a:r>
            <a:r>
              <a:rPr lang="es-CO" dirty="0" err="1"/>
              <a:t>mediastinales</a:t>
            </a:r>
            <a:r>
              <a:rPr lang="es-CO" dirty="0"/>
              <a:t>, </a:t>
            </a:r>
          </a:p>
          <a:p>
            <a:pPr marL="457200" lvl="0" indent="-457200">
              <a:buFont typeface="Wingdings" panose="05000000000000000000" pitchFamily="2" charset="2"/>
              <a:buChar char="v"/>
            </a:pPr>
            <a:r>
              <a:rPr lang="es-CO" dirty="0"/>
              <a:t> La obstrucción de la vía aérea y del esófago por compresión del ganglio. </a:t>
            </a:r>
          </a:p>
          <a:p>
            <a:pPr marL="457200" lvl="0" indent="-457200">
              <a:buFont typeface="Wingdings" panose="05000000000000000000" pitchFamily="2" charset="2"/>
              <a:buChar char="v"/>
            </a:pPr>
            <a:r>
              <a:rPr lang="es-CO" dirty="0"/>
              <a:t>compresión de estructuras tales como pleura, nervios, vasos sanguíneos y la pared torácica </a:t>
            </a:r>
          </a:p>
          <a:p>
            <a:pPr marL="457200" lvl="0" indent="-457200">
              <a:buFont typeface="Wingdings" panose="05000000000000000000" pitchFamily="2" charset="2"/>
              <a:buChar char="v"/>
            </a:pPr>
            <a:r>
              <a:rPr lang="es-CO" dirty="0"/>
              <a:t>Dolor en tejidos blandos, costillas y de las vértebras </a:t>
            </a:r>
          </a:p>
          <a:p>
            <a:pPr marL="457200" lvl="0" indent="-457200">
              <a:buFont typeface="Wingdings" panose="05000000000000000000" pitchFamily="2" charset="2"/>
              <a:buChar char="v"/>
            </a:pPr>
            <a:r>
              <a:rPr lang="es-CO" dirty="0"/>
              <a:t>El síndrome de la vena cava se presenta con hinchazón de la cara y cuello. </a:t>
            </a:r>
          </a:p>
          <a:p>
            <a:pPr marL="457200" lvl="0" indent="-457200">
              <a:buFont typeface="Wingdings" panose="05000000000000000000" pitchFamily="2" charset="2"/>
              <a:buChar char="v"/>
            </a:pPr>
            <a:r>
              <a:rPr lang="es-CO" dirty="0"/>
              <a:t>edema facial y dilatación de las venas del cuello</a:t>
            </a:r>
          </a:p>
        </p:txBody>
      </p:sp>
      <p:cxnSp>
        <p:nvCxnSpPr>
          <p:cNvPr id="23" name="Conector recto 22"/>
          <p:cNvCxnSpPr/>
          <p:nvPr/>
        </p:nvCxnSpPr>
        <p:spPr>
          <a:xfrm flipH="1" flipV="1">
            <a:off x="4152490" y="2400071"/>
            <a:ext cx="1943510" cy="233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flipH="1" flipV="1">
            <a:off x="4291730" y="2956860"/>
            <a:ext cx="1804270" cy="102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4430971" y="3545517"/>
            <a:ext cx="1580955" cy="233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H="1">
            <a:off x="4508309" y="4116225"/>
            <a:ext cx="1544793" cy="2863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800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7647631" y="2305615"/>
            <a:ext cx="5190967" cy="2246769"/>
          </a:xfrm>
          <a:prstGeom prst="rect">
            <a:avLst/>
          </a:prstGeom>
          <a:noFill/>
        </p:spPr>
        <p:txBody>
          <a:bodyPr wrap="square" rtlCol="0">
            <a:spAutoFit/>
          </a:bodyPr>
          <a:lstStyle/>
          <a:p>
            <a:pPr marL="457200" lvl="0" indent="-457200">
              <a:buFont typeface="Wingdings" panose="05000000000000000000" pitchFamily="2" charset="2"/>
              <a:buChar char="Ø"/>
            </a:pPr>
            <a:r>
              <a:rPr lang="es-CO" sz="2800" dirty="0" err="1">
                <a:latin typeface="Arial" panose="020B0604020202020204" pitchFamily="34" charset="0"/>
                <a:cs typeface="Arial" panose="020B0604020202020204" pitchFamily="34" charset="0"/>
              </a:rPr>
              <a:t>lobectomia</a:t>
            </a:r>
            <a:r>
              <a:rPr lang="es-CO" sz="2800" dirty="0">
                <a:latin typeface="Arial" panose="020B0604020202020204" pitchFamily="34" charset="0"/>
                <a:cs typeface="Arial" panose="020B0604020202020204" pitchFamily="34" charset="0"/>
              </a:rPr>
              <a:t>. </a:t>
            </a:r>
            <a:r>
              <a:rPr lang="es-CO" sz="2800" dirty="0" err="1">
                <a:latin typeface="Arial" panose="020B0604020202020204" pitchFamily="34" charset="0"/>
                <a:cs typeface="Arial" panose="020B0604020202020204" pitchFamily="34" charset="0"/>
              </a:rPr>
              <a:t>cirugia</a:t>
            </a:r>
            <a:endParaRPr lang="en-GB" sz="2800" dirty="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Ø"/>
            </a:pPr>
            <a:r>
              <a:rPr lang="es-CO" sz="2800" dirty="0">
                <a:latin typeface="Arial" panose="020B0604020202020204" pitchFamily="34" charset="0"/>
                <a:cs typeface="Arial" panose="020B0604020202020204" pitchFamily="34" charset="0"/>
              </a:rPr>
              <a:t>quimioterapia disminuye el tumor </a:t>
            </a:r>
            <a:r>
              <a:rPr lang="es-CO" sz="2800" dirty="0" err="1">
                <a:latin typeface="Arial" panose="020B0604020202020204" pitchFamily="34" charset="0"/>
                <a:cs typeface="Arial" panose="020B0604020202020204" pitchFamily="34" charset="0"/>
              </a:rPr>
              <a:t>paleativa</a:t>
            </a:r>
            <a:r>
              <a:rPr lang="es-CO" sz="2800" dirty="0">
                <a:latin typeface="Arial" panose="020B0604020202020204" pitchFamily="34" charset="0"/>
                <a:cs typeface="Arial" panose="020B0604020202020204" pitchFamily="34" charset="0"/>
              </a:rPr>
              <a:t> estadio V</a:t>
            </a:r>
          </a:p>
          <a:p>
            <a:pPr marL="457200" lvl="0" indent="-457200">
              <a:buFont typeface="Wingdings" panose="05000000000000000000" pitchFamily="2" charset="2"/>
              <a:buChar char="Ø"/>
            </a:pPr>
            <a:r>
              <a:rPr lang="es-ES" sz="2800" dirty="0">
                <a:latin typeface="Arial" panose="020B0604020202020204" pitchFamily="34" charset="0"/>
                <a:cs typeface="Arial" panose="020B0604020202020204" pitchFamily="34" charset="0"/>
              </a:rPr>
              <a:t>Radioterapia estadio I-II</a:t>
            </a:r>
          </a:p>
          <a:p>
            <a:pPr marL="457200" lvl="0" indent="-457200">
              <a:buFont typeface="Wingdings" panose="05000000000000000000" pitchFamily="2" charset="2"/>
              <a:buChar char="Ø"/>
            </a:pPr>
            <a:r>
              <a:rPr lang="es-ES" sz="2800" dirty="0">
                <a:latin typeface="Arial" panose="020B0604020202020204" pitchFamily="34" charset="0"/>
                <a:cs typeface="Arial" panose="020B0604020202020204" pitchFamily="34" charset="0"/>
              </a:rPr>
              <a:t>Inmunoterapia </a:t>
            </a:r>
          </a:p>
        </p:txBody>
      </p:sp>
      <p:sp>
        <p:nvSpPr>
          <p:cNvPr id="7" name="CuadroTexto 6"/>
          <p:cNvSpPr txBox="1"/>
          <p:nvPr/>
        </p:nvSpPr>
        <p:spPr>
          <a:xfrm>
            <a:off x="2470246" y="2893326"/>
            <a:ext cx="3963704" cy="769441"/>
          </a:xfrm>
          <a:prstGeom prst="rect">
            <a:avLst/>
          </a:prstGeom>
          <a:noFill/>
        </p:spPr>
        <p:txBody>
          <a:bodyPr wrap="square" rtlCol="0">
            <a:spAutoFit/>
          </a:bodyPr>
          <a:lstStyle/>
          <a:p>
            <a:r>
              <a:rPr lang="es-419" sz="4400" b="1" dirty="0" smtClean="0">
                <a:solidFill>
                  <a:srgbClr val="E20E18"/>
                </a:solidFill>
                <a:latin typeface="Montserrat Black" panose="00000A00000000000000" pitchFamily="2" charset="0"/>
              </a:rPr>
              <a:t>TRATAMIENTO</a:t>
            </a:r>
            <a:endParaRPr lang="es-CO" sz="4400" b="1" dirty="0" smtClean="0">
              <a:solidFill>
                <a:srgbClr val="E20E18"/>
              </a:solidFill>
              <a:latin typeface="Montserrat Black" panose="00000A00000000000000" pitchFamily="2" charset="0"/>
            </a:endParaRPr>
          </a:p>
        </p:txBody>
      </p:sp>
    </p:spTree>
    <p:extLst>
      <p:ext uri="{BB962C8B-B14F-4D97-AF65-F5344CB8AC3E}">
        <p14:creationId xmlns:p14="http://schemas.microsoft.com/office/powerpoint/2010/main" val="553479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2280021" y="2659559"/>
            <a:ext cx="4125874" cy="769441"/>
          </a:xfrm>
          <a:prstGeom prst="rect">
            <a:avLst/>
          </a:prstGeom>
          <a:noFill/>
        </p:spPr>
        <p:txBody>
          <a:bodyPr wrap="none" rtlCol="0">
            <a:spAutoFit/>
          </a:bodyPr>
          <a:lstStyle/>
          <a:p>
            <a:pPr marL="457200" lvl="0" indent="-457200" algn="ctr"/>
            <a:r>
              <a:rPr lang="es-ES" sz="4400" b="1" dirty="0">
                <a:solidFill>
                  <a:srgbClr val="FF0000"/>
                </a:solidFill>
                <a:latin typeface="Arial" pitchFamily="34" charset="0"/>
                <a:cs typeface="Arial" pitchFamily="34" charset="0"/>
              </a:rPr>
              <a:t>SEGUIMIENTO</a:t>
            </a:r>
            <a:endParaRPr lang="es-CO" sz="4400" b="1" dirty="0">
              <a:solidFill>
                <a:srgbClr val="FF0000"/>
              </a:solidFill>
              <a:latin typeface="Arial" pitchFamily="34" charset="0"/>
              <a:cs typeface="Arial" pitchFamily="34" charset="0"/>
            </a:endParaRPr>
          </a:p>
        </p:txBody>
      </p:sp>
      <p:sp>
        <p:nvSpPr>
          <p:cNvPr id="7" name="CuadroTexto 6"/>
          <p:cNvSpPr txBox="1"/>
          <p:nvPr/>
        </p:nvSpPr>
        <p:spPr>
          <a:xfrm>
            <a:off x="8024884" y="2129050"/>
            <a:ext cx="4012442" cy="2226448"/>
          </a:xfrm>
          <a:prstGeom prst="rect">
            <a:avLst/>
          </a:prstGeom>
          <a:noFill/>
        </p:spPr>
        <p:txBody>
          <a:bodyPr wrap="square" rtlCol="0">
            <a:spAutoFit/>
          </a:bodyPr>
          <a:lstStyle/>
          <a:p>
            <a:pPr lvl="0"/>
            <a:r>
              <a:rPr lang="es-ES" sz="2800" dirty="0">
                <a:latin typeface="Arial" panose="020B0604020202020204" pitchFamily="34" charset="0"/>
                <a:cs typeface="Arial" panose="020B0604020202020204" pitchFamily="34" charset="0"/>
              </a:rPr>
              <a:t>Tac de tórax</a:t>
            </a:r>
          </a:p>
          <a:p>
            <a:pPr lvl="0"/>
            <a:r>
              <a:rPr lang="es-ES" sz="2800" dirty="0">
                <a:latin typeface="Arial" panose="020B0604020202020204" pitchFamily="34" charset="0"/>
                <a:cs typeface="Arial" panose="020B0604020202020204" pitchFamily="34" charset="0"/>
              </a:rPr>
              <a:t>Secuela de tratamiento</a:t>
            </a:r>
          </a:p>
          <a:p>
            <a:pPr lvl="0"/>
            <a:r>
              <a:rPr lang="es-ES" sz="2800" dirty="0">
                <a:latin typeface="Arial" panose="020B0604020202020204" pitchFamily="34" charset="0"/>
                <a:cs typeface="Arial" panose="020B0604020202020204" pitchFamily="34" charset="0"/>
              </a:rPr>
              <a:t>Participar en asociaciones de pacientes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2968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CuadroTexto 6"/>
          <p:cNvSpPr txBox="1"/>
          <p:nvPr/>
        </p:nvSpPr>
        <p:spPr>
          <a:xfrm>
            <a:off x="2050955" y="5914437"/>
            <a:ext cx="4810079" cy="707886"/>
          </a:xfrm>
          <a:prstGeom prst="rect">
            <a:avLst/>
          </a:prstGeom>
          <a:noFill/>
        </p:spPr>
        <p:txBody>
          <a:bodyPr wrap="square" rtlCol="0">
            <a:spAutoFit/>
          </a:bodyPr>
          <a:lstStyle/>
          <a:p>
            <a:pPr algn="ctr"/>
            <a:r>
              <a:rPr lang="es-CO" sz="2000" b="1" dirty="0" smtClean="0">
                <a:solidFill>
                  <a:srgbClr val="FFFF00"/>
                </a:solidFill>
                <a:latin typeface="Montserrat Black" panose="00000A00000000000000" pitchFamily="2" charset="0"/>
              </a:rPr>
              <a:t>SECRETARIA DE SALUD PUBLICA Y SEGURIDAD SOCIAL</a:t>
            </a:r>
          </a:p>
        </p:txBody>
      </p:sp>
      <p:sp>
        <p:nvSpPr>
          <p:cNvPr id="8" name="CuadroTexto 7"/>
          <p:cNvSpPr txBox="1"/>
          <p:nvPr/>
        </p:nvSpPr>
        <p:spPr>
          <a:xfrm>
            <a:off x="2000834" y="2951946"/>
            <a:ext cx="4910319" cy="954107"/>
          </a:xfrm>
          <a:prstGeom prst="rect">
            <a:avLst/>
          </a:prstGeom>
          <a:noFill/>
        </p:spPr>
        <p:txBody>
          <a:bodyPr wrap="none" rtlCol="0">
            <a:spAutoFit/>
          </a:bodyPr>
          <a:lstStyle/>
          <a:p>
            <a:r>
              <a:rPr lang="es-419" sz="2800" b="1" dirty="0" smtClean="0">
                <a:solidFill>
                  <a:srgbClr val="FF0000"/>
                </a:solidFill>
                <a:latin typeface="Montserrat Black" panose="00000A00000000000000" pitchFamily="2" charset="0"/>
              </a:rPr>
              <a:t>HEIDY ARRIAGA</a:t>
            </a:r>
          </a:p>
          <a:p>
            <a:r>
              <a:rPr lang="es-419" sz="2800" b="1" dirty="0" smtClean="0">
                <a:solidFill>
                  <a:srgbClr val="FF0000"/>
                </a:solidFill>
                <a:latin typeface="Montserrat Black" panose="00000A00000000000000" pitchFamily="2" charset="0"/>
              </a:rPr>
              <a:t>TERAPEUTA RESPIRATORIA</a:t>
            </a:r>
            <a:endParaRPr lang="es-CO" sz="2800" b="1" dirty="0" smtClean="0">
              <a:solidFill>
                <a:srgbClr val="FF0000"/>
              </a:solidFill>
              <a:latin typeface="Montserrat Black" panose="00000A00000000000000" pitchFamily="2" charset="0"/>
            </a:endParaRPr>
          </a:p>
        </p:txBody>
      </p:sp>
    </p:spTree>
    <p:extLst>
      <p:ext uri="{BB962C8B-B14F-4D97-AF65-F5344CB8AC3E}">
        <p14:creationId xmlns:p14="http://schemas.microsoft.com/office/powerpoint/2010/main" val="3987848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4"/>
            <a:ext cx="12192000" cy="6858000"/>
          </a:xfrm>
          <a:prstGeom prst="rect">
            <a:avLst/>
          </a:prstGeom>
        </p:spPr>
      </p:pic>
      <p:sp>
        <p:nvSpPr>
          <p:cNvPr id="6" name="CuadroTexto 5"/>
          <p:cNvSpPr txBox="1"/>
          <p:nvPr/>
        </p:nvSpPr>
        <p:spPr>
          <a:xfrm>
            <a:off x="832513" y="413339"/>
            <a:ext cx="6782938" cy="2308324"/>
          </a:xfrm>
          <a:prstGeom prst="rect">
            <a:avLst/>
          </a:prstGeom>
          <a:noFill/>
        </p:spPr>
        <p:txBody>
          <a:bodyPr wrap="square" rtlCol="0">
            <a:spAutoFit/>
          </a:bodyPr>
          <a:lstStyle/>
          <a:p>
            <a:pPr algn="ctr"/>
            <a:r>
              <a:rPr lang="es-CO" sz="7200" b="1" dirty="0" smtClean="0">
                <a:solidFill>
                  <a:srgbClr val="E20E18"/>
                </a:solidFill>
                <a:latin typeface="Montserrat Black" panose="00000A00000000000000" pitchFamily="2" charset="0"/>
              </a:rPr>
              <a:t>CANCER DE PULMON</a:t>
            </a:r>
          </a:p>
        </p:txBody>
      </p:sp>
      <p:sp>
        <p:nvSpPr>
          <p:cNvPr id="9" name="CuadroTexto 8"/>
          <p:cNvSpPr txBox="1"/>
          <p:nvPr/>
        </p:nvSpPr>
        <p:spPr>
          <a:xfrm>
            <a:off x="2498047" y="3958918"/>
            <a:ext cx="3687228" cy="2185214"/>
          </a:xfrm>
          <a:prstGeom prst="rect">
            <a:avLst/>
          </a:prstGeom>
          <a:noFill/>
        </p:spPr>
        <p:txBody>
          <a:bodyPr wrap="none" rtlCol="0">
            <a:spAutoFit/>
          </a:bodyPr>
          <a:lstStyle/>
          <a:p>
            <a:pPr algn="ctr"/>
            <a:r>
              <a:rPr lang="es-ES" sz="4000" dirty="0">
                <a:latin typeface="Arial" pitchFamily="34" charset="0"/>
                <a:ea typeface="Open Sans" panose="020B0606030504020204" pitchFamily="34" charset="0"/>
                <a:cs typeface="Arial" pitchFamily="34" charset="0"/>
              </a:rPr>
              <a:t>BIENVENIDOS</a:t>
            </a:r>
            <a:endParaRPr lang="id-ID" sz="4000" dirty="0">
              <a:latin typeface="Arial" pitchFamily="34" charset="0"/>
              <a:ea typeface="Open Sans" panose="020B0606030504020204" pitchFamily="34" charset="0"/>
              <a:cs typeface="Arial" pitchFamily="34" charset="0"/>
            </a:endParaRPr>
          </a:p>
          <a:p>
            <a:endParaRPr lang="es-CO" sz="4800" dirty="0">
              <a:solidFill>
                <a:schemeClr val="bg1">
                  <a:lumMod val="65000"/>
                </a:schemeClr>
              </a:solidFill>
              <a:latin typeface="Futura-Normal" pitchFamily="2" charset="0"/>
            </a:endParaRPr>
          </a:p>
          <a:p>
            <a:endParaRPr lang="id-ID" sz="4800" b="1" dirty="0">
              <a:solidFill>
                <a:srgbClr val="0B2D59"/>
              </a:solidFill>
              <a:latin typeface="Arial" pitchFamily="34" charset="0"/>
              <a:ea typeface="Open Sans" panose="020B0606030504020204" pitchFamily="34" charset="0"/>
              <a:cs typeface="Arial"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5921" y="4870396"/>
            <a:ext cx="1771481" cy="181129"/>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rcRect l="2750" r="4437"/>
          <a:stretch>
            <a:fillRect/>
          </a:stretch>
        </p:blipFill>
        <p:spPr bwMode="auto">
          <a:xfrm>
            <a:off x="9594375" y="2142700"/>
            <a:ext cx="2420203" cy="225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62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26986" y="1378424"/>
            <a:ext cx="8106770" cy="3046988"/>
          </a:xfrm>
          <a:prstGeom prst="rect">
            <a:avLst/>
          </a:prstGeom>
          <a:noFill/>
        </p:spPr>
        <p:txBody>
          <a:bodyPr wrap="square" rtlCol="0">
            <a:spAutoFit/>
          </a:bodyPr>
          <a:lstStyle/>
          <a:p>
            <a:pPr marL="457200" lvl="0" indent="-457200">
              <a:buFont typeface="Wingdings" panose="05000000000000000000" pitchFamily="2" charset="2"/>
              <a:buChar char="q"/>
            </a:pPr>
            <a:r>
              <a:rPr lang="es-CO" sz="2400" b="1" dirty="0">
                <a:solidFill>
                  <a:schemeClr val="bg1"/>
                </a:solidFill>
              </a:rPr>
              <a:t>En el mundo, el cáncer de pulmón es diagnosticado en aproximadamente 1,8 millones de personas</a:t>
            </a:r>
          </a:p>
          <a:p>
            <a:pPr marL="457200" lvl="0" indent="-457200">
              <a:buFont typeface="Wingdings" panose="05000000000000000000" pitchFamily="2" charset="2"/>
              <a:buChar char="q"/>
            </a:pPr>
            <a:r>
              <a:rPr lang="es-CO" sz="2400" b="1" dirty="0">
                <a:solidFill>
                  <a:schemeClr val="bg1"/>
                </a:solidFill>
              </a:rPr>
              <a:t>En nuestro país el cáncer de pulmón es la segunda causa de muerte en hombres y la cuarta en mujeres. El riesgo de cáncer es mayor en hombre que en mujeres</a:t>
            </a:r>
          </a:p>
          <a:p>
            <a:pPr marL="457200" lvl="0" indent="-457200">
              <a:buFont typeface="Wingdings" panose="05000000000000000000" pitchFamily="2" charset="2"/>
              <a:buChar char="q"/>
            </a:pPr>
            <a:r>
              <a:rPr lang="es-CO" sz="2400" b="1" dirty="0">
                <a:solidFill>
                  <a:schemeClr val="bg1"/>
                </a:solidFill>
              </a:rPr>
              <a:t>el riesgo de cáncer de pulmón incrementa con la edad y alrededor del 70 % de los casos nuevos se presenta después de los 65 años de edad, para ambos sexos</a:t>
            </a:r>
          </a:p>
        </p:txBody>
      </p:sp>
    </p:spTree>
    <p:extLst>
      <p:ext uri="{BB962C8B-B14F-4D97-AF65-F5344CB8AC3E}">
        <p14:creationId xmlns:p14="http://schemas.microsoft.com/office/powerpoint/2010/main" val="162069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78" y="0"/>
            <a:ext cx="12192000" cy="6858000"/>
          </a:xfrm>
          <a:prstGeom prst="rect">
            <a:avLst/>
          </a:prstGeom>
        </p:spPr>
      </p:pic>
      <p:sp>
        <p:nvSpPr>
          <p:cNvPr id="6" name="CuadroTexto 5"/>
          <p:cNvSpPr txBox="1"/>
          <p:nvPr/>
        </p:nvSpPr>
        <p:spPr>
          <a:xfrm>
            <a:off x="8567008" y="1975295"/>
            <a:ext cx="2149948" cy="523220"/>
          </a:xfrm>
          <a:prstGeom prst="rect">
            <a:avLst/>
          </a:prstGeom>
          <a:noFill/>
        </p:spPr>
        <p:txBody>
          <a:bodyPr wrap="none" rtlCol="0">
            <a:spAutoFit/>
          </a:bodyPr>
          <a:lstStyle/>
          <a:p>
            <a:pPr lvl="0"/>
            <a:r>
              <a:rPr lang="es-ES" sz="2400" dirty="0">
                <a:latin typeface="Arial" panose="020B0604020202020204" pitchFamily="34" charset="0"/>
                <a:cs typeface="Arial" panose="020B0604020202020204" pitchFamily="34" charset="0"/>
              </a:rPr>
              <a:t>Cigarrillo 80</a:t>
            </a:r>
            <a:r>
              <a:rPr lang="es-ES"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7" name="CuadroTexto 6"/>
          <p:cNvSpPr txBox="1"/>
          <p:nvPr/>
        </p:nvSpPr>
        <p:spPr>
          <a:xfrm>
            <a:off x="8100705" y="3132476"/>
            <a:ext cx="3916457" cy="461665"/>
          </a:xfrm>
          <a:prstGeom prst="rect">
            <a:avLst/>
          </a:prstGeom>
          <a:noFill/>
        </p:spPr>
        <p:txBody>
          <a:bodyPr wrap="none" rtlCol="0">
            <a:spAutoFit/>
          </a:bodyPr>
          <a:lstStyle/>
          <a:p>
            <a:pPr lvl="0"/>
            <a:r>
              <a:rPr lang="es-ES" sz="2400" dirty="0">
                <a:latin typeface="Arial" panose="020B0604020202020204" pitchFamily="34" charset="0"/>
                <a:cs typeface="Arial" panose="020B0604020202020204" pitchFamily="34" charset="0"/>
              </a:rPr>
              <a:t>Factores ambientales 15% </a:t>
            </a:r>
            <a:endParaRPr lang="en-GB" sz="2400" dirty="0">
              <a:latin typeface="Arial" panose="020B0604020202020204" pitchFamily="34" charset="0"/>
              <a:cs typeface="Arial" panose="020B0604020202020204" pitchFamily="34" charset="0"/>
            </a:endParaRPr>
          </a:p>
        </p:txBody>
      </p:sp>
      <p:sp>
        <p:nvSpPr>
          <p:cNvPr id="8" name="CuadroTexto 7"/>
          <p:cNvSpPr txBox="1"/>
          <p:nvPr/>
        </p:nvSpPr>
        <p:spPr>
          <a:xfrm>
            <a:off x="8315278" y="4185815"/>
            <a:ext cx="3163045" cy="461665"/>
          </a:xfrm>
          <a:prstGeom prst="rect">
            <a:avLst/>
          </a:prstGeom>
          <a:noFill/>
        </p:spPr>
        <p:txBody>
          <a:bodyPr wrap="none" rtlCol="0">
            <a:spAutoFit/>
          </a:bodyPr>
          <a:lstStyle/>
          <a:p>
            <a:pPr lvl="0"/>
            <a:r>
              <a:rPr lang="es-ES" sz="2400" dirty="0">
                <a:latin typeface="Arial" panose="020B0604020202020204" pitchFamily="34" charset="0"/>
                <a:cs typeface="Arial" panose="020B0604020202020204" pitchFamily="34" charset="0"/>
              </a:rPr>
              <a:t>Factores genético 5%</a:t>
            </a:r>
            <a:endParaRPr lang="en-GB" sz="2400" dirty="0">
              <a:latin typeface="Arial" panose="020B0604020202020204" pitchFamily="34" charset="0"/>
              <a:cs typeface="Arial" panose="020B0604020202020204" pitchFamily="34" charset="0"/>
            </a:endParaRPr>
          </a:p>
        </p:txBody>
      </p:sp>
      <p:sp>
        <p:nvSpPr>
          <p:cNvPr id="2" name="Rectángulo 1"/>
          <p:cNvSpPr/>
          <p:nvPr/>
        </p:nvSpPr>
        <p:spPr>
          <a:xfrm>
            <a:off x="557444" y="446334"/>
            <a:ext cx="9084538" cy="646331"/>
          </a:xfrm>
          <a:prstGeom prst="rect">
            <a:avLst/>
          </a:prstGeom>
        </p:spPr>
        <p:txBody>
          <a:bodyPr wrap="none">
            <a:spAutoFit/>
          </a:bodyPr>
          <a:lstStyle/>
          <a:p>
            <a:pPr marL="457200" lvl="0" indent="-457200" algn="ctr"/>
            <a:r>
              <a:rPr lang="es-ES" sz="3600" b="1" dirty="0">
                <a:solidFill>
                  <a:srgbClr val="0B2D59"/>
                </a:solidFill>
                <a:latin typeface="Arial" pitchFamily="34" charset="0"/>
                <a:cs typeface="Arial" pitchFamily="34" charset="0"/>
              </a:rPr>
              <a:t>Principales causas de cáncer de pulmón</a:t>
            </a:r>
            <a:endParaRPr lang="es-CO" sz="3600" b="1" dirty="0">
              <a:solidFill>
                <a:srgbClr val="0B2D59"/>
              </a:solidFill>
              <a:latin typeface="Arial" pitchFamily="34" charset="0"/>
              <a:cs typeface="Arial" pitchFamily="34" charset="0"/>
            </a:endParaRPr>
          </a:p>
        </p:txBody>
      </p:sp>
      <p:pic>
        <p:nvPicPr>
          <p:cNvPr id="9" name="Picture 2" descr="Resultado de imagen para gif animados fumador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835" y="1092665"/>
            <a:ext cx="4194008" cy="5283891"/>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erecha 2"/>
          <p:cNvSpPr/>
          <p:nvPr/>
        </p:nvSpPr>
        <p:spPr>
          <a:xfrm flipV="1">
            <a:off x="4432099" y="2169993"/>
            <a:ext cx="3668606" cy="222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derecha 9"/>
          <p:cNvSpPr/>
          <p:nvPr/>
        </p:nvSpPr>
        <p:spPr>
          <a:xfrm>
            <a:off x="4432099" y="3132476"/>
            <a:ext cx="3668606" cy="238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Flecha derecha 4"/>
          <p:cNvSpPr/>
          <p:nvPr/>
        </p:nvSpPr>
        <p:spPr>
          <a:xfrm>
            <a:off x="4432099" y="4333853"/>
            <a:ext cx="3668606" cy="233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43879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2014600" y="2110144"/>
            <a:ext cx="5296991" cy="2731517"/>
          </a:xfrm>
          <a:prstGeom prst="rect">
            <a:avLst/>
          </a:prstGeom>
          <a:noFill/>
        </p:spPr>
        <p:txBody>
          <a:bodyPr wrap="square" rtlCol="0">
            <a:spAutoFit/>
          </a:bodyPr>
          <a:lstStyle/>
          <a:p>
            <a:pPr marL="457200" indent="-457200">
              <a:buFont typeface="Wingdings" panose="05000000000000000000" pitchFamily="2" charset="2"/>
              <a:buChar char="q"/>
            </a:pPr>
            <a:r>
              <a:rPr lang="es-CO" sz="2400" dirty="0" smtClean="0"/>
              <a:t>Edad </a:t>
            </a:r>
            <a:r>
              <a:rPr lang="es-CO" sz="2400" dirty="0"/>
              <a:t>(55 a 74 años) </a:t>
            </a:r>
          </a:p>
          <a:p>
            <a:pPr marL="457200" indent="-457200">
              <a:buFont typeface="Wingdings" panose="05000000000000000000" pitchFamily="2" charset="2"/>
              <a:buChar char="q"/>
            </a:pPr>
            <a:r>
              <a:rPr lang="es-CO" sz="2400" dirty="0"/>
              <a:t>Ser fumador activo de más de 30 paquetes por año o haber dejado fumar hace menos de 15 años.</a:t>
            </a:r>
          </a:p>
          <a:p>
            <a:pPr marL="457200" indent="-457200">
              <a:buFont typeface="Wingdings" panose="05000000000000000000" pitchFamily="2" charset="2"/>
              <a:buChar char="q"/>
            </a:pPr>
            <a:r>
              <a:rPr lang="es-CO" sz="2400" dirty="0"/>
              <a:t> exposición al asbesto.  Antecedentes familiares de cáncer o malignidad previamente </a:t>
            </a:r>
            <a:r>
              <a:rPr lang="es-CO" sz="2400" dirty="0" err="1" smtClean="0"/>
              <a:t>diagnostic</a:t>
            </a:r>
            <a:endParaRPr lang="es-CO" sz="2400" dirty="0"/>
          </a:p>
        </p:txBody>
      </p:sp>
      <p:sp>
        <p:nvSpPr>
          <p:cNvPr id="2" name="Rectángulo 1"/>
          <p:cNvSpPr/>
          <p:nvPr/>
        </p:nvSpPr>
        <p:spPr>
          <a:xfrm>
            <a:off x="1019143" y="1373606"/>
            <a:ext cx="7287904" cy="584775"/>
          </a:xfrm>
          <a:prstGeom prst="rect">
            <a:avLst/>
          </a:prstGeom>
        </p:spPr>
        <p:txBody>
          <a:bodyPr wrap="square">
            <a:spAutoFit/>
          </a:bodyPr>
          <a:lstStyle/>
          <a:p>
            <a:pPr lvl="0" algn="ctr"/>
            <a:r>
              <a:rPr lang="es-CO" sz="3200" b="1" dirty="0">
                <a:solidFill>
                  <a:schemeClr val="bg1"/>
                </a:solidFill>
                <a:latin typeface="Arial" panose="020B0604020202020204" pitchFamily="34" charset="0"/>
                <a:cs typeface="Arial" panose="020B0604020202020204" pitchFamily="34" charset="0"/>
              </a:rPr>
              <a:t>FACTORES DE RIESGO</a:t>
            </a:r>
            <a:endParaRPr lang="es-CO" sz="3200" b="1" dirty="0">
              <a:solidFill>
                <a:schemeClr val="bg1"/>
              </a:solidFill>
            </a:endParaRPr>
          </a:p>
        </p:txBody>
      </p:sp>
    </p:spTree>
    <p:extLst>
      <p:ext uri="{BB962C8B-B14F-4D97-AF65-F5344CB8AC3E}">
        <p14:creationId xmlns:p14="http://schemas.microsoft.com/office/powerpoint/2010/main" val="129388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869"/>
            <a:ext cx="12192000" cy="6858000"/>
          </a:xfrm>
          <a:prstGeom prst="rect">
            <a:avLst/>
          </a:prstGeom>
        </p:spPr>
      </p:pic>
      <p:sp>
        <p:nvSpPr>
          <p:cNvPr id="2" name="Rectángulo 1"/>
          <p:cNvSpPr/>
          <p:nvPr/>
        </p:nvSpPr>
        <p:spPr>
          <a:xfrm>
            <a:off x="890897" y="1387261"/>
            <a:ext cx="7465324" cy="461665"/>
          </a:xfrm>
          <a:prstGeom prst="rect">
            <a:avLst/>
          </a:prstGeom>
        </p:spPr>
        <p:txBody>
          <a:bodyPr wrap="square">
            <a:spAutoFit/>
          </a:bodyPr>
          <a:lstStyle/>
          <a:p>
            <a:pPr marL="457200" lvl="0" indent="-457200" algn="ctr"/>
            <a:r>
              <a:rPr lang="es-ES" sz="2400" b="1" dirty="0">
                <a:solidFill>
                  <a:schemeClr val="bg1"/>
                </a:solidFill>
                <a:latin typeface="Arial" pitchFamily="34" charset="0"/>
                <a:cs typeface="Arial" pitchFamily="34" charset="0"/>
              </a:rPr>
              <a:t>Clases de cáncer de </a:t>
            </a:r>
            <a:r>
              <a:rPr lang="es-ES" sz="2400" b="1" dirty="0" err="1">
                <a:solidFill>
                  <a:schemeClr val="bg1"/>
                </a:solidFill>
                <a:latin typeface="Arial" pitchFamily="34" charset="0"/>
                <a:cs typeface="Arial" pitchFamily="34" charset="0"/>
              </a:rPr>
              <a:t>pulmon</a:t>
            </a:r>
            <a:endParaRPr lang="es-CO" sz="2400" b="1" dirty="0">
              <a:solidFill>
                <a:schemeClr val="bg1"/>
              </a:solidFill>
              <a:latin typeface="Arial" pitchFamily="34" charset="0"/>
              <a:cs typeface="Arial" pitchFamily="34" charset="0"/>
            </a:endParaRPr>
          </a:p>
        </p:txBody>
      </p:sp>
      <p:sp>
        <p:nvSpPr>
          <p:cNvPr id="3" name="Rectángulo 2"/>
          <p:cNvSpPr/>
          <p:nvPr/>
        </p:nvSpPr>
        <p:spPr>
          <a:xfrm>
            <a:off x="2298753" y="2033592"/>
            <a:ext cx="4649611" cy="3323987"/>
          </a:xfrm>
          <a:prstGeom prst="rect">
            <a:avLst/>
          </a:prstGeom>
        </p:spPr>
        <p:txBody>
          <a:bodyPr wrap="square">
            <a:spAutoFit/>
          </a:bodyPr>
          <a:lstStyle/>
          <a:p>
            <a:pPr marL="457200" lvl="0" indent="-457200">
              <a:buFont typeface="Wingdings" panose="05000000000000000000" pitchFamily="2" charset="2"/>
              <a:buChar char="q"/>
            </a:pPr>
            <a:r>
              <a:rPr lang="es-CO" sz="2400" dirty="0">
                <a:latin typeface="Arial" panose="020B0604020202020204" pitchFamily="34" charset="0"/>
                <a:cs typeface="Arial" panose="020B0604020202020204" pitchFamily="34" charset="0"/>
              </a:rPr>
              <a:t>Ca de células pequeñas  20% de los casos </a:t>
            </a:r>
          </a:p>
          <a:p>
            <a:pPr marL="457200" lvl="0" indent="-457200">
              <a:buFont typeface="Wingdings" panose="05000000000000000000" pitchFamily="2" charset="2"/>
              <a:buChar char="q"/>
            </a:pPr>
            <a:r>
              <a:rPr lang="es-CO" sz="2400" dirty="0">
                <a:latin typeface="Arial" panose="020B0604020202020204" pitchFamily="34" charset="0"/>
                <a:cs typeface="Arial" panose="020B0604020202020204" pitchFamily="34" charset="0"/>
              </a:rPr>
              <a:t>Ca de células no pequeñas. 85% radioterapia 50% dependiendo de este es el tratamiento </a:t>
            </a:r>
            <a:r>
              <a:rPr lang="es-CO" sz="2400" dirty="0" err="1">
                <a:latin typeface="Arial" panose="020B0604020202020204" pitchFamily="34" charset="0"/>
                <a:cs typeface="Arial" panose="020B0604020202020204" pitchFamily="34" charset="0"/>
              </a:rPr>
              <a:t>inmonohistoquimica</a:t>
            </a:r>
            <a:r>
              <a:rPr lang="es-CO" sz="2400" dirty="0">
                <a:latin typeface="Arial" panose="020B0604020202020204" pitchFamily="34" charset="0"/>
                <a:cs typeface="Arial" panose="020B0604020202020204" pitchFamily="34" charset="0"/>
              </a:rPr>
              <a:t> se analiza la </a:t>
            </a:r>
            <a:r>
              <a:rPr lang="es-CO" sz="2400" dirty="0" err="1">
                <a:latin typeface="Arial" panose="020B0604020202020204" pitchFamily="34" charset="0"/>
                <a:cs typeface="Arial" panose="020B0604020202020204" pitchFamily="34" charset="0"/>
              </a:rPr>
              <a:t>mutacion</a:t>
            </a:r>
            <a:r>
              <a:rPr lang="es-CO" sz="2400" dirty="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a:p>
            <a:r>
              <a:rPr lang="es-CO"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9" name="Picture 2" descr="http://ossvetisavacitluk.weebly.com/uploads/1/6/6/8/16680820/2638729_ori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56221" y="2033592"/>
            <a:ext cx="2658374" cy="265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81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4" y="0"/>
            <a:ext cx="12287534" cy="6858000"/>
          </a:xfrm>
          <a:prstGeom prst="rect">
            <a:avLst/>
          </a:prstGeom>
        </p:spPr>
      </p:pic>
      <p:sp>
        <p:nvSpPr>
          <p:cNvPr id="6" name="CuadroTexto 5"/>
          <p:cNvSpPr txBox="1"/>
          <p:nvPr/>
        </p:nvSpPr>
        <p:spPr>
          <a:xfrm>
            <a:off x="1739330" y="1333172"/>
            <a:ext cx="6260750" cy="4947508"/>
          </a:xfrm>
          <a:prstGeom prst="rect">
            <a:avLst/>
          </a:prstGeom>
          <a:noFill/>
        </p:spPr>
        <p:txBody>
          <a:bodyPr wrap="square" rtlCol="0">
            <a:spAutoFit/>
          </a:bodyPr>
          <a:lstStyle/>
          <a:p>
            <a:pPr lvl="0" algn="ctr"/>
            <a:r>
              <a:rPr lang="es-CO" sz="2400" b="1" dirty="0"/>
              <a:t>Atención y prestación de servicios </a:t>
            </a:r>
            <a:endParaRPr lang="es-CO" sz="2400" b="1" dirty="0" smtClean="0"/>
          </a:p>
          <a:p>
            <a:pPr lvl="0" algn="ctr"/>
            <a:endParaRPr lang="es-CO" sz="2400" b="1" dirty="0">
              <a:solidFill>
                <a:srgbClr val="FFFF00"/>
              </a:solidFill>
            </a:endParaRPr>
          </a:p>
          <a:p>
            <a:pPr lvl="0" algn="just"/>
            <a:r>
              <a:rPr lang="es-CO" sz="2400" b="1" dirty="0"/>
              <a:t>De acuerdo a estudios y el conocimiento de los especialistas clínicos, puede sugerir que en nuestro país el cáncer de pulmón se diagnostica mayoritariamente en estadios tardíos, con una supervivencia muy limitada. Esto, aunado al hecho de tratarse de pacientes en edad avanzada, con una alta prevalencia de comorbilidades, lo que sugieren consideraciones especiales en el diagnóstico y el tratamiento</a:t>
            </a:r>
            <a:endParaRPr lang="en-GB" sz="2400" b="1" dirty="0">
              <a:latin typeface="Arial" panose="020B0604020202020204" pitchFamily="34" charset="0"/>
              <a:cs typeface="Arial" panose="020B0604020202020204" pitchFamily="34" charset="0"/>
            </a:endParaRPr>
          </a:p>
          <a:p>
            <a:endParaRPr lang="es-CO" sz="2750" dirty="0" smtClean="0">
              <a:solidFill>
                <a:srgbClr val="E20E18"/>
              </a:solidFill>
              <a:latin typeface="Montserrat Black" panose="00000A00000000000000" pitchFamily="2" charset="0"/>
            </a:endParaRPr>
          </a:p>
        </p:txBody>
      </p:sp>
    </p:spTree>
    <p:extLst>
      <p:ext uri="{BB962C8B-B14F-4D97-AF65-F5344CB8AC3E}">
        <p14:creationId xmlns:p14="http://schemas.microsoft.com/office/powerpoint/2010/main" val="1724610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8356221" y="2734129"/>
            <a:ext cx="2837636" cy="515526"/>
          </a:xfrm>
          <a:prstGeom prst="rect">
            <a:avLst/>
          </a:prstGeom>
          <a:noFill/>
        </p:spPr>
        <p:txBody>
          <a:bodyPr wrap="none" rtlCol="0">
            <a:spAutoFit/>
          </a:bodyPr>
          <a:lstStyle/>
          <a:p>
            <a:r>
              <a:rPr lang="es-CO" sz="2750" dirty="0" smtClean="0">
                <a:solidFill>
                  <a:srgbClr val="E20E18"/>
                </a:solidFill>
                <a:latin typeface="Montserrat Black" panose="00000A00000000000000" pitchFamily="2" charset="0"/>
              </a:rPr>
              <a:t>AQUÍ EN ESTE</a:t>
            </a:r>
          </a:p>
        </p:txBody>
      </p:sp>
      <p:sp>
        <p:nvSpPr>
          <p:cNvPr id="7" name="CuadroTexto 6"/>
          <p:cNvSpPr txBox="1"/>
          <p:nvPr/>
        </p:nvSpPr>
        <p:spPr>
          <a:xfrm>
            <a:off x="8356221" y="3105016"/>
            <a:ext cx="1885453" cy="515526"/>
          </a:xfrm>
          <a:prstGeom prst="rect">
            <a:avLst/>
          </a:prstGeom>
          <a:noFill/>
        </p:spPr>
        <p:txBody>
          <a:bodyPr wrap="none" rtlCol="0">
            <a:spAutoFit/>
          </a:bodyPr>
          <a:lstStyle/>
          <a:p>
            <a:r>
              <a:rPr lang="es-CO" sz="2750" dirty="0" smtClean="0">
                <a:solidFill>
                  <a:srgbClr val="E20E18"/>
                </a:solidFill>
                <a:latin typeface="Montserrat Black" panose="00000A00000000000000" pitchFamily="2" charset="0"/>
              </a:rPr>
              <a:t>ESPACIO</a:t>
            </a:r>
          </a:p>
        </p:txBody>
      </p:sp>
      <p:sp>
        <p:nvSpPr>
          <p:cNvPr id="8" name="CuadroTexto 7"/>
          <p:cNvSpPr txBox="1"/>
          <p:nvPr/>
        </p:nvSpPr>
        <p:spPr>
          <a:xfrm>
            <a:off x="8356221" y="3475903"/>
            <a:ext cx="2791149" cy="515526"/>
          </a:xfrm>
          <a:prstGeom prst="rect">
            <a:avLst/>
          </a:prstGeom>
          <a:noFill/>
        </p:spPr>
        <p:txBody>
          <a:bodyPr wrap="none" rtlCol="0">
            <a:spAutoFit/>
          </a:bodyPr>
          <a:lstStyle/>
          <a:p>
            <a:r>
              <a:rPr lang="es-CO" sz="2750" dirty="0" smtClean="0">
                <a:solidFill>
                  <a:srgbClr val="E20E18"/>
                </a:solidFill>
                <a:latin typeface="Montserrat Black" panose="00000A00000000000000" pitchFamily="2" charset="0"/>
              </a:rPr>
              <a:t>VA EL TÍTULO</a:t>
            </a:r>
          </a:p>
        </p:txBody>
      </p:sp>
      <p:pic>
        <p:nvPicPr>
          <p:cNvPr id="9"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63170"/>
            <a:ext cx="5567077" cy="47992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esultado de imagen para gif animados pulm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67077" y="963170"/>
            <a:ext cx="5950053" cy="479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97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p:cNvSpPr txBox="1"/>
          <p:nvPr/>
        </p:nvSpPr>
        <p:spPr>
          <a:xfrm>
            <a:off x="950192" y="0"/>
            <a:ext cx="6782938" cy="1200329"/>
          </a:xfrm>
          <a:prstGeom prst="rect">
            <a:avLst/>
          </a:prstGeom>
          <a:noFill/>
        </p:spPr>
        <p:txBody>
          <a:bodyPr wrap="square" rtlCol="0">
            <a:spAutoFit/>
          </a:bodyPr>
          <a:lstStyle/>
          <a:p>
            <a:pPr marL="457200" lvl="0" indent="-457200" algn="ctr"/>
            <a:r>
              <a:rPr lang="es-ES" sz="7200" b="1" dirty="0">
                <a:solidFill>
                  <a:srgbClr val="0B2D59"/>
                </a:solidFill>
                <a:latin typeface="Arial" pitchFamily="34" charset="0"/>
                <a:cs typeface="Arial" pitchFamily="34" charset="0"/>
              </a:rPr>
              <a:t>ESTADIOS</a:t>
            </a:r>
            <a:endParaRPr lang="es-CO" sz="7200" b="1" dirty="0">
              <a:solidFill>
                <a:srgbClr val="0B2D59"/>
              </a:solidFill>
              <a:latin typeface="Arial" pitchFamily="34" charset="0"/>
              <a:cs typeface="Arial" pitchFamily="34" charset="0"/>
            </a:endParaRPr>
          </a:p>
        </p:txBody>
      </p:sp>
      <p:sp>
        <p:nvSpPr>
          <p:cNvPr id="9" name="CuadroTexto 8"/>
          <p:cNvSpPr txBox="1"/>
          <p:nvPr/>
        </p:nvSpPr>
        <p:spPr>
          <a:xfrm>
            <a:off x="81381" y="1515368"/>
            <a:ext cx="8132887" cy="5447645"/>
          </a:xfrm>
          <a:prstGeom prst="rect">
            <a:avLst/>
          </a:prstGeom>
          <a:noFill/>
        </p:spPr>
        <p:txBody>
          <a:bodyPr wrap="square" rtlCol="0">
            <a:spAutoFit/>
          </a:bodyPr>
          <a:lstStyle/>
          <a:p>
            <a:pPr lvl="0"/>
            <a:r>
              <a:rPr lang="en-GB" sz="2800" dirty="0">
                <a:latin typeface="Arial" panose="020B0604020202020204" pitchFamily="34" charset="0"/>
                <a:cs typeface="Arial" panose="020B0604020202020204" pitchFamily="34" charset="0"/>
              </a:rPr>
              <a:t>Los estadios son la etapa en la que se encuentra el cancer en el momento de </a:t>
            </a:r>
            <a:r>
              <a:rPr lang="en-GB" sz="2800" dirty="0" err="1">
                <a:latin typeface="Arial" panose="020B0604020202020204" pitchFamily="34" charset="0"/>
                <a:cs typeface="Arial" panose="020B0604020202020204" pitchFamily="34" charset="0"/>
              </a:rPr>
              <a:t>su</a:t>
            </a:r>
            <a:r>
              <a:rPr lang="en-GB" sz="2800" dirty="0">
                <a:latin typeface="Arial" panose="020B0604020202020204" pitchFamily="34" charset="0"/>
                <a:cs typeface="Arial" panose="020B0604020202020204" pitchFamily="34" charset="0"/>
              </a:rPr>
              <a:t> deteccion, </a:t>
            </a:r>
            <a:r>
              <a:rPr lang="en-GB" sz="2800" dirty="0" err="1">
                <a:latin typeface="Arial" panose="020B0604020202020204" pitchFamily="34" charset="0"/>
                <a:cs typeface="Arial" panose="020B0604020202020204" pitchFamily="34" charset="0"/>
              </a:rPr>
              <a:t>es</a:t>
            </a:r>
            <a:r>
              <a:rPr lang="en-GB" sz="2800" dirty="0">
                <a:latin typeface="Arial" panose="020B0604020202020204" pitchFamily="34" charset="0"/>
                <a:cs typeface="Arial" panose="020B0604020202020204" pitchFamily="34" charset="0"/>
              </a:rPr>
              <a:t>  importante conocer </a:t>
            </a:r>
            <a:r>
              <a:rPr lang="en-GB" sz="2800" dirty="0" err="1">
                <a:latin typeface="Arial" panose="020B0604020202020204" pitchFamily="34" charset="0"/>
                <a:cs typeface="Arial" panose="020B0604020202020204" pitchFamily="34" charset="0"/>
              </a:rPr>
              <a:t>este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ya</a:t>
            </a:r>
            <a:r>
              <a:rPr lang="en-GB" sz="2800" dirty="0">
                <a:latin typeface="Arial" panose="020B0604020202020204" pitchFamily="34" charset="0"/>
                <a:cs typeface="Arial" panose="020B0604020202020204" pitchFamily="34" charset="0"/>
              </a:rPr>
              <a:t> que </a:t>
            </a:r>
            <a:r>
              <a:rPr lang="en-GB" sz="2800" dirty="0" err="1">
                <a:latin typeface="Arial" panose="020B0604020202020204" pitchFamily="34" charset="0"/>
                <a:cs typeface="Arial" panose="020B0604020202020204" pitchFamily="34" charset="0"/>
              </a:rPr>
              <a:t>asi</a:t>
            </a:r>
            <a:r>
              <a:rPr lang="en-GB" sz="2800" dirty="0">
                <a:latin typeface="Arial" panose="020B0604020202020204" pitchFamily="34" charset="0"/>
                <a:cs typeface="Arial" panose="020B0604020202020204" pitchFamily="34" charset="0"/>
              </a:rPr>
              <a:t> se realiza </a:t>
            </a:r>
            <a:r>
              <a:rPr lang="en-GB" sz="2800" dirty="0" err="1">
                <a:latin typeface="Arial" panose="020B0604020202020204" pitchFamily="34" charset="0"/>
                <a:cs typeface="Arial" panose="020B0604020202020204" pitchFamily="34" charset="0"/>
              </a:rPr>
              <a:t>su</a:t>
            </a:r>
            <a:r>
              <a:rPr lang="en-GB" sz="2800" dirty="0">
                <a:latin typeface="Arial" panose="020B0604020202020204" pitchFamily="34" charset="0"/>
                <a:cs typeface="Arial" panose="020B0604020202020204" pitchFamily="34" charset="0"/>
              </a:rPr>
              <a:t> tratamiento,  y se da un dictamen claro  en tiempo  </a:t>
            </a:r>
          </a:p>
          <a:p>
            <a:r>
              <a:rPr lang="es-CO" sz="2800" dirty="0">
                <a:latin typeface="Arial" panose="020B0604020202020204" pitchFamily="34" charset="0"/>
                <a:cs typeface="Arial" panose="020B0604020202020204" pitchFamily="34" charset="0"/>
              </a:rPr>
              <a:t>                1-2  cx</a:t>
            </a:r>
          </a:p>
          <a:p>
            <a:r>
              <a:rPr lang="es-CO" sz="2800" dirty="0">
                <a:latin typeface="Arial" panose="020B0604020202020204" pitchFamily="34" charset="0"/>
                <a:cs typeface="Arial" panose="020B0604020202020204" pitchFamily="34" charset="0"/>
              </a:rPr>
              <a:t>                 l- 4 </a:t>
            </a:r>
          </a:p>
          <a:p>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Tnm</a:t>
            </a:r>
            <a:r>
              <a:rPr lang="es-ES" sz="2800" dirty="0">
                <a:latin typeface="Arial" panose="020B0604020202020204" pitchFamily="34" charset="0"/>
                <a:cs typeface="Arial" panose="020B0604020202020204" pitchFamily="34" charset="0"/>
              </a:rPr>
              <a:t> tratamiento </a:t>
            </a:r>
          </a:p>
          <a:p>
            <a:r>
              <a:rPr lang="es-ES" sz="2800" dirty="0">
                <a:latin typeface="Arial" panose="020B0604020202020204" pitchFamily="34" charset="0"/>
                <a:cs typeface="Arial" panose="020B0604020202020204" pitchFamily="34" charset="0"/>
              </a:rPr>
              <a:t>                 Numero de ganglios afectados</a:t>
            </a:r>
          </a:p>
          <a:p>
            <a:r>
              <a:rPr lang="es-ES" sz="2800" dirty="0">
                <a:latin typeface="Arial" panose="020B0604020202020204" pitchFamily="34" charset="0"/>
                <a:cs typeface="Arial" panose="020B0604020202020204" pitchFamily="34" charset="0"/>
              </a:rPr>
              <a:t>                 </a:t>
            </a:r>
            <a:r>
              <a:rPr lang="es-ES" sz="2800" dirty="0" err="1" smtClean="0">
                <a:latin typeface="Arial" panose="020B0604020202020204" pitchFamily="34" charset="0"/>
                <a:cs typeface="Arial" panose="020B0604020202020204" pitchFamily="34" charset="0"/>
              </a:rPr>
              <a:t>metastasis</a:t>
            </a:r>
            <a:endParaRPr lang="en-GB" sz="2800" dirty="0">
              <a:latin typeface="Arial" panose="020B0604020202020204" pitchFamily="34" charset="0"/>
              <a:cs typeface="Arial" panose="020B0604020202020204" pitchFamily="34" charset="0"/>
            </a:endParaRPr>
          </a:p>
          <a:p>
            <a:endParaRPr lang="es-CO" sz="4800" dirty="0">
              <a:solidFill>
                <a:schemeClr val="bg1">
                  <a:lumMod val="65000"/>
                </a:schemeClr>
              </a:solidFill>
              <a:latin typeface="Futura-Normal" pitchFamily="2" charset="0"/>
            </a:endParaRPr>
          </a:p>
          <a:p>
            <a:endParaRPr lang="id-ID" sz="4800" b="1" dirty="0">
              <a:solidFill>
                <a:srgbClr val="0B2D59"/>
              </a:solidFill>
              <a:latin typeface="Arial" pitchFamily="34" charset="0"/>
              <a:ea typeface="Open Sans" panose="020B0606030504020204" pitchFamily="34" charset="0"/>
              <a:cs typeface="Arial" pitchFamily="34" charset="0"/>
            </a:endParaRPr>
          </a:p>
        </p:txBody>
      </p:sp>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193" y="1019200"/>
            <a:ext cx="1771481" cy="181129"/>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rcRect l="2750" r="4437"/>
          <a:stretch>
            <a:fillRect/>
          </a:stretch>
        </p:blipFill>
        <p:spPr bwMode="auto">
          <a:xfrm>
            <a:off x="9594375" y="2142700"/>
            <a:ext cx="2420203" cy="225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24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568</Words>
  <Application>Microsoft Office PowerPoint</Application>
  <PresentationFormat>Panorámica</PresentationFormat>
  <Paragraphs>63</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Futura-Normal</vt:lpstr>
      <vt:lpstr>Montserrat Black</vt:lpstr>
      <vt:lpstr>Open Sans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Cuenta Microsoft</cp:lastModifiedBy>
  <cp:revision>23</cp:revision>
  <dcterms:created xsi:type="dcterms:W3CDTF">2020-08-01T22:10:19Z</dcterms:created>
  <dcterms:modified xsi:type="dcterms:W3CDTF">2021-04-19T12:58:57Z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