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7" r:id="rId6"/>
    <p:sldId id="264" r:id="rId7"/>
    <p:sldId id="266" r:id="rId8"/>
    <p:sldId id="268" r:id="rId9"/>
    <p:sldId id="265" r:id="rId10"/>
    <p:sldId id="263" r:id="rId11"/>
    <p:sldId id="257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7070"/>
    <a:srgbClr val="E20E18"/>
    <a:srgbClr val="A4A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224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29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970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92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407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2940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275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230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932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1906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342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7D0CE-5128-414C-A023-A39569FB07FF}" type="datetimeFigureOut">
              <a:rPr lang="es-CO" smtClean="0"/>
              <a:t>19/04/2021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6AC8A-B3E1-4F75-8EFF-2AB62962D6C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940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82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837365" y="1535986"/>
            <a:ext cx="6499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>
                <a:latin typeface="+mj-lt"/>
              </a:rPr>
              <a:t>Zona amarilla y manejo de crisis </a:t>
            </a:r>
            <a:endParaRPr lang="es-ES" sz="2800" dirty="0">
              <a:latin typeface="+mj-lt"/>
            </a:endParaRPr>
          </a:p>
          <a:p>
            <a:pPr algn="just"/>
            <a:r>
              <a:rPr lang="es-ES" sz="2800" dirty="0">
                <a:latin typeface="+mj-lt"/>
              </a:rPr>
              <a:t>Un individuo con asma, debido a factores, externos puede presentar aparición de síntomas que lo </a:t>
            </a:r>
            <a:r>
              <a:rPr lang="es-ES" sz="2800" dirty="0" smtClean="0">
                <a:latin typeface="+mj-lt"/>
              </a:rPr>
              <a:t>sitúe en </a:t>
            </a:r>
            <a:r>
              <a:rPr lang="es-ES" sz="2800" dirty="0">
                <a:latin typeface="+mj-lt"/>
              </a:rPr>
              <a:t>una crisis aguda que requiera atención porque no resuelve con las medidas tomadas en casa </a:t>
            </a:r>
            <a:endParaRPr lang="es-ES" sz="2800" dirty="0" smtClean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3177089" y="351215"/>
            <a:ext cx="63657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4400" b="1" dirty="0">
                <a:solidFill>
                  <a:srgbClr val="FF0000"/>
                </a:solidFill>
                <a:latin typeface="+mj-lt"/>
              </a:rPr>
              <a:t>Manejo de exacerbaciones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9273637" y="1905486"/>
            <a:ext cx="1560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err="1">
                <a:solidFill>
                  <a:srgbClr val="000000"/>
                </a:solidFill>
                <a:latin typeface="Cambria Math" panose="02040503050406030204" pitchFamily="18" charset="0"/>
              </a:rPr>
              <a:t>Inhaloterapia</a:t>
            </a:r>
            <a:r>
              <a:rPr lang="es-CO" dirty="0">
                <a:solidFill>
                  <a:srgbClr val="000000"/>
                </a:solidFill>
                <a:latin typeface="Cambria Math" panose="02040503050406030204" pitchFamily="18" charset="0"/>
              </a:rPr>
              <a:t> </a:t>
            </a:r>
            <a:endParaRPr lang="es-CO" dirty="0"/>
          </a:p>
        </p:txBody>
      </p:sp>
      <p:sp>
        <p:nvSpPr>
          <p:cNvPr id="5" name="Rectángulo 4"/>
          <p:cNvSpPr/>
          <p:nvPr/>
        </p:nvSpPr>
        <p:spPr>
          <a:xfrm>
            <a:off x="9327257" y="2413233"/>
            <a:ext cx="15955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00000"/>
                </a:solidFill>
                <a:latin typeface="Cambria" panose="02040503050406030204" pitchFamily="18" charset="0"/>
              </a:rPr>
              <a:t>esteroide </a:t>
            </a:r>
            <a:r>
              <a:rPr lang="es-CO" dirty="0" smtClean="0">
                <a:solidFill>
                  <a:srgbClr val="000000"/>
                </a:solidFill>
                <a:latin typeface="Cambria" panose="02040503050406030204" pitchFamily="18" charset="0"/>
              </a:rPr>
              <a:t>oral </a:t>
            </a:r>
            <a:endParaRPr lang="es-CO" dirty="0"/>
          </a:p>
        </p:txBody>
      </p:sp>
      <p:sp>
        <p:nvSpPr>
          <p:cNvPr id="6" name="Flecha derecha 5"/>
          <p:cNvSpPr/>
          <p:nvPr/>
        </p:nvSpPr>
        <p:spPr>
          <a:xfrm>
            <a:off x="7646296" y="2166928"/>
            <a:ext cx="1105469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320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182" y="0"/>
            <a:ext cx="12192000" cy="685800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9430835" y="2774499"/>
            <a:ext cx="53039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4500" b="1" dirty="0" smtClean="0">
                <a:solidFill>
                  <a:srgbClr val="E20E18"/>
                </a:solidFill>
                <a:latin typeface="Montserrat Black" panose="00000A00000000000000" pitchFamily="2" charset="0"/>
              </a:rPr>
              <a:t>GRACIAS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944734" y="3730526"/>
            <a:ext cx="60975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rgbClr val="FF0000"/>
                </a:solidFill>
                <a:latin typeface="Montserrat Medium" panose="00000600000000000000" pitchFamily="2" charset="0"/>
              </a:rPr>
              <a:t>HEIDY ARRIAGA MOSQUERA</a:t>
            </a:r>
          </a:p>
          <a:p>
            <a:pPr algn="ctr"/>
            <a:r>
              <a:rPr lang="es-419" sz="2800" b="1" dirty="0" smtClean="0">
                <a:solidFill>
                  <a:srgbClr val="FF0000"/>
                </a:solidFill>
                <a:latin typeface="Montserrat Medium" panose="00000600000000000000" pitchFamily="2" charset="0"/>
              </a:rPr>
              <a:t>TERAPEUTA RESPIRATORIA </a:t>
            </a:r>
          </a:p>
          <a:p>
            <a:pPr algn="ctr"/>
            <a:r>
              <a:rPr lang="es-419" sz="2800" b="1" dirty="0" smtClean="0">
                <a:solidFill>
                  <a:srgbClr val="FF0000"/>
                </a:solidFill>
                <a:latin typeface="Montserrat Medium" panose="00000600000000000000" pitchFamily="2" charset="0"/>
              </a:rPr>
              <a:t>SECRETARIA DE SALUD PUBLICA Y SEGURIDAD SOCIAL</a:t>
            </a:r>
            <a:endParaRPr lang="es-CO" sz="2800" b="1" dirty="0">
              <a:solidFill>
                <a:srgbClr val="FF0000"/>
              </a:solidFill>
              <a:latin typeface="Montserrat Medium" panose="00000600000000000000" pitchFamily="2" charset="0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2624" y="3076349"/>
            <a:ext cx="1771481" cy="181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6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216938" y="791570"/>
            <a:ext cx="1556836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4500" b="1" dirty="0" smtClean="0">
                <a:solidFill>
                  <a:schemeClr val="bg1"/>
                </a:solidFill>
                <a:latin typeface="+mj-lt"/>
              </a:rPr>
              <a:t>ASMA</a:t>
            </a:r>
            <a:endParaRPr lang="es-CO" sz="4500" b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98443" y="3398459"/>
            <a:ext cx="73218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ES" sz="2800" b="1" dirty="0">
                <a:latin typeface="+mj-lt"/>
              </a:rPr>
              <a:t>síntomas respiratorios recurrentes o persistentes como sibilancias, disnea, tos crónica (duración mayor a 8 semanas) que empeoran en la noche o madrugada y varían en intensidad y duración </a:t>
            </a:r>
            <a:endParaRPr lang="en-GB" sz="2800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69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298625" y="344370"/>
            <a:ext cx="3219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2800" b="1" dirty="0" smtClean="0">
                <a:solidFill>
                  <a:srgbClr val="FF0000"/>
                </a:solidFill>
                <a:latin typeface="+mj-lt"/>
              </a:rPr>
              <a:t>FACTORES DE RIESGO</a:t>
            </a:r>
            <a:endParaRPr lang="es-CO" sz="28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837365" y="2023279"/>
            <a:ext cx="2972372" cy="9962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 </a:t>
            </a:r>
            <a:r>
              <a:rPr lang="es-CO" b="1" dirty="0">
                <a:solidFill>
                  <a:schemeClr val="tx1"/>
                </a:solidFill>
              </a:rPr>
              <a:t>Antecedentes </a:t>
            </a:r>
            <a:r>
              <a:rPr lang="es-CO" b="1" dirty="0" smtClean="0">
                <a:solidFill>
                  <a:schemeClr val="tx1"/>
                </a:solidFill>
              </a:rPr>
              <a:t>familiares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7" name="Rectángulo redondeado 16"/>
          <p:cNvSpPr/>
          <p:nvPr/>
        </p:nvSpPr>
        <p:spPr>
          <a:xfrm>
            <a:off x="837365" y="4369578"/>
            <a:ext cx="2972372" cy="9962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rgbClr val="000000"/>
                </a:solidFill>
                <a:latin typeface="+mj-lt"/>
              </a:rPr>
              <a:t>infecciosos,</a:t>
            </a:r>
            <a:r>
              <a:rPr lang="es-CO" b="1" dirty="0" smtClean="0">
                <a:latin typeface="+mj-lt"/>
              </a:rPr>
              <a:t>. </a:t>
            </a:r>
            <a:endParaRPr lang="es-CO" b="1" dirty="0">
              <a:latin typeface="+mj-lt"/>
            </a:endParaRPr>
          </a:p>
        </p:txBody>
      </p:sp>
      <p:sp>
        <p:nvSpPr>
          <p:cNvPr id="18" name="Rectángulo redondeado 17"/>
          <p:cNvSpPr/>
          <p:nvPr/>
        </p:nvSpPr>
        <p:spPr>
          <a:xfrm>
            <a:off x="7911153" y="4278596"/>
            <a:ext cx="3296741" cy="1019031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 smtClean="0">
                <a:solidFill>
                  <a:schemeClr val="tx1"/>
                </a:solidFill>
                <a:latin typeface="+mj-lt"/>
              </a:rPr>
              <a:t>ambientales</a:t>
            </a:r>
            <a:endParaRPr lang="es-CO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ángulo redondeado 18"/>
          <p:cNvSpPr/>
          <p:nvPr/>
        </p:nvSpPr>
        <p:spPr>
          <a:xfrm>
            <a:off x="8073337" y="2023278"/>
            <a:ext cx="2972372" cy="99628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tx1"/>
                </a:solidFill>
                <a:latin typeface="+mj-lt"/>
              </a:rPr>
              <a:t>fisicos</a:t>
            </a:r>
            <a:endParaRPr lang="es-ES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365205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4567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087512" y="1120656"/>
            <a:ext cx="6499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+mj-lt"/>
              </a:rPr>
              <a:t> </a:t>
            </a:r>
            <a:endParaRPr lang="es-ES" sz="3600" dirty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524416" y="412770"/>
            <a:ext cx="81077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 dirty="0" smtClean="0">
                <a:solidFill>
                  <a:srgbClr val="FF0000"/>
                </a:solidFill>
              </a:rPr>
              <a:t>SÍNTOMAS Y SIGNOS RELACIONADOS</a:t>
            </a:r>
            <a:endParaRPr lang="es-CO" sz="4000" b="1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050" name="Picture 2" descr="https://tse3.explicit.bing.net/th?id=OIP.mfpbi6IdyO_hWHs1_4S1_wHaEr&amp;pid=Api&amp;P=0&amp;w=292&amp;h=1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566" y="2679806"/>
            <a:ext cx="4020058" cy="2546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dondear rectángulo de esquina sencilla 1"/>
          <p:cNvSpPr/>
          <p:nvPr/>
        </p:nvSpPr>
        <p:spPr>
          <a:xfrm>
            <a:off x="2579447" y="1294455"/>
            <a:ext cx="2251881" cy="900753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tos</a:t>
            </a:r>
          </a:p>
          <a:p>
            <a:pPr algn="ctr"/>
            <a:endParaRPr lang="es-CO" dirty="0"/>
          </a:p>
        </p:txBody>
      </p:sp>
      <p:sp>
        <p:nvSpPr>
          <p:cNvPr id="9" name="Redondear rectángulo de esquina sencilla 8"/>
          <p:cNvSpPr/>
          <p:nvPr/>
        </p:nvSpPr>
        <p:spPr>
          <a:xfrm>
            <a:off x="7738758" y="5501822"/>
            <a:ext cx="2251881" cy="900753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Dificultad respiratoria.</a:t>
            </a:r>
            <a:endParaRPr lang="es-ES" dirty="0"/>
          </a:p>
        </p:txBody>
      </p:sp>
      <p:sp>
        <p:nvSpPr>
          <p:cNvPr id="10" name="Redondear rectángulo de esquina sencilla 9"/>
          <p:cNvSpPr/>
          <p:nvPr/>
        </p:nvSpPr>
        <p:spPr>
          <a:xfrm>
            <a:off x="9171773" y="2840939"/>
            <a:ext cx="3020227" cy="1555431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Se desencadenan o empeoran con el ejercicio, la exposición a mascotas, al aire frío o húmedo, la risa y las emociones.</a:t>
            </a:r>
            <a:endParaRPr lang="es-CO" dirty="0"/>
          </a:p>
        </p:txBody>
      </p:sp>
      <p:sp>
        <p:nvSpPr>
          <p:cNvPr id="12" name="Redondear rectángulo de esquina sencilla 11"/>
          <p:cNvSpPr/>
          <p:nvPr/>
        </p:nvSpPr>
        <p:spPr>
          <a:xfrm>
            <a:off x="2757288" y="5574361"/>
            <a:ext cx="2251881" cy="900753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• Empeoran en la noche o en las madrugadas.</a:t>
            </a:r>
            <a:endParaRPr lang="es-CO" dirty="0">
              <a:solidFill>
                <a:srgbClr val="E20E18"/>
              </a:solidFill>
            </a:endParaRPr>
          </a:p>
        </p:txBody>
      </p:sp>
      <p:sp>
        <p:nvSpPr>
          <p:cNvPr id="13" name="Redondear rectángulo de esquina sencilla 12"/>
          <p:cNvSpPr/>
          <p:nvPr/>
        </p:nvSpPr>
        <p:spPr>
          <a:xfrm>
            <a:off x="7505439" y="1359018"/>
            <a:ext cx="2251881" cy="900753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sibilancias generalizadas</a:t>
            </a:r>
            <a:endParaRPr lang="es-ES" dirty="0"/>
          </a:p>
        </p:txBody>
      </p:sp>
      <p:sp>
        <p:nvSpPr>
          <p:cNvPr id="14" name="Redondear rectángulo de esquina sencilla 13"/>
          <p:cNvSpPr/>
          <p:nvPr/>
        </p:nvSpPr>
        <p:spPr>
          <a:xfrm>
            <a:off x="609232" y="3015339"/>
            <a:ext cx="2775413" cy="1597604"/>
          </a:xfrm>
          <a:prstGeom prst="round1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Presión torácica. En especial si los síntomas: • Son frecuentes y recurrentes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21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4837" y="1037560"/>
            <a:ext cx="64992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ES" sz="2800" dirty="0" smtClean="0"/>
              <a:t> </a:t>
            </a:r>
            <a:r>
              <a:rPr lang="es-ES" sz="2000" b="1" dirty="0">
                <a:latin typeface="+mj-lt"/>
              </a:rPr>
              <a:t>La presencia de más de uno de </a:t>
            </a:r>
            <a:r>
              <a:rPr lang="es-ES" sz="2000" b="1" dirty="0" smtClean="0">
                <a:latin typeface="+mj-lt"/>
              </a:rPr>
              <a:t>los </a:t>
            </a:r>
            <a:r>
              <a:rPr lang="es-ES" sz="2000" b="1" dirty="0">
                <a:latin typeface="+mj-lt"/>
              </a:rPr>
              <a:t>síntomas y </a:t>
            </a:r>
            <a:r>
              <a:rPr lang="es-ES" sz="2000" b="1" dirty="0" smtClean="0">
                <a:latin typeface="+mj-lt"/>
              </a:rPr>
              <a:t>signos Ocurren </a:t>
            </a:r>
            <a:r>
              <a:rPr lang="es-ES" sz="2000" b="1" dirty="0">
                <a:latin typeface="+mj-lt"/>
              </a:rPr>
              <a:t>sin necesidad de un cuadro infeccioso del tracto respiratorio superior que los acompañe</a:t>
            </a:r>
            <a:r>
              <a:rPr lang="es-ES" sz="2000" b="1" dirty="0" smtClean="0">
                <a:latin typeface="+mj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+mj-lt"/>
              </a:rPr>
              <a:t> Se </a:t>
            </a:r>
            <a:r>
              <a:rPr lang="es-ES" sz="2000" b="1" dirty="0">
                <a:latin typeface="+mj-lt"/>
              </a:rPr>
              <a:t>acompañan de </a:t>
            </a:r>
            <a:r>
              <a:rPr lang="es-ES" sz="2000" b="1" dirty="0" smtClean="0">
                <a:latin typeface="+mj-lt"/>
              </a:rPr>
              <a:t>a </a:t>
            </a:r>
            <a:r>
              <a:rPr lang="es-ES" sz="2000" b="1" dirty="0">
                <a:latin typeface="+mj-lt"/>
              </a:rPr>
              <a:t>la auscultación pulmonar</a:t>
            </a:r>
            <a:r>
              <a:rPr lang="es-ES" sz="2000" b="1" dirty="0" smtClean="0">
                <a:latin typeface="+mj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+mj-lt"/>
              </a:rPr>
              <a:t>  </a:t>
            </a:r>
            <a:r>
              <a:rPr lang="es-ES" sz="2000" b="1" dirty="0">
                <a:latin typeface="+mj-lt"/>
              </a:rPr>
              <a:t>Mejoran, </a:t>
            </a:r>
            <a:r>
              <a:rPr lang="es-ES" sz="2000" b="1" dirty="0" smtClean="0">
                <a:latin typeface="+mj-lt"/>
              </a:rPr>
              <a:t>a </a:t>
            </a:r>
            <a:r>
              <a:rPr lang="es-ES" sz="2000" b="1" dirty="0">
                <a:latin typeface="+mj-lt"/>
              </a:rPr>
              <a:t>igual que la función pulmonar, en respuesta a una adecuada terapia. </a:t>
            </a:r>
            <a:endParaRPr lang="es-ES" sz="2000" b="1" dirty="0" smtClean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CO" sz="2800" b="1" dirty="0" smtClean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298625" y="344370"/>
            <a:ext cx="2759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3600" b="1" dirty="0" smtClean="0">
                <a:solidFill>
                  <a:srgbClr val="FF0000"/>
                </a:solidFill>
                <a:latin typeface="+mj-lt"/>
              </a:rPr>
              <a:t>DIAGNOSTICO</a:t>
            </a:r>
            <a:endParaRPr lang="es-CO" sz="36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863989" y="291798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000" b="1" dirty="0">
                <a:solidFill>
                  <a:srgbClr val="000000"/>
                </a:solidFill>
                <a:latin typeface="+mj-lt"/>
              </a:rPr>
              <a:t>prueba diagnóstica una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espirometría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 pre y pos broncodilatador, si esta es positiva, el diagnóstico de asma está confirmado, </a:t>
            </a:r>
            <a:endParaRPr lang="es-ES" sz="2000" b="1" dirty="0" smtClean="0">
              <a:solidFill>
                <a:srgbClr val="000000"/>
              </a:solidFill>
              <a:latin typeface="+mj-lt"/>
            </a:endParaRPr>
          </a:p>
          <a:p>
            <a:pPr algn="just"/>
            <a:r>
              <a:rPr lang="es-ES" sz="2000" b="1" dirty="0" smtClean="0">
                <a:solidFill>
                  <a:srgbClr val="000000"/>
                </a:solidFill>
                <a:latin typeface="+mj-lt"/>
              </a:rPr>
              <a:t>en 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caso de que sea negativa, el paciente se debe someter a </a:t>
            </a:r>
            <a:r>
              <a:rPr lang="es-ES" sz="2000" b="1" dirty="0" smtClean="0">
                <a:solidFill>
                  <a:srgbClr val="000000"/>
                </a:solidFill>
                <a:latin typeface="+mj-lt"/>
              </a:rPr>
              <a:t>una. 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prueba de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broncoprovocación</a:t>
            </a:r>
            <a:r>
              <a:rPr lang="es-ES" dirty="0">
                <a:solidFill>
                  <a:srgbClr val="000000"/>
                </a:solidFill>
                <a:latin typeface="Cambria" panose="02040503050406030204" pitchFamily="18" charset="0"/>
              </a:rPr>
              <a:t>,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85023" y="5016853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000" b="1" dirty="0">
                <a:solidFill>
                  <a:srgbClr val="000000"/>
                </a:solidFill>
                <a:latin typeface="+mj-lt"/>
              </a:rPr>
              <a:t>prueba de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broncoprovocación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, de preferencia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metacolina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, si esta es negativa, se deben descartar diagnósticos diferenciales y derivar a la ruta correspondiente. Una prueba de </a:t>
            </a:r>
            <a:r>
              <a:rPr lang="es-ES" sz="2000" b="1" dirty="0" err="1">
                <a:solidFill>
                  <a:srgbClr val="000000"/>
                </a:solidFill>
                <a:latin typeface="+mj-lt"/>
              </a:rPr>
              <a:t>broncoprovocación</a:t>
            </a:r>
            <a:r>
              <a:rPr lang="es-ES" sz="2000" b="1" dirty="0">
                <a:solidFill>
                  <a:srgbClr val="000000"/>
                </a:solidFill>
                <a:latin typeface="+mj-lt"/>
              </a:rPr>
              <a:t> positiva hace el diagnóstico de asma</a:t>
            </a:r>
            <a:endParaRPr lang="es-CO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686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559083" y="1632154"/>
            <a:ext cx="6499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+mj-lt"/>
              </a:rPr>
              <a:t>radiografía de tórax</a:t>
            </a:r>
            <a:r>
              <a:rPr lang="es-ES" sz="3200" b="1" dirty="0" smtClean="0">
                <a:latin typeface="+mj-lt"/>
              </a:rPr>
              <a:t>, </a:t>
            </a:r>
          </a:p>
          <a:p>
            <a:r>
              <a:rPr lang="es-ES" sz="3200" b="1" dirty="0" smtClean="0">
                <a:latin typeface="+mj-lt"/>
              </a:rPr>
              <a:t>de</a:t>
            </a:r>
            <a:r>
              <a:rPr lang="es-CO" sz="3200" b="1" dirty="0" err="1" smtClean="0">
                <a:latin typeface="+mj-lt"/>
              </a:rPr>
              <a:t>rmatitis</a:t>
            </a:r>
            <a:r>
              <a:rPr lang="es-CO" sz="3200" b="1" dirty="0" smtClean="0">
                <a:latin typeface="+mj-lt"/>
              </a:rPr>
              <a:t> </a:t>
            </a:r>
            <a:r>
              <a:rPr lang="es-CO" sz="3200" b="1" dirty="0">
                <a:latin typeface="+mj-lt"/>
              </a:rPr>
              <a:t>atópica</a:t>
            </a:r>
            <a:r>
              <a:rPr lang="es-ES" sz="3200" b="1" dirty="0" smtClean="0">
                <a:latin typeface="+mj-lt"/>
              </a:rPr>
              <a:t> </a:t>
            </a:r>
          </a:p>
          <a:p>
            <a:r>
              <a:rPr lang="es-ES" sz="3200" b="1" dirty="0" smtClean="0">
                <a:latin typeface="+mj-lt"/>
              </a:rPr>
              <a:t>niveles </a:t>
            </a:r>
            <a:r>
              <a:rPr lang="es-ES" sz="3200" b="1" dirty="0">
                <a:latin typeface="+mj-lt"/>
              </a:rPr>
              <a:t>de </a:t>
            </a:r>
            <a:r>
              <a:rPr lang="es-ES" sz="3200" b="1" dirty="0" err="1" smtClean="0">
                <a:latin typeface="+mj-lt"/>
              </a:rPr>
              <a:t>eosinofilia</a:t>
            </a:r>
            <a:r>
              <a:rPr lang="es-ES" sz="3200" b="1" dirty="0" smtClean="0">
                <a:latin typeface="+mj-lt"/>
              </a:rPr>
              <a:t> 4</a:t>
            </a:r>
            <a:r>
              <a:rPr lang="es-ES" dirty="0" smtClean="0"/>
              <a:t>%</a:t>
            </a:r>
            <a:endParaRPr lang="es-CO" b="1" dirty="0" smtClean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4298625" y="344370"/>
            <a:ext cx="2759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3600" b="1" dirty="0" smtClean="0">
                <a:solidFill>
                  <a:srgbClr val="FF0000"/>
                </a:solidFill>
                <a:latin typeface="+mj-lt"/>
              </a:rPr>
              <a:t>DIAGNOSTICO</a:t>
            </a:r>
            <a:endParaRPr lang="es-CO" sz="36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7866081" y="2095888"/>
            <a:ext cx="3725839" cy="257942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/>
              <a:t> </a:t>
            </a:r>
            <a:r>
              <a:rPr lang="es-ES" sz="2000" b="1" dirty="0">
                <a:solidFill>
                  <a:schemeClr val="tx1"/>
                </a:solidFill>
                <a:latin typeface="+mj-lt"/>
              </a:rPr>
              <a:t>Índice predictor de asma positivo: tres o más episodios de sibilancias de más de un día de duración en el último año con alteración del sueño</a:t>
            </a:r>
            <a:endParaRPr lang="es-CO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687010" y="4028976"/>
            <a:ext cx="3329426" cy="2811439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b="1" dirty="0" smtClean="0">
                <a:solidFill>
                  <a:schemeClr val="tx1"/>
                </a:solidFill>
                <a:latin typeface="+mj-lt"/>
              </a:rPr>
              <a:t>D</a:t>
            </a:r>
            <a:r>
              <a:rPr lang="es-419" b="1" dirty="0" smtClean="0">
                <a:solidFill>
                  <a:schemeClr val="tx1"/>
                </a:solidFill>
                <a:latin typeface="+mj-lt"/>
              </a:rPr>
              <a:t>iagnostico diferencial:</a:t>
            </a:r>
          </a:p>
          <a:p>
            <a:r>
              <a:rPr lang="es-CO" b="1" dirty="0" smtClean="0">
                <a:solidFill>
                  <a:schemeClr val="tx1"/>
                </a:solidFill>
                <a:latin typeface="+mj-lt"/>
              </a:rPr>
              <a:t>F</a:t>
            </a:r>
            <a:r>
              <a:rPr lang="es-419" b="1" dirty="0" smtClean="0">
                <a:solidFill>
                  <a:schemeClr val="tx1"/>
                </a:solidFill>
                <a:latin typeface="+mj-lt"/>
              </a:rPr>
              <a:t>ibrosis quistica</a:t>
            </a:r>
          </a:p>
          <a:p>
            <a:r>
              <a:rPr lang="es-CO" b="1" dirty="0" smtClean="0">
                <a:solidFill>
                  <a:schemeClr val="tx1"/>
                </a:solidFill>
                <a:latin typeface="+mj-lt"/>
              </a:rPr>
              <a:t>R</a:t>
            </a:r>
            <a:r>
              <a:rPr lang="es-419" b="1" dirty="0" smtClean="0">
                <a:solidFill>
                  <a:schemeClr val="tx1"/>
                </a:solidFill>
                <a:latin typeface="+mj-lt"/>
              </a:rPr>
              <a:t>eflujo gastroesofagico</a:t>
            </a:r>
            <a:endParaRPr lang="es-ES" dirty="0">
              <a:solidFill>
                <a:schemeClr val="tx1"/>
              </a:solidFill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178263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129050" y="344370"/>
            <a:ext cx="8720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3600" dirty="0" smtClean="0">
                <a:solidFill>
                  <a:srgbClr val="FF0000"/>
                </a:solidFill>
              </a:rPr>
              <a:t>RECOMENDACIONES</a:t>
            </a:r>
            <a:r>
              <a:rPr lang="es-ES" sz="3600" dirty="0" smtClean="0"/>
              <a:t> </a:t>
            </a:r>
            <a:endParaRPr lang="es-CO" sz="36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59307" y="1869743"/>
            <a:ext cx="5090615" cy="384136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dirty="0" smtClean="0"/>
              <a:t> </a:t>
            </a:r>
            <a:r>
              <a:rPr lang="es-ES" sz="2000" dirty="0"/>
              <a:t>vacunas a los niños con asma en su forma habitual, independiente de alguna </a:t>
            </a:r>
            <a:r>
              <a:rPr lang="es-ES" sz="2000" dirty="0" smtClean="0"/>
              <a:t>consideración </a:t>
            </a:r>
            <a:r>
              <a:rPr lang="es-ES" sz="2000" dirty="0"/>
              <a:t>relacionada con la presencia de su enfermedad </a:t>
            </a:r>
            <a:r>
              <a:rPr lang="es-ES" sz="2000" dirty="0" smtClean="0"/>
              <a:t> </a:t>
            </a:r>
            <a:r>
              <a:rPr lang="es-ES" sz="2000" dirty="0"/>
              <a:t>• </a:t>
            </a:r>
            <a:r>
              <a:rPr lang="es-ES" sz="2000" dirty="0" smtClean="0"/>
              <a:t> </a:t>
            </a:r>
            <a:r>
              <a:rPr lang="es-ES" sz="2000" dirty="0"/>
              <a:t>anualmente la vacuna de influenza inactivada a los pacientes con diagnóstico de asma; es seguro administrarla a niños mayores de 6 meses y adultos</a:t>
            </a:r>
            <a:endParaRPr lang="es-ES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3012280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4713145" y="2142562"/>
            <a:ext cx="2395365" cy="57685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dirty="0" smtClean="0"/>
              <a:t>E</a:t>
            </a:r>
            <a:r>
              <a:rPr lang="es-419" dirty="0" smtClean="0"/>
              <a:t>stadio clinico</a:t>
            </a:r>
            <a:endParaRPr lang="es-CO" dirty="0"/>
          </a:p>
          <a:p>
            <a:endParaRPr lang="es-CO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712076" y="2719412"/>
            <a:ext cx="2395365" cy="57685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corticoides</a:t>
            </a:r>
            <a:endParaRPr lang="es-CO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4077444" y="4049280"/>
            <a:ext cx="2395365" cy="57685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 smtClean="0"/>
              <a:t>B2 agonistas</a:t>
            </a:r>
            <a:endParaRPr lang="es-CO" dirty="0"/>
          </a:p>
        </p:txBody>
      </p:sp>
      <p:sp>
        <p:nvSpPr>
          <p:cNvPr id="16" name="Rectángulo redondeado 15"/>
          <p:cNvSpPr/>
          <p:nvPr/>
        </p:nvSpPr>
        <p:spPr>
          <a:xfrm>
            <a:off x="2317780" y="3337467"/>
            <a:ext cx="2395365" cy="57685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/>
              <a:t>corticoides orales </a:t>
            </a:r>
            <a:endParaRPr lang="es-CO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6157532" y="5015699"/>
            <a:ext cx="2395365" cy="57685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2000" dirty="0"/>
              <a:t>modulador de </a:t>
            </a:r>
            <a:r>
              <a:rPr lang="es-ES" sz="2000" dirty="0" err="1"/>
              <a:t>leucotrienos</a:t>
            </a:r>
            <a:endParaRPr lang="es-CO" sz="2000" dirty="0">
              <a:latin typeface="+mj-lt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3835021" y="52502"/>
            <a:ext cx="3841844" cy="116214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TRATAMIENTO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2" name="Flecha abajo 1"/>
          <p:cNvSpPr/>
          <p:nvPr/>
        </p:nvSpPr>
        <p:spPr>
          <a:xfrm>
            <a:off x="5650173" y="1555845"/>
            <a:ext cx="204717" cy="4503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9695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" y="52502"/>
            <a:ext cx="827314" cy="163017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025615" y="990701"/>
            <a:ext cx="6499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>
                <a:latin typeface="+mj-lt"/>
              </a:rPr>
              <a:t>N</a:t>
            </a:r>
            <a:r>
              <a:rPr lang="es-419" sz="3600" dirty="0" smtClean="0">
                <a:latin typeface="+mj-lt"/>
              </a:rPr>
              <a:t>utricion</a:t>
            </a:r>
          </a:p>
          <a:p>
            <a:r>
              <a:rPr lang="es-CO" sz="3600" b="1" dirty="0" smtClean="0">
                <a:latin typeface="+mj-lt"/>
              </a:rPr>
              <a:t>E</a:t>
            </a:r>
            <a:r>
              <a:rPr lang="es-419" sz="3600" b="1" dirty="0" smtClean="0">
                <a:latin typeface="+mj-lt"/>
              </a:rPr>
              <a:t>ducacion a la familia </a:t>
            </a:r>
          </a:p>
          <a:p>
            <a:r>
              <a:rPr lang="es-CO" sz="3600" b="1" dirty="0" smtClean="0">
                <a:latin typeface="+mj-lt"/>
              </a:rPr>
              <a:t>A</a:t>
            </a:r>
            <a:r>
              <a:rPr lang="es-419" sz="3600" b="1" dirty="0" smtClean="0">
                <a:latin typeface="+mj-lt"/>
              </a:rPr>
              <a:t>mbiente laboral o educativo</a:t>
            </a:r>
          </a:p>
          <a:p>
            <a:r>
              <a:rPr lang="es-CO" sz="3600" b="1" dirty="0" smtClean="0">
                <a:latin typeface="+mj-lt"/>
              </a:rPr>
              <a:t>A</a:t>
            </a:r>
            <a:r>
              <a:rPr lang="es-419" sz="3600" b="1" dirty="0" smtClean="0">
                <a:latin typeface="+mj-lt"/>
              </a:rPr>
              <a:t>uto cuidado</a:t>
            </a:r>
          </a:p>
          <a:p>
            <a:r>
              <a:rPr lang="es-CO" sz="3600" b="1" dirty="0" smtClean="0">
                <a:latin typeface="+mj-lt"/>
              </a:rPr>
              <a:t>A</a:t>
            </a:r>
            <a:r>
              <a:rPr lang="es-419" sz="3600" b="1" dirty="0" smtClean="0">
                <a:latin typeface="+mj-lt"/>
              </a:rPr>
              <a:t>ctividad fisica</a:t>
            </a:r>
          </a:p>
          <a:p>
            <a:r>
              <a:rPr lang="es-CO" sz="3600" b="1" dirty="0" smtClean="0">
                <a:latin typeface="+mj-lt"/>
              </a:rPr>
              <a:t>I</a:t>
            </a:r>
            <a:r>
              <a:rPr lang="es-419" sz="3600" b="1" dirty="0" smtClean="0">
                <a:latin typeface="+mj-lt"/>
              </a:rPr>
              <a:t>dentificar desencadenantes</a:t>
            </a:r>
            <a:endParaRPr lang="es-CO" sz="3600" b="1" dirty="0" smtClean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52634" y="4028976"/>
            <a:ext cx="184731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O" sz="4500" dirty="0" smtClean="0">
              <a:solidFill>
                <a:srgbClr val="E20E18"/>
              </a:solidFill>
              <a:latin typeface="Montserrat Black" panose="00000A00000000000000" pitchFamily="2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937563" y="221258"/>
            <a:ext cx="61154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419" sz="3600" b="1" dirty="0" smtClean="0">
                <a:solidFill>
                  <a:srgbClr val="FF0000"/>
                </a:solidFill>
                <a:latin typeface="+mj-lt"/>
              </a:rPr>
              <a:t>MEDIDAS NO FARMACOLOGICAS</a:t>
            </a:r>
            <a:endParaRPr lang="es-CO" sz="3600" b="1" dirty="0" smtClean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2" name="Picture 2" descr="https://www.sportlife.es/media/cache/big/upload/images/article/5cf2a0620ce694a4358b4886/5cf4d14a0ee694df56349930-meditacion-mindfulness-estudios-cientificos-beneficios-meditacio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291" y="5018980"/>
            <a:ext cx="2713968" cy="1576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652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429</Words>
  <Application>Microsoft Office PowerPoint</Application>
  <PresentationFormat>Panorámica</PresentationFormat>
  <Paragraphs>55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Arial</vt:lpstr>
      <vt:lpstr>ArialMT</vt:lpstr>
      <vt:lpstr>Calibri</vt:lpstr>
      <vt:lpstr>Calibri Light</vt:lpstr>
      <vt:lpstr>Cambria</vt:lpstr>
      <vt:lpstr>Cambria Math</vt:lpstr>
      <vt:lpstr>Montserrat Black</vt:lpstr>
      <vt:lpstr>Montserrat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Cuenta Microsoft</cp:lastModifiedBy>
  <cp:revision>33</cp:revision>
  <dcterms:created xsi:type="dcterms:W3CDTF">2020-08-01T22:10:19Z</dcterms:created>
  <dcterms:modified xsi:type="dcterms:W3CDTF">2021-04-19T11:57:12Z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267737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