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8" r:id="rId4"/>
    <p:sldId id="276" r:id="rId5"/>
    <p:sldId id="360" r:id="rId6"/>
    <p:sldId id="383" r:id="rId7"/>
    <p:sldId id="410" r:id="rId8"/>
    <p:sldId id="271" r:id="rId9"/>
    <p:sldId id="361" r:id="rId10"/>
    <p:sldId id="411" r:id="rId11"/>
    <p:sldId id="269" r:id="rId12"/>
    <p:sldId id="274" r:id="rId13"/>
    <p:sldId id="281" r:id="rId14"/>
    <p:sldId id="283" r:id="rId15"/>
    <p:sldId id="296" r:id="rId16"/>
    <p:sldId id="346" r:id="rId17"/>
    <p:sldId id="348" r:id="rId18"/>
    <p:sldId id="388" r:id="rId19"/>
    <p:sldId id="349" r:id="rId20"/>
    <p:sldId id="389" r:id="rId21"/>
    <p:sldId id="350" r:id="rId22"/>
    <p:sldId id="415" r:id="rId23"/>
    <p:sldId id="418" r:id="rId24"/>
    <p:sldId id="417" r:id="rId25"/>
    <p:sldId id="416" r:id="rId26"/>
    <p:sldId id="387" r:id="rId27"/>
    <p:sldId id="402" r:id="rId28"/>
    <p:sldId id="404" r:id="rId29"/>
    <p:sldId id="406" r:id="rId30"/>
    <p:sldId id="405" r:id="rId31"/>
    <p:sldId id="260" r:id="rId3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2C909B"/>
            </a:solidFill>
          </c:spPr>
          <c:explosion val="25"/>
          <c:val>
            <c:numRef>
              <c:f>Hoja1!$D$4:$D$16</c:f>
              <c:numCache>
                <c:formatCode>General</c:formatCode>
                <c:ptCount val="13"/>
                <c:pt idx="0">
                  <c:v>7.6899999999999995</c:v>
                </c:pt>
                <c:pt idx="1">
                  <c:v>7.6899999999999995</c:v>
                </c:pt>
                <c:pt idx="2">
                  <c:v>7.6899999999999995</c:v>
                </c:pt>
                <c:pt idx="3">
                  <c:v>7.6899999999999995</c:v>
                </c:pt>
                <c:pt idx="4">
                  <c:v>7.6899999999999995</c:v>
                </c:pt>
                <c:pt idx="5">
                  <c:v>7.6899999999999995</c:v>
                </c:pt>
                <c:pt idx="6">
                  <c:v>7.6899999999999995</c:v>
                </c:pt>
                <c:pt idx="7">
                  <c:v>7.6899999999999995</c:v>
                </c:pt>
                <c:pt idx="8">
                  <c:v>7.6899999999999995</c:v>
                </c:pt>
                <c:pt idx="9">
                  <c:v>7.6899999999999995</c:v>
                </c:pt>
                <c:pt idx="10">
                  <c:v>7.6899999999999995</c:v>
                </c:pt>
                <c:pt idx="11">
                  <c:v>7.6899999999999995</c:v>
                </c:pt>
                <c:pt idx="12">
                  <c:v>7.6899999999999995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8-4A8B-B0EA-638622127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DD8-4DFC-9022-10E9413A2AF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DD8-4DFC-9022-10E9413A2AF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6DD8-4DFC-9022-10E9413A2AF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6DD8-4DFC-9022-10E9413A2AFF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6DD8-4DFC-9022-10E9413A2AFF}"/>
              </c:ext>
            </c:extLst>
          </c:dPt>
          <c:val>
            <c:numRef>
              <c:f>Hoja1!$C$3:$C$7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D8-4DFC-9022-10E9413A2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D24F-738D-493D-ACE2-BE0A1464C620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0A844-03BD-4CF3-961B-B6D0B20B7F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82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844-03BD-4CF3-961B-B6D0B20B7F7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0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</a:t>
            </a:r>
            <a:r>
              <a:rPr lang="es-C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intervenciones poblacionales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hacen referencia </a:t>
            </a:r>
            <a:r>
              <a:rPr lang="es-C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intervenciones de políticas y programas que operan dentro o fuera del sector salud y que tienen un potencial de impactar la salud a nivel poblacional... se entiende por impacto poblacional el que modifica las condiciones de riesgo para toda la población en cohortes sucesivas</a:t>
            </a:r>
            <a:r>
              <a:rPr lang="es-CO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modificar </a:t>
            </a:r>
            <a:r>
              <a:rPr lang="es-C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contextos sociales, físicos, económicos o legislativos para que estos favorezcan los cambios de comportamientos deseados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05-4548-4CCC-BC29-DB62977ACD68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679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</a:t>
            </a:r>
            <a:r>
              <a:rPr lang="es-C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intervenciones poblacionales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hacen referencia </a:t>
            </a:r>
            <a:r>
              <a:rPr lang="es-C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intervenciones de políticas y programas que operan dentro o fuera del sector salud y que tienen un potencial de impactar la salud a nivel poblacional... se entiende por impacto poblacional el que modifica las condiciones de riesgo para toda la población en cohortes sucesivas</a:t>
            </a:r>
            <a:r>
              <a:rPr lang="es-CO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modificar </a:t>
            </a:r>
            <a:r>
              <a:rPr lang="es-C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contextos sociales, físicos, económicos o legislativos para que estos favorezcan los cambios de comportamientos deseados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05-4548-4CCC-BC29-DB62977ACD68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76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0A844-03BD-4CF3-961B-B6D0B20B7F7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94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7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78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7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3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413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23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8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60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1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708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3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9623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30/05/2021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72345-ABDB-4B77-852D-E957F202E84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DF069-44BA-4FE1-9347-D1BECC80587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67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0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6.jpe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4.pn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pn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6.pn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7.pn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8.pn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chart" Target="../charts/chart1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chart" Target="../charts/chart2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24" Type="http://schemas.openxmlformats.org/officeDocument/2006/relationships/image" Target="../media/image9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1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543" y="1185427"/>
            <a:ext cx="1998456" cy="236545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094" y="1270778"/>
            <a:ext cx="1822862" cy="22801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788" y="3810000"/>
            <a:ext cx="3092120" cy="1759527"/>
          </a:xfrm>
          <a:prstGeom prst="rect">
            <a:avLst/>
          </a:prstGeom>
        </p:spPr>
      </p:pic>
      <p:sp>
        <p:nvSpPr>
          <p:cNvPr id="8" name="73 Rectángulo"/>
          <p:cNvSpPr/>
          <p:nvPr/>
        </p:nvSpPr>
        <p:spPr>
          <a:xfrm>
            <a:off x="1332411" y="411171"/>
            <a:ext cx="5331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Resolución 3280 de 2018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839788" y="1185427"/>
            <a:ext cx="6222194" cy="5261402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 APS a toda la población.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para familia </a:t>
            </a: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y comunidades con características o situaciones similares.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Priorización poblaciones de alto riesgo.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integral enfoque curso de 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Integralidad atención preventiva DT y 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Mejoramiento calidad de 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autocuidado salud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Orientación planificación familiar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Orientación mejorar salud 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Acceso a servicios de salud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Tamizajes según factores riesgo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4200" dirty="0">
                <a:latin typeface="Arial" panose="020B0604020202020204" pitchFamily="34" charset="0"/>
                <a:cs typeface="Arial" panose="020B0604020202020204" pitchFamily="34" charset="0"/>
              </a:rPr>
              <a:t>Exámenes Diagnósticos complementarios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2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5FF6812-2FCD-4FE2-87EF-221D9CA7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579" y="1195754"/>
            <a:ext cx="3296422" cy="50925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5" y="0"/>
            <a:ext cx="12144286" cy="681703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42310"/>
            <a:ext cx="79248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8" y="2904499"/>
            <a:ext cx="7648767" cy="171694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4" y="2965343"/>
            <a:ext cx="7434796" cy="16323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4" y="2341418"/>
            <a:ext cx="1093249" cy="43887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902" y="2169597"/>
            <a:ext cx="1216213" cy="6523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2293" y="2318071"/>
            <a:ext cx="1466352" cy="4622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912" y="2318069"/>
            <a:ext cx="1322947" cy="50431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5782" y="2308694"/>
            <a:ext cx="1737249" cy="523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3032" y="2334859"/>
            <a:ext cx="968494" cy="50385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0030FCF-AEB7-4087-B245-B57E697E2D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092" y="4658529"/>
            <a:ext cx="6080926" cy="8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73 Rectángulo"/>
          <p:cNvSpPr/>
          <p:nvPr/>
        </p:nvSpPr>
        <p:spPr>
          <a:xfrm>
            <a:off x="1332412" y="317323"/>
            <a:ext cx="9555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BUCAL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MATERNO PERINATAL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(GESTANTE Y RECIEN NACIDOS)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425" y="1539897"/>
            <a:ext cx="2582153" cy="351152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47114" y="1539897"/>
            <a:ext cx="50500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3 Consulta Control Salud Bucal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Educación en salud Bucal Gestante.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Detartraje según criterio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Barniz de Flúor (menores 18 años).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Apoyo y Educación sobre Lactancia materna Exclusiva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Exámen Estomatognático al recién nacido (parto hasta 7 días)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174" y="1539896"/>
            <a:ext cx="2755577" cy="40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73 Rectángulo"/>
          <p:cNvSpPr/>
          <p:nvPr/>
        </p:nvSpPr>
        <p:spPr>
          <a:xfrm>
            <a:off x="827315" y="411171"/>
            <a:ext cx="10618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BUCAL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MATERNO PERINATAL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(GESTANTE Y RECIEN NACIDOS)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456" y="4066925"/>
            <a:ext cx="2270702" cy="2036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683" y="1571624"/>
            <a:ext cx="2679680" cy="4219576"/>
          </a:xfrm>
          <a:prstGeom prst="rect">
            <a:avLst/>
          </a:prstGeom>
        </p:spPr>
      </p:pic>
      <p:sp>
        <p:nvSpPr>
          <p:cNvPr id="9" name="32 CuadroTexto"/>
          <p:cNvSpPr txBox="1"/>
          <p:nvPr/>
        </p:nvSpPr>
        <p:spPr>
          <a:xfrm>
            <a:off x="6677890" y="1365278"/>
            <a:ext cx="4767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Presencia de Hábitos Nocivos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Consultas Medicina Familiar y enfermería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Educación en salud para el lactante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Micronutrientes en polvo madre.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nutricional del lactante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609" y="1845600"/>
            <a:ext cx="1824780" cy="19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2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170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77" y="387926"/>
            <a:ext cx="6922783" cy="5153891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 rot="19385904">
            <a:off x="8416607" y="2684097"/>
            <a:ext cx="4056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BUCAL PRIMERA INFANCIA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9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73 Rectángulo"/>
          <p:cNvSpPr/>
          <p:nvPr/>
        </p:nvSpPr>
        <p:spPr>
          <a:xfrm>
            <a:off x="827315" y="411171"/>
            <a:ext cx="992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SALUD BUCAL PRIMERA</a:t>
            </a:r>
            <a:r>
              <a:rPr kumimoji="0" lang="es-CO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INFANCIA (7 días a 5 años) 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2 CuadroTexto"/>
          <p:cNvSpPr txBox="1"/>
          <p:nvPr/>
        </p:nvSpPr>
        <p:spPr>
          <a:xfrm>
            <a:off x="6248398" y="1365278"/>
            <a:ext cx="5197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Consulta odontológica  1 vez desde  6 meses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Flúor barniz cada 6 meses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Control placa bacteriana cada 6 meses desde el año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Profilaxis cada 6 meses desde el año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Sellantes desde los 3 años de edad a </a:t>
            </a:r>
            <a:r>
              <a:rPr lang="es-CO" sz="2400" u="sng" dirty="0">
                <a:latin typeface="Arial" panose="020B0604020202020204" pitchFamily="34" charset="0"/>
                <a:cs typeface="Arial" panose="020B0604020202020204" pitchFamily="34" charset="0"/>
              </a:rPr>
              <a:t>criterio Odontólogo.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23" y="1164397"/>
            <a:ext cx="2250733" cy="29925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209" y="2660687"/>
            <a:ext cx="2435336" cy="33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73 Rectángulo"/>
          <p:cNvSpPr/>
          <p:nvPr/>
        </p:nvSpPr>
        <p:spPr>
          <a:xfrm>
            <a:off x="827315" y="411171"/>
            <a:ext cx="992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SALUD BUCAL PRIMERA</a:t>
            </a:r>
            <a:r>
              <a:rPr kumimoji="0" lang="es-CO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INFANCIA (7 días a 5 años) 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2 CuadroTexto"/>
          <p:cNvSpPr txBox="1"/>
          <p:nvPr/>
        </p:nvSpPr>
        <p:spPr>
          <a:xfrm>
            <a:off x="5480805" y="1365278"/>
            <a:ext cx="5965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Capacitación a padres y cuidadores en autocuidado salud bucal.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Valoración Estomatológica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Adaptación a la Consulta Odontológica.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Integralidad con Crecimiento y Desarrollo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Valoración nutricional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Articulacion con Fonoaudiología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Vacunación según esquema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51" y="1262603"/>
            <a:ext cx="1937985" cy="23648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372" y="1702190"/>
            <a:ext cx="1845586" cy="37565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DBDBAC-F11A-4C7F-829B-9E973E06E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481" y="3774500"/>
            <a:ext cx="2066723" cy="26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17030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 rot="18446080">
            <a:off x="9061172" y="2386981"/>
            <a:ext cx="3254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SALUD BUCAL INFANCIA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55" y="942109"/>
            <a:ext cx="4849090" cy="4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6" y="4293573"/>
            <a:ext cx="2964873" cy="15847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629" y="1795352"/>
            <a:ext cx="3132008" cy="23333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721" y="5878286"/>
            <a:ext cx="2670279" cy="979714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77333" y="1357746"/>
            <a:ext cx="7029753" cy="46836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Consulta odontológica de control cada 6 meses.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Sellantes a criterio Odontólogo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Control Bioplaca y profilaxis cada 6 meses.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Barniz de flúor cada 6 meses.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Articulacion Nutricional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Articulacion Rutas de Atención 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Examen Estomatológico: 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Valoración de hábitos, estructuras dentomaxilofaciales, anormalidades.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Pautas autoexamen bucal </a:t>
            </a:r>
          </a:p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Educación en Salud Bucal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1260764" y="365126"/>
            <a:ext cx="9254836" cy="829966"/>
          </a:xfrm>
        </p:spPr>
        <p:txBody>
          <a:bodyPr>
            <a:normAutofit fontScale="90000"/>
          </a:bodyPr>
          <a:lstStyle/>
          <a:p>
            <a:pPr marL="457200" lvl="0" indent="-457200" algn="ctr"/>
            <a:r>
              <a:rPr lang="es-CO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BUCAL INFANCIA</a:t>
            </a:r>
            <a:r>
              <a:rPr lang="es-CO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A 11 AÑOS)</a:t>
            </a:r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7906"/>
            <a:ext cx="829128" cy="162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371750" y="928485"/>
            <a:ext cx="445077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17030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 rot="18446080">
            <a:off x="8727619" y="2556103"/>
            <a:ext cx="3663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SALUD BUCAL ADOLESCENCIA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8" y="1419836"/>
            <a:ext cx="5112327" cy="35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944734" y="2476557"/>
            <a:ext cx="56361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SALUD BUCAL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(RESOLUCION 3280 de 2018)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03685" y="4394308"/>
            <a:ext cx="7305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Dubys Bernal Arias</a:t>
            </a:r>
          </a:p>
          <a:p>
            <a:r>
              <a:rPr lang="es-C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Salud Bucal Asistencia Técnica</a:t>
            </a:r>
          </a:p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Odontóloga, Esp. Gerencia y Auditoria en Salud.</a:t>
            </a:r>
          </a:p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Esp. Habilitación Prestadores de Salud</a:t>
            </a:r>
          </a:p>
        </p:txBody>
      </p:sp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04" y="1717964"/>
            <a:ext cx="2875380" cy="3024045"/>
          </a:xfrm>
          <a:prstGeom prst="rect">
            <a:avLst/>
          </a:prstGeom>
        </p:spPr>
      </p:pic>
      <p:sp>
        <p:nvSpPr>
          <p:cNvPr id="45" name="73 Rectángulo"/>
          <p:cNvSpPr/>
          <p:nvPr/>
        </p:nvSpPr>
        <p:spPr>
          <a:xfrm>
            <a:off x="1332411" y="411171"/>
            <a:ext cx="9781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es-CO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BUCAL ADOLESCENCIA </a:t>
            </a:r>
          </a:p>
          <a:p>
            <a:pPr marL="457200" lvl="0" indent="-457200" algn="ctr"/>
            <a:r>
              <a:rPr lang="es-CO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A 17 AÑOS)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721" y="5878286"/>
            <a:ext cx="2670279" cy="979714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332411" y="1482436"/>
            <a:ext cx="6952414" cy="45450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Control Odontológico ANUAL</a:t>
            </a: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Control placa bacteriana y profilaxis cada 6 meses.</a:t>
            </a: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Aplicación flúor en barniz cada 6 meses</a:t>
            </a:r>
          </a:p>
          <a:p>
            <a:pPr marL="0" indent="0" algn="just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Examen estomatológico:</a:t>
            </a: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Valoración presencia de Hábitos, estructuras dentomaxilofaciales, anormalidades.</a:t>
            </a: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Educación individual autoexamen y autocuidado Salud Bucal.</a:t>
            </a: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Pautas Autocuidado en salud Integral</a:t>
            </a: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Articulacion RIAS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0385"/>
            <a:ext cx="829128" cy="1627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762" y="1220498"/>
            <a:ext cx="337142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637308" cy="1630175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2" y="328427"/>
            <a:ext cx="4320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5DF6A7-652B-4A36-AA19-8448681ED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09" y="851647"/>
            <a:ext cx="10599609" cy="47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6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637308" cy="1630175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2" y="328427"/>
            <a:ext cx="4320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09C77A-BDAF-411D-AEF9-E40C7602A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" y="851647"/>
            <a:ext cx="10582275" cy="48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637308" cy="1630175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2" y="328427"/>
            <a:ext cx="4320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F690BC-DE83-445C-96E5-5FCE7766A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8" y="851647"/>
            <a:ext cx="11038877" cy="46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637308" cy="1630175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1" y="328427"/>
            <a:ext cx="9103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SALUD BUCAL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C577C9-D7CE-40A8-B00E-2BCB12A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 DE CONTROL POR CURSO DE VIDA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PLACA BACTERIANA- Desde 1 años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APLICACIÓN BARNIZ DE FLUOR- Desde 1 a 17 años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APLICACIÓN SELLANTES- DE 2 a 15 años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REALIZACION DETARTRAJE SUPRAGINGIVAL – Desde 12 años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Conservación dentaria – Exodoncias por curso de vida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Atención gestantes </a:t>
            </a:r>
            <a:endParaRPr lang="es-CO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004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21" y="5878286"/>
            <a:ext cx="2670279" cy="979714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77334" y="1365278"/>
            <a:ext cx="5187890" cy="481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9" y="1011738"/>
            <a:ext cx="576698" cy="1627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1258886"/>
            <a:ext cx="360218" cy="11334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5" y="168813"/>
            <a:ext cx="10837332" cy="58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21" y="5878286"/>
            <a:ext cx="2670279" cy="979714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77334" y="1365278"/>
            <a:ext cx="5187890" cy="481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9" y="1011738"/>
            <a:ext cx="576698" cy="1627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1258886"/>
            <a:ext cx="360218" cy="1133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02" y="528067"/>
            <a:ext cx="10501745" cy="53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21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21" y="5878286"/>
            <a:ext cx="2670279" cy="979714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77334" y="1365278"/>
            <a:ext cx="5187890" cy="481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9" y="1011738"/>
            <a:ext cx="576698" cy="1627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1258886"/>
            <a:ext cx="360218" cy="1133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64" y="318655"/>
            <a:ext cx="10681853" cy="55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21" y="5878286"/>
            <a:ext cx="2670279" cy="979714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77334" y="1365278"/>
            <a:ext cx="5187890" cy="481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9" y="1011738"/>
            <a:ext cx="576698" cy="1627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1258886"/>
            <a:ext cx="360218" cy="1133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92" y="332510"/>
            <a:ext cx="10543308" cy="55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50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21" y="5878286"/>
            <a:ext cx="2670279" cy="979714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77334" y="1365278"/>
            <a:ext cx="5187890" cy="481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9" y="1011738"/>
            <a:ext cx="576698" cy="1627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1258886"/>
            <a:ext cx="360218" cy="1133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73" y="429492"/>
            <a:ext cx="10432471" cy="54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332510"/>
            <a:ext cx="10671958" cy="53062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4934773-D313-44A8-A07C-4769FD7B7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278" y="5638800"/>
            <a:ext cx="552345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0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2" y="1233055"/>
            <a:ext cx="7592291" cy="48075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rot="18908312">
            <a:off x="7462855" y="3005877"/>
            <a:ext cx="42606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" panose="020B0604020202020204" pitchFamily="34" charset="0"/>
                <a:cs typeface="Arial" panose="020B0604020202020204" pitchFamily="34" charset="0"/>
              </a:rPr>
              <a:t>Muchas Gracias 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53" y="62960"/>
            <a:ext cx="10529455" cy="49246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24B8D40-7C26-46D3-8643-C818C1AF5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647" y="5368202"/>
            <a:ext cx="5522908" cy="8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6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157 Rectángulo"/>
          <p:cNvSpPr/>
          <p:nvPr/>
        </p:nvSpPr>
        <p:spPr>
          <a:xfrm>
            <a:off x="7991879" y="523593"/>
            <a:ext cx="4261442" cy="634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61" name="160 Grupo"/>
          <p:cNvGrpSpPr/>
          <p:nvPr/>
        </p:nvGrpSpPr>
        <p:grpSpPr>
          <a:xfrm>
            <a:off x="2255520" y="2270760"/>
            <a:ext cx="2879461" cy="1954724"/>
            <a:chOff x="1619672" y="264455"/>
            <a:chExt cx="4079189" cy="2513229"/>
          </a:xfrm>
        </p:grpSpPr>
        <p:pic>
          <p:nvPicPr>
            <p:cNvPr id="16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74821"/>
            <a:stretch>
              <a:fillRect/>
            </a:stretch>
          </p:blipFill>
          <p:spPr bwMode="auto">
            <a:xfrm>
              <a:off x="1619672" y="1556792"/>
              <a:ext cx="1445598" cy="1199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0536" r="28155"/>
            <a:stretch>
              <a:fillRect/>
            </a:stretch>
          </p:blipFill>
          <p:spPr bwMode="auto">
            <a:xfrm>
              <a:off x="2909656" y="264455"/>
              <a:ext cx="1486901" cy="1206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238"/>
            <a:stretch>
              <a:fillRect/>
            </a:stretch>
          </p:blipFill>
          <p:spPr bwMode="auto">
            <a:xfrm>
              <a:off x="4211960" y="1556792"/>
              <a:ext cx="1486901" cy="1220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4 Grupo"/>
          <p:cNvGrpSpPr/>
          <p:nvPr/>
        </p:nvGrpSpPr>
        <p:grpSpPr>
          <a:xfrm>
            <a:off x="-2124223" y="40384"/>
            <a:ext cx="11755854" cy="6858001"/>
            <a:chOff x="1128551" y="-46252"/>
            <a:chExt cx="9266594" cy="6243851"/>
          </a:xfrm>
        </p:grpSpPr>
        <p:graphicFrame>
          <p:nvGraphicFramePr>
            <p:cNvPr id="3" name="1 Gráfico"/>
            <p:cNvGraphicFramePr/>
            <p:nvPr>
              <p:extLst>
                <p:ext uri="{D42A27DB-BD31-4B8C-83A1-F6EECF244321}">
                  <p14:modId xmlns:p14="http://schemas.microsoft.com/office/powerpoint/2010/main" val="114066300"/>
                </p:ext>
              </p:extLst>
            </p:nvPr>
          </p:nvGraphicFramePr>
          <p:xfrm>
            <a:off x="1128551" y="-46252"/>
            <a:ext cx="9266594" cy="62438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3 Elipse"/>
            <p:cNvSpPr/>
            <p:nvPr/>
          </p:nvSpPr>
          <p:spPr>
            <a:xfrm>
              <a:off x="3496261" y="586866"/>
              <a:ext cx="4519169" cy="50904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5" name="80 Grupo"/>
          <p:cNvGrpSpPr/>
          <p:nvPr/>
        </p:nvGrpSpPr>
        <p:grpSpPr>
          <a:xfrm>
            <a:off x="1170936" y="201555"/>
            <a:ext cx="5497634" cy="5684414"/>
            <a:chOff x="1753314" y="201555"/>
            <a:chExt cx="5497634" cy="5684414"/>
          </a:xfrm>
        </p:grpSpPr>
        <p:sp>
          <p:nvSpPr>
            <p:cNvPr id="26" name="Freeform 17"/>
            <p:cNvSpPr>
              <a:spLocks/>
            </p:cNvSpPr>
            <p:nvPr/>
          </p:nvSpPr>
          <p:spPr bwMode="auto">
            <a:xfrm rot="14787757">
              <a:off x="3910556" y="1564136"/>
              <a:ext cx="4702974" cy="1977811"/>
            </a:xfrm>
            <a:custGeom>
              <a:avLst/>
              <a:gdLst/>
              <a:ahLst/>
              <a:cxnLst>
                <a:cxn ang="0">
                  <a:pos x="8913" y="265"/>
                </a:cxn>
                <a:cxn ang="0">
                  <a:pos x="1710" y="1830"/>
                </a:cxn>
                <a:cxn ang="0">
                  <a:pos x="303" y="637"/>
                </a:cxn>
                <a:cxn ang="0">
                  <a:pos x="303" y="637"/>
                </a:cxn>
                <a:cxn ang="0">
                  <a:pos x="0" y="812"/>
                </a:cxn>
                <a:cxn ang="0">
                  <a:pos x="258" y="133"/>
                </a:cxn>
                <a:cxn ang="0">
                  <a:pos x="1071" y="193"/>
                </a:cxn>
                <a:cxn ang="0">
                  <a:pos x="768" y="368"/>
                </a:cxn>
                <a:cxn ang="0">
                  <a:pos x="768" y="368"/>
                </a:cxn>
                <a:cxn ang="0">
                  <a:pos x="7366" y="1112"/>
                </a:cxn>
                <a:cxn ang="0">
                  <a:pos x="8453" y="0"/>
                </a:cxn>
                <a:cxn ang="0">
                  <a:pos x="8913" y="265"/>
                </a:cxn>
              </a:cxnLst>
              <a:rect l="0" t="0" r="r" b="b"/>
              <a:pathLst>
                <a:path w="8913" h="3247">
                  <a:moveTo>
                    <a:pt x="8913" y="265"/>
                  </a:moveTo>
                  <a:cubicBezTo>
                    <a:pt x="7389" y="2546"/>
                    <a:pt x="4164" y="3247"/>
                    <a:pt x="1710" y="1830"/>
                  </a:cubicBezTo>
                  <a:cubicBezTo>
                    <a:pt x="1167" y="1516"/>
                    <a:pt x="689" y="1112"/>
                    <a:pt x="303" y="637"/>
                  </a:cubicBezTo>
                  <a:lnTo>
                    <a:pt x="303" y="637"/>
                  </a:lnTo>
                  <a:lnTo>
                    <a:pt x="0" y="812"/>
                  </a:lnTo>
                  <a:lnTo>
                    <a:pt x="258" y="133"/>
                  </a:lnTo>
                  <a:lnTo>
                    <a:pt x="1071" y="193"/>
                  </a:lnTo>
                  <a:lnTo>
                    <a:pt x="768" y="368"/>
                  </a:lnTo>
                  <a:lnTo>
                    <a:pt x="768" y="368"/>
                  </a:lnTo>
                  <a:cubicBezTo>
                    <a:pt x="2368" y="2253"/>
                    <a:pt x="5321" y="2586"/>
                    <a:pt x="7366" y="1112"/>
                  </a:cubicBezTo>
                  <a:cubicBezTo>
                    <a:pt x="7796" y="802"/>
                    <a:pt x="8164" y="426"/>
                    <a:pt x="8453" y="0"/>
                  </a:cubicBezTo>
                  <a:lnTo>
                    <a:pt x="8913" y="26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7" name="36 CuadroTexto"/>
            <p:cNvSpPr txBox="1"/>
            <p:nvPr/>
          </p:nvSpPr>
          <p:spPr>
            <a:xfrm rot="6776573">
              <a:off x="1782066" y="863169"/>
              <a:ext cx="4994048" cy="505155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641342"/>
                </a:avLst>
              </a:prstTxWarp>
              <a:spAutoFit/>
            </a:bodyPr>
            <a:lstStyle/>
            <a:p>
              <a:r>
                <a:rPr lang="es-CO" dirty="0"/>
                <a:t>PROMOCIÓN    DE    LA    SALUD</a:t>
              </a:r>
            </a:p>
          </p:txBody>
        </p:sp>
      </p:grpSp>
      <p:sp>
        <p:nvSpPr>
          <p:cNvPr id="41" name="40 CuadroTexto"/>
          <p:cNvSpPr txBox="1"/>
          <p:nvPr/>
        </p:nvSpPr>
        <p:spPr>
          <a:xfrm rot="1008737">
            <a:off x="3889211" y="554110"/>
            <a:ext cx="1165158" cy="326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COORDINACIÓN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INTERSECTORIAL</a:t>
            </a:r>
          </a:p>
        </p:txBody>
      </p:sp>
      <p:sp>
        <p:nvSpPr>
          <p:cNvPr id="42" name="41 CuadroTexto"/>
          <p:cNvSpPr txBox="1"/>
          <p:nvPr/>
        </p:nvSpPr>
        <p:spPr>
          <a:xfrm rot="2669901">
            <a:off x="5115672" y="1191406"/>
            <a:ext cx="1165158" cy="326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DESARROLLO DE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CAPACIDADES</a:t>
            </a:r>
          </a:p>
        </p:txBody>
      </p:sp>
      <p:sp>
        <p:nvSpPr>
          <p:cNvPr id="43" name="42 CuadroTexto"/>
          <p:cNvSpPr txBox="1"/>
          <p:nvPr/>
        </p:nvSpPr>
        <p:spPr>
          <a:xfrm rot="4401261">
            <a:off x="5825484" y="2341026"/>
            <a:ext cx="1124402" cy="3385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PLANEACIÓN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INTEGRAL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EN SALUD</a:t>
            </a:r>
          </a:p>
        </p:txBody>
      </p:sp>
      <p:sp>
        <p:nvSpPr>
          <p:cNvPr id="44" name="43 CuadroTexto"/>
          <p:cNvSpPr txBox="1"/>
          <p:nvPr/>
        </p:nvSpPr>
        <p:spPr>
          <a:xfrm rot="5636668">
            <a:off x="6072226" y="3629633"/>
            <a:ext cx="1124402" cy="3385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GESTIÓN DEL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CONOCIMIENTO</a:t>
            </a:r>
          </a:p>
        </p:txBody>
      </p:sp>
      <p:sp>
        <p:nvSpPr>
          <p:cNvPr id="45" name="44 CuadroTexto"/>
          <p:cNvSpPr txBox="1"/>
          <p:nvPr/>
        </p:nvSpPr>
        <p:spPr>
          <a:xfrm rot="7312318">
            <a:off x="5527944" y="4883223"/>
            <a:ext cx="1124402" cy="3385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PARTICIPACIÓN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47" name="46 CuadroTexto"/>
          <p:cNvSpPr txBox="1"/>
          <p:nvPr/>
        </p:nvSpPr>
        <p:spPr>
          <a:xfrm rot="8985633">
            <a:off x="4462537" y="5745144"/>
            <a:ext cx="1165158" cy="326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G. PRESTACIÓN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DE SERVICIOS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INDIVIDUALES</a:t>
            </a:r>
          </a:p>
        </p:txBody>
      </p:sp>
      <p:sp>
        <p:nvSpPr>
          <p:cNvPr id="48" name="47 CuadroTexto"/>
          <p:cNvSpPr txBox="1"/>
          <p:nvPr/>
        </p:nvSpPr>
        <p:spPr>
          <a:xfrm rot="10800000">
            <a:off x="3178024" y="6039276"/>
            <a:ext cx="1165158" cy="326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G. PRESTACIÓN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DE SERVICIOS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COLECTIVOS</a:t>
            </a:r>
          </a:p>
        </p:txBody>
      </p:sp>
      <p:sp>
        <p:nvSpPr>
          <p:cNvPr id="49" name="48 CuadroTexto"/>
          <p:cNvSpPr txBox="1"/>
          <p:nvPr/>
        </p:nvSpPr>
        <p:spPr>
          <a:xfrm rot="12663126">
            <a:off x="1820936" y="5780158"/>
            <a:ext cx="1165158" cy="326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GESTIÓN DEL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 ASEGURAMIENTO</a:t>
            </a:r>
          </a:p>
        </p:txBody>
      </p:sp>
      <p:sp>
        <p:nvSpPr>
          <p:cNvPr id="50" name="49 CuadroTexto"/>
          <p:cNvSpPr txBox="1"/>
          <p:nvPr/>
        </p:nvSpPr>
        <p:spPr>
          <a:xfrm rot="14288801">
            <a:off x="832571" y="4842804"/>
            <a:ext cx="1124402" cy="3385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GESTIÓN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ADMINISTRTAIVA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Y FINANCIERA</a:t>
            </a:r>
          </a:p>
        </p:txBody>
      </p:sp>
      <p:sp>
        <p:nvSpPr>
          <p:cNvPr id="51" name="50 CuadroTexto"/>
          <p:cNvSpPr txBox="1"/>
          <p:nvPr/>
        </p:nvSpPr>
        <p:spPr>
          <a:xfrm rot="15990868">
            <a:off x="360852" y="3560188"/>
            <a:ext cx="1124402" cy="3385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GESTIÓN DEL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TALENTO HUMANO</a:t>
            </a:r>
          </a:p>
        </p:txBody>
      </p:sp>
      <p:sp>
        <p:nvSpPr>
          <p:cNvPr id="52" name="51 CuadroTexto"/>
          <p:cNvSpPr txBox="1"/>
          <p:nvPr/>
        </p:nvSpPr>
        <p:spPr>
          <a:xfrm rot="20821510">
            <a:off x="2408764" y="646748"/>
            <a:ext cx="1165158" cy="326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INSPECCIÓN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VIGILANCIA Y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53" name="52 CuadroTexto"/>
          <p:cNvSpPr txBox="1"/>
          <p:nvPr/>
        </p:nvSpPr>
        <p:spPr>
          <a:xfrm rot="19007291">
            <a:off x="1247613" y="1184398"/>
            <a:ext cx="1165158" cy="326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endParaRPr lang="es-CO" sz="800" b="1" dirty="0">
              <a:solidFill>
                <a:schemeClr val="bg1"/>
              </a:solidFill>
            </a:endParaRP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VIGILANCIA EN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SALUD PÚBLICA</a:t>
            </a:r>
          </a:p>
        </p:txBody>
      </p:sp>
      <p:sp>
        <p:nvSpPr>
          <p:cNvPr id="54" name="53 CuadroTexto"/>
          <p:cNvSpPr txBox="1"/>
          <p:nvPr/>
        </p:nvSpPr>
        <p:spPr>
          <a:xfrm rot="17538493">
            <a:off x="491474" y="2277993"/>
            <a:ext cx="1124402" cy="3385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GESTIÓN DE </a:t>
            </a: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INSUMOS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0"/>
            <a:ext cx="6400800" cy="493485"/>
          </a:xfrm>
          <a:prstGeom prst="rect">
            <a:avLst/>
          </a:prstGeom>
          <a:solidFill>
            <a:srgbClr val="215968"/>
          </a:solidFill>
          <a:ln w="9525">
            <a:noFill/>
            <a:miter lim="800000"/>
            <a:headEnd/>
            <a:tailEnd/>
          </a:ln>
        </p:spPr>
      </p:pic>
      <p:sp>
        <p:nvSpPr>
          <p:cNvPr id="57" name="56 CuadroTexto"/>
          <p:cNvSpPr txBox="1"/>
          <p:nvPr/>
        </p:nvSpPr>
        <p:spPr>
          <a:xfrm>
            <a:off x="5901487" y="27960"/>
            <a:ext cx="635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¿QUÉ ES LA RUTA INTEGRAL DE ATENCIÓN EN SALUD?</a:t>
            </a:r>
          </a:p>
        </p:txBody>
      </p:sp>
      <p:sp>
        <p:nvSpPr>
          <p:cNvPr id="68" name="67 CuadroTexto"/>
          <p:cNvSpPr txBox="1"/>
          <p:nvPr/>
        </p:nvSpPr>
        <p:spPr>
          <a:xfrm rot="17432318">
            <a:off x="-684682" y="483086"/>
            <a:ext cx="7052192" cy="50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1342"/>
              </a:avLst>
            </a:prstTxWarp>
            <a:spAutoFit/>
          </a:bodyPr>
          <a:lstStyle/>
          <a:p>
            <a:r>
              <a:rPr lang="es-CO" sz="2800" b="1" dirty="0">
                <a:solidFill>
                  <a:srgbClr val="2C909B"/>
                </a:solidFill>
              </a:rPr>
              <a:t>GESTIÓN DE LA SALUD PÚBLICA</a:t>
            </a:r>
          </a:p>
        </p:txBody>
      </p:sp>
      <p:grpSp>
        <p:nvGrpSpPr>
          <p:cNvPr id="6" name="79 Grupo"/>
          <p:cNvGrpSpPr/>
          <p:nvPr/>
        </p:nvGrpSpPr>
        <p:grpSpPr>
          <a:xfrm>
            <a:off x="713843" y="222256"/>
            <a:ext cx="5199773" cy="5971944"/>
            <a:chOff x="1296221" y="222256"/>
            <a:chExt cx="5199773" cy="5971944"/>
          </a:xfrm>
        </p:grpSpPr>
        <p:grpSp>
          <p:nvGrpSpPr>
            <p:cNvPr id="7" name="61 Grupo"/>
            <p:cNvGrpSpPr/>
            <p:nvPr/>
          </p:nvGrpSpPr>
          <p:grpSpPr>
            <a:xfrm>
              <a:off x="1296221" y="222256"/>
              <a:ext cx="5063077" cy="5971944"/>
              <a:chOff x="1339763" y="222256"/>
              <a:chExt cx="5063077" cy="597194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301359">
                <a:off x="1783215" y="4089175"/>
                <a:ext cx="4619625" cy="2105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 rot="6832746">
                <a:off x="-22818" y="1584837"/>
                <a:ext cx="4702974" cy="1977811"/>
              </a:xfrm>
              <a:custGeom>
                <a:avLst/>
                <a:gdLst/>
                <a:ahLst/>
                <a:cxnLst>
                  <a:cxn ang="0">
                    <a:pos x="8913" y="265"/>
                  </a:cxn>
                  <a:cxn ang="0">
                    <a:pos x="1710" y="1830"/>
                  </a:cxn>
                  <a:cxn ang="0">
                    <a:pos x="303" y="637"/>
                  </a:cxn>
                  <a:cxn ang="0">
                    <a:pos x="303" y="637"/>
                  </a:cxn>
                  <a:cxn ang="0">
                    <a:pos x="0" y="812"/>
                  </a:cxn>
                  <a:cxn ang="0">
                    <a:pos x="258" y="133"/>
                  </a:cxn>
                  <a:cxn ang="0">
                    <a:pos x="1071" y="193"/>
                  </a:cxn>
                  <a:cxn ang="0">
                    <a:pos x="768" y="368"/>
                  </a:cxn>
                  <a:cxn ang="0">
                    <a:pos x="768" y="368"/>
                  </a:cxn>
                  <a:cxn ang="0">
                    <a:pos x="7366" y="1112"/>
                  </a:cxn>
                  <a:cxn ang="0">
                    <a:pos x="8453" y="0"/>
                  </a:cxn>
                  <a:cxn ang="0">
                    <a:pos x="8913" y="265"/>
                  </a:cxn>
                </a:cxnLst>
                <a:rect l="0" t="0" r="r" b="b"/>
                <a:pathLst>
                  <a:path w="8913" h="3247">
                    <a:moveTo>
                      <a:pt x="8913" y="265"/>
                    </a:moveTo>
                    <a:cubicBezTo>
                      <a:pt x="7389" y="2546"/>
                      <a:pt x="4164" y="3247"/>
                      <a:pt x="1710" y="1830"/>
                    </a:cubicBezTo>
                    <a:cubicBezTo>
                      <a:pt x="1167" y="1516"/>
                      <a:pt x="689" y="1112"/>
                      <a:pt x="303" y="637"/>
                    </a:cubicBezTo>
                    <a:lnTo>
                      <a:pt x="303" y="637"/>
                    </a:lnTo>
                    <a:lnTo>
                      <a:pt x="0" y="812"/>
                    </a:lnTo>
                    <a:lnTo>
                      <a:pt x="258" y="133"/>
                    </a:lnTo>
                    <a:lnTo>
                      <a:pt x="1071" y="193"/>
                    </a:lnTo>
                    <a:lnTo>
                      <a:pt x="768" y="368"/>
                    </a:lnTo>
                    <a:lnTo>
                      <a:pt x="768" y="368"/>
                    </a:lnTo>
                    <a:cubicBezTo>
                      <a:pt x="2368" y="2253"/>
                      <a:pt x="5321" y="2586"/>
                      <a:pt x="7366" y="1112"/>
                    </a:cubicBezTo>
                    <a:cubicBezTo>
                      <a:pt x="7796" y="802"/>
                      <a:pt x="8164" y="426"/>
                      <a:pt x="8453" y="0"/>
                    </a:cubicBezTo>
                    <a:lnTo>
                      <a:pt x="8913" y="26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63" name="62 CuadroTexto"/>
            <p:cNvSpPr txBox="1"/>
            <p:nvPr/>
          </p:nvSpPr>
          <p:spPr>
            <a:xfrm rot="17501213">
              <a:off x="1537032" y="1089995"/>
              <a:ext cx="5109018" cy="480890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641342"/>
                </a:avLst>
              </a:prstTxWarp>
              <a:spAutoFit/>
            </a:bodyPr>
            <a:lstStyle/>
            <a:p>
              <a:r>
                <a:rPr lang="es-CO" dirty="0"/>
                <a:t>GESTIÓN   INTEGRAL    DEL    RIESGO</a:t>
              </a:r>
            </a:p>
          </p:txBody>
        </p:sp>
      </p:grpSp>
      <p:sp>
        <p:nvSpPr>
          <p:cNvPr id="40" name="39 Elipse"/>
          <p:cNvSpPr/>
          <p:nvPr/>
        </p:nvSpPr>
        <p:spPr>
          <a:xfrm>
            <a:off x="1420593" y="1132114"/>
            <a:ext cx="4572000" cy="45574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Elipse"/>
          <p:cNvSpPr/>
          <p:nvPr/>
        </p:nvSpPr>
        <p:spPr>
          <a:xfrm>
            <a:off x="1676973" y="1538514"/>
            <a:ext cx="4182555" cy="4034972"/>
          </a:xfrm>
          <a:prstGeom prst="ellipse">
            <a:avLst/>
          </a:prstGeom>
          <a:solidFill>
            <a:srgbClr val="FFCCCC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CuadroTexto"/>
          <p:cNvSpPr txBox="1"/>
          <p:nvPr/>
        </p:nvSpPr>
        <p:spPr>
          <a:xfrm>
            <a:off x="2072867" y="1386229"/>
            <a:ext cx="3249202" cy="19411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55881"/>
              </a:avLst>
            </a:prstTxWarp>
            <a:spAutoFit/>
          </a:bodyPr>
          <a:lstStyle/>
          <a:p>
            <a:pPr algn="ctr"/>
            <a:r>
              <a:rPr lang="es-CO" sz="1600" b="1" dirty="0">
                <a:solidFill>
                  <a:schemeClr val="accent5">
                    <a:lumMod val="50000"/>
                  </a:schemeClr>
                </a:solidFill>
              </a:rPr>
              <a:t>INTERVENCIONES POBLACIONALES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2276935" y="1756231"/>
            <a:ext cx="2772229" cy="18832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731"/>
              </a:avLst>
            </a:prstTxWarp>
            <a:spAutoFit/>
          </a:bodyPr>
          <a:lstStyle/>
          <a:p>
            <a:pPr algn="ctr"/>
            <a:r>
              <a:rPr lang="es-CO" sz="1600" b="1" dirty="0">
                <a:solidFill>
                  <a:schemeClr val="accent5">
                    <a:lumMod val="50000"/>
                  </a:schemeClr>
                </a:solidFill>
              </a:rPr>
              <a:t>INTERVENCIONES COLECTIVAS</a:t>
            </a:r>
          </a:p>
        </p:txBody>
      </p:sp>
      <p:sp>
        <p:nvSpPr>
          <p:cNvPr id="77" name="76 CuadroTexto"/>
          <p:cNvSpPr txBox="1"/>
          <p:nvPr/>
        </p:nvSpPr>
        <p:spPr>
          <a:xfrm rot="6824144">
            <a:off x="1295244" y="1366964"/>
            <a:ext cx="6997466" cy="5051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1342"/>
              </a:avLst>
            </a:prstTxWarp>
            <a:spAutoFit/>
          </a:bodyPr>
          <a:lstStyle/>
          <a:p>
            <a:r>
              <a:rPr lang="es-CO" sz="2800" b="1" dirty="0">
                <a:solidFill>
                  <a:srgbClr val="2C909B"/>
                </a:solidFill>
              </a:rPr>
              <a:t>GESTIÓN DE LA SALUD PÚBLICA</a:t>
            </a:r>
          </a:p>
        </p:txBody>
      </p:sp>
      <p:grpSp>
        <p:nvGrpSpPr>
          <p:cNvPr id="12" name="160 Grupo"/>
          <p:cNvGrpSpPr/>
          <p:nvPr/>
        </p:nvGrpSpPr>
        <p:grpSpPr>
          <a:xfrm>
            <a:off x="2073780" y="1966689"/>
            <a:ext cx="3294710" cy="3447132"/>
            <a:chOff x="2389458" y="1966689"/>
            <a:chExt cx="3294710" cy="3447132"/>
          </a:xfrm>
        </p:grpSpPr>
        <p:sp>
          <p:nvSpPr>
            <p:cNvPr id="69" name="68 Elipse"/>
            <p:cNvSpPr/>
            <p:nvPr/>
          </p:nvSpPr>
          <p:spPr>
            <a:xfrm>
              <a:off x="4290786" y="2220691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4642109" y="2434949"/>
              <a:ext cx="40588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050" b="1" dirty="0"/>
                <a:t>RBC</a:t>
              </a:r>
            </a:p>
          </p:txBody>
        </p:sp>
        <p:sp>
          <p:nvSpPr>
            <p:cNvPr id="70" name="69 Elipse"/>
            <p:cNvSpPr/>
            <p:nvPr/>
          </p:nvSpPr>
          <p:spPr>
            <a:xfrm>
              <a:off x="3499756" y="1966689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118466" y="2040736"/>
              <a:ext cx="1714791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050" b="1" dirty="0"/>
                <a:t>Conformación y fortalecimiento </a:t>
              </a:r>
            </a:p>
            <a:p>
              <a:pPr algn="ctr"/>
              <a:r>
                <a:rPr lang="es-CO" sz="1050" b="1" dirty="0"/>
                <a:t>de redes</a:t>
              </a:r>
            </a:p>
          </p:txBody>
        </p:sp>
        <p:sp>
          <p:nvSpPr>
            <p:cNvPr id="71" name="70 Elipse"/>
            <p:cNvSpPr/>
            <p:nvPr/>
          </p:nvSpPr>
          <p:spPr>
            <a:xfrm>
              <a:off x="4689928" y="2837536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2" name="71 Elipse"/>
            <p:cNvSpPr/>
            <p:nvPr/>
          </p:nvSpPr>
          <p:spPr>
            <a:xfrm>
              <a:off x="4711710" y="3555981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4" name="73 Elipse"/>
            <p:cNvSpPr/>
            <p:nvPr/>
          </p:nvSpPr>
          <p:spPr>
            <a:xfrm>
              <a:off x="3681233" y="4586506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5" name="74 Elipse"/>
            <p:cNvSpPr/>
            <p:nvPr/>
          </p:nvSpPr>
          <p:spPr>
            <a:xfrm>
              <a:off x="2817640" y="4347038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75 Elipse"/>
            <p:cNvSpPr/>
            <p:nvPr/>
          </p:nvSpPr>
          <p:spPr>
            <a:xfrm>
              <a:off x="2389458" y="2946428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4830261" y="2990427"/>
              <a:ext cx="71365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050" b="1" dirty="0"/>
                <a:t>Zonas de </a:t>
              </a:r>
            </a:p>
            <a:p>
              <a:pPr algn="ctr"/>
              <a:r>
                <a:rPr lang="es-CO" sz="1050" b="1" dirty="0"/>
                <a:t>escucha</a:t>
              </a: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4860957" y="3662025"/>
              <a:ext cx="780983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050" b="1" dirty="0"/>
                <a:t>Educación </a:t>
              </a:r>
            </a:p>
            <a:p>
              <a:pPr algn="ctr"/>
              <a:r>
                <a:rPr lang="es-CO" sz="1050" b="1" dirty="0"/>
                <a:t>para la </a:t>
              </a:r>
            </a:p>
            <a:p>
              <a:pPr algn="ctr"/>
              <a:r>
                <a:rPr lang="es-CO" sz="1050" b="1" dirty="0"/>
                <a:t>salud</a:t>
              </a: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3706072" y="4698146"/>
              <a:ext cx="938499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050" b="1" dirty="0"/>
                <a:t>Prevención y control de vectores</a:t>
              </a:r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2831925" y="4425307"/>
              <a:ext cx="9563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050" b="1" dirty="0"/>
                <a:t>Intervención población trabajadora informal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2491673" y="3181216"/>
              <a:ext cx="67999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050" b="1" dirty="0"/>
                <a:t>Tamizaje</a:t>
              </a:r>
            </a:p>
          </p:txBody>
        </p:sp>
        <p:sp>
          <p:nvSpPr>
            <p:cNvPr id="134" name="133 Elipse"/>
            <p:cNvSpPr/>
            <p:nvPr/>
          </p:nvSpPr>
          <p:spPr>
            <a:xfrm>
              <a:off x="2454773" y="3722941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5" name="134 Rectángulo"/>
            <p:cNvSpPr/>
            <p:nvPr/>
          </p:nvSpPr>
          <p:spPr>
            <a:xfrm>
              <a:off x="2494122" y="3957729"/>
              <a:ext cx="87876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050" b="1" dirty="0"/>
                <a:t>Canalización</a:t>
              </a:r>
            </a:p>
          </p:txBody>
        </p:sp>
        <p:sp>
          <p:nvSpPr>
            <p:cNvPr id="136" name="135 Elipse"/>
            <p:cNvSpPr/>
            <p:nvPr/>
          </p:nvSpPr>
          <p:spPr>
            <a:xfrm>
              <a:off x="2701518" y="2256997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7" name="136 Rectángulo"/>
            <p:cNvSpPr/>
            <p:nvPr/>
          </p:nvSpPr>
          <p:spPr>
            <a:xfrm>
              <a:off x="2699607" y="2448242"/>
              <a:ext cx="100153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050" b="1" dirty="0"/>
                <a:t>Jornadas de salud</a:t>
              </a:r>
            </a:p>
          </p:txBody>
        </p:sp>
        <p:sp>
          <p:nvSpPr>
            <p:cNvPr id="159" name="158 Elipse"/>
            <p:cNvSpPr/>
            <p:nvPr/>
          </p:nvSpPr>
          <p:spPr>
            <a:xfrm>
              <a:off x="4421462" y="4151112"/>
              <a:ext cx="972458" cy="827315"/>
            </a:xfrm>
            <a:prstGeom prst="ellipse">
              <a:avLst/>
            </a:prstGeom>
            <a:solidFill>
              <a:srgbClr val="EDDD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0" name="159 Rectángulo"/>
            <p:cNvSpPr/>
            <p:nvPr/>
          </p:nvSpPr>
          <p:spPr>
            <a:xfrm>
              <a:off x="4402755" y="4327844"/>
              <a:ext cx="102558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050" b="1" dirty="0"/>
                <a:t>Información para la salud</a:t>
              </a:r>
            </a:p>
          </p:txBody>
        </p:sp>
      </p:grpSp>
      <p:sp>
        <p:nvSpPr>
          <p:cNvPr id="166" name="165 Elipse"/>
          <p:cNvSpPr/>
          <p:nvPr/>
        </p:nvSpPr>
        <p:spPr>
          <a:xfrm>
            <a:off x="1972136" y="1915881"/>
            <a:ext cx="3483427" cy="3556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7" name="166 CuadroTexto"/>
          <p:cNvSpPr txBox="1"/>
          <p:nvPr/>
        </p:nvSpPr>
        <p:spPr>
          <a:xfrm>
            <a:off x="2392428" y="2174418"/>
            <a:ext cx="2656113" cy="17997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0731"/>
              </a:avLst>
            </a:prstTxWarp>
            <a:spAutoFit/>
          </a:bodyPr>
          <a:lstStyle/>
          <a:p>
            <a:pPr algn="ctr"/>
            <a:r>
              <a:rPr lang="es-CO" sz="1600" b="1" dirty="0">
                <a:solidFill>
                  <a:schemeClr val="accent5">
                    <a:lumMod val="50000"/>
                  </a:schemeClr>
                </a:solidFill>
              </a:rPr>
              <a:t>INTERVENCIONES INDIVIDUALES</a:t>
            </a:r>
          </a:p>
        </p:txBody>
      </p:sp>
      <p:grpSp>
        <p:nvGrpSpPr>
          <p:cNvPr id="13" name="167 Grupo"/>
          <p:cNvGrpSpPr/>
          <p:nvPr/>
        </p:nvGrpSpPr>
        <p:grpSpPr>
          <a:xfrm>
            <a:off x="2051788" y="2300512"/>
            <a:ext cx="3302106" cy="3106034"/>
            <a:chOff x="2367467" y="2227946"/>
            <a:chExt cx="3302106" cy="3106034"/>
          </a:xfrm>
        </p:grpSpPr>
        <p:sp>
          <p:nvSpPr>
            <p:cNvPr id="169" name="168 Elipse"/>
            <p:cNvSpPr/>
            <p:nvPr/>
          </p:nvSpPr>
          <p:spPr>
            <a:xfrm>
              <a:off x="4450441" y="2714177"/>
              <a:ext cx="972458" cy="827315"/>
            </a:xfrm>
            <a:prstGeom prst="ellipse">
              <a:avLst/>
            </a:prstGeom>
            <a:solidFill>
              <a:srgbClr val="2C909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0" name="169 Rectángulo"/>
            <p:cNvSpPr/>
            <p:nvPr/>
          </p:nvSpPr>
          <p:spPr>
            <a:xfrm>
              <a:off x="4451074" y="2884893"/>
              <a:ext cx="9621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Detección </a:t>
              </a:r>
            </a:p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temprana </a:t>
              </a:r>
            </a:p>
          </p:txBody>
        </p:sp>
        <p:sp>
          <p:nvSpPr>
            <p:cNvPr id="171" name="170 Elipse"/>
            <p:cNvSpPr/>
            <p:nvPr/>
          </p:nvSpPr>
          <p:spPr>
            <a:xfrm>
              <a:off x="3688442" y="2227946"/>
              <a:ext cx="972458" cy="827315"/>
            </a:xfrm>
            <a:prstGeom prst="ellipse">
              <a:avLst/>
            </a:prstGeom>
            <a:solidFill>
              <a:srgbClr val="2C909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2" name="171 Rectángulo"/>
            <p:cNvSpPr/>
            <p:nvPr/>
          </p:nvSpPr>
          <p:spPr>
            <a:xfrm>
              <a:off x="3664112" y="2418109"/>
              <a:ext cx="1006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Valoración </a:t>
              </a:r>
            </a:p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integral</a:t>
              </a:r>
            </a:p>
          </p:txBody>
        </p:sp>
        <p:sp>
          <p:nvSpPr>
            <p:cNvPr id="173" name="172 Elipse"/>
            <p:cNvSpPr/>
            <p:nvPr/>
          </p:nvSpPr>
          <p:spPr>
            <a:xfrm>
              <a:off x="4675411" y="3534221"/>
              <a:ext cx="972458" cy="827315"/>
            </a:xfrm>
            <a:prstGeom prst="ellipse">
              <a:avLst/>
            </a:prstGeom>
            <a:solidFill>
              <a:srgbClr val="2C909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4" name="173 Elipse"/>
            <p:cNvSpPr/>
            <p:nvPr/>
          </p:nvSpPr>
          <p:spPr>
            <a:xfrm>
              <a:off x="4290793" y="4252667"/>
              <a:ext cx="972458" cy="827315"/>
            </a:xfrm>
            <a:prstGeom prst="ellipse">
              <a:avLst/>
            </a:prstGeom>
            <a:solidFill>
              <a:srgbClr val="2C909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5" name="174 Elipse"/>
            <p:cNvSpPr/>
            <p:nvPr/>
          </p:nvSpPr>
          <p:spPr>
            <a:xfrm>
              <a:off x="3412699" y="4506665"/>
              <a:ext cx="972458" cy="827315"/>
            </a:xfrm>
            <a:prstGeom prst="ellipse">
              <a:avLst/>
            </a:prstGeom>
            <a:solidFill>
              <a:srgbClr val="2C909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6" name="175 Elipse"/>
            <p:cNvSpPr/>
            <p:nvPr/>
          </p:nvSpPr>
          <p:spPr>
            <a:xfrm>
              <a:off x="2670629" y="4063991"/>
              <a:ext cx="879975" cy="827315"/>
            </a:xfrm>
            <a:prstGeom prst="ellipse">
              <a:avLst/>
            </a:prstGeom>
            <a:solidFill>
              <a:srgbClr val="2C909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7" name="176 Elipse"/>
            <p:cNvSpPr/>
            <p:nvPr/>
          </p:nvSpPr>
          <p:spPr>
            <a:xfrm>
              <a:off x="2396725" y="3243953"/>
              <a:ext cx="972458" cy="827315"/>
            </a:xfrm>
            <a:prstGeom prst="ellipse">
              <a:avLst/>
            </a:prstGeom>
            <a:solidFill>
              <a:srgbClr val="2C909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8" name="177 Elipse"/>
            <p:cNvSpPr/>
            <p:nvPr/>
          </p:nvSpPr>
          <p:spPr>
            <a:xfrm>
              <a:off x="2853919" y="2554541"/>
              <a:ext cx="972458" cy="827315"/>
            </a:xfrm>
            <a:prstGeom prst="ellipse">
              <a:avLst/>
            </a:prstGeom>
            <a:solidFill>
              <a:srgbClr val="2C909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9" name="178 Rectángulo"/>
            <p:cNvSpPr/>
            <p:nvPr/>
          </p:nvSpPr>
          <p:spPr>
            <a:xfrm>
              <a:off x="4646537" y="3672599"/>
              <a:ext cx="10230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Protección </a:t>
              </a:r>
            </a:p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específica</a:t>
              </a:r>
            </a:p>
          </p:txBody>
        </p:sp>
        <p:sp>
          <p:nvSpPr>
            <p:cNvPr id="180" name="179 Rectángulo"/>
            <p:cNvSpPr/>
            <p:nvPr/>
          </p:nvSpPr>
          <p:spPr>
            <a:xfrm>
              <a:off x="4268972" y="4416768"/>
              <a:ext cx="10070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Educación </a:t>
              </a:r>
            </a:p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para la </a:t>
              </a:r>
            </a:p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salud</a:t>
              </a:r>
            </a:p>
          </p:txBody>
        </p:sp>
        <p:sp>
          <p:nvSpPr>
            <p:cNvPr id="181" name="180 Rectángulo"/>
            <p:cNvSpPr/>
            <p:nvPr/>
          </p:nvSpPr>
          <p:spPr>
            <a:xfrm>
              <a:off x="3353947" y="4754744"/>
              <a:ext cx="10663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Diagnóstico</a:t>
              </a:r>
            </a:p>
          </p:txBody>
        </p:sp>
        <p:sp>
          <p:nvSpPr>
            <p:cNvPr id="182" name="181 Rectángulo"/>
            <p:cNvSpPr/>
            <p:nvPr/>
          </p:nvSpPr>
          <p:spPr>
            <a:xfrm>
              <a:off x="2588471" y="4320772"/>
              <a:ext cx="1056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200" b="1" dirty="0">
                  <a:solidFill>
                    <a:schemeClr val="bg1"/>
                  </a:solidFill>
                </a:rPr>
                <a:t>Tratamiento</a:t>
              </a:r>
            </a:p>
          </p:txBody>
        </p:sp>
        <p:sp>
          <p:nvSpPr>
            <p:cNvPr id="183" name="182 Rectángulo"/>
            <p:cNvSpPr/>
            <p:nvPr/>
          </p:nvSpPr>
          <p:spPr>
            <a:xfrm>
              <a:off x="2367467" y="3510906"/>
              <a:ext cx="11480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100" b="1" dirty="0">
                  <a:solidFill>
                    <a:schemeClr val="bg1"/>
                  </a:solidFill>
                </a:rPr>
                <a:t>Rehabilitación</a:t>
              </a:r>
            </a:p>
          </p:txBody>
        </p:sp>
        <p:sp>
          <p:nvSpPr>
            <p:cNvPr id="184" name="183 Rectángulo"/>
            <p:cNvSpPr/>
            <p:nvPr/>
          </p:nvSpPr>
          <p:spPr>
            <a:xfrm>
              <a:off x="2936810" y="2789329"/>
              <a:ext cx="8611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200" b="1" dirty="0">
                  <a:solidFill>
                    <a:schemeClr val="bg1"/>
                  </a:solidFill>
                </a:rPr>
                <a:t>Paliación</a:t>
              </a: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53" y="3234278"/>
            <a:ext cx="1233661" cy="11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3167" y="6347055"/>
            <a:ext cx="2498767" cy="509008"/>
          </a:xfrm>
          <a:prstGeom prst="rect">
            <a:avLst/>
          </a:prstGeom>
        </p:spPr>
      </p:pic>
      <p:pic>
        <p:nvPicPr>
          <p:cNvPr id="185" name="Picture 2">
            <a:extLst>
              <a:ext uri="{FF2B5EF4-FFF2-40B4-BE49-F238E27FC236}">
                <a16:creationId xmlns:a16="http://schemas.microsoft.com/office/drawing/2014/main" id="{0B8ECE9A-9EE9-4E53-AD7D-ED535D8B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1736" y="1386229"/>
            <a:ext cx="3245868" cy="4020318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415CD5A0-1D94-4D3B-AC6E-9C71AD256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2593" y="5987282"/>
            <a:ext cx="3560147" cy="8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68" grpId="0"/>
      <p:bldP spid="40" grpId="0" animBg="1"/>
      <p:bldP spid="46" grpId="0" animBg="1"/>
      <p:bldP spid="82" grpId="0"/>
      <p:bldP spid="55" grpId="0"/>
      <p:bldP spid="77" grpId="0"/>
      <p:bldP spid="166" grpId="0" animBg="1"/>
      <p:bldP spid="1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/>
          <p:nvPr>
            <p:extLst>
              <p:ext uri="{D42A27DB-BD31-4B8C-83A1-F6EECF244321}">
                <p14:modId xmlns:p14="http://schemas.microsoft.com/office/powerpoint/2010/main" val="1283888305"/>
              </p:ext>
            </p:extLst>
          </p:nvPr>
        </p:nvGraphicFramePr>
        <p:xfrm>
          <a:off x="-60093" y="-8730"/>
          <a:ext cx="12270841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6400800" cy="493485"/>
          </a:xfrm>
          <a:prstGeom prst="rect">
            <a:avLst/>
          </a:prstGeom>
          <a:solidFill>
            <a:srgbClr val="215968"/>
          </a:solidFill>
          <a:ln w="9525">
            <a:noFill/>
            <a:miter lim="800000"/>
            <a:headEnd/>
            <a:tailEnd/>
          </a:ln>
        </p:spPr>
      </p:pic>
      <p:sp>
        <p:nvSpPr>
          <p:cNvPr id="57" name="56 CuadroTexto"/>
          <p:cNvSpPr txBox="1"/>
          <p:nvPr/>
        </p:nvSpPr>
        <p:spPr>
          <a:xfrm>
            <a:off x="5833118" y="0"/>
            <a:ext cx="635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¿QUÉ ES LA RUTA INTEGRAL DE ATENCIÓN EN SALUD?</a:t>
            </a:r>
          </a:p>
        </p:txBody>
      </p:sp>
      <p:grpSp>
        <p:nvGrpSpPr>
          <p:cNvPr id="8" name="117 Grupo"/>
          <p:cNvGrpSpPr/>
          <p:nvPr/>
        </p:nvGrpSpPr>
        <p:grpSpPr>
          <a:xfrm>
            <a:off x="4222174" y="1189854"/>
            <a:ext cx="4008657" cy="4438651"/>
            <a:chOff x="174164" y="769257"/>
            <a:chExt cx="5834743" cy="5544458"/>
          </a:xfrm>
        </p:grpSpPr>
        <p:grpSp>
          <p:nvGrpSpPr>
            <p:cNvPr id="9" name="137 Grupo"/>
            <p:cNvGrpSpPr/>
            <p:nvPr/>
          </p:nvGrpSpPr>
          <p:grpSpPr>
            <a:xfrm>
              <a:off x="174164" y="769257"/>
              <a:ext cx="5834743" cy="5544458"/>
              <a:chOff x="174164" y="769257"/>
              <a:chExt cx="5834743" cy="5544458"/>
            </a:xfrm>
          </p:grpSpPr>
          <p:cxnSp>
            <p:nvCxnSpPr>
              <p:cNvPr id="87" name="86 Conector recto"/>
              <p:cNvCxnSpPr/>
              <p:nvPr/>
            </p:nvCxnSpPr>
            <p:spPr>
              <a:xfrm flipV="1">
                <a:off x="872973" y="3528009"/>
                <a:ext cx="4463384" cy="1077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87 Conector recto"/>
              <p:cNvCxnSpPr/>
              <p:nvPr/>
            </p:nvCxnSpPr>
            <p:spPr>
              <a:xfrm>
                <a:off x="3115936" y="1405055"/>
                <a:ext cx="0" cy="42674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Conector recto"/>
              <p:cNvCxnSpPr/>
              <p:nvPr/>
            </p:nvCxnSpPr>
            <p:spPr>
              <a:xfrm flipV="1">
                <a:off x="1447802" y="1922323"/>
                <a:ext cx="3313724" cy="32437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89 Conector recto"/>
              <p:cNvCxnSpPr/>
              <p:nvPr/>
            </p:nvCxnSpPr>
            <p:spPr>
              <a:xfrm>
                <a:off x="1447802" y="1954652"/>
                <a:ext cx="3347538" cy="32005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90 Elipse"/>
              <p:cNvSpPr/>
              <p:nvPr/>
            </p:nvSpPr>
            <p:spPr>
              <a:xfrm>
                <a:off x="4648817" y="1372727"/>
                <a:ext cx="687541" cy="646585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2" name="91 Elipse"/>
              <p:cNvSpPr/>
              <p:nvPr/>
            </p:nvSpPr>
            <p:spPr>
              <a:xfrm>
                <a:off x="5321366" y="3188553"/>
                <a:ext cx="687541" cy="646585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3" name="92 Elipse"/>
              <p:cNvSpPr/>
              <p:nvPr/>
            </p:nvSpPr>
            <p:spPr>
              <a:xfrm>
                <a:off x="4671359" y="5058262"/>
                <a:ext cx="687541" cy="646585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4" name="93 Elipse"/>
              <p:cNvSpPr/>
              <p:nvPr/>
            </p:nvSpPr>
            <p:spPr>
              <a:xfrm>
                <a:off x="2772167" y="5667130"/>
                <a:ext cx="687541" cy="646585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5" name="94 Elipse"/>
              <p:cNvSpPr/>
              <p:nvPr/>
            </p:nvSpPr>
            <p:spPr>
              <a:xfrm>
                <a:off x="2777803" y="769257"/>
                <a:ext cx="687541" cy="646585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6" name="95 Elipse"/>
              <p:cNvSpPr/>
              <p:nvPr/>
            </p:nvSpPr>
            <p:spPr>
              <a:xfrm>
                <a:off x="844800" y="1403913"/>
                <a:ext cx="687541" cy="646585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7" name="96 Elipse"/>
              <p:cNvSpPr/>
              <p:nvPr/>
            </p:nvSpPr>
            <p:spPr>
              <a:xfrm>
                <a:off x="174164" y="3204729"/>
                <a:ext cx="687541" cy="646585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8" name="97 Elipse"/>
              <p:cNvSpPr/>
              <p:nvPr/>
            </p:nvSpPr>
            <p:spPr>
              <a:xfrm>
                <a:off x="833526" y="5063620"/>
                <a:ext cx="687541" cy="646585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9" name="98 Elipse"/>
              <p:cNvSpPr/>
              <p:nvPr/>
            </p:nvSpPr>
            <p:spPr>
              <a:xfrm>
                <a:off x="2125671" y="2574427"/>
                <a:ext cx="1991065" cy="1908324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99 CuadroTexto"/>
              <p:cNvSpPr txBox="1"/>
              <p:nvPr/>
            </p:nvSpPr>
            <p:spPr>
              <a:xfrm>
                <a:off x="2086113" y="3219133"/>
                <a:ext cx="2109738" cy="519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50" b="1" dirty="0">
                    <a:solidFill>
                      <a:srgbClr val="002060"/>
                    </a:solidFill>
                  </a:rPr>
                  <a:t>GESTIÓN</a:t>
                </a:r>
              </a:p>
              <a:p>
                <a:pPr algn="ctr"/>
                <a:r>
                  <a:rPr lang="es-CO" sz="1050" b="1" dirty="0">
                    <a:solidFill>
                      <a:srgbClr val="002060"/>
                    </a:solidFill>
                  </a:rPr>
                  <a:t>INTERSECTORIAL</a:t>
                </a:r>
              </a:p>
            </p:txBody>
          </p:sp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02629" y="1396989"/>
                <a:ext cx="580571" cy="605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26742" y="3277762"/>
                <a:ext cx="667657" cy="482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1495" y="853873"/>
                <a:ext cx="480459" cy="507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103 Imagen" descr="https://image.freepik.com/iconos-gratis/camion-de-reparto-negro-con-logo-blanco_318-33910.png"/>
              <p:cNvPicPr/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86" y="3265714"/>
                <a:ext cx="493486" cy="5474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7858" y="5033532"/>
                <a:ext cx="641079" cy="646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105 Imagen" descr="http://image.flaticon.com/icons/png/512/0/422.png"/>
              <p:cNvPicPr/>
              <p:nvPr/>
            </p:nvPicPr>
            <p:blipFill>
              <a:blip r:embed="rId10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886" y="1465943"/>
                <a:ext cx="595086" cy="5370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106 Imagen" descr="http://www.comiendopipas.com/Images/Temporales/cp1_013460.jpg"/>
              <p:cNvPicPr/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0562" y="5760066"/>
                <a:ext cx="689145" cy="5185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9566" y="5138059"/>
              <a:ext cx="572664" cy="51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75 Grupo"/>
          <p:cNvGrpSpPr/>
          <p:nvPr/>
        </p:nvGrpSpPr>
        <p:grpSpPr>
          <a:xfrm>
            <a:off x="449401" y="1771880"/>
            <a:ext cx="3314618" cy="3390900"/>
            <a:chOff x="1296887" y="1281643"/>
            <a:chExt cx="4537781" cy="4458005"/>
          </a:xfrm>
        </p:grpSpPr>
        <p:grpSp>
          <p:nvGrpSpPr>
            <p:cNvPr id="11" name="33 Grupo"/>
            <p:cNvGrpSpPr/>
            <p:nvPr/>
          </p:nvGrpSpPr>
          <p:grpSpPr>
            <a:xfrm>
              <a:off x="1296887" y="1281643"/>
              <a:ext cx="4472468" cy="4458005"/>
              <a:chOff x="1296887" y="1281643"/>
              <a:chExt cx="4472468" cy="4458005"/>
            </a:xfrm>
          </p:grpSpPr>
          <p:sp>
            <p:nvSpPr>
              <p:cNvPr id="115" name="114 Elipse"/>
              <p:cNvSpPr/>
              <p:nvPr/>
            </p:nvSpPr>
            <p:spPr>
              <a:xfrm>
                <a:off x="2385257" y="2380668"/>
                <a:ext cx="2191657" cy="2148113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115 CuadroTexto"/>
              <p:cNvSpPr txBox="1"/>
              <p:nvPr/>
            </p:nvSpPr>
            <p:spPr>
              <a:xfrm>
                <a:off x="2380343" y="3120572"/>
                <a:ext cx="2322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>
                    <a:solidFill>
                      <a:srgbClr val="002060"/>
                    </a:solidFill>
                  </a:rPr>
                  <a:t>GESTIÓN</a:t>
                </a:r>
              </a:p>
              <a:p>
                <a:pPr algn="ctr"/>
                <a:r>
                  <a:rPr lang="es-CO" sz="1600" b="1" dirty="0">
                    <a:solidFill>
                      <a:srgbClr val="002060"/>
                    </a:solidFill>
                  </a:rPr>
                  <a:t>SECTORIAL</a:t>
                </a:r>
              </a:p>
            </p:txBody>
          </p:sp>
          <p:cxnSp>
            <p:nvCxnSpPr>
              <p:cNvPr id="117" name="116 Conector recto"/>
              <p:cNvCxnSpPr/>
              <p:nvPr/>
            </p:nvCxnSpPr>
            <p:spPr>
              <a:xfrm>
                <a:off x="2627085" y="1611084"/>
                <a:ext cx="464459" cy="8563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117 Conector recto"/>
              <p:cNvCxnSpPr/>
              <p:nvPr/>
            </p:nvCxnSpPr>
            <p:spPr>
              <a:xfrm flipV="1">
                <a:off x="3947886" y="1582057"/>
                <a:ext cx="406400" cy="87085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118 Elipse"/>
              <p:cNvSpPr/>
              <p:nvPr/>
            </p:nvSpPr>
            <p:spPr>
              <a:xfrm>
                <a:off x="3960260" y="1281643"/>
                <a:ext cx="756808" cy="727831"/>
              </a:xfrm>
              <a:prstGeom prst="ellipse">
                <a:avLst/>
              </a:prstGeom>
              <a:blipFill>
                <a:blip r:embed="rId13" cstate="print"/>
                <a:stretch>
                  <a:fillRect/>
                </a:stretch>
              </a:blip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0" name="119 Elipse"/>
              <p:cNvSpPr/>
              <p:nvPr/>
            </p:nvSpPr>
            <p:spPr>
              <a:xfrm>
                <a:off x="2341917" y="1303414"/>
                <a:ext cx="756808" cy="727831"/>
              </a:xfrm>
              <a:prstGeom prst="ellipse">
                <a:avLst/>
              </a:prstGeom>
              <a:blipFill>
                <a:blip r:embed="rId14" cstate="print"/>
                <a:stretch>
                  <a:fillRect/>
                </a:stretch>
              </a:blip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21" name="120 Conector recto"/>
              <p:cNvCxnSpPr/>
              <p:nvPr/>
            </p:nvCxnSpPr>
            <p:spPr>
              <a:xfrm>
                <a:off x="3947885" y="4484915"/>
                <a:ext cx="377372" cy="75474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121 Conector recto"/>
              <p:cNvCxnSpPr/>
              <p:nvPr/>
            </p:nvCxnSpPr>
            <p:spPr>
              <a:xfrm flipH="1">
                <a:off x="2641600" y="4470399"/>
                <a:ext cx="420913" cy="84183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122 Elipse"/>
              <p:cNvSpPr/>
              <p:nvPr/>
            </p:nvSpPr>
            <p:spPr>
              <a:xfrm>
                <a:off x="3982032" y="5004557"/>
                <a:ext cx="756808" cy="727831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4" name="123 Elipse"/>
              <p:cNvSpPr/>
              <p:nvPr/>
            </p:nvSpPr>
            <p:spPr>
              <a:xfrm>
                <a:off x="2262089" y="5011817"/>
                <a:ext cx="756808" cy="727831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25" name="124 Conector recto"/>
              <p:cNvCxnSpPr/>
              <p:nvPr/>
            </p:nvCxnSpPr>
            <p:spPr>
              <a:xfrm flipH="1" flipV="1">
                <a:off x="1872343" y="2728686"/>
                <a:ext cx="624114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125 Elipse"/>
              <p:cNvSpPr/>
              <p:nvPr/>
            </p:nvSpPr>
            <p:spPr>
              <a:xfrm>
                <a:off x="1304146" y="2297641"/>
                <a:ext cx="756808" cy="727831"/>
              </a:xfrm>
              <a:prstGeom prst="ellipse">
                <a:avLst/>
              </a:prstGeom>
              <a:blipFill>
                <a:blip r:embed="rId15" cstate="print"/>
                <a:stretch>
                  <a:fillRect/>
                </a:stretch>
              </a:blip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27" name="126 Conector recto"/>
              <p:cNvCxnSpPr/>
              <p:nvPr/>
            </p:nvCxnSpPr>
            <p:spPr>
              <a:xfrm flipH="1">
                <a:off x="1857828" y="3918857"/>
                <a:ext cx="638629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127 Elipse"/>
              <p:cNvSpPr/>
              <p:nvPr/>
            </p:nvSpPr>
            <p:spPr>
              <a:xfrm>
                <a:off x="1296887" y="3886956"/>
                <a:ext cx="756808" cy="727831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29" name="128 Conector recto"/>
              <p:cNvCxnSpPr/>
              <p:nvPr/>
            </p:nvCxnSpPr>
            <p:spPr>
              <a:xfrm flipV="1">
                <a:off x="4542971" y="2743200"/>
                <a:ext cx="638628" cy="33382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129 Conector recto"/>
              <p:cNvCxnSpPr/>
              <p:nvPr/>
            </p:nvCxnSpPr>
            <p:spPr>
              <a:xfrm>
                <a:off x="4513943" y="3875314"/>
                <a:ext cx="624114" cy="26125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130 Elipse"/>
              <p:cNvSpPr/>
              <p:nvPr/>
            </p:nvSpPr>
            <p:spPr>
              <a:xfrm>
                <a:off x="5012547" y="2261358"/>
                <a:ext cx="756808" cy="727831"/>
              </a:xfrm>
              <a:prstGeom prst="ellipse">
                <a:avLst/>
              </a:prstGeom>
              <a:blipFill>
                <a:blip r:embed="rId16" cstate="print"/>
                <a:stretch>
                  <a:fillRect/>
                </a:stretch>
              </a:blip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10" name="109 Elipse"/>
            <p:cNvSpPr/>
            <p:nvPr/>
          </p:nvSpPr>
          <p:spPr>
            <a:xfrm>
              <a:off x="5077860" y="3894215"/>
              <a:ext cx="756808" cy="72783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1378859" y="4122056"/>
              <a:ext cx="566057" cy="311275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5715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CO" sz="1200" dirty="0"/>
                <a:t>EPS</a:t>
              </a:r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2322287" y="5196114"/>
              <a:ext cx="682171" cy="377373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57150"/>
            </a:sp3d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pPr algn="ctr"/>
              <a:r>
                <a:rPr lang="es-CO" sz="1200" dirty="0"/>
                <a:t>DPTO</a:t>
              </a:r>
            </a:p>
          </p:txBody>
        </p:sp>
        <p:sp>
          <p:nvSpPr>
            <p:cNvPr id="113" name="112 CuadroTexto"/>
            <p:cNvSpPr txBox="1"/>
            <p:nvPr/>
          </p:nvSpPr>
          <p:spPr>
            <a:xfrm>
              <a:off x="5174345" y="4100285"/>
              <a:ext cx="566057" cy="311275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5715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CO" sz="1200" dirty="0"/>
                <a:t>IPS</a:t>
              </a:r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4027716" y="5203371"/>
              <a:ext cx="682171" cy="377373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57150"/>
            </a:sp3d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pPr algn="ctr"/>
              <a:r>
                <a:rPr lang="es-CO" sz="1200" dirty="0"/>
                <a:t>MPIO</a:t>
              </a:r>
            </a:p>
          </p:txBody>
        </p:sp>
      </p:grpSp>
      <p:grpSp>
        <p:nvGrpSpPr>
          <p:cNvPr id="14" name="186 Grupo"/>
          <p:cNvGrpSpPr/>
          <p:nvPr/>
        </p:nvGrpSpPr>
        <p:grpSpPr>
          <a:xfrm>
            <a:off x="8624439" y="891856"/>
            <a:ext cx="3339478" cy="4689987"/>
            <a:chOff x="7901215" y="1047750"/>
            <a:chExt cx="4081235" cy="4895850"/>
          </a:xfrm>
        </p:grpSpPr>
        <p:grpSp>
          <p:nvGrpSpPr>
            <p:cNvPr id="15" name="131 Grupo"/>
            <p:cNvGrpSpPr/>
            <p:nvPr/>
          </p:nvGrpSpPr>
          <p:grpSpPr>
            <a:xfrm>
              <a:off x="7901215" y="1047750"/>
              <a:ext cx="4081235" cy="4895850"/>
              <a:chOff x="6872515" y="957943"/>
              <a:chExt cx="5130801" cy="5689594"/>
            </a:xfrm>
          </p:grpSpPr>
          <p:grpSp>
            <p:nvGrpSpPr>
              <p:cNvPr id="16" name="242 Grupo"/>
              <p:cNvGrpSpPr/>
              <p:nvPr/>
            </p:nvGrpSpPr>
            <p:grpSpPr>
              <a:xfrm>
                <a:off x="9347203" y="1553017"/>
                <a:ext cx="1248230" cy="961706"/>
                <a:chOff x="1691680" y="404664"/>
                <a:chExt cx="1296144" cy="1152128"/>
              </a:xfrm>
            </p:grpSpPr>
            <p:pic>
              <p:nvPicPr>
                <p:cNvPr id="155" name="Picture 2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07704" y="764704"/>
                  <a:ext cx="936104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6" name="155 Rectángulo redondeado"/>
                <p:cNvSpPr/>
                <p:nvPr/>
              </p:nvSpPr>
              <p:spPr>
                <a:xfrm>
                  <a:off x="1691680" y="404664"/>
                  <a:ext cx="1296144" cy="1152128"/>
                </a:xfrm>
                <a:prstGeom prst="round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/>
                </a:p>
              </p:txBody>
            </p:sp>
            <p:sp>
              <p:nvSpPr>
                <p:cNvPr id="157" name="156 CuadroTexto"/>
                <p:cNvSpPr txBox="1"/>
                <p:nvPr/>
              </p:nvSpPr>
              <p:spPr>
                <a:xfrm>
                  <a:off x="1763688" y="476671"/>
                  <a:ext cx="1224136" cy="3354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900" b="1" dirty="0"/>
                    <a:t>HOGAR</a:t>
                  </a:r>
                </a:p>
              </p:txBody>
            </p:sp>
          </p:grpSp>
          <p:grpSp>
            <p:nvGrpSpPr>
              <p:cNvPr id="17" name="246 Grupo"/>
              <p:cNvGrpSpPr/>
              <p:nvPr/>
            </p:nvGrpSpPr>
            <p:grpSpPr>
              <a:xfrm>
                <a:off x="10755086" y="2826335"/>
                <a:ext cx="1248230" cy="969463"/>
                <a:chOff x="1691680" y="1763524"/>
                <a:chExt cx="1296144" cy="1161420"/>
              </a:xfrm>
            </p:grpSpPr>
            <p:sp>
              <p:nvSpPr>
                <p:cNvPr id="152" name="151 Rectángulo redondeado"/>
                <p:cNvSpPr/>
                <p:nvPr/>
              </p:nvSpPr>
              <p:spPr>
                <a:xfrm>
                  <a:off x="1691680" y="1772816"/>
                  <a:ext cx="1296144" cy="1152128"/>
                </a:xfrm>
                <a:prstGeom prst="round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/>
                </a:p>
              </p:txBody>
            </p:sp>
            <p:sp>
              <p:nvSpPr>
                <p:cNvPr id="153" name="152 CuadroTexto"/>
                <p:cNvSpPr txBox="1"/>
                <p:nvPr/>
              </p:nvSpPr>
              <p:spPr>
                <a:xfrm>
                  <a:off x="1763688" y="1763524"/>
                  <a:ext cx="1224136" cy="335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900" b="1" dirty="0"/>
                    <a:t>EDUCATIVO</a:t>
                  </a:r>
                </a:p>
              </p:txBody>
            </p:sp>
            <p:pic>
              <p:nvPicPr>
                <p:cNvPr id="154" name="Picture 4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07704" y="2132856"/>
                  <a:ext cx="864096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250 Grupo"/>
              <p:cNvGrpSpPr/>
              <p:nvPr/>
            </p:nvGrpSpPr>
            <p:grpSpPr>
              <a:xfrm>
                <a:off x="7895775" y="2809286"/>
                <a:ext cx="1248230" cy="969463"/>
                <a:chOff x="1691680" y="3284984"/>
                <a:chExt cx="1296144" cy="1161420"/>
              </a:xfrm>
            </p:grpSpPr>
            <p:sp>
              <p:nvSpPr>
                <p:cNvPr id="149" name="148 Rectángulo redondeado"/>
                <p:cNvSpPr/>
                <p:nvPr/>
              </p:nvSpPr>
              <p:spPr>
                <a:xfrm>
                  <a:off x="1691680" y="3294276"/>
                  <a:ext cx="1296144" cy="1152128"/>
                </a:xfrm>
                <a:prstGeom prst="roundRect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/>
                </a:p>
              </p:txBody>
            </p:sp>
            <p:sp>
              <p:nvSpPr>
                <p:cNvPr id="150" name="149 CuadroTexto"/>
                <p:cNvSpPr txBox="1"/>
                <p:nvPr/>
              </p:nvSpPr>
              <p:spPr>
                <a:xfrm>
                  <a:off x="1691680" y="3284984"/>
                  <a:ext cx="1224136" cy="335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900" b="1" dirty="0"/>
                    <a:t>LABORAL</a:t>
                  </a:r>
                </a:p>
              </p:txBody>
            </p:sp>
            <p:pic>
              <p:nvPicPr>
                <p:cNvPr id="151" name="Picture 5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746883" y="3573016"/>
                  <a:ext cx="1024918" cy="825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" name="254 Grupo"/>
              <p:cNvGrpSpPr/>
              <p:nvPr/>
            </p:nvGrpSpPr>
            <p:grpSpPr>
              <a:xfrm>
                <a:off x="8374745" y="4307512"/>
                <a:ext cx="1248230" cy="969463"/>
                <a:chOff x="1691680" y="4725144"/>
                <a:chExt cx="1296144" cy="1161420"/>
              </a:xfrm>
            </p:grpSpPr>
            <p:sp>
              <p:nvSpPr>
                <p:cNvPr id="146" name="145 Rectángulo redondeado"/>
                <p:cNvSpPr/>
                <p:nvPr/>
              </p:nvSpPr>
              <p:spPr>
                <a:xfrm>
                  <a:off x="1691680" y="4734436"/>
                  <a:ext cx="1296144" cy="1152128"/>
                </a:xfrm>
                <a:prstGeom prst="round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/>
                </a:p>
              </p:txBody>
            </p:sp>
            <p:sp>
              <p:nvSpPr>
                <p:cNvPr id="147" name="146 CuadroTexto"/>
                <p:cNvSpPr txBox="1"/>
                <p:nvPr/>
              </p:nvSpPr>
              <p:spPr>
                <a:xfrm>
                  <a:off x="1763688" y="4725144"/>
                  <a:ext cx="1224136" cy="268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600" b="1" dirty="0"/>
                    <a:t>INSTITUCIONAL</a:t>
                  </a:r>
                </a:p>
              </p:txBody>
            </p:sp>
            <p:pic>
              <p:nvPicPr>
                <p:cNvPr id="148" name="Picture 6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79712" y="5073581"/>
                  <a:ext cx="792087" cy="746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258 Grupo"/>
              <p:cNvGrpSpPr/>
              <p:nvPr/>
            </p:nvGrpSpPr>
            <p:grpSpPr>
              <a:xfrm>
                <a:off x="10140847" y="4291979"/>
                <a:ext cx="1248230" cy="969463"/>
                <a:chOff x="4139952" y="4797152"/>
                <a:chExt cx="1296144" cy="1161420"/>
              </a:xfrm>
            </p:grpSpPr>
            <p:sp>
              <p:nvSpPr>
                <p:cNvPr id="143" name="142 Rectángulo redondeado"/>
                <p:cNvSpPr/>
                <p:nvPr/>
              </p:nvSpPr>
              <p:spPr>
                <a:xfrm>
                  <a:off x="4139952" y="4806444"/>
                  <a:ext cx="1296144" cy="1152128"/>
                </a:xfrm>
                <a:prstGeom prst="round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/>
                </a:p>
              </p:txBody>
            </p:sp>
            <p:sp>
              <p:nvSpPr>
                <p:cNvPr id="144" name="143 CuadroTexto"/>
                <p:cNvSpPr txBox="1"/>
                <p:nvPr/>
              </p:nvSpPr>
              <p:spPr>
                <a:xfrm>
                  <a:off x="4211960" y="4797152"/>
                  <a:ext cx="1224136" cy="268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600" b="1" dirty="0"/>
                    <a:t>COMUNITARIO</a:t>
                  </a:r>
                </a:p>
              </p:txBody>
            </p:sp>
            <p:pic>
              <p:nvPicPr>
                <p:cNvPr id="145" name="Picture 7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355977" y="5065535"/>
                  <a:ext cx="857251" cy="7997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aphicFrame>
            <p:nvGraphicFramePr>
              <p:cNvPr id="138" name="1 Gráfico"/>
              <p:cNvGraphicFramePr/>
              <p:nvPr/>
            </p:nvGraphicFramePr>
            <p:xfrm>
              <a:off x="8979448" y="2675549"/>
              <a:ext cx="1932548" cy="12345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2"/>
              </a:graphicData>
            </a:graphic>
          </p:graphicFrame>
          <p:sp>
            <p:nvSpPr>
              <p:cNvPr id="139" name="138 Forma libre"/>
              <p:cNvSpPr/>
              <p:nvPr/>
            </p:nvSpPr>
            <p:spPr>
              <a:xfrm>
                <a:off x="6872515" y="957943"/>
                <a:ext cx="3302000" cy="2612565"/>
              </a:xfrm>
              <a:custGeom>
                <a:avLst/>
                <a:gdLst>
                  <a:gd name="connsiteX0" fmla="*/ 94343 w 3379409"/>
                  <a:gd name="connsiteY0" fmla="*/ 2803675 h 2803675"/>
                  <a:gd name="connsiteX1" fmla="*/ 108857 w 3379409"/>
                  <a:gd name="connsiteY1" fmla="*/ 2092475 h 2803675"/>
                  <a:gd name="connsiteX2" fmla="*/ 747486 w 3379409"/>
                  <a:gd name="connsiteY2" fmla="*/ 1584475 h 2803675"/>
                  <a:gd name="connsiteX3" fmla="*/ 1618343 w 3379409"/>
                  <a:gd name="connsiteY3" fmla="*/ 1192590 h 2803675"/>
                  <a:gd name="connsiteX4" fmla="*/ 1807029 w 3379409"/>
                  <a:gd name="connsiteY4" fmla="*/ 365275 h 2803675"/>
                  <a:gd name="connsiteX5" fmla="*/ 2489200 w 3379409"/>
                  <a:gd name="connsiteY5" fmla="*/ 31447 h 2803675"/>
                  <a:gd name="connsiteX6" fmla="*/ 3258457 w 3379409"/>
                  <a:gd name="connsiteY6" fmla="*/ 176590 h 2803675"/>
                  <a:gd name="connsiteX7" fmla="*/ 3214915 w 3379409"/>
                  <a:gd name="connsiteY7" fmla="*/ 597504 h 280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9409" h="2803675">
                    <a:moveTo>
                      <a:pt x="94343" y="2803675"/>
                    </a:moveTo>
                    <a:cubicBezTo>
                      <a:pt x="47171" y="2549675"/>
                      <a:pt x="0" y="2295675"/>
                      <a:pt x="108857" y="2092475"/>
                    </a:cubicBezTo>
                    <a:cubicBezTo>
                      <a:pt x="217714" y="1889275"/>
                      <a:pt x="495905" y="1734456"/>
                      <a:pt x="747486" y="1584475"/>
                    </a:cubicBezTo>
                    <a:cubicBezTo>
                      <a:pt x="999067" y="1434494"/>
                      <a:pt x="1441752" y="1395790"/>
                      <a:pt x="1618343" y="1192590"/>
                    </a:cubicBezTo>
                    <a:cubicBezTo>
                      <a:pt x="1794934" y="989390"/>
                      <a:pt x="1661886" y="558799"/>
                      <a:pt x="1807029" y="365275"/>
                    </a:cubicBezTo>
                    <a:cubicBezTo>
                      <a:pt x="1952172" y="171751"/>
                      <a:pt x="2247295" y="62894"/>
                      <a:pt x="2489200" y="31447"/>
                    </a:cubicBezTo>
                    <a:cubicBezTo>
                      <a:pt x="2731105" y="0"/>
                      <a:pt x="3137505" y="82247"/>
                      <a:pt x="3258457" y="176590"/>
                    </a:cubicBezTo>
                    <a:cubicBezTo>
                      <a:pt x="3379409" y="270933"/>
                      <a:pt x="3297162" y="434218"/>
                      <a:pt x="3214915" y="597504"/>
                    </a:cubicBezTo>
                  </a:path>
                </a:pathLst>
              </a:cu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sz="1100"/>
              </a:p>
            </p:txBody>
          </p:sp>
          <p:sp>
            <p:nvSpPr>
              <p:cNvPr id="140" name="139 Forma libre"/>
              <p:cNvSpPr/>
              <p:nvPr/>
            </p:nvSpPr>
            <p:spPr>
              <a:xfrm>
                <a:off x="7286171" y="3947880"/>
                <a:ext cx="972458" cy="1415143"/>
              </a:xfrm>
              <a:custGeom>
                <a:avLst/>
                <a:gdLst>
                  <a:gd name="connsiteX0" fmla="*/ 0 w 972458"/>
                  <a:gd name="connsiteY0" fmla="*/ 116114 h 1415143"/>
                  <a:gd name="connsiteX1" fmla="*/ 508000 w 972458"/>
                  <a:gd name="connsiteY1" fmla="*/ 101600 h 1415143"/>
                  <a:gd name="connsiteX2" fmla="*/ 420915 w 972458"/>
                  <a:gd name="connsiteY2" fmla="*/ 725714 h 1415143"/>
                  <a:gd name="connsiteX3" fmla="*/ 275772 w 972458"/>
                  <a:gd name="connsiteY3" fmla="*/ 1233714 h 1415143"/>
                  <a:gd name="connsiteX4" fmla="*/ 798286 w 972458"/>
                  <a:gd name="connsiteY4" fmla="*/ 1335314 h 1415143"/>
                  <a:gd name="connsiteX5" fmla="*/ 769258 w 972458"/>
                  <a:gd name="connsiteY5" fmla="*/ 754743 h 1415143"/>
                  <a:gd name="connsiteX6" fmla="*/ 972458 w 972458"/>
                  <a:gd name="connsiteY6" fmla="*/ 754743 h 141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458" h="1415143">
                    <a:moveTo>
                      <a:pt x="0" y="116114"/>
                    </a:moveTo>
                    <a:cubicBezTo>
                      <a:pt x="218923" y="58057"/>
                      <a:pt x="437847" y="0"/>
                      <a:pt x="508000" y="101600"/>
                    </a:cubicBezTo>
                    <a:cubicBezTo>
                      <a:pt x="578153" y="203200"/>
                      <a:pt x="459620" y="537028"/>
                      <a:pt x="420915" y="725714"/>
                    </a:cubicBezTo>
                    <a:cubicBezTo>
                      <a:pt x="382210" y="914400"/>
                      <a:pt x="212877" y="1132114"/>
                      <a:pt x="275772" y="1233714"/>
                    </a:cubicBezTo>
                    <a:cubicBezTo>
                      <a:pt x="338667" y="1335314"/>
                      <a:pt x="716038" y="1415143"/>
                      <a:pt x="798286" y="1335314"/>
                    </a:cubicBezTo>
                    <a:cubicBezTo>
                      <a:pt x="880534" y="1255486"/>
                      <a:pt x="740229" y="851505"/>
                      <a:pt x="769258" y="754743"/>
                    </a:cubicBezTo>
                    <a:cubicBezTo>
                      <a:pt x="798287" y="657981"/>
                      <a:pt x="885372" y="706362"/>
                      <a:pt x="972458" y="754743"/>
                    </a:cubicBezTo>
                  </a:path>
                </a:pathLst>
              </a:custGeom>
              <a:ln w="571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sz="1100"/>
              </a:p>
            </p:txBody>
          </p:sp>
          <p:sp>
            <p:nvSpPr>
              <p:cNvPr id="141" name="140 Forma libre"/>
              <p:cNvSpPr/>
              <p:nvPr/>
            </p:nvSpPr>
            <p:spPr>
              <a:xfrm>
                <a:off x="6991047" y="3976908"/>
                <a:ext cx="4905829" cy="2670629"/>
              </a:xfrm>
              <a:custGeom>
                <a:avLst/>
                <a:gdLst>
                  <a:gd name="connsiteX0" fmla="*/ 48382 w 4905829"/>
                  <a:gd name="connsiteY0" fmla="*/ 740229 h 2670629"/>
                  <a:gd name="connsiteX1" fmla="*/ 91924 w 4905829"/>
                  <a:gd name="connsiteY1" fmla="*/ 1857829 h 2670629"/>
                  <a:gd name="connsiteX2" fmla="*/ 599924 w 4905829"/>
                  <a:gd name="connsiteY2" fmla="*/ 2569029 h 2670629"/>
                  <a:gd name="connsiteX3" fmla="*/ 1485296 w 4905829"/>
                  <a:gd name="connsiteY3" fmla="*/ 2467429 h 2670629"/>
                  <a:gd name="connsiteX4" fmla="*/ 2675467 w 4905829"/>
                  <a:gd name="connsiteY4" fmla="*/ 2409372 h 2670629"/>
                  <a:gd name="connsiteX5" fmla="*/ 3807582 w 4905829"/>
                  <a:gd name="connsiteY5" fmla="*/ 2554515 h 2670629"/>
                  <a:gd name="connsiteX6" fmla="*/ 4576839 w 4905829"/>
                  <a:gd name="connsiteY6" fmla="*/ 2438400 h 2670629"/>
                  <a:gd name="connsiteX7" fmla="*/ 4896153 w 4905829"/>
                  <a:gd name="connsiteY7" fmla="*/ 1756229 h 2670629"/>
                  <a:gd name="connsiteX8" fmla="*/ 4518782 w 4905829"/>
                  <a:gd name="connsiteY8" fmla="*/ 0 h 267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829" h="2670629">
                    <a:moveTo>
                      <a:pt x="48382" y="740229"/>
                    </a:moveTo>
                    <a:cubicBezTo>
                      <a:pt x="24191" y="1146629"/>
                      <a:pt x="0" y="1553029"/>
                      <a:pt x="91924" y="1857829"/>
                    </a:cubicBezTo>
                    <a:cubicBezTo>
                      <a:pt x="183848" y="2162629"/>
                      <a:pt x="367695" y="2467429"/>
                      <a:pt x="599924" y="2569029"/>
                    </a:cubicBezTo>
                    <a:cubicBezTo>
                      <a:pt x="832153" y="2670629"/>
                      <a:pt x="1139372" y="2494039"/>
                      <a:pt x="1485296" y="2467429"/>
                    </a:cubicBezTo>
                    <a:cubicBezTo>
                      <a:pt x="1831220" y="2440820"/>
                      <a:pt x="2288419" y="2394858"/>
                      <a:pt x="2675467" y="2409372"/>
                    </a:cubicBezTo>
                    <a:cubicBezTo>
                      <a:pt x="3062515" y="2423886"/>
                      <a:pt x="3490687" y="2549677"/>
                      <a:pt x="3807582" y="2554515"/>
                    </a:cubicBezTo>
                    <a:cubicBezTo>
                      <a:pt x="4124477" y="2559353"/>
                      <a:pt x="4395411" y="2571448"/>
                      <a:pt x="4576839" y="2438400"/>
                    </a:cubicBezTo>
                    <a:cubicBezTo>
                      <a:pt x="4758267" y="2305352"/>
                      <a:pt x="4905829" y="2162629"/>
                      <a:pt x="4896153" y="1756229"/>
                    </a:cubicBezTo>
                    <a:cubicBezTo>
                      <a:pt x="4886477" y="1349829"/>
                      <a:pt x="4518782" y="0"/>
                      <a:pt x="4518782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sz="1100"/>
              </a:p>
            </p:txBody>
          </p:sp>
          <p:sp>
            <p:nvSpPr>
              <p:cNvPr id="142" name="141 Forma libre"/>
              <p:cNvSpPr/>
              <p:nvPr/>
            </p:nvSpPr>
            <p:spPr>
              <a:xfrm>
                <a:off x="7143448" y="4673594"/>
                <a:ext cx="4051905" cy="1451428"/>
              </a:xfrm>
              <a:custGeom>
                <a:avLst/>
                <a:gdLst>
                  <a:gd name="connsiteX0" fmla="*/ 142723 w 4051905"/>
                  <a:gd name="connsiteY0" fmla="*/ 0 h 1451428"/>
                  <a:gd name="connsiteX1" fmla="*/ 171752 w 4051905"/>
                  <a:gd name="connsiteY1" fmla="*/ 1074057 h 1451428"/>
                  <a:gd name="connsiteX2" fmla="*/ 1173238 w 4051905"/>
                  <a:gd name="connsiteY2" fmla="*/ 1074057 h 1451428"/>
                  <a:gd name="connsiteX3" fmla="*/ 1971523 w 4051905"/>
                  <a:gd name="connsiteY3" fmla="*/ 1277257 h 1451428"/>
                  <a:gd name="connsiteX4" fmla="*/ 2842381 w 4051905"/>
                  <a:gd name="connsiteY4" fmla="*/ 928914 h 1451428"/>
                  <a:gd name="connsiteX5" fmla="*/ 3553581 w 4051905"/>
                  <a:gd name="connsiteY5" fmla="*/ 1393371 h 1451428"/>
                  <a:gd name="connsiteX6" fmla="*/ 4018038 w 4051905"/>
                  <a:gd name="connsiteY6" fmla="*/ 1277257 h 1451428"/>
                  <a:gd name="connsiteX7" fmla="*/ 3756781 w 4051905"/>
                  <a:gd name="connsiteY7" fmla="*/ 711200 h 145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1905" h="1451428">
                    <a:moveTo>
                      <a:pt x="142723" y="0"/>
                    </a:moveTo>
                    <a:cubicBezTo>
                      <a:pt x="71361" y="447524"/>
                      <a:pt x="0" y="895048"/>
                      <a:pt x="171752" y="1074057"/>
                    </a:cubicBezTo>
                    <a:cubicBezTo>
                      <a:pt x="343505" y="1253067"/>
                      <a:pt x="873276" y="1040190"/>
                      <a:pt x="1173238" y="1074057"/>
                    </a:cubicBezTo>
                    <a:cubicBezTo>
                      <a:pt x="1473200" y="1107924"/>
                      <a:pt x="1693332" y="1301448"/>
                      <a:pt x="1971523" y="1277257"/>
                    </a:cubicBezTo>
                    <a:cubicBezTo>
                      <a:pt x="2249714" y="1253066"/>
                      <a:pt x="2578705" y="909562"/>
                      <a:pt x="2842381" y="928914"/>
                    </a:cubicBezTo>
                    <a:cubicBezTo>
                      <a:pt x="3106057" y="948266"/>
                      <a:pt x="3357638" y="1335314"/>
                      <a:pt x="3553581" y="1393371"/>
                    </a:cubicBezTo>
                    <a:cubicBezTo>
                      <a:pt x="3749524" y="1451428"/>
                      <a:pt x="3984171" y="1390952"/>
                      <a:pt x="4018038" y="1277257"/>
                    </a:cubicBezTo>
                    <a:cubicBezTo>
                      <a:pt x="4051905" y="1163562"/>
                      <a:pt x="3797905" y="798286"/>
                      <a:pt x="3756781" y="711200"/>
                    </a:cubicBezTo>
                  </a:path>
                </a:pathLst>
              </a:custGeom>
              <a:ln w="571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sz="1100"/>
              </a:p>
            </p:txBody>
          </p:sp>
        </p:grpSp>
        <p:sp>
          <p:nvSpPr>
            <p:cNvPr id="186" name="185 Forma libre"/>
            <p:cNvSpPr/>
            <p:nvPr/>
          </p:nvSpPr>
          <p:spPr>
            <a:xfrm>
              <a:off x="8069943" y="2167467"/>
              <a:ext cx="1427238" cy="1347409"/>
            </a:xfrm>
            <a:custGeom>
              <a:avLst/>
              <a:gdLst>
                <a:gd name="connsiteX0" fmla="*/ 0 w 1427238"/>
                <a:gd name="connsiteY0" fmla="*/ 1301447 h 1347409"/>
                <a:gd name="connsiteX1" fmla="*/ 362857 w 1427238"/>
                <a:gd name="connsiteY1" fmla="*/ 1301447 h 1347409"/>
                <a:gd name="connsiteX2" fmla="*/ 464457 w 1427238"/>
                <a:gd name="connsiteY2" fmla="*/ 1025676 h 1347409"/>
                <a:gd name="connsiteX3" fmla="*/ 261257 w 1427238"/>
                <a:gd name="connsiteY3" fmla="*/ 807962 h 1347409"/>
                <a:gd name="connsiteX4" fmla="*/ 449943 w 1427238"/>
                <a:gd name="connsiteY4" fmla="*/ 416076 h 1347409"/>
                <a:gd name="connsiteX5" fmla="*/ 812800 w 1427238"/>
                <a:gd name="connsiteY5" fmla="*/ 212876 h 1347409"/>
                <a:gd name="connsiteX6" fmla="*/ 1074057 w 1427238"/>
                <a:gd name="connsiteY6" fmla="*/ 67733 h 1347409"/>
                <a:gd name="connsiteX7" fmla="*/ 1393371 w 1427238"/>
                <a:gd name="connsiteY7" fmla="*/ 53219 h 1347409"/>
                <a:gd name="connsiteX8" fmla="*/ 1277257 w 1427238"/>
                <a:gd name="connsiteY8" fmla="*/ 387047 h 134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238" h="1347409">
                  <a:moveTo>
                    <a:pt x="0" y="1301447"/>
                  </a:moveTo>
                  <a:cubicBezTo>
                    <a:pt x="142724" y="1324428"/>
                    <a:pt x="285448" y="1347409"/>
                    <a:pt x="362857" y="1301447"/>
                  </a:cubicBezTo>
                  <a:cubicBezTo>
                    <a:pt x="440266" y="1255485"/>
                    <a:pt x="481390" y="1107924"/>
                    <a:pt x="464457" y="1025676"/>
                  </a:cubicBezTo>
                  <a:cubicBezTo>
                    <a:pt x="447524" y="943428"/>
                    <a:pt x="263676" y="909562"/>
                    <a:pt x="261257" y="807962"/>
                  </a:cubicBezTo>
                  <a:cubicBezTo>
                    <a:pt x="258838" y="706362"/>
                    <a:pt x="358019" y="515257"/>
                    <a:pt x="449943" y="416076"/>
                  </a:cubicBezTo>
                  <a:cubicBezTo>
                    <a:pt x="541867" y="316895"/>
                    <a:pt x="812800" y="212876"/>
                    <a:pt x="812800" y="212876"/>
                  </a:cubicBezTo>
                  <a:cubicBezTo>
                    <a:pt x="916819" y="154819"/>
                    <a:pt x="977295" y="94342"/>
                    <a:pt x="1074057" y="67733"/>
                  </a:cubicBezTo>
                  <a:cubicBezTo>
                    <a:pt x="1170819" y="41124"/>
                    <a:pt x="1359504" y="0"/>
                    <a:pt x="1393371" y="53219"/>
                  </a:cubicBezTo>
                  <a:cubicBezTo>
                    <a:pt x="1427238" y="106438"/>
                    <a:pt x="1352247" y="246742"/>
                    <a:pt x="1277257" y="387047"/>
                  </a:cubicBezTo>
                </a:path>
              </a:pathLst>
            </a:custGeom>
            <a:ln w="571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100"/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23167" y="6347055"/>
            <a:ext cx="2498767" cy="509008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BB74D294-3585-4B9C-AB85-E120B84908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43266" y="6150093"/>
            <a:ext cx="3402996" cy="6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851646"/>
            <a:ext cx="10671959" cy="4831701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2" y="328427"/>
            <a:ext cx="4320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16 Grupos de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2F41DA-5744-4360-991B-2892947DD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157" y="5586797"/>
            <a:ext cx="3868616" cy="8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73 Rectángulo"/>
          <p:cNvSpPr/>
          <p:nvPr/>
        </p:nvSpPr>
        <p:spPr>
          <a:xfrm>
            <a:off x="1332411" y="411171"/>
            <a:ext cx="5331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Resolución 3280 de 2018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514516" y="1373771"/>
            <a:ext cx="5229258" cy="4049323"/>
          </a:xfrm>
        </p:spPr>
        <p:txBody>
          <a:bodyPr>
            <a:normAutofit fontScale="85000" lnSpcReduction="20000"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Curso de vida primera infancia: Gestación a los 5 años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Curso de vida Infancia: 6 a 11 años</a:t>
            </a: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Curso de vida adolescentes: 12 a 17 años, 11 meses y 29 días.</a:t>
            </a:r>
          </a:p>
          <a:p>
            <a:pPr marL="0" indent="0">
              <a:buNone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Curso de vida Juventud: 18 a 28 años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Curso de vida adultez: 29 a 59 años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Curso de vida vejez: +60 años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03" y="1404338"/>
            <a:ext cx="2436025" cy="3739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046" y="1705900"/>
            <a:ext cx="2258289" cy="30067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82BB5F-EA26-462F-B895-164EA19A6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291" y="5423094"/>
            <a:ext cx="4009293" cy="7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DD4CC84-85DA-47DD-9E7A-2050F2008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8" y="6006354"/>
            <a:ext cx="2715492" cy="8779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637308" cy="1630175"/>
          </a:xfrm>
          <a:prstGeom prst="rect">
            <a:avLst/>
          </a:prstGeom>
        </p:spPr>
      </p:pic>
      <p:sp>
        <p:nvSpPr>
          <p:cNvPr id="5" name="73 Rectángulo"/>
          <p:cNvSpPr/>
          <p:nvPr/>
        </p:nvSpPr>
        <p:spPr>
          <a:xfrm>
            <a:off x="1011381" y="328427"/>
            <a:ext cx="8465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CURSO DE  VIDA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851647"/>
            <a:ext cx="10506694" cy="51547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2" name="Elipse 1"/>
          <p:cNvSpPr/>
          <p:nvPr/>
        </p:nvSpPr>
        <p:spPr>
          <a:xfrm>
            <a:off x="1112322" y="1374867"/>
            <a:ext cx="3537857" cy="11288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Roles desarrollo humano</a:t>
            </a:r>
          </a:p>
        </p:txBody>
      </p:sp>
      <p:sp>
        <p:nvSpPr>
          <p:cNvPr id="6" name="Elipse 5"/>
          <p:cNvSpPr/>
          <p:nvPr/>
        </p:nvSpPr>
        <p:spPr>
          <a:xfrm>
            <a:off x="5423065" y="1289715"/>
            <a:ext cx="3657600" cy="9329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Interacciones Biopsicosociales</a:t>
            </a:r>
          </a:p>
        </p:txBody>
      </p:sp>
      <p:sp>
        <p:nvSpPr>
          <p:cNvPr id="7" name="Elipse 6"/>
          <p:cNvSpPr/>
          <p:nvPr/>
        </p:nvSpPr>
        <p:spPr>
          <a:xfrm>
            <a:off x="1629887" y="2701375"/>
            <a:ext cx="3614057" cy="11880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Contexto Cultural</a:t>
            </a:r>
          </a:p>
        </p:txBody>
      </p:sp>
      <p:sp>
        <p:nvSpPr>
          <p:cNvPr id="8" name="Elipse 7"/>
          <p:cNvSpPr/>
          <p:nvPr/>
        </p:nvSpPr>
        <p:spPr>
          <a:xfrm>
            <a:off x="6816436" y="2387770"/>
            <a:ext cx="4528458" cy="12005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Sucesos individuales dentro de familia y comunidad</a:t>
            </a:r>
          </a:p>
        </p:txBody>
      </p:sp>
      <p:sp>
        <p:nvSpPr>
          <p:cNvPr id="9" name="Nube 8"/>
          <p:cNvSpPr/>
          <p:nvPr/>
        </p:nvSpPr>
        <p:spPr>
          <a:xfrm>
            <a:off x="3699164" y="4072346"/>
            <a:ext cx="4612078" cy="17798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Determinantes sociales </a:t>
            </a:r>
          </a:p>
        </p:txBody>
      </p:sp>
    </p:spTree>
    <p:extLst>
      <p:ext uri="{BB962C8B-B14F-4D97-AF65-F5344CB8AC3E}">
        <p14:creationId xmlns:p14="http://schemas.microsoft.com/office/powerpoint/2010/main" val="3369022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847</Words>
  <Application>Microsoft Office PowerPoint</Application>
  <PresentationFormat>Panorámica</PresentationFormat>
  <Paragraphs>192</Paragraphs>
  <Slides>30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SALUD BUCAL INFANCIA(6 A 11 AÑOS)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HAROLD ANDRES AGUDELO BERNAL</cp:lastModifiedBy>
  <cp:revision>144</cp:revision>
  <dcterms:created xsi:type="dcterms:W3CDTF">2020-08-01T22:10:19Z</dcterms:created>
  <dcterms:modified xsi:type="dcterms:W3CDTF">2021-05-30T21:32:31Z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2094582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