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7"/>
  </p:notesMasterIdLst>
  <p:sldIdLst>
    <p:sldId id="256" r:id="rId3"/>
    <p:sldId id="258" r:id="rId4"/>
    <p:sldId id="377" r:id="rId5"/>
    <p:sldId id="276" r:id="rId6"/>
    <p:sldId id="425" r:id="rId7"/>
    <p:sldId id="296" r:id="rId8"/>
    <p:sldId id="349" r:id="rId9"/>
    <p:sldId id="424" r:id="rId10"/>
    <p:sldId id="421" r:id="rId11"/>
    <p:sldId id="388" r:id="rId12"/>
    <p:sldId id="350" r:id="rId13"/>
    <p:sldId id="426" r:id="rId14"/>
    <p:sldId id="427" r:id="rId15"/>
    <p:sldId id="428" r:id="rId16"/>
    <p:sldId id="420" r:id="rId17"/>
    <p:sldId id="419" r:id="rId18"/>
    <p:sldId id="389" r:id="rId19"/>
    <p:sldId id="422" r:id="rId20"/>
    <p:sldId id="429" r:id="rId21"/>
    <p:sldId id="423" r:id="rId22"/>
    <p:sldId id="431" r:id="rId23"/>
    <p:sldId id="430" r:id="rId24"/>
    <p:sldId id="432" r:id="rId25"/>
    <p:sldId id="260" r:id="rId2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070"/>
    <a:srgbClr val="E20E18"/>
    <a:srgbClr val="A4A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12" autoAdjust="0"/>
    <p:restoredTop sz="94660"/>
  </p:normalViewPr>
  <p:slideViewPr>
    <p:cSldViewPr snapToGrid="0">
      <p:cViewPr varScale="1">
        <p:scale>
          <a:sx n="68" d="100"/>
          <a:sy n="68" d="100"/>
        </p:scale>
        <p:origin x="21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BCD24F-738D-493D-ACE2-BE0A1464C620}" type="datetimeFigureOut">
              <a:rPr lang="es-CO" smtClean="0"/>
              <a:t>2/06/2021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90A844-03BD-4CF3-961B-B6D0B20B7F7C}" type="slidenum">
              <a:rPr lang="es-CO" smtClean="0"/>
              <a:t>‹Nº›</a:t>
            </a:fld>
            <a:endParaRPr lang="es-CO"/>
          </a:p>
        </p:txBody>
      </p:sp>
    </p:spTree>
    <p:extLst>
      <p:ext uri="{BB962C8B-B14F-4D97-AF65-F5344CB8AC3E}">
        <p14:creationId xmlns:p14="http://schemas.microsoft.com/office/powerpoint/2010/main" val="3536829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2/06/2021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04224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2/06/2021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62829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2/06/2021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249705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872345-ABDB-4B77-852D-E957F202E84A}"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2/06/2021</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DF069-44BA-4FE1-9347-D1BECC80587D}"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77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872345-ABDB-4B77-852D-E957F202E84A}"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2/06/2021</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DF069-44BA-4FE1-9347-D1BECC80587D}"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66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872345-ABDB-4B77-852D-E957F202E84A}"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2/06/2021</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DF069-44BA-4FE1-9347-D1BECC80587D}"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787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872345-ABDB-4B77-852D-E957F202E84A}"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2/06/2021</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DF069-44BA-4FE1-9347-D1BECC80587D}"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773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872345-ABDB-4B77-852D-E957F202E84A}"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2/06/2021</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DF069-44BA-4FE1-9347-D1BECC80587D}"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933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872345-ABDB-4B77-852D-E957F202E84A}"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2/06/2021</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DF069-44BA-4FE1-9347-D1BECC80587D}"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413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872345-ABDB-4B77-852D-E957F202E84A}"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2/06/2021</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DF069-44BA-4FE1-9347-D1BECC80587D}"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8523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872345-ABDB-4B77-852D-E957F202E84A}"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2/06/2021</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DF069-44BA-4FE1-9347-D1BECC80587D}"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28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2/06/2021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646926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872345-ABDB-4B77-852D-E957F202E84A}"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2/06/2021</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DF069-44BA-4FE1-9347-D1BECC80587D}"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360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872345-ABDB-4B77-852D-E957F202E84A}"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2/06/2021</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DF069-44BA-4FE1-9347-D1BECC80587D}"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17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872345-ABDB-4B77-852D-E957F202E84A}"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2/06/2021</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DF069-44BA-4FE1-9347-D1BECC80587D}"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708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11528983" y="273543"/>
            <a:ext cx="461914" cy="367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userDrawn="1"/>
        </p:nvSpPr>
        <p:spPr>
          <a:xfrm>
            <a:off x="11528983" y="641189"/>
            <a:ext cx="461914"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userDrawn="1"/>
        </p:nvSpPr>
        <p:spPr>
          <a:xfrm>
            <a:off x="11560205" y="305131"/>
            <a:ext cx="39946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0E2A6B-A809-4840-BF14-8648BC0BDF87}" type="slidenum">
              <a:rPr kumimoji="0" lang="id-ID" sz="14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id-ID"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p:cNvGrpSpPr/>
          <p:nvPr userDrawn="1"/>
        </p:nvGrpSpPr>
        <p:grpSpPr>
          <a:xfrm>
            <a:off x="347419" y="6409324"/>
            <a:ext cx="224082" cy="221156"/>
            <a:chOff x="4328868" y="5502988"/>
            <a:chExt cx="500307" cy="493774"/>
          </a:xfrm>
        </p:grpSpPr>
        <p:sp>
          <p:nvSpPr>
            <p:cNvPr id="8" name="Freeform 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roup 9"/>
          <p:cNvGrpSpPr/>
          <p:nvPr userDrawn="1"/>
        </p:nvGrpSpPr>
        <p:grpSpPr>
          <a:xfrm flipH="1">
            <a:off x="933709"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4" name="Straight Connector 3"/>
          <p:cNvCxnSpPr/>
          <p:nvPr userDrawn="1"/>
        </p:nvCxnSpPr>
        <p:spPr>
          <a:xfrm>
            <a:off x="552709" y="6522684"/>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834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9623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597D0CE-5128-414C-A023-A39569FB07FF}" type="datetimeFigureOut">
              <a:rPr lang="es-CO" smtClean="0"/>
              <a:t>2/06/2021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4407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F597D0CE-5128-414C-A023-A39569FB07FF}" type="datetimeFigureOut">
              <a:rPr lang="es-CO" smtClean="0"/>
              <a:t>2/06/2021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18294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F597D0CE-5128-414C-A023-A39569FB07FF}" type="datetimeFigureOut">
              <a:rPr lang="es-CO" smtClean="0"/>
              <a:t>2/06/2021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70275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F597D0CE-5128-414C-A023-A39569FB07FF}" type="datetimeFigureOut">
              <a:rPr lang="es-CO" smtClean="0"/>
              <a:t>2/06/2021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9230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597D0CE-5128-414C-A023-A39569FB07FF}" type="datetimeFigureOut">
              <a:rPr lang="es-CO" smtClean="0"/>
              <a:t>2/06/2021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70932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2/06/2021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93190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2/06/2021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58342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7D0CE-5128-414C-A023-A39569FB07FF}" type="datetimeFigureOut">
              <a:rPr lang="es-CO" smtClean="0"/>
              <a:t>2/06/2021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6AC8A-B3E1-4F75-8EFF-2AB62962D6C8}" type="slidenum">
              <a:rPr lang="es-CO" smtClean="0"/>
              <a:t>‹Nº›</a:t>
            </a:fld>
            <a:endParaRPr lang="es-CO"/>
          </a:p>
        </p:txBody>
      </p:sp>
    </p:spTree>
    <p:extLst>
      <p:ext uri="{BB962C8B-B14F-4D97-AF65-F5344CB8AC3E}">
        <p14:creationId xmlns:p14="http://schemas.microsoft.com/office/powerpoint/2010/main" val="390594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872345-ABDB-4B77-852D-E957F202E84A}"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2/06/2021</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1DF069-44BA-4FE1-9347-D1BECC80587D}"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6766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820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B4D20C0-F575-45BB-A499-7FEE2FF05838}"/>
              </a:ext>
            </a:extLst>
          </p:cNvPr>
          <p:cNvPicPr>
            <a:picLocks noChangeAspect="1"/>
          </p:cNvPicPr>
          <p:nvPr/>
        </p:nvPicPr>
        <p:blipFill>
          <a:blip r:embed="rId2"/>
          <a:stretch>
            <a:fillRect/>
          </a:stretch>
        </p:blipFill>
        <p:spPr>
          <a:xfrm>
            <a:off x="8905971" y="1148045"/>
            <a:ext cx="3286029" cy="4602879"/>
          </a:xfrm>
          <a:prstGeom prst="rect">
            <a:avLst/>
          </a:prstGeom>
        </p:spPr>
      </p:pic>
      <p:pic>
        <p:nvPicPr>
          <p:cNvPr id="3" name="Imagen 2"/>
          <p:cNvPicPr>
            <a:picLocks noChangeAspect="1"/>
          </p:cNvPicPr>
          <p:nvPr/>
        </p:nvPicPr>
        <p:blipFill>
          <a:blip r:embed="rId3"/>
          <a:stretch>
            <a:fillRect/>
          </a:stretch>
        </p:blipFill>
        <p:spPr>
          <a:xfrm>
            <a:off x="0" y="0"/>
            <a:ext cx="12193057" cy="6817030"/>
          </a:xfrm>
          <a:prstGeom prst="rect">
            <a:avLst/>
          </a:prstGeom>
        </p:spPr>
      </p:pic>
      <p:sp>
        <p:nvSpPr>
          <p:cNvPr id="5" name="73 Rectángulo"/>
          <p:cNvSpPr/>
          <p:nvPr/>
        </p:nvSpPr>
        <p:spPr>
          <a:xfrm>
            <a:off x="2308680" y="2258051"/>
            <a:ext cx="4823640" cy="954107"/>
          </a:xfrm>
          <a:prstGeom prst="rect">
            <a:avLst/>
          </a:prstGeom>
        </p:spPr>
        <p:txBody>
          <a:bodyPr wrap="square">
            <a:spAutoFit/>
          </a:bodyPr>
          <a:lstStyle/>
          <a:p>
            <a:pPr marL="457200" marR="0" lvl="0" indent="-457200" algn="ctr"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COMPONENTES DE LA GUIA</a:t>
            </a:r>
          </a:p>
        </p:txBody>
      </p:sp>
      <p:pic>
        <p:nvPicPr>
          <p:cNvPr id="6" name="Imagen 5">
            <a:extLst>
              <a:ext uri="{FF2B5EF4-FFF2-40B4-BE49-F238E27FC236}">
                <a16:creationId xmlns:a16="http://schemas.microsoft.com/office/drawing/2014/main" id="{AEA23A50-BFA9-4199-9056-FA891965339E}"/>
              </a:ext>
            </a:extLst>
          </p:cNvPr>
          <p:cNvPicPr>
            <a:picLocks noChangeAspect="1"/>
          </p:cNvPicPr>
          <p:nvPr/>
        </p:nvPicPr>
        <p:blipFill>
          <a:blip r:embed="rId4"/>
          <a:stretch>
            <a:fillRect/>
          </a:stretch>
        </p:blipFill>
        <p:spPr>
          <a:xfrm>
            <a:off x="4979962" y="5176911"/>
            <a:ext cx="2843579" cy="780537"/>
          </a:xfrm>
          <a:prstGeom prst="rect">
            <a:avLst/>
          </a:prstGeom>
        </p:spPr>
      </p:pic>
    </p:spTree>
    <p:extLst>
      <p:ext uri="{BB962C8B-B14F-4D97-AF65-F5344CB8AC3E}">
        <p14:creationId xmlns:p14="http://schemas.microsoft.com/office/powerpoint/2010/main" val="303534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21721" y="5878286"/>
            <a:ext cx="2670279" cy="979714"/>
          </a:xfrm>
          <a:prstGeom prst="rect">
            <a:avLst/>
          </a:prstGeom>
        </p:spPr>
      </p:pic>
      <p:sp>
        <p:nvSpPr>
          <p:cNvPr id="5" name="Marcador de contenido 2"/>
          <p:cNvSpPr txBox="1">
            <a:spLocks/>
          </p:cNvSpPr>
          <p:nvPr/>
        </p:nvSpPr>
        <p:spPr>
          <a:xfrm>
            <a:off x="1344279" y="1475957"/>
            <a:ext cx="6952414" cy="45450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O" dirty="0"/>
          </a:p>
        </p:txBody>
      </p:sp>
      <p:pic>
        <p:nvPicPr>
          <p:cNvPr id="3" name="Imagen 2"/>
          <p:cNvPicPr>
            <a:picLocks noChangeAspect="1"/>
          </p:cNvPicPr>
          <p:nvPr/>
        </p:nvPicPr>
        <p:blipFill>
          <a:blip r:embed="rId3"/>
          <a:stretch>
            <a:fillRect/>
          </a:stretch>
        </p:blipFill>
        <p:spPr>
          <a:xfrm>
            <a:off x="0" y="1160385"/>
            <a:ext cx="829128" cy="1627773"/>
          </a:xfrm>
          <a:prstGeom prst="rect">
            <a:avLst/>
          </a:prstGeom>
        </p:spPr>
      </p:pic>
      <p:pic>
        <p:nvPicPr>
          <p:cNvPr id="4" name="Imagen 3"/>
          <p:cNvPicPr>
            <a:picLocks noChangeAspect="1"/>
          </p:cNvPicPr>
          <p:nvPr/>
        </p:nvPicPr>
        <p:blipFill>
          <a:blip r:embed="rId4"/>
          <a:stretch>
            <a:fillRect/>
          </a:stretch>
        </p:blipFill>
        <p:spPr>
          <a:xfrm>
            <a:off x="11506762" y="1220498"/>
            <a:ext cx="337142" cy="1133475"/>
          </a:xfrm>
          <a:prstGeom prst="rect">
            <a:avLst/>
          </a:prstGeom>
        </p:spPr>
      </p:pic>
      <p:pic>
        <p:nvPicPr>
          <p:cNvPr id="8" name="Imagen 7">
            <a:extLst>
              <a:ext uri="{FF2B5EF4-FFF2-40B4-BE49-F238E27FC236}">
                <a16:creationId xmlns:a16="http://schemas.microsoft.com/office/drawing/2014/main" id="{DC0BACD8-AAC0-44C3-B1E9-59C2AC06112F}"/>
              </a:ext>
            </a:extLst>
          </p:cNvPr>
          <p:cNvPicPr>
            <a:picLocks noChangeAspect="1"/>
          </p:cNvPicPr>
          <p:nvPr/>
        </p:nvPicPr>
        <p:blipFill>
          <a:blip r:embed="rId5"/>
          <a:stretch>
            <a:fillRect/>
          </a:stretch>
        </p:blipFill>
        <p:spPr>
          <a:xfrm>
            <a:off x="6513342" y="5739618"/>
            <a:ext cx="2899850" cy="810180"/>
          </a:xfrm>
          <a:prstGeom prst="rect">
            <a:avLst/>
          </a:prstGeom>
        </p:spPr>
      </p:pic>
      <p:sp>
        <p:nvSpPr>
          <p:cNvPr id="9" name="Título 8">
            <a:extLst>
              <a:ext uri="{FF2B5EF4-FFF2-40B4-BE49-F238E27FC236}">
                <a16:creationId xmlns:a16="http://schemas.microsoft.com/office/drawing/2014/main" id="{EE4313D0-EF35-4E34-96AF-4B33C5C22424}"/>
              </a:ext>
            </a:extLst>
          </p:cNvPr>
          <p:cNvSpPr>
            <a:spLocks noGrp="1"/>
          </p:cNvSpPr>
          <p:nvPr>
            <p:ph type="title"/>
          </p:nvPr>
        </p:nvSpPr>
        <p:spPr>
          <a:xfrm>
            <a:off x="838200" y="365126"/>
            <a:ext cx="10515600" cy="1110832"/>
          </a:xfrm>
        </p:spPr>
        <p:txBody>
          <a:bodyPr/>
          <a:lstStyle/>
          <a:p>
            <a:r>
              <a:rPr lang="es-CO" b="1" dirty="0">
                <a:solidFill>
                  <a:srgbClr val="FF0000"/>
                </a:solidFill>
              </a:rPr>
              <a:t>Qué audita la Guía - IVC</a:t>
            </a:r>
          </a:p>
        </p:txBody>
      </p:sp>
      <p:sp>
        <p:nvSpPr>
          <p:cNvPr id="10" name="Marcador de contenido 9">
            <a:extLst>
              <a:ext uri="{FF2B5EF4-FFF2-40B4-BE49-F238E27FC236}">
                <a16:creationId xmlns:a16="http://schemas.microsoft.com/office/drawing/2014/main" id="{A6D3379B-37B3-4D6F-9FE3-7C140F0CCD5D}"/>
              </a:ext>
            </a:extLst>
          </p:cNvPr>
          <p:cNvSpPr>
            <a:spLocks noGrp="1"/>
          </p:cNvSpPr>
          <p:nvPr>
            <p:ph idx="1"/>
          </p:nvPr>
        </p:nvSpPr>
        <p:spPr>
          <a:xfrm>
            <a:off x="838200" y="1475957"/>
            <a:ext cx="10515600" cy="4701006"/>
          </a:xfrm>
        </p:spPr>
        <p:txBody>
          <a:bodyPr>
            <a:normAutofit/>
          </a:bodyPr>
          <a:lstStyle/>
          <a:p>
            <a:pPr marL="0" indent="0">
              <a:buNone/>
            </a:pPr>
            <a:r>
              <a:rPr lang="es-CO" b="1" dirty="0"/>
              <a:t>Aseguramiento </a:t>
            </a:r>
          </a:p>
          <a:p>
            <a:r>
              <a:rPr lang="es-CO" dirty="0"/>
              <a:t>Caracterización poblacional </a:t>
            </a:r>
          </a:p>
          <a:p>
            <a:r>
              <a:rPr lang="es-CO" dirty="0"/>
              <a:t>Red integral de Prestadores de Servicios de Salud</a:t>
            </a:r>
          </a:p>
          <a:p>
            <a:r>
              <a:rPr lang="es-CO" dirty="0"/>
              <a:t>Mejoramiento de indicadores de calidad (Res. 256/2016)</a:t>
            </a:r>
          </a:p>
          <a:p>
            <a:r>
              <a:rPr lang="es-CO" dirty="0"/>
              <a:t>Afiliación y novedades</a:t>
            </a:r>
          </a:p>
          <a:p>
            <a:r>
              <a:rPr lang="es-CO" dirty="0"/>
              <a:t>Información </a:t>
            </a:r>
          </a:p>
          <a:p>
            <a:endParaRPr lang="es-CO" dirty="0"/>
          </a:p>
          <a:p>
            <a:pPr marL="0" indent="0">
              <a:buNone/>
            </a:pPr>
            <a:r>
              <a:rPr lang="es-CO" b="1" dirty="0"/>
              <a:t>Información a cargo EAPB Contributivo y Subsidiado</a:t>
            </a:r>
          </a:p>
          <a:p>
            <a:endParaRPr lang="es-CO" dirty="0"/>
          </a:p>
        </p:txBody>
      </p:sp>
    </p:spTree>
    <p:extLst>
      <p:ext uri="{BB962C8B-B14F-4D97-AF65-F5344CB8AC3E}">
        <p14:creationId xmlns:p14="http://schemas.microsoft.com/office/powerpoint/2010/main" val="2710929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21721" y="5878286"/>
            <a:ext cx="2670279" cy="979714"/>
          </a:xfrm>
          <a:prstGeom prst="rect">
            <a:avLst/>
          </a:prstGeom>
        </p:spPr>
      </p:pic>
      <p:sp>
        <p:nvSpPr>
          <p:cNvPr id="5" name="Marcador de contenido 2"/>
          <p:cNvSpPr txBox="1">
            <a:spLocks/>
          </p:cNvSpPr>
          <p:nvPr/>
        </p:nvSpPr>
        <p:spPr>
          <a:xfrm>
            <a:off x="1344279" y="1475957"/>
            <a:ext cx="6952414" cy="45450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O" dirty="0"/>
          </a:p>
        </p:txBody>
      </p:sp>
      <p:pic>
        <p:nvPicPr>
          <p:cNvPr id="3" name="Imagen 2"/>
          <p:cNvPicPr>
            <a:picLocks noChangeAspect="1"/>
          </p:cNvPicPr>
          <p:nvPr/>
        </p:nvPicPr>
        <p:blipFill>
          <a:blip r:embed="rId3"/>
          <a:stretch>
            <a:fillRect/>
          </a:stretch>
        </p:blipFill>
        <p:spPr>
          <a:xfrm>
            <a:off x="0" y="1160385"/>
            <a:ext cx="829128" cy="1627773"/>
          </a:xfrm>
          <a:prstGeom prst="rect">
            <a:avLst/>
          </a:prstGeom>
        </p:spPr>
      </p:pic>
      <p:pic>
        <p:nvPicPr>
          <p:cNvPr id="4" name="Imagen 3"/>
          <p:cNvPicPr>
            <a:picLocks noChangeAspect="1"/>
          </p:cNvPicPr>
          <p:nvPr/>
        </p:nvPicPr>
        <p:blipFill>
          <a:blip r:embed="rId4"/>
          <a:stretch>
            <a:fillRect/>
          </a:stretch>
        </p:blipFill>
        <p:spPr>
          <a:xfrm>
            <a:off x="11506762" y="1220498"/>
            <a:ext cx="337142" cy="1133475"/>
          </a:xfrm>
          <a:prstGeom prst="rect">
            <a:avLst/>
          </a:prstGeom>
        </p:spPr>
      </p:pic>
      <p:pic>
        <p:nvPicPr>
          <p:cNvPr id="8" name="Imagen 7">
            <a:extLst>
              <a:ext uri="{FF2B5EF4-FFF2-40B4-BE49-F238E27FC236}">
                <a16:creationId xmlns:a16="http://schemas.microsoft.com/office/drawing/2014/main" id="{DC0BACD8-AAC0-44C3-B1E9-59C2AC06112F}"/>
              </a:ext>
            </a:extLst>
          </p:cNvPr>
          <p:cNvPicPr>
            <a:picLocks noChangeAspect="1"/>
          </p:cNvPicPr>
          <p:nvPr/>
        </p:nvPicPr>
        <p:blipFill>
          <a:blip r:embed="rId5"/>
          <a:stretch>
            <a:fillRect/>
          </a:stretch>
        </p:blipFill>
        <p:spPr>
          <a:xfrm>
            <a:off x="6513342" y="5739618"/>
            <a:ext cx="2899850" cy="810180"/>
          </a:xfrm>
          <a:prstGeom prst="rect">
            <a:avLst/>
          </a:prstGeom>
        </p:spPr>
      </p:pic>
      <p:sp>
        <p:nvSpPr>
          <p:cNvPr id="9" name="Título 8">
            <a:extLst>
              <a:ext uri="{FF2B5EF4-FFF2-40B4-BE49-F238E27FC236}">
                <a16:creationId xmlns:a16="http://schemas.microsoft.com/office/drawing/2014/main" id="{EE4313D0-EF35-4E34-96AF-4B33C5C22424}"/>
              </a:ext>
            </a:extLst>
          </p:cNvPr>
          <p:cNvSpPr>
            <a:spLocks noGrp="1"/>
          </p:cNvSpPr>
          <p:nvPr>
            <p:ph type="title"/>
          </p:nvPr>
        </p:nvSpPr>
        <p:spPr>
          <a:xfrm>
            <a:off x="838200" y="365126"/>
            <a:ext cx="10515600" cy="1110832"/>
          </a:xfrm>
        </p:spPr>
        <p:txBody>
          <a:bodyPr/>
          <a:lstStyle/>
          <a:p>
            <a:r>
              <a:rPr lang="es-CO" b="1" dirty="0">
                <a:solidFill>
                  <a:srgbClr val="FF0000"/>
                </a:solidFill>
              </a:rPr>
              <a:t>Qué audita la Guía - IVC</a:t>
            </a:r>
          </a:p>
        </p:txBody>
      </p:sp>
      <p:sp>
        <p:nvSpPr>
          <p:cNvPr id="10" name="Marcador de contenido 9">
            <a:extLst>
              <a:ext uri="{FF2B5EF4-FFF2-40B4-BE49-F238E27FC236}">
                <a16:creationId xmlns:a16="http://schemas.microsoft.com/office/drawing/2014/main" id="{A6D3379B-37B3-4D6F-9FE3-7C140F0CCD5D}"/>
              </a:ext>
            </a:extLst>
          </p:cNvPr>
          <p:cNvSpPr>
            <a:spLocks noGrp="1"/>
          </p:cNvSpPr>
          <p:nvPr>
            <p:ph idx="1"/>
          </p:nvPr>
        </p:nvSpPr>
        <p:spPr>
          <a:xfrm>
            <a:off x="609600" y="1475957"/>
            <a:ext cx="10897162" cy="4701006"/>
          </a:xfrm>
        </p:spPr>
        <p:txBody>
          <a:bodyPr>
            <a:normAutofit/>
          </a:bodyPr>
          <a:lstStyle/>
          <a:p>
            <a:pPr marL="0" indent="0">
              <a:buNone/>
            </a:pPr>
            <a:r>
              <a:rPr lang="es-CO" b="1" dirty="0"/>
              <a:t>Prestación servicios de salud</a:t>
            </a:r>
          </a:p>
          <a:p>
            <a:r>
              <a:rPr lang="es-CO" dirty="0"/>
              <a:t>Garantías en la prestación de los servicios de salud.</a:t>
            </a:r>
          </a:p>
          <a:p>
            <a:r>
              <a:rPr lang="es-CO" dirty="0"/>
              <a:t>Accesibilidad, oportunidad y continuidad.</a:t>
            </a:r>
          </a:p>
          <a:p>
            <a:r>
              <a:rPr lang="es-CO" dirty="0"/>
              <a:t>Operabilidad sistema referencia y contra referencia – nivel complejidad.</a:t>
            </a:r>
          </a:p>
          <a:p>
            <a:r>
              <a:rPr lang="es-CO" dirty="0"/>
              <a:t>Disponibilidad red de transporte  y comunicaciones</a:t>
            </a:r>
          </a:p>
          <a:p>
            <a:r>
              <a:rPr lang="es-CO" dirty="0"/>
              <a:t>Entrega medicamentes </a:t>
            </a:r>
          </a:p>
          <a:p>
            <a:r>
              <a:rPr lang="es-CO" dirty="0"/>
              <a:t>Mecanismos atención al usuario</a:t>
            </a:r>
          </a:p>
          <a:p>
            <a:r>
              <a:rPr lang="es-CO" dirty="0"/>
              <a:t>Resolución PQRS</a:t>
            </a:r>
          </a:p>
          <a:p>
            <a:r>
              <a:rPr lang="es-CO" dirty="0"/>
              <a:t>Manejo tutelas por tecnologías incluidas PB</a:t>
            </a:r>
          </a:p>
          <a:p>
            <a:pPr marL="0" indent="0">
              <a:buNone/>
            </a:pPr>
            <a:endParaRPr lang="es-CO" dirty="0"/>
          </a:p>
          <a:p>
            <a:endParaRPr lang="es-CO" dirty="0"/>
          </a:p>
        </p:txBody>
      </p:sp>
    </p:spTree>
    <p:extLst>
      <p:ext uri="{BB962C8B-B14F-4D97-AF65-F5344CB8AC3E}">
        <p14:creationId xmlns:p14="http://schemas.microsoft.com/office/powerpoint/2010/main" val="3907252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21721" y="5878286"/>
            <a:ext cx="2670279" cy="979714"/>
          </a:xfrm>
          <a:prstGeom prst="rect">
            <a:avLst/>
          </a:prstGeom>
        </p:spPr>
      </p:pic>
      <p:sp>
        <p:nvSpPr>
          <p:cNvPr id="5" name="Marcador de contenido 2"/>
          <p:cNvSpPr txBox="1">
            <a:spLocks/>
          </p:cNvSpPr>
          <p:nvPr/>
        </p:nvSpPr>
        <p:spPr>
          <a:xfrm>
            <a:off x="1344279" y="1475957"/>
            <a:ext cx="6952414" cy="45450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O" dirty="0"/>
          </a:p>
        </p:txBody>
      </p:sp>
      <p:pic>
        <p:nvPicPr>
          <p:cNvPr id="3" name="Imagen 2"/>
          <p:cNvPicPr>
            <a:picLocks noChangeAspect="1"/>
          </p:cNvPicPr>
          <p:nvPr/>
        </p:nvPicPr>
        <p:blipFill>
          <a:blip r:embed="rId3"/>
          <a:stretch>
            <a:fillRect/>
          </a:stretch>
        </p:blipFill>
        <p:spPr>
          <a:xfrm>
            <a:off x="0" y="1160385"/>
            <a:ext cx="829128" cy="1627773"/>
          </a:xfrm>
          <a:prstGeom prst="rect">
            <a:avLst/>
          </a:prstGeom>
        </p:spPr>
      </p:pic>
      <p:pic>
        <p:nvPicPr>
          <p:cNvPr id="4" name="Imagen 3"/>
          <p:cNvPicPr>
            <a:picLocks noChangeAspect="1"/>
          </p:cNvPicPr>
          <p:nvPr/>
        </p:nvPicPr>
        <p:blipFill>
          <a:blip r:embed="rId4"/>
          <a:stretch>
            <a:fillRect/>
          </a:stretch>
        </p:blipFill>
        <p:spPr>
          <a:xfrm>
            <a:off x="11506762" y="1220498"/>
            <a:ext cx="337142" cy="1133475"/>
          </a:xfrm>
          <a:prstGeom prst="rect">
            <a:avLst/>
          </a:prstGeom>
        </p:spPr>
      </p:pic>
      <p:pic>
        <p:nvPicPr>
          <p:cNvPr id="8" name="Imagen 7">
            <a:extLst>
              <a:ext uri="{FF2B5EF4-FFF2-40B4-BE49-F238E27FC236}">
                <a16:creationId xmlns:a16="http://schemas.microsoft.com/office/drawing/2014/main" id="{DC0BACD8-AAC0-44C3-B1E9-59C2AC06112F}"/>
              </a:ext>
            </a:extLst>
          </p:cNvPr>
          <p:cNvPicPr>
            <a:picLocks noChangeAspect="1"/>
          </p:cNvPicPr>
          <p:nvPr/>
        </p:nvPicPr>
        <p:blipFill>
          <a:blip r:embed="rId5"/>
          <a:stretch>
            <a:fillRect/>
          </a:stretch>
        </p:blipFill>
        <p:spPr>
          <a:xfrm>
            <a:off x="6513342" y="5739618"/>
            <a:ext cx="2899850" cy="810180"/>
          </a:xfrm>
          <a:prstGeom prst="rect">
            <a:avLst/>
          </a:prstGeom>
        </p:spPr>
      </p:pic>
      <p:sp>
        <p:nvSpPr>
          <p:cNvPr id="9" name="Título 8">
            <a:extLst>
              <a:ext uri="{FF2B5EF4-FFF2-40B4-BE49-F238E27FC236}">
                <a16:creationId xmlns:a16="http://schemas.microsoft.com/office/drawing/2014/main" id="{EE4313D0-EF35-4E34-96AF-4B33C5C22424}"/>
              </a:ext>
            </a:extLst>
          </p:cNvPr>
          <p:cNvSpPr>
            <a:spLocks noGrp="1"/>
          </p:cNvSpPr>
          <p:nvPr>
            <p:ph type="title"/>
          </p:nvPr>
        </p:nvSpPr>
        <p:spPr>
          <a:xfrm>
            <a:off x="838200" y="365126"/>
            <a:ext cx="10515600" cy="1110832"/>
          </a:xfrm>
        </p:spPr>
        <p:txBody>
          <a:bodyPr/>
          <a:lstStyle/>
          <a:p>
            <a:r>
              <a:rPr lang="es-CO" b="1" dirty="0">
                <a:solidFill>
                  <a:srgbClr val="FF0000"/>
                </a:solidFill>
              </a:rPr>
              <a:t>Qué audita la Guía - IVC</a:t>
            </a:r>
          </a:p>
        </p:txBody>
      </p:sp>
      <p:sp>
        <p:nvSpPr>
          <p:cNvPr id="10" name="Marcador de contenido 9">
            <a:extLst>
              <a:ext uri="{FF2B5EF4-FFF2-40B4-BE49-F238E27FC236}">
                <a16:creationId xmlns:a16="http://schemas.microsoft.com/office/drawing/2014/main" id="{A6D3379B-37B3-4D6F-9FE3-7C140F0CCD5D}"/>
              </a:ext>
            </a:extLst>
          </p:cNvPr>
          <p:cNvSpPr>
            <a:spLocks noGrp="1"/>
          </p:cNvSpPr>
          <p:nvPr>
            <p:ph idx="1"/>
          </p:nvPr>
        </p:nvSpPr>
        <p:spPr>
          <a:xfrm>
            <a:off x="609600" y="1475957"/>
            <a:ext cx="10897162" cy="4701006"/>
          </a:xfrm>
        </p:spPr>
        <p:txBody>
          <a:bodyPr>
            <a:normAutofit/>
          </a:bodyPr>
          <a:lstStyle/>
          <a:p>
            <a:pPr marL="0" indent="0">
              <a:buNone/>
            </a:pPr>
            <a:r>
              <a:rPr lang="es-CO" b="1" dirty="0"/>
              <a:t>Prestación servicios de salud  P y P</a:t>
            </a:r>
          </a:p>
          <a:p>
            <a:r>
              <a:rPr lang="es-CO" dirty="0"/>
              <a:t>Estrategias demanda inducida</a:t>
            </a:r>
          </a:p>
          <a:p>
            <a:r>
              <a:rPr lang="es-CO" dirty="0"/>
              <a:t>Intervenciones individuales RIAS de Promoción y Mantenimiento Salud.</a:t>
            </a:r>
          </a:p>
          <a:p>
            <a:r>
              <a:rPr lang="es-CO" dirty="0"/>
              <a:t>Intervenciones individuales RIAMP ( Materno perinatal).</a:t>
            </a:r>
          </a:p>
          <a:p>
            <a:r>
              <a:rPr lang="es-CO" dirty="0"/>
              <a:t>DT y PE Recién nacido</a:t>
            </a:r>
          </a:p>
          <a:p>
            <a:r>
              <a:rPr lang="es-CO" dirty="0"/>
              <a:t>Información a cargo EAPB Contributivo y Subsidiado</a:t>
            </a:r>
          </a:p>
          <a:p>
            <a:endParaRPr lang="es-CO" dirty="0"/>
          </a:p>
          <a:p>
            <a:endParaRPr lang="es-CO" dirty="0"/>
          </a:p>
        </p:txBody>
      </p:sp>
    </p:spTree>
    <p:extLst>
      <p:ext uri="{BB962C8B-B14F-4D97-AF65-F5344CB8AC3E}">
        <p14:creationId xmlns:p14="http://schemas.microsoft.com/office/powerpoint/2010/main" val="3365583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21721" y="5878286"/>
            <a:ext cx="2670279" cy="979714"/>
          </a:xfrm>
          <a:prstGeom prst="rect">
            <a:avLst/>
          </a:prstGeom>
        </p:spPr>
      </p:pic>
      <p:sp>
        <p:nvSpPr>
          <p:cNvPr id="5" name="Marcador de contenido 2"/>
          <p:cNvSpPr txBox="1">
            <a:spLocks/>
          </p:cNvSpPr>
          <p:nvPr/>
        </p:nvSpPr>
        <p:spPr>
          <a:xfrm>
            <a:off x="1344279" y="1475957"/>
            <a:ext cx="6952414" cy="45450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O" dirty="0"/>
          </a:p>
        </p:txBody>
      </p:sp>
      <p:pic>
        <p:nvPicPr>
          <p:cNvPr id="3" name="Imagen 2"/>
          <p:cNvPicPr>
            <a:picLocks noChangeAspect="1"/>
          </p:cNvPicPr>
          <p:nvPr/>
        </p:nvPicPr>
        <p:blipFill>
          <a:blip r:embed="rId3"/>
          <a:stretch>
            <a:fillRect/>
          </a:stretch>
        </p:blipFill>
        <p:spPr>
          <a:xfrm>
            <a:off x="0" y="1160385"/>
            <a:ext cx="829128" cy="1627773"/>
          </a:xfrm>
          <a:prstGeom prst="rect">
            <a:avLst/>
          </a:prstGeom>
        </p:spPr>
      </p:pic>
      <p:pic>
        <p:nvPicPr>
          <p:cNvPr id="4" name="Imagen 3"/>
          <p:cNvPicPr>
            <a:picLocks noChangeAspect="1"/>
          </p:cNvPicPr>
          <p:nvPr/>
        </p:nvPicPr>
        <p:blipFill>
          <a:blip r:embed="rId4"/>
          <a:stretch>
            <a:fillRect/>
          </a:stretch>
        </p:blipFill>
        <p:spPr>
          <a:xfrm>
            <a:off x="11506762" y="1220498"/>
            <a:ext cx="337142" cy="1133475"/>
          </a:xfrm>
          <a:prstGeom prst="rect">
            <a:avLst/>
          </a:prstGeom>
        </p:spPr>
      </p:pic>
      <p:pic>
        <p:nvPicPr>
          <p:cNvPr id="8" name="Imagen 7">
            <a:extLst>
              <a:ext uri="{FF2B5EF4-FFF2-40B4-BE49-F238E27FC236}">
                <a16:creationId xmlns:a16="http://schemas.microsoft.com/office/drawing/2014/main" id="{DC0BACD8-AAC0-44C3-B1E9-59C2AC06112F}"/>
              </a:ext>
            </a:extLst>
          </p:cNvPr>
          <p:cNvPicPr>
            <a:picLocks noChangeAspect="1"/>
          </p:cNvPicPr>
          <p:nvPr/>
        </p:nvPicPr>
        <p:blipFill>
          <a:blip r:embed="rId5"/>
          <a:stretch>
            <a:fillRect/>
          </a:stretch>
        </p:blipFill>
        <p:spPr>
          <a:xfrm>
            <a:off x="6513342" y="5739618"/>
            <a:ext cx="2899850" cy="810180"/>
          </a:xfrm>
          <a:prstGeom prst="rect">
            <a:avLst/>
          </a:prstGeom>
        </p:spPr>
      </p:pic>
      <p:sp>
        <p:nvSpPr>
          <p:cNvPr id="9" name="Título 8">
            <a:extLst>
              <a:ext uri="{FF2B5EF4-FFF2-40B4-BE49-F238E27FC236}">
                <a16:creationId xmlns:a16="http://schemas.microsoft.com/office/drawing/2014/main" id="{EE4313D0-EF35-4E34-96AF-4B33C5C22424}"/>
              </a:ext>
            </a:extLst>
          </p:cNvPr>
          <p:cNvSpPr>
            <a:spLocks noGrp="1"/>
          </p:cNvSpPr>
          <p:nvPr>
            <p:ph type="title"/>
          </p:nvPr>
        </p:nvSpPr>
        <p:spPr>
          <a:xfrm>
            <a:off x="838200" y="365126"/>
            <a:ext cx="10515600" cy="1110832"/>
          </a:xfrm>
        </p:spPr>
        <p:txBody>
          <a:bodyPr/>
          <a:lstStyle/>
          <a:p>
            <a:r>
              <a:rPr lang="es-CO" b="1" dirty="0">
                <a:solidFill>
                  <a:srgbClr val="FF0000"/>
                </a:solidFill>
              </a:rPr>
              <a:t>Qué audita la Guía - IVC</a:t>
            </a:r>
          </a:p>
        </p:txBody>
      </p:sp>
      <p:sp>
        <p:nvSpPr>
          <p:cNvPr id="10" name="Marcador de contenido 9">
            <a:extLst>
              <a:ext uri="{FF2B5EF4-FFF2-40B4-BE49-F238E27FC236}">
                <a16:creationId xmlns:a16="http://schemas.microsoft.com/office/drawing/2014/main" id="{A6D3379B-37B3-4D6F-9FE3-7C140F0CCD5D}"/>
              </a:ext>
            </a:extLst>
          </p:cNvPr>
          <p:cNvSpPr>
            <a:spLocks noGrp="1"/>
          </p:cNvSpPr>
          <p:nvPr>
            <p:ph idx="1"/>
          </p:nvPr>
        </p:nvSpPr>
        <p:spPr>
          <a:xfrm>
            <a:off x="609600" y="1475957"/>
            <a:ext cx="10897162" cy="4701006"/>
          </a:xfrm>
        </p:spPr>
        <p:txBody>
          <a:bodyPr>
            <a:normAutofit/>
          </a:bodyPr>
          <a:lstStyle/>
          <a:p>
            <a:pPr marL="0" indent="0">
              <a:buNone/>
            </a:pPr>
            <a:r>
              <a:rPr lang="es-CO" b="1" dirty="0"/>
              <a:t>Información a cargo EAPB Contributivo y Subsidiado</a:t>
            </a:r>
          </a:p>
          <a:p>
            <a:r>
              <a:rPr lang="es-CO" dirty="0"/>
              <a:t>Divulgación de información,</a:t>
            </a:r>
          </a:p>
          <a:p>
            <a:r>
              <a:rPr lang="es-CO" dirty="0"/>
              <a:t>Trazabilidad  de los requerimientos de la DTS o DLS</a:t>
            </a:r>
          </a:p>
          <a:p>
            <a:endParaRPr lang="es-CO" dirty="0"/>
          </a:p>
          <a:p>
            <a:endParaRPr lang="es-CO" dirty="0"/>
          </a:p>
        </p:txBody>
      </p:sp>
    </p:spTree>
    <p:extLst>
      <p:ext uri="{BB962C8B-B14F-4D97-AF65-F5344CB8AC3E}">
        <p14:creationId xmlns:p14="http://schemas.microsoft.com/office/powerpoint/2010/main" val="3042910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21721" y="5878286"/>
            <a:ext cx="2670279" cy="979714"/>
          </a:xfrm>
          <a:prstGeom prst="rect">
            <a:avLst/>
          </a:prstGeom>
        </p:spPr>
      </p:pic>
      <p:sp>
        <p:nvSpPr>
          <p:cNvPr id="5" name="Marcador de contenido 2"/>
          <p:cNvSpPr txBox="1">
            <a:spLocks/>
          </p:cNvSpPr>
          <p:nvPr/>
        </p:nvSpPr>
        <p:spPr>
          <a:xfrm>
            <a:off x="1344279" y="1475957"/>
            <a:ext cx="6952414" cy="45450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O" dirty="0"/>
          </a:p>
        </p:txBody>
      </p:sp>
      <p:pic>
        <p:nvPicPr>
          <p:cNvPr id="3" name="Imagen 2"/>
          <p:cNvPicPr>
            <a:picLocks noChangeAspect="1"/>
          </p:cNvPicPr>
          <p:nvPr/>
        </p:nvPicPr>
        <p:blipFill>
          <a:blip r:embed="rId3"/>
          <a:stretch>
            <a:fillRect/>
          </a:stretch>
        </p:blipFill>
        <p:spPr>
          <a:xfrm>
            <a:off x="0" y="1160385"/>
            <a:ext cx="829128" cy="1627773"/>
          </a:xfrm>
          <a:prstGeom prst="rect">
            <a:avLst/>
          </a:prstGeom>
        </p:spPr>
      </p:pic>
      <p:pic>
        <p:nvPicPr>
          <p:cNvPr id="4" name="Imagen 3"/>
          <p:cNvPicPr>
            <a:picLocks noChangeAspect="1"/>
          </p:cNvPicPr>
          <p:nvPr/>
        </p:nvPicPr>
        <p:blipFill>
          <a:blip r:embed="rId4"/>
          <a:stretch>
            <a:fillRect/>
          </a:stretch>
        </p:blipFill>
        <p:spPr>
          <a:xfrm>
            <a:off x="11506762" y="1220498"/>
            <a:ext cx="337142" cy="1133475"/>
          </a:xfrm>
          <a:prstGeom prst="rect">
            <a:avLst/>
          </a:prstGeom>
        </p:spPr>
      </p:pic>
      <p:pic>
        <p:nvPicPr>
          <p:cNvPr id="8" name="Imagen 7">
            <a:extLst>
              <a:ext uri="{FF2B5EF4-FFF2-40B4-BE49-F238E27FC236}">
                <a16:creationId xmlns:a16="http://schemas.microsoft.com/office/drawing/2014/main" id="{DC0BACD8-AAC0-44C3-B1E9-59C2AC06112F}"/>
              </a:ext>
            </a:extLst>
          </p:cNvPr>
          <p:cNvPicPr>
            <a:picLocks noChangeAspect="1"/>
          </p:cNvPicPr>
          <p:nvPr/>
        </p:nvPicPr>
        <p:blipFill>
          <a:blip r:embed="rId5"/>
          <a:stretch>
            <a:fillRect/>
          </a:stretch>
        </p:blipFill>
        <p:spPr>
          <a:xfrm>
            <a:off x="6513342" y="5739618"/>
            <a:ext cx="2899850" cy="810180"/>
          </a:xfrm>
          <a:prstGeom prst="rect">
            <a:avLst/>
          </a:prstGeom>
        </p:spPr>
      </p:pic>
      <p:sp>
        <p:nvSpPr>
          <p:cNvPr id="9" name="Título 8">
            <a:extLst>
              <a:ext uri="{FF2B5EF4-FFF2-40B4-BE49-F238E27FC236}">
                <a16:creationId xmlns:a16="http://schemas.microsoft.com/office/drawing/2014/main" id="{EE4313D0-EF35-4E34-96AF-4B33C5C22424}"/>
              </a:ext>
            </a:extLst>
          </p:cNvPr>
          <p:cNvSpPr>
            <a:spLocks noGrp="1"/>
          </p:cNvSpPr>
          <p:nvPr>
            <p:ph type="title"/>
          </p:nvPr>
        </p:nvSpPr>
        <p:spPr>
          <a:xfrm>
            <a:off x="838200" y="365126"/>
            <a:ext cx="10515600" cy="1110832"/>
          </a:xfrm>
        </p:spPr>
        <p:txBody>
          <a:bodyPr/>
          <a:lstStyle/>
          <a:p>
            <a:r>
              <a:rPr lang="es-CO" b="1" dirty="0">
                <a:solidFill>
                  <a:srgbClr val="FF0000"/>
                </a:solidFill>
              </a:rPr>
              <a:t>Como es la Guía?</a:t>
            </a:r>
          </a:p>
        </p:txBody>
      </p:sp>
      <p:sp>
        <p:nvSpPr>
          <p:cNvPr id="10" name="Marcador de contenido 9">
            <a:extLst>
              <a:ext uri="{FF2B5EF4-FFF2-40B4-BE49-F238E27FC236}">
                <a16:creationId xmlns:a16="http://schemas.microsoft.com/office/drawing/2014/main" id="{A6D3379B-37B3-4D6F-9FE3-7C140F0CCD5D}"/>
              </a:ext>
            </a:extLst>
          </p:cNvPr>
          <p:cNvSpPr>
            <a:spLocks noGrp="1"/>
          </p:cNvSpPr>
          <p:nvPr>
            <p:ph idx="1"/>
          </p:nvPr>
        </p:nvSpPr>
        <p:spPr>
          <a:xfrm>
            <a:off x="838200" y="1475957"/>
            <a:ext cx="10515600" cy="4701006"/>
          </a:xfrm>
        </p:spPr>
        <p:txBody>
          <a:bodyPr>
            <a:normAutofit/>
          </a:bodyPr>
          <a:lstStyle/>
          <a:p>
            <a:r>
              <a:rPr lang="es-CO" dirty="0"/>
              <a:t>Estructurada por componentes. </a:t>
            </a:r>
          </a:p>
          <a:p>
            <a:r>
              <a:rPr lang="es-CO" dirty="0"/>
              <a:t>Criterios estandarizados.</a:t>
            </a:r>
          </a:p>
          <a:p>
            <a:r>
              <a:rPr lang="es-CO" dirty="0"/>
              <a:t>Modo de verificación.</a:t>
            </a:r>
          </a:p>
          <a:p>
            <a:r>
              <a:rPr lang="es-CO" dirty="0"/>
              <a:t>Situación evidenciada.</a:t>
            </a:r>
          </a:p>
          <a:p>
            <a:r>
              <a:rPr lang="es-CO" dirty="0"/>
              <a:t>Normas presuntamente infringidas.</a:t>
            </a:r>
          </a:p>
          <a:p>
            <a:endParaRPr lang="es-CO" dirty="0"/>
          </a:p>
        </p:txBody>
      </p:sp>
    </p:spTree>
    <p:extLst>
      <p:ext uri="{BB962C8B-B14F-4D97-AF65-F5344CB8AC3E}">
        <p14:creationId xmlns:p14="http://schemas.microsoft.com/office/powerpoint/2010/main" val="2363777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21721" y="5878286"/>
            <a:ext cx="2670279" cy="979714"/>
          </a:xfrm>
          <a:prstGeom prst="rect">
            <a:avLst/>
          </a:prstGeom>
        </p:spPr>
      </p:pic>
      <p:sp>
        <p:nvSpPr>
          <p:cNvPr id="5" name="Marcador de contenido 2"/>
          <p:cNvSpPr txBox="1">
            <a:spLocks/>
          </p:cNvSpPr>
          <p:nvPr/>
        </p:nvSpPr>
        <p:spPr>
          <a:xfrm>
            <a:off x="1344279" y="1475957"/>
            <a:ext cx="6952414" cy="45450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O" dirty="0"/>
          </a:p>
        </p:txBody>
      </p:sp>
      <p:pic>
        <p:nvPicPr>
          <p:cNvPr id="3" name="Imagen 2"/>
          <p:cNvPicPr>
            <a:picLocks noChangeAspect="1"/>
          </p:cNvPicPr>
          <p:nvPr/>
        </p:nvPicPr>
        <p:blipFill>
          <a:blip r:embed="rId3"/>
          <a:stretch>
            <a:fillRect/>
          </a:stretch>
        </p:blipFill>
        <p:spPr>
          <a:xfrm>
            <a:off x="0" y="1160385"/>
            <a:ext cx="829128" cy="1627773"/>
          </a:xfrm>
          <a:prstGeom prst="rect">
            <a:avLst/>
          </a:prstGeom>
        </p:spPr>
      </p:pic>
      <p:pic>
        <p:nvPicPr>
          <p:cNvPr id="4" name="Imagen 3"/>
          <p:cNvPicPr>
            <a:picLocks noChangeAspect="1"/>
          </p:cNvPicPr>
          <p:nvPr/>
        </p:nvPicPr>
        <p:blipFill>
          <a:blip r:embed="rId4"/>
          <a:stretch>
            <a:fillRect/>
          </a:stretch>
        </p:blipFill>
        <p:spPr>
          <a:xfrm>
            <a:off x="11506762" y="1220498"/>
            <a:ext cx="337142" cy="1133475"/>
          </a:xfrm>
          <a:prstGeom prst="rect">
            <a:avLst/>
          </a:prstGeom>
        </p:spPr>
      </p:pic>
      <p:pic>
        <p:nvPicPr>
          <p:cNvPr id="8" name="Imagen 7">
            <a:extLst>
              <a:ext uri="{FF2B5EF4-FFF2-40B4-BE49-F238E27FC236}">
                <a16:creationId xmlns:a16="http://schemas.microsoft.com/office/drawing/2014/main" id="{DC0BACD8-AAC0-44C3-B1E9-59C2AC06112F}"/>
              </a:ext>
            </a:extLst>
          </p:cNvPr>
          <p:cNvPicPr>
            <a:picLocks noChangeAspect="1"/>
          </p:cNvPicPr>
          <p:nvPr/>
        </p:nvPicPr>
        <p:blipFill>
          <a:blip r:embed="rId5"/>
          <a:stretch>
            <a:fillRect/>
          </a:stretch>
        </p:blipFill>
        <p:spPr>
          <a:xfrm>
            <a:off x="6513342" y="5739618"/>
            <a:ext cx="2899850" cy="810180"/>
          </a:xfrm>
          <a:prstGeom prst="rect">
            <a:avLst/>
          </a:prstGeom>
        </p:spPr>
      </p:pic>
      <p:sp>
        <p:nvSpPr>
          <p:cNvPr id="9" name="Título 8">
            <a:extLst>
              <a:ext uri="{FF2B5EF4-FFF2-40B4-BE49-F238E27FC236}">
                <a16:creationId xmlns:a16="http://schemas.microsoft.com/office/drawing/2014/main" id="{EE4313D0-EF35-4E34-96AF-4B33C5C22424}"/>
              </a:ext>
            </a:extLst>
          </p:cNvPr>
          <p:cNvSpPr>
            <a:spLocks noGrp="1"/>
          </p:cNvSpPr>
          <p:nvPr>
            <p:ph type="title"/>
          </p:nvPr>
        </p:nvSpPr>
        <p:spPr>
          <a:xfrm>
            <a:off x="838200" y="365126"/>
            <a:ext cx="10515600" cy="954896"/>
          </a:xfrm>
        </p:spPr>
        <p:txBody>
          <a:bodyPr/>
          <a:lstStyle/>
          <a:p>
            <a:r>
              <a:rPr lang="es-CO" b="1" dirty="0">
                <a:solidFill>
                  <a:srgbClr val="FF0000"/>
                </a:solidFill>
              </a:rPr>
              <a:t>Después de la auditoria…?</a:t>
            </a:r>
          </a:p>
        </p:txBody>
      </p:sp>
      <p:sp>
        <p:nvSpPr>
          <p:cNvPr id="10" name="Marcador de contenido 9">
            <a:extLst>
              <a:ext uri="{FF2B5EF4-FFF2-40B4-BE49-F238E27FC236}">
                <a16:creationId xmlns:a16="http://schemas.microsoft.com/office/drawing/2014/main" id="{A6D3379B-37B3-4D6F-9FE3-7C140F0CCD5D}"/>
              </a:ext>
            </a:extLst>
          </p:cNvPr>
          <p:cNvSpPr>
            <a:spLocks noGrp="1"/>
          </p:cNvSpPr>
          <p:nvPr>
            <p:ph idx="1"/>
          </p:nvPr>
        </p:nvSpPr>
        <p:spPr>
          <a:xfrm>
            <a:off x="838200" y="1320022"/>
            <a:ext cx="10515600" cy="4856941"/>
          </a:xfrm>
        </p:spPr>
        <p:txBody>
          <a:bodyPr>
            <a:normAutofit/>
          </a:bodyPr>
          <a:lstStyle/>
          <a:p>
            <a:pPr marL="0" indent="0" algn="just">
              <a:buNone/>
            </a:pPr>
            <a:r>
              <a:rPr lang="es-CO" dirty="0"/>
              <a:t>Con base en los resultados de las auditorias realizadas por las entidades territoriales, la Superintendencia Nacional de Salud previo análisis de los informes remitidos determinará las actuaciones a que haya lugar, de conformidad con las competencias definidas en la normatividad del SGSSS. </a:t>
            </a:r>
          </a:p>
          <a:p>
            <a:pPr marL="0" indent="0" algn="just">
              <a:buNone/>
            </a:pPr>
            <a:endParaRPr lang="es-CO" dirty="0"/>
          </a:p>
          <a:p>
            <a:pPr marL="0" indent="0" algn="just">
              <a:buNone/>
            </a:pPr>
            <a:r>
              <a:rPr lang="es-CO" dirty="0"/>
              <a:t>La Superintendencia Nacional de Salud como cabeza del sistema de inspección, vigilancia y control, a través de la Guía de Auditoria y el Informe de Auditoria, focaliza los estándares y criterios relevantes para evaluar en el ámbito territorial las funciones asignadas a las Entidades Promotoras de Salud.</a:t>
            </a:r>
          </a:p>
          <a:p>
            <a:endParaRPr lang="es-CO" dirty="0"/>
          </a:p>
          <a:p>
            <a:endParaRPr lang="es-CO" dirty="0"/>
          </a:p>
          <a:p>
            <a:endParaRPr lang="es-CO" dirty="0"/>
          </a:p>
        </p:txBody>
      </p:sp>
    </p:spTree>
    <p:extLst>
      <p:ext uri="{BB962C8B-B14F-4D97-AF65-F5344CB8AC3E}">
        <p14:creationId xmlns:p14="http://schemas.microsoft.com/office/powerpoint/2010/main" val="4162987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12193057" cy="6817030"/>
          </a:xfrm>
          <a:prstGeom prst="rect">
            <a:avLst/>
          </a:prstGeom>
        </p:spPr>
      </p:pic>
      <p:sp>
        <p:nvSpPr>
          <p:cNvPr id="5" name="73 Rectángulo"/>
          <p:cNvSpPr/>
          <p:nvPr/>
        </p:nvSpPr>
        <p:spPr>
          <a:xfrm>
            <a:off x="2148400" y="2166335"/>
            <a:ext cx="4743053" cy="523220"/>
          </a:xfrm>
          <a:prstGeom prst="rect">
            <a:avLst/>
          </a:prstGeom>
        </p:spPr>
        <p:txBody>
          <a:bodyPr wrap="square">
            <a:spAutoFit/>
          </a:bodyPr>
          <a:lstStyle/>
          <a:p>
            <a:pPr marL="457200" marR="0" lvl="0" indent="-457200" algn="ctr" defTabSz="914400" rtl="0" eaLnBrk="1" fontAlgn="auto" latinLnBrk="0" hangingPunct="1">
              <a:lnSpc>
                <a:spcPct val="100000"/>
              </a:lnSpc>
              <a:spcBef>
                <a:spcPts val="0"/>
              </a:spcBef>
              <a:spcAft>
                <a:spcPts val="0"/>
              </a:spcAft>
              <a:buClrTx/>
              <a:buSzTx/>
              <a:buFontTx/>
              <a:buNone/>
              <a:tabLst/>
              <a:defRPr/>
            </a:pPr>
            <a:r>
              <a:rPr lang="es-CO" sz="2800" b="1" dirty="0">
                <a:solidFill>
                  <a:srgbClr val="FF0000"/>
                </a:solidFill>
                <a:latin typeface="Arial" panose="020B0604020202020204" pitchFamily="34" charset="0"/>
                <a:cs typeface="Arial" panose="020B0604020202020204" pitchFamily="34" charset="0"/>
              </a:rPr>
              <a:t> INSTRUCCIONES EAPB</a:t>
            </a:r>
            <a:endParaRPr kumimoji="0" lang="es-CO"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70F6F903-6813-4293-B38C-88B09644FF93}"/>
              </a:ext>
            </a:extLst>
          </p:cNvPr>
          <p:cNvPicPr>
            <a:picLocks noChangeAspect="1"/>
          </p:cNvPicPr>
          <p:nvPr/>
        </p:nvPicPr>
        <p:blipFill>
          <a:blip r:embed="rId3"/>
          <a:stretch>
            <a:fillRect/>
          </a:stretch>
        </p:blipFill>
        <p:spPr>
          <a:xfrm>
            <a:off x="5008098" y="5176911"/>
            <a:ext cx="2998323" cy="850875"/>
          </a:xfrm>
          <a:prstGeom prst="rect">
            <a:avLst/>
          </a:prstGeom>
        </p:spPr>
      </p:pic>
    </p:spTree>
    <p:extLst>
      <p:ext uri="{BB962C8B-B14F-4D97-AF65-F5344CB8AC3E}">
        <p14:creationId xmlns:p14="http://schemas.microsoft.com/office/powerpoint/2010/main" val="2793538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21721" y="5878286"/>
            <a:ext cx="2670279" cy="979714"/>
          </a:xfrm>
          <a:prstGeom prst="rect">
            <a:avLst/>
          </a:prstGeom>
        </p:spPr>
      </p:pic>
      <p:sp>
        <p:nvSpPr>
          <p:cNvPr id="5" name="Marcador de contenido 2"/>
          <p:cNvSpPr txBox="1">
            <a:spLocks/>
          </p:cNvSpPr>
          <p:nvPr/>
        </p:nvSpPr>
        <p:spPr>
          <a:xfrm>
            <a:off x="1344279" y="1475957"/>
            <a:ext cx="6952414" cy="45450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O" dirty="0"/>
          </a:p>
        </p:txBody>
      </p:sp>
      <p:pic>
        <p:nvPicPr>
          <p:cNvPr id="3" name="Imagen 2"/>
          <p:cNvPicPr>
            <a:picLocks noChangeAspect="1"/>
          </p:cNvPicPr>
          <p:nvPr/>
        </p:nvPicPr>
        <p:blipFill>
          <a:blip r:embed="rId3"/>
          <a:stretch>
            <a:fillRect/>
          </a:stretch>
        </p:blipFill>
        <p:spPr>
          <a:xfrm>
            <a:off x="0" y="1160385"/>
            <a:ext cx="829128" cy="1627773"/>
          </a:xfrm>
          <a:prstGeom prst="rect">
            <a:avLst/>
          </a:prstGeom>
        </p:spPr>
      </p:pic>
      <p:pic>
        <p:nvPicPr>
          <p:cNvPr id="4" name="Imagen 3"/>
          <p:cNvPicPr>
            <a:picLocks noChangeAspect="1"/>
          </p:cNvPicPr>
          <p:nvPr/>
        </p:nvPicPr>
        <p:blipFill>
          <a:blip r:embed="rId4"/>
          <a:stretch>
            <a:fillRect/>
          </a:stretch>
        </p:blipFill>
        <p:spPr>
          <a:xfrm>
            <a:off x="11506762" y="1220498"/>
            <a:ext cx="337142" cy="1133475"/>
          </a:xfrm>
          <a:prstGeom prst="rect">
            <a:avLst/>
          </a:prstGeom>
        </p:spPr>
      </p:pic>
      <p:pic>
        <p:nvPicPr>
          <p:cNvPr id="8" name="Imagen 7">
            <a:extLst>
              <a:ext uri="{FF2B5EF4-FFF2-40B4-BE49-F238E27FC236}">
                <a16:creationId xmlns:a16="http://schemas.microsoft.com/office/drawing/2014/main" id="{DC0BACD8-AAC0-44C3-B1E9-59C2AC06112F}"/>
              </a:ext>
            </a:extLst>
          </p:cNvPr>
          <p:cNvPicPr>
            <a:picLocks noChangeAspect="1"/>
          </p:cNvPicPr>
          <p:nvPr/>
        </p:nvPicPr>
        <p:blipFill>
          <a:blip r:embed="rId5"/>
          <a:stretch>
            <a:fillRect/>
          </a:stretch>
        </p:blipFill>
        <p:spPr>
          <a:xfrm>
            <a:off x="6513342" y="5739618"/>
            <a:ext cx="2899850" cy="810180"/>
          </a:xfrm>
          <a:prstGeom prst="rect">
            <a:avLst/>
          </a:prstGeom>
        </p:spPr>
      </p:pic>
      <p:sp>
        <p:nvSpPr>
          <p:cNvPr id="9" name="Título 8">
            <a:extLst>
              <a:ext uri="{FF2B5EF4-FFF2-40B4-BE49-F238E27FC236}">
                <a16:creationId xmlns:a16="http://schemas.microsoft.com/office/drawing/2014/main" id="{EE4313D0-EF35-4E34-96AF-4B33C5C22424}"/>
              </a:ext>
            </a:extLst>
          </p:cNvPr>
          <p:cNvSpPr>
            <a:spLocks noGrp="1"/>
          </p:cNvSpPr>
          <p:nvPr>
            <p:ph type="title"/>
          </p:nvPr>
        </p:nvSpPr>
        <p:spPr>
          <a:xfrm>
            <a:off x="838200" y="365126"/>
            <a:ext cx="10515600" cy="954896"/>
          </a:xfrm>
        </p:spPr>
        <p:txBody>
          <a:bodyPr/>
          <a:lstStyle/>
          <a:p>
            <a:r>
              <a:rPr lang="es-CO" b="1" dirty="0">
                <a:solidFill>
                  <a:srgbClr val="FF0000"/>
                </a:solidFill>
              </a:rPr>
              <a:t>Qué debe hacer la EAPB?</a:t>
            </a:r>
          </a:p>
        </p:txBody>
      </p:sp>
      <p:sp>
        <p:nvSpPr>
          <p:cNvPr id="10" name="Marcador de contenido 9">
            <a:extLst>
              <a:ext uri="{FF2B5EF4-FFF2-40B4-BE49-F238E27FC236}">
                <a16:creationId xmlns:a16="http://schemas.microsoft.com/office/drawing/2014/main" id="{A6D3379B-37B3-4D6F-9FE3-7C140F0CCD5D}"/>
              </a:ext>
            </a:extLst>
          </p:cNvPr>
          <p:cNvSpPr>
            <a:spLocks noGrp="1"/>
          </p:cNvSpPr>
          <p:nvPr>
            <p:ph idx="1"/>
          </p:nvPr>
        </p:nvSpPr>
        <p:spPr>
          <a:xfrm>
            <a:off x="838200" y="1160386"/>
            <a:ext cx="10515600" cy="5016578"/>
          </a:xfrm>
        </p:spPr>
        <p:txBody>
          <a:bodyPr>
            <a:normAutofit lnSpcReduction="10000"/>
          </a:bodyPr>
          <a:lstStyle/>
          <a:p>
            <a:pPr algn="just"/>
            <a:r>
              <a:rPr lang="es-CO" dirty="0"/>
              <a:t>Suministrar oportunamente la totalidad de la información requerida por las Entidades Territoriales de los diferentes niveles, en el ejercicio de sus funciones de inspección, vigilancia y control.</a:t>
            </a:r>
          </a:p>
          <a:p>
            <a:pPr marL="0" indent="0" algn="just">
              <a:buNone/>
            </a:pPr>
            <a:endParaRPr lang="es-CO" dirty="0"/>
          </a:p>
          <a:p>
            <a:pPr algn="just"/>
            <a:r>
              <a:rPr lang="es-CO" dirty="0"/>
              <a:t>Contar con los recursos humanos, técnicos y logísticos que permitan el desarrollo de la auditoria por parte de las entidades territoriales de los diferentes niveles, para lo cual deberán entregar la información a la autoridad departamental, distrital o municipal que esté llevando a cabo la auditoria. </a:t>
            </a:r>
          </a:p>
          <a:p>
            <a:pPr algn="just"/>
            <a:endParaRPr lang="es-CO" dirty="0"/>
          </a:p>
          <a:p>
            <a:pPr algn="just"/>
            <a:r>
              <a:rPr lang="es-CO" dirty="0"/>
              <a:t>Cuando una Empresa Promotora de Salud administre los dos regímenes, la auditoria se realizará por separado por cada régimen.</a:t>
            </a:r>
          </a:p>
          <a:p>
            <a:pPr algn="just"/>
            <a:endParaRPr lang="es-CO" dirty="0"/>
          </a:p>
          <a:p>
            <a:pPr algn="just"/>
            <a:endParaRPr lang="es-CO" dirty="0"/>
          </a:p>
          <a:p>
            <a:pPr algn="just"/>
            <a:endParaRPr lang="es-CO" dirty="0"/>
          </a:p>
          <a:p>
            <a:endParaRPr lang="es-CO" dirty="0"/>
          </a:p>
          <a:p>
            <a:endParaRPr lang="es-CO" dirty="0"/>
          </a:p>
          <a:p>
            <a:endParaRPr lang="es-CO" dirty="0"/>
          </a:p>
        </p:txBody>
      </p:sp>
    </p:spTree>
    <p:extLst>
      <p:ext uri="{BB962C8B-B14F-4D97-AF65-F5344CB8AC3E}">
        <p14:creationId xmlns:p14="http://schemas.microsoft.com/office/powerpoint/2010/main" val="3222518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21721" y="5878286"/>
            <a:ext cx="2670279" cy="979714"/>
          </a:xfrm>
          <a:prstGeom prst="rect">
            <a:avLst/>
          </a:prstGeom>
        </p:spPr>
      </p:pic>
      <p:sp>
        <p:nvSpPr>
          <p:cNvPr id="5" name="Marcador de contenido 2"/>
          <p:cNvSpPr txBox="1">
            <a:spLocks/>
          </p:cNvSpPr>
          <p:nvPr/>
        </p:nvSpPr>
        <p:spPr>
          <a:xfrm>
            <a:off x="1344279" y="1475957"/>
            <a:ext cx="6952414" cy="45450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O" dirty="0"/>
          </a:p>
        </p:txBody>
      </p:sp>
      <p:pic>
        <p:nvPicPr>
          <p:cNvPr id="3" name="Imagen 2"/>
          <p:cNvPicPr>
            <a:picLocks noChangeAspect="1"/>
          </p:cNvPicPr>
          <p:nvPr/>
        </p:nvPicPr>
        <p:blipFill>
          <a:blip r:embed="rId3"/>
          <a:stretch>
            <a:fillRect/>
          </a:stretch>
        </p:blipFill>
        <p:spPr>
          <a:xfrm>
            <a:off x="0" y="1160385"/>
            <a:ext cx="829128" cy="1627773"/>
          </a:xfrm>
          <a:prstGeom prst="rect">
            <a:avLst/>
          </a:prstGeom>
        </p:spPr>
      </p:pic>
      <p:pic>
        <p:nvPicPr>
          <p:cNvPr id="4" name="Imagen 3"/>
          <p:cNvPicPr>
            <a:picLocks noChangeAspect="1"/>
          </p:cNvPicPr>
          <p:nvPr/>
        </p:nvPicPr>
        <p:blipFill>
          <a:blip r:embed="rId4"/>
          <a:stretch>
            <a:fillRect/>
          </a:stretch>
        </p:blipFill>
        <p:spPr>
          <a:xfrm>
            <a:off x="11506762" y="1220498"/>
            <a:ext cx="337142" cy="1133475"/>
          </a:xfrm>
          <a:prstGeom prst="rect">
            <a:avLst/>
          </a:prstGeom>
        </p:spPr>
      </p:pic>
      <p:pic>
        <p:nvPicPr>
          <p:cNvPr id="8" name="Imagen 7">
            <a:extLst>
              <a:ext uri="{FF2B5EF4-FFF2-40B4-BE49-F238E27FC236}">
                <a16:creationId xmlns:a16="http://schemas.microsoft.com/office/drawing/2014/main" id="{DC0BACD8-AAC0-44C3-B1E9-59C2AC06112F}"/>
              </a:ext>
            </a:extLst>
          </p:cNvPr>
          <p:cNvPicPr>
            <a:picLocks noChangeAspect="1"/>
          </p:cNvPicPr>
          <p:nvPr/>
        </p:nvPicPr>
        <p:blipFill>
          <a:blip r:embed="rId5"/>
          <a:stretch>
            <a:fillRect/>
          </a:stretch>
        </p:blipFill>
        <p:spPr>
          <a:xfrm>
            <a:off x="6513342" y="5739618"/>
            <a:ext cx="2899850" cy="810180"/>
          </a:xfrm>
          <a:prstGeom prst="rect">
            <a:avLst/>
          </a:prstGeom>
        </p:spPr>
      </p:pic>
      <p:sp>
        <p:nvSpPr>
          <p:cNvPr id="9" name="Título 8">
            <a:extLst>
              <a:ext uri="{FF2B5EF4-FFF2-40B4-BE49-F238E27FC236}">
                <a16:creationId xmlns:a16="http://schemas.microsoft.com/office/drawing/2014/main" id="{EE4313D0-EF35-4E34-96AF-4B33C5C22424}"/>
              </a:ext>
            </a:extLst>
          </p:cNvPr>
          <p:cNvSpPr>
            <a:spLocks noGrp="1"/>
          </p:cNvSpPr>
          <p:nvPr>
            <p:ph type="title"/>
          </p:nvPr>
        </p:nvSpPr>
        <p:spPr>
          <a:xfrm>
            <a:off x="838200" y="365126"/>
            <a:ext cx="10515600" cy="954896"/>
          </a:xfrm>
        </p:spPr>
        <p:txBody>
          <a:bodyPr/>
          <a:lstStyle/>
          <a:p>
            <a:r>
              <a:rPr lang="es-CO" b="1" dirty="0">
                <a:solidFill>
                  <a:srgbClr val="FF0000"/>
                </a:solidFill>
              </a:rPr>
              <a:t>Qué debe hacer la EAPB? Aseguramiento.</a:t>
            </a:r>
          </a:p>
        </p:txBody>
      </p:sp>
      <p:sp>
        <p:nvSpPr>
          <p:cNvPr id="10" name="Marcador de contenido 9">
            <a:extLst>
              <a:ext uri="{FF2B5EF4-FFF2-40B4-BE49-F238E27FC236}">
                <a16:creationId xmlns:a16="http://schemas.microsoft.com/office/drawing/2014/main" id="{A6D3379B-37B3-4D6F-9FE3-7C140F0CCD5D}"/>
              </a:ext>
            </a:extLst>
          </p:cNvPr>
          <p:cNvSpPr>
            <a:spLocks noGrp="1"/>
          </p:cNvSpPr>
          <p:nvPr>
            <p:ph idx="1"/>
          </p:nvPr>
        </p:nvSpPr>
        <p:spPr>
          <a:xfrm>
            <a:off x="829128" y="1475957"/>
            <a:ext cx="10677634" cy="4701006"/>
          </a:xfrm>
        </p:spPr>
        <p:txBody>
          <a:bodyPr>
            <a:normAutofit/>
          </a:bodyPr>
          <a:lstStyle/>
          <a:p>
            <a:pPr algn="just"/>
            <a:r>
              <a:rPr lang="es-CO" dirty="0"/>
              <a:t>Presentar caracterización poblacional por género - Res. 1536 de 2015.</a:t>
            </a:r>
          </a:p>
          <a:p>
            <a:pPr algn="just"/>
            <a:r>
              <a:rPr lang="es-CO" dirty="0"/>
              <a:t>Realizar caracterización atención enfermedades de interés en salud pública.</a:t>
            </a:r>
          </a:p>
          <a:p>
            <a:pPr algn="just"/>
            <a:r>
              <a:rPr lang="es-CO" dirty="0"/>
              <a:t>Tramitar Habilitación RIPSS ante Entidad Territorial. Res. 1441 de 2016.</a:t>
            </a:r>
          </a:p>
          <a:p>
            <a:pPr algn="just"/>
            <a:r>
              <a:rPr lang="es-CO" dirty="0"/>
              <a:t>Analizar indicadores de monitoreo de la calidad en salud y estrategias de mejoramiento.</a:t>
            </a:r>
          </a:p>
          <a:p>
            <a:pPr algn="just"/>
            <a:r>
              <a:rPr lang="es-CO" dirty="0"/>
              <a:t>Cumplir Rol en el SAT (Sistema Afiliación Transaccional) y realiza verificación con afiliación y novedades. Res. 768 de 2018. Titulo II. Decreto 780 /16.</a:t>
            </a:r>
          </a:p>
          <a:p>
            <a:pPr marL="0" indent="0" algn="just">
              <a:buNone/>
            </a:pPr>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endParaRPr lang="es-CO" dirty="0"/>
          </a:p>
          <a:p>
            <a:endParaRPr lang="es-CO" dirty="0"/>
          </a:p>
          <a:p>
            <a:endParaRPr lang="es-CO" dirty="0"/>
          </a:p>
        </p:txBody>
      </p:sp>
    </p:spTree>
    <p:extLst>
      <p:ext uri="{BB962C8B-B14F-4D97-AF65-F5344CB8AC3E}">
        <p14:creationId xmlns:p14="http://schemas.microsoft.com/office/powerpoint/2010/main" val="17941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uadroTexto 9"/>
          <p:cNvSpPr txBox="1"/>
          <p:nvPr/>
        </p:nvSpPr>
        <p:spPr>
          <a:xfrm>
            <a:off x="944734" y="2476557"/>
            <a:ext cx="6876903" cy="1569660"/>
          </a:xfrm>
          <a:prstGeom prst="rect">
            <a:avLst/>
          </a:prstGeom>
          <a:noFill/>
        </p:spPr>
        <p:txBody>
          <a:bodyPr wrap="square" rtlCol="0">
            <a:spAutoFit/>
          </a:bodyPr>
          <a:lstStyle/>
          <a:p>
            <a:pPr algn="ctr"/>
            <a:r>
              <a:rPr lang="es-CO" sz="3200" b="1" dirty="0">
                <a:solidFill>
                  <a:schemeClr val="bg1"/>
                </a:solidFill>
                <a:latin typeface="Arial" panose="020B0604020202020204" pitchFamily="34" charset="0"/>
                <a:cs typeface="Arial" panose="020B0604020202020204" pitchFamily="34" charset="0"/>
              </a:rPr>
              <a:t>ASISTENCIA TECNICA </a:t>
            </a:r>
          </a:p>
          <a:p>
            <a:pPr algn="ctr"/>
            <a:r>
              <a:rPr lang="es-CO" sz="3200" b="1" dirty="0">
                <a:solidFill>
                  <a:schemeClr val="bg1"/>
                </a:solidFill>
                <a:latin typeface="Arial" panose="020B0604020202020204" pitchFamily="34" charset="0"/>
                <a:cs typeface="Arial" panose="020B0604020202020204" pitchFamily="34" charset="0"/>
              </a:rPr>
              <a:t>Circular 01 de 2020 Supersalud</a:t>
            </a:r>
          </a:p>
          <a:p>
            <a:pPr algn="ctr"/>
            <a:r>
              <a:rPr lang="es-CO" sz="3200" b="1">
                <a:solidFill>
                  <a:schemeClr val="bg1"/>
                </a:solidFill>
                <a:latin typeface="Arial" panose="020B0604020202020204" pitchFamily="34" charset="0"/>
                <a:cs typeface="Arial" panose="020B0604020202020204" pitchFamily="34" charset="0"/>
              </a:rPr>
              <a:t>SALUD BUCAL</a:t>
            </a:r>
            <a:endParaRPr lang="es-CO" sz="3200" b="1" dirty="0">
              <a:solidFill>
                <a:schemeClr val="bg1"/>
              </a:solidFill>
              <a:latin typeface="Arial" panose="020B0604020202020204" pitchFamily="34" charset="0"/>
              <a:cs typeface="Arial" panose="020B0604020202020204" pitchFamily="34" charset="0"/>
            </a:endParaRPr>
          </a:p>
        </p:txBody>
      </p:sp>
      <p:sp>
        <p:nvSpPr>
          <p:cNvPr id="11" name="Rectángulo 10"/>
          <p:cNvSpPr/>
          <p:nvPr/>
        </p:nvSpPr>
        <p:spPr>
          <a:xfrm>
            <a:off x="1500965" y="4717865"/>
            <a:ext cx="3844758" cy="1384995"/>
          </a:xfrm>
          <a:prstGeom prst="rect">
            <a:avLst/>
          </a:prstGeom>
        </p:spPr>
        <p:txBody>
          <a:bodyPr wrap="square">
            <a:spAutoFit/>
          </a:bodyPr>
          <a:lstStyle/>
          <a:p>
            <a:pPr algn="ctr"/>
            <a:r>
              <a:rPr lang="es-CO" sz="2800" b="1" dirty="0">
                <a:solidFill>
                  <a:schemeClr val="bg1"/>
                </a:solidFill>
                <a:latin typeface="Arial" panose="020B0604020202020204" pitchFamily="34" charset="0"/>
                <a:cs typeface="Arial" panose="020B0604020202020204" pitchFamily="34" charset="0"/>
              </a:rPr>
              <a:t>Dubys Bernal Arias</a:t>
            </a:r>
          </a:p>
          <a:p>
            <a:r>
              <a:rPr lang="es-CO" sz="2800" dirty="0">
                <a:solidFill>
                  <a:schemeClr val="bg1"/>
                </a:solidFill>
                <a:latin typeface="Arial" panose="020B0604020202020204" pitchFamily="34" charset="0"/>
                <a:cs typeface="Arial" panose="020B0604020202020204" pitchFamily="34" charset="0"/>
              </a:rPr>
              <a:t>Referente Salud Bucal</a:t>
            </a:r>
          </a:p>
          <a:p>
            <a:r>
              <a:rPr lang="es-CO" sz="2800" dirty="0">
                <a:solidFill>
                  <a:schemeClr val="bg1"/>
                </a:solidFill>
                <a:latin typeface="Arial" panose="020B0604020202020204" pitchFamily="34" charset="0"/>
                <a:cs typeface="Arial" panose="020B0604020202020204" pitchFamily="34" charset="0"/>
              </a:rPr>
              <a:t> Asistencia Técnica</a:t>
            </a:r>
          </a:p>
        </p:txBody>
      </p:sp>
    </p:spTree>
    <p:extLst>
      <p:ext uri="{BB962C8B-B14F-4D97-AF65-F5344CB8AC3E}">
        <p14:creationId xmlns:p14="http://schemas.microsoft.com/office/powerpoint/2010/main" val="1620695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21721" y="5878286"/>
            <a:ext cx="2670279" cy="979714"/>
          </a:xfrm>
          <a:prstGeom prst="rect">
            <a:avLst/>
          </a:prstGeom>
        </p:spPr>
      </p:pic>
      <p:sp>
        <p:nvSpPr>
          <p:cNvPr id="5" name="Marcador de contenido 2"/>
          <p:cNvSpPr txBox="1">
            <a:spLocks/>
          </p:cNvSpPr>
          <p:nvPr/>
        </p:nvSpPr>
        <p:spPr>
          <a:xfrm>
            <a:off x="1344279" y="1475957"/>
            <a:ext cx="6952414" cy="45450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O" dirty="0"/>
          </a:p>
        </p:txBody>
      </p:sp>
      <p:pic>
        <p:nvPicPr>
          <p:cNvPr id="3" name="Imagen 2"/>
          <p:cNvPicPr>
            <a:picLocks noChangeAspect="1"/>
          </p:cNvPicPr>
          <p:nvPr/>
        </p:nvPicPr>
        <p:blipFill>
          <a:blip r:embed="rId3"/>
          <a:stretch>
            <a:fillRect/>
          </a:stretch>
        </p:blipFill>
        <p:spPr>
          <a:xfrm>
            <a:off x="0" y="1160385"/>
            <a:ext cx="829128" cy="1627773"/>
          </a:xfrm>
          <a:prstGeom prst="rect">
            <a:avLst/>
          </a:prstGeom>
        </p:spPr>
      </p:pic>
      <p:pic>
        <p:nvPicPr>
          <p:cNvPr id="4" name="Imagen 3"/>
          <p:cNvPicPr>
            <a:picLocks noChangeAspect="1"/>
          </p:cNvPicPr>
          <p:nvPr/>
        </p:nvPicPr>
        <p:blipFill>
          <a:blip r:embed="rId4"/>
          <a:stretch>
            <a:fillRect/>
          </a:stretch>
        </p:blipFill>
        <p:spPr>
          <a:xfrm>
            <a:off x="11506762" y="1220498"/>
            <a:ext cx="337142" cy="1133475"/>
          </a:xfrm>
          <a:prstGeom prst="rect">
            <a:avLst/>
          </a:prstGeom>
        </p:spPr>
      </p:pic>
      <p:pic>
        <p:nvPicPr>
          <p:cNvPr id="8" name="Imagen 7">
            <a:extLst>
              <a:ext uri="{FF2B5EF4-FFF2-40B4-BE49-F238E27FC236}">
                <a16:creationId xmlns:a16="http://schemas.microsoft.com/office/drawing/2014/main" id="{DC0BACD8-AAC0-44C3-B1E9-59C2AC06112F}"/>
              </a:ext>
            </a:extLst>
          </p:cNvPr>
          <p:cNvPicPr>
            <a:picLocks noChangeAspect="1"/>
          </p:cNvPicPr>
          <p:nvPr/>
        </p:nvPicPr>
        <p:blipFill>
          <a:blip r:embed="rId5"/>
          <a:stretch>
            <a:fillRect/>
          </a:stretch>
        </p:blipFill>
        <p:spPr>
          <a:xfrm>
            <a:off x="6513342" y="5739618"/>
            <a:ext cx="2899850" cy="810180"/>
          </a:xfrm>
          <a:prstGeom prst="rect">
            <a:avLst/>
          </a:prstGeom>
        </p:spPr>
      </p:pic>
      <p:sp>
        <p:nvSpPr>
          <p:cNvPr id="9" name="Título 8">
            <a:extLst>
              <a:ext uri="{FF2B5EF4-FFF2-40B4-BE49-F238E27FC236}">
                <a16:creationId xmlns:a16="http://schemas.microsoft.com/office/drawing/2014/main" id="{EE4313D0-EF35-4E34-96AF-4B33C5C22424}"/>
              </a:ext>
            </a:extLst>
          </p:cNvPr>
          <p:cNvSpPr>
            <a:spLocks noGrp="1"/>
          </p:cNvSpPr>
          <p:nvPr>
            <p:ph type="title"/>
          </p:nvPr>
        </p:nvSpPr>
        <p:spPr>
          <a:xfrm>
            <a:off x="838200" y="365126"/>
            <a:ext cx="10515600" cy="954896"/>
          </a:xfrm>
        </p:spPr>
        <p:txBody>
          <a:bodyPr/>
          <a:lstStyle/>
          <a:p>
            <a:r>
              <a:rPr lang="es-CO" b="1" dirty="0">
                <a:solidFill>
                  <a:srgbClr val="FF0000"/>
                </a:solidFill>
              </a:rPr>
              <a:t>Qué debe hacer la EAPB? Aseguramiento.</a:t>
            </a:r>
          </a:p>
        </p:txBody>
      </p:sp>
      <p:sp>
        <p:nvSpPr>
          <p:cNvPr id="10" name="Marcador de contenido 9">
            <a:extLst>
              <a:ext uri="{FF2B5EF4-FFF2-40B4-BE49-F238E27FC236}">
                <a16:creationId xmlns:a16="http://schemas.microsoft.com/office/drawing/2014/main" id="{A6D3379B-37B3-4D6F-9FE3-7C140F0CCD5D}"/>
              </a:ext>
            </a:extLst>
          </p:cNvPr>
          <p:cNvSpPr>
            <a:spLocks noGrp="1"/>
          </p:cNvSpPr>
          <p:nvPr>
            <p:ph idx="1"/>
          </p:nvPr>
        </p:nvSpPr>
        <p:spPr>
          <a:xfrm>
            <a:off x="838200" y="1320022"/>
            <a:ext cx="10668562" cy="4856941"/>
          </a:xfrm>
        </p:spPr>
        <p:txBody>
          <a:bodyPr>
            <a:normAutofit/>
          </a:bodyPr>
          <a:lstStyle/>
          <a:p>
            <a:pPr algn="just"/>
            <a:r>
              <a:rPr lang="es-CO" dirty="0"/>
              <a:t>Garantizar a los usuarios en movilidad o portabilidad, continuidad aseguramiento.  Res. 5600 de 2015, Decreto 780 de 2016.</a:t>
            </a:r>
          </a:p>
          <a:p>
            <a:pPr marL="0" indent="0" algn="just">
              <a:buNone/>
            </a:pPr>
            <a:endParaRPr lang="es-CO" dirty="0"/>
          </a:p>
          <a:p>
            <a:pPr algn="just"/>
            <a:r>
              <a:rPr lang="es-CO" dirty="0"/>
              <a:t>Aportar evidencias respecto a tramites de los usuarios. Art. de 2001. 45 y 45 Ley 715.</a:t>
            </a:r>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endParaRPr lang="es-CO" dirty="0"/>
          </a:p>
          <a:p>
            <a:endParaRPr lang="es-CO" dirty="0"/>
          </a:p>
          <a:p>
            <a:endParaRPr lang="es-CO" dirty="0"/>
          </a:p>
        </p:txBody>
      </p:sp>
    </p:spTree>
    <p:extLst>
      <p:ext uri="{BB962C8B-B14F-4D97-AF65-F5344CB8AC3E}">
        <p14:creationId xmlns:p14="http://schemas.microsoft.com/office/powerpoint/2010/main" val="2064666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21721" y="5878286"/>
            <a:ext cx="2670279" cy="979714"/>
          </a:xfrm>
          <a:prstGeom prst="rect">
            <a:avLst/>
          </a:prstGeom>
        </p:spPr>
      </p:pic>
      <p:sp>
        <p:nvSpPr>
          <p:cNvPr id="5" name="Marcador de contenido 2"/>
          <p:cNvSpPr txBox="1">
            <a:spLocks/>
          </p:cNvSpPr>
          <p:nvPr/>
        </p:nvSpPr>
        <p:spPr>
          <a:xfrm>
            <a:off x="1344279" y="1475957"/>
            <a:ext cx="6952414" cy="45450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O" dirty="0"/>
          </a:p>
        </p:txBody>
      </p:sp>
      <p:pic>
        <p:nvPicPr>
          <p:cNvPr id="3" name="Imagen 2"/>
          <p:cNvPicPr>
            <a:picLocks noChangeAspect="1"/>
          </p:cNvPicPr>
          <p:nvPr/>
        </p:nvPicPr>
        <p:blipFill>
          <a:blip r:embed="rId3"/>
          <a:stretch>
            <a:fillRect/>
          </a:stretch>
        </p:blipFill>
        <p:spPr>
          <a:xfrm>
            <a:off x="0" y="1160385"/>
            <a:ext cx="829128" cy="1627773"/>
          </a:xfrm>
          <a:prstGeom prst="rect">
            <a:avLst/>
          </a:prstGeom>
        </p:spPr>
      </p:pic>
      <p:pic>
        <p:nvPicPr>
          <p:cNvPr id="4" name="Imagen 3"/>
          <p:cNvPicPr>
            <a:picLocks noChangeAspect="1"/>
          </p:cNvPicPr>
          <p:nvPr/>
        </p:nvPicPr>
        <p:blipFill>
          <a:blip r:embed="rId4"/>
          <a:stretch>
            <a:fillRect/>
          </a:stretch>
        </p:blipFill>
        <p:spPr>
          <a:xfrm>
            <a:off x="11506762" y="1220498"/>
            <a:ext cx="337142" cy="1133475"/>
          </a:xfrm>
          <a:prstGeom prst="rect">
            <a:avLst/>
          </a:prstGeom>
        </p:spPr>
      </p:pic>
      <p:pic>
        <p:nvPicPr>
          <p:cNvPr id="8" name="Imagen 7">
            <a:extLst>
              <a:ext uri="{FF2B5EF4-FFF2-40B4-BE49-F238E27FC236}">
                <a16:creationId xmlns:a16="http://schemas.microsoft.com/office/drawing/2014/main" id="{DC0BACD8-AAC0-44C3-B1E9-59C2AC06112F}"/>
              </a:ext>
            </a:extLst>
          </p:cNvPr>
          <p:cNvPicPr>
            <a:picLocks noChangeAspect="1"/>
          </p:cNvPicPr>
          <p:nvPr/>
        </p:nvPicPr>
        <p:blipFill>
          <a:blip r:embed="rId5"/>
          <a:stretch>
            <a:fillRect/>
          </a:stretch>
        </p:blipFill>
        <p:spPr>
          <a:xfrm>
            <a:off x="6513342" y="5739618"/>
            <a:ext cx="2899850" cy="810180"/>
          </a:xfrm>
          <a:prstGeom prst="rect">
            <a:avLst/>
          </a:prstGeom>
        </p:spPr>
      </p:pic>
      <p:sp>
        <p:nvSpPr>
          <p:cNvPr id="9" name="Título 8">
            <a:extLst>
              <a:ext uri="{FF2B5EF4-FFF2-40B4-BE49-F238E27FC236}">
                <a16:creationId xmlns:a16="http://schemas.microsoft.com/office/drawing/2014/main" id="{EE4313D0-EF35-4E34-96AF-4B33C5C22424}"/>
              </a:ext>
            </a:extLst>
          </p:cNvPr>
          <p:cNvSpPr>
            <a:spLocks noGrp="1"/>
          </p:cNvSpPr>
          <p:nvPr>
            <p:ph type="title"/>
          </p:nvPr>
        </p:nvSpPr>
        <p:spPr>
          <a:xfrm>
            <a:off x="838200" y="365126"/>
            <a:ext cx="10515600" cy="954896"/>
          </a:xfrm>
        </p:spPr>
        <p:txBody>
          <a:bodyPr/>
          <a:lstStyle/>
          <a:p>
            <a:r>
              <a:rPr lang="es-CO" b="1" dirty="0">
                <a:solidFill>
                  <a:srgbClr val="FF0000"/>
                </a:solidFill>
              </a:rPr>
              <a:t>Qué debe hacer la EAPB? Prestación Servicios</a:t>
            </a:r>
          </a:p>
        </p:txBody>
      </p:sp>
      <p:sp>
        <p:nvSpPr>
          <p:cNvPr id="10" name="Marcador de contenido 9">
            <a:extLst>
              <a:ext uri="{FF2B5EF4-FFF2-40B4-BE49-F238E27FC236}">
                <a16:creationId xmlns:a16="http://schemas.microsoft.com/office/drawing/2014/main" id="{A6D3379B-37B3-4D6F-9FE3-7C140F0CCD5D}"/>
              </a:ext>
            </a:extLst>
          </p:cNvPr>
          <p:cNvSpPr>
            <a:spLocks noGrp="1"/>
          </p:cNvSpPr>
          <p:nvPr>
            <p:ph idx="1"/>
          </p:nvPr>
        </p:nvSpPr>
        <p:spPr>
          <a:xfrm>
            <a:off x="838200" y="1475957"/>
            <a:ext cx="10668562" cy="4701006"/>
          </a:xfrm>
        </p:spPr>
        <p:txBody>
          <a:bodyPr>
            <a:normAutofit/>
          </a:bodyPr>
          <a:lstStyle/>
          <a:p>
            <a:pPr algn="just"/>
            <a:r>
              <a:rPr lang="es-CO" dirty="0"/>
              <a:t>Garantizar accesibilidad, oportunidad y continuidad de la atención en salud conforme al PB. Decreto 780 de 2016.</a:t>
            </a:r>
          </a:p>
          <a:p>
            <a:pPr algn="just"/>
            <a:r>
              <a:rPr lang="es-CO" dirty="0"/>
              <a:t>Asignar sin exceder 3 días hábiles  citas medicina y odontología, e informar al usuario. Art. 123 Decreto Ley 019 de 2012.</a:t>
            </a:r>
          </a:p>
          <a:p>
            <a:pPr algn="just"/>
            <a:r>
              <a:rPr lang="es-CO" dirty="0"/>
              <a:t>Garantizar agendas abiertas para atención especializada. Art. 124 Decreto Ley 019 de 2012.</a:t>
            </a:r>
          </a:p>
          <a:p>
            <a:pPr algn="just"/>
            <a:r>
              <a:rPr lang="es-CO" dirty="0"/>
              <a:t>Garantizar operación sistema referencia y contra referencia, disponiendo Red Prestadores en todos los niveles de complejidad, así como transporte y comunicaciones. Decreto 780 de 2016.</a:t>
            </a:r>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endParaRPr lang="es-CO" dirty="0"/>
          </a:p>
          <a:p>
            <a:endParaRPr lang="es-CO" dirty="0"/>
          </a:p>
          <a:p>
            <a:endParaRPr lang="es-CO" dirty="0"/>
          </a:p>
        </p:txBody>
      </p:sp>
    </p:spTree>
    <p:extLst>
      <p:ext uri="{BB962C8B-B14F-4D97-AF65-F5344CB8AC3E}">
        <p14:creationId xmlns:p14="http://schemas.microsoft.com/office/powerpoint/2010/main" val="2954440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21721" y="5878286"/>
            <a:ext cx="2670279" cy="979714"/>
          </a:xfrm>
          <a:prstGeom prst="rect">
            <a:avLst/>
          </a:prstGeom>
        </p:spPr>
      </p:pic>
      <p:sp>
        <p:nvSpPr>
          <p:cNvPr id="5" name="Marcador de contenido 2"/>
          <p:cNvSpPr txBox="1">
            <a:spLocks/>
          </p:cNvSpPr>
          <p:nvPr/>
        </p:nvSpPr>
        <p:spPr>
          <a:xfrm>
            <a:off x="1344279" y="1475957"/>
            <a:ext cx="6952414" cy="45450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O" dirty="0"/>
          </a:p>
        </p:txBody>
      </p:sp>
      <p:pic>
        <p:nvPicPr>
          <p:cNvPr id="3" name="Imagen 2"/>
          <p:cNvPicPr>
            <a:picLocks noChangeAspect="1"/>
          </p:cNvPicPr>
          <p:nvPr/>
        </p:nvPicPr>
        <p:blipFill>
          <a:blip r:embed="rId3"/>
          <a:stretch>
            <a:fillRect/>
          </a:stretch>
        </p:blipFill>
        <p:spPr>
          <a:xfrm>
            <a:off x="0" y="1160385"/>
            <a:ext cx="829128" cy="1627773"/>
          </a:xfrm>
          <a:prstGeom prst="rect">
            <a:avLst/>
          </a:prstGeom>
        </p:spPr>
      </p:pic>
      <p:pic>
        <p:nvPicPr>
          <p:cNvPr id="4" name="Imagen 3"/>
          <p:cNvPicPr>
            <a:picLocks noChangeAspect="1"/>
          </p:cNvPicPr>
          <p:nvPr/>
        </p:nvPicPr>
        <p:blipFill>
          <a:blip r:embed="rId4"/>
          <a:stretch>
            <a:fillRect/>
          </a:stretch>
        </p:blipFill>
        <p:spPr>
          <a:xfrm>
            <a:off x="11506762" y="1220498"/>
            <a:ext cx="337142" cy="1133475"/>
          </a:xfrm>
          <a:prstGeom prst="rect">
            <a:avLst/>
          </a:prstGeom>
        </p:spPr>
      </p:pic>
      <p:pic>
        <p:nvPicPr>
          <p:cNvPr id="8" name="Imagen 7">
            <a:extLst>
              <a:ext uri="{FF2B5EF4-FFF2-40B4-BE49-F238E27FC236}">
                <a16:creationId xmlns:a16="http://schemas.microsoft.com/office/drawing/2014/main" id="{DC0BACD8-AAC0-44C3-B1E9-59C2AC06112F}"/>
              </a:ext>
            </a:extLst>
          </p:cNvPr>
          <p:cNvPicPr>
            <a:picLocks noChangeAspect="1"/>
          </p:cNvPicPr>
          <p:nvPr/>
        </p:nvPicPr>
        <p:blipFill>
          <a:blip r:embed="rId5"/>
          <a:stretch>
            <a:fillRect/>
          </a:stretch>
        </p:blipFill>
        <p:spPr>
          <a:xfrm>
            <a:off x="6513342" y="5739618"/>
            <a:ext cx="2899850" cy="810180"/>
          </a:xfrm>
          <a:prstGeom prst="rect">
            <a:avLst/>
          </a:prstGeom>
        </p:spPr>
      </p:pic>
      <p:sp>
        <p:nvSpPr>
          <p:cNvPr id="9" name="Título 8">
            <a:extLst>
              <a:ext uri="{FF2B5EF4-FFF2-40B4-BE49-F238E27FC236}">
                <a16:creationId xmlns:a16="http://schemas.microsoft.com/office/drawing/2014/main" id="{EE4313D0-EF35-4E34-96AF-4B33C5C22424}"/>
              </a:ext>
            </a:extLst>
          </p:cNvPr>
          <p:cNvSpPr>
            <a:spLocks noGrp="1"/>
          </p:cNvSpPr>
          <p:nvPr>
            <p:ph type="title"/>
          </p:nvPr>
        </p:nvSpPr>
        <p:spPr>
          <a:xfrm>
            <a:off x="838200" y="365126"/>
            <a:ext cx="10515600" cy="954896"/>
          </a:xfrm>
        </p:spPr>
        <p:txBody>
          <a:bodyPr/>
          <a:lstStyle/>
          <a:p>
            <a:r>
              <a:rPr lang="es-CO" b="1" dirty="0">
                <a:solidFill>
                  <a:srgbClr val="FF0000"/>
                </a:solidFill>
              </a:rPr>
              <a:t>Qué debe hacer la EAPB? Prestación Servicios </a:t>
            </a:r>
          </a:p>
        </p:txBody>
      </p:sp>
      <p:sp>
        <p:nvSpPr>
          <p:cNvPr id="10" name="Marcador de contenido 9">
            <a:extLst>
              <a:ext uri="{FF2B5EF4-FFF2-40B4-BE49-F238E27FC236}">
                <a16:creationId xmlns:a16="http://schemas.microsoft.com/office/drawing/2014/main" id="{A6D3379B-37B3-4D6F-9FE3-7C140F0CCD5D}"/>
              </a:ext>
            </a:extLst>
          </p:cNvPr>
          <p:cNvSpPr>
            <a:spLocks noGrp="1"/>
          </p:cNvSpPr>
          <p:nvPr>
            <p:ph idx="1"/>
          </p:nvPr>
        </p:nvSpPr>
        <p:spPr>
          <a:xfrm>
            <a:off x="838200" y="1320022"/>
            <a:ext cx="10668562" cy="4856941"/>
          </a:xfrm>
        </p:spPr>
        <p:txBody>
          <a:bodyPr>
            <a:normAutofit/>
          </a:bodyPr>
          <a:lstStyle/>
          <a:p>
            <a:pPr algn="just"/>
            <a:r>
              <a:rPr lang="es-CO" dirty="0"/>
              <a:t>Establecer procedimiento suministro inmediato medicamentos. Art. 131 Decreto Ley 019 de 2012.</a:t>
            </a:r>
          </a:p>
          <a:p>
            <a:pPr algn="just"/>
            <a:r>
              <a:rPr lang="es-CO" dirty="0"/>
              <a:t>Contar con mecanismos de atención al usuario presenciales y no presenciales. Res. 4343 de 2012.</a:t>
            </a:r>
          </a:p>
          <a:p>
            <a:pPr algn="just"/>
            <a:r>
              <a:rPr lang="es-CO" dirty="0"/>
              <a:t>Resolver oportunamente PQRS Ley 1437 de 2011.</a:t>
            </a:r>
          </a:p>
          <a:p>
            <a:pPr algn="just"/>
            <a:r>
              <a:rPr lang="es-CO" dirty="0"/>
              <a:t>Garantizar acceso efectivo tecnologías en salud. </a:t>
            </a:r>
            <a:r>
              <a:rPr lang="es-CO" dirty="0">
                <a:highlight>
                  <a:srgbClr val="FFFF00"/>
                </a:highlight>
              </a:rPr>
              <a:t>Res. 5857 de 2018.  Res. 2481 de 2020.</a:t>
            </a:r>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endParaRPr lang="es-CO" dirty="0"/>
          </a:p>
          <a:p>
            <a:endParaRPr lang="es-CO" dirty="0"/>
          </a:p>
          <a:p>
            <a:endParaRPr lang="es-CO" dirty="0"/>
          </a:p>
        </p:txBody>
      </p:sp>
    </p:spTree>
    <p:extLst>
      <p:ext uri="{BB962C8B-B14F-4D97-AF65-F5344CB8AC3E}">
        <p14:creationId xmlns:p14="http://schemas.microsoft.com/office/powerpoint/2010/main" val="3994997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21721" y="5878286"/>
            <a:ext cx="2670279" cy="979714"/>
          </a:xfrm>
          <a:prstGeom prst="rect">
            <a:avLst/>
          </a:prstGeom>
        </p:spPr>
      </p:pic>
      <p:sp>
        <p:nvSpPr>
          <p:cNvPr id="5" name="Marcador de contenido 2"/>
          <p:cNvSpPr txBox="1">
            <a:spLocks/>
          </p:cNvSpPr>
          <p:nvPr/>
        </p:nvSpPr>
        <p:spPr>
          <a:xfrm>
            <a:off x="1344279" y="1475957"/>
            <a:ext cx="6952414" cy="45450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O" dirty="0"/>
          </a:p>
        </p:txBody>
      </p:sp>
      <p:pic>
        <p:nvPicPr>
          <p:cNvPr id="3" name="Imagen 2"/>
          <p:cNvPicPr>
            <a:picLocks noChangeAspect="1"/>
          </p:cNvPicPr>
          <p:nvPr/>
        </p:nvPicPr>
        <p:blipFill>
          <a:blip r:embed="rId3"/>
          <a:stretch>
            <a:fillRect/>
          </a:stretch>
        </p:blipFill>
        <p:spPr>
          <a:xfrm>
            <a:off x="0" y="1160385"/>
            <a:ext cx="829128" cy="1627773"/>
          </a:xfrm>
          <a:prstGeom prst="rect">
            <a:avLst/>
          </a:prstGeom>
        </p:spPr>
      </p:pic>
      <p:pic>
        <p:nvPicPr>
          <p:cNvPr id="4" name="Imagen 3"/>
          <p:cNvPicPr>
            <a:picLocks noChangeAspect="1"/>
          </p:cNvPicPr>
          <p:nvPr/>
        </p:nvPicPr>
        <p:blipFill>
          <a:blip r:embed="rId4"/>
          <a:stretch>
            <a:fillRect/>
          </a:stretch>
        </p:blipFill>
        <p:spPr>
          <a:xfrm>
            <a:off x="11506762" y="1220498"/>
            <a:ext cx="337142" cy="1133475"/>
          </a:xfrm>
          <a:prstGeom prst="rect">
            <a:avLst/>
          </a:prstGeom>
        </p:spPr>
      </p:pic>
      <p:pic>
        <p:nvPicPr>
          <p:cNvPr id="8" name="Imagen 7">
            <a:extLst>
              <a:ext uri="{FF2B5EF4-FFF2-40B4-BE49-F238E27FC236}">
                <a16:creationId xmlns:a16="http://schemas.microsoft.com/office/drawing/2014/main" id="{DC0BACD8-AAC0-44C3-B1E9-59C2AC06112F}"/>
              </a:ext>
            </a:extLst>
          </p:cNvPr>
          <p:cNvPicPr>
            <a:picLocks noChangeAspect="1"/>
          </p:cNvPicPr>
          <p:nvPr/>
        </p:nvPicPr>
        <p:blipFill>
          <a:blip r:embed="rId5"/>
          <a:stretch>
            <a:fillRect/>
          </a:stretch>
        </p:blipFill>
        <p:spPr>
          <a:xfrm>
            <a:off x="6513342" y="5739618"/>
            <a:ext cx="2899850" cy="810180"/>
          </a:xfrm>
          <a:prstGeom prst="rect">
            <a:avLst/>
          </a:prstGeom>
        </p:spPr>
      </p:pic>
      <p:sp>
        <p:nvSpPr>
          <p:cNvPr id="9" name="Título 8">
            <a:extLst>
              <a:ext uri="{FF2B5EF4-FFF2-40B4-BE49-F238E27FC236}">
                <a16:creationId xmlns:a16="http://schemas.microsoft.com/office/drawing/2014/main" id="{EE4313D0-EF35-4E34-96AF-4B33C5C22424}"/>
              </a:ext>
            </a:extLst>
          </p:cNvPr>
          <p:cNvSpPr>
            <a:spLocks noGrp="1"/>
          </p:cNvSpPr>
          <p:nvPr>
            <p:ph type="title"/>
          </p:nvPr>
        </p:nvSpPr>
        <p:spPr>
          <a:xfrm>
            <a:off x="838200" y="365126"/>
            <a:ext cx="10515600" cy="954896"/>
          </a:xfrm>
        </p:spPr>
        <p:txBody>
          <a:bodyPr>
            <a:normAutofit fontScale="90000"/>
          </a:bodyPr>
          <a:lstStyle/>
          <a:p>
            <a:r>
              <a:rPr lang="es-CO" b="1" dirty="0">
                <a:solidFill>
                  <a:srgbClr val="FF0000"/>
                </a:solidFill>
              </a:rPr>
              <a:t>Qué debe hacer la EAPB? Prestación Servicios  P y P</a:t>
            </a:r>
          </a:p>
        </p:txBody>
      </p:sp>
      <p:sp>
        <p:nvSpPr>
          <p:cNvPr id="10" name="Marcador de contenido 9">
            <a:extLst>
              <a:ext uri="{FF2B5EF4-FFF2-40B4-BE49-F238E27FC236}">
                <a16:creationId xmlns:a16="http://schemas.microsoft.com/office/drawing/2014/main" id="{A6D3379B-37B3-4D6F-9FE3-7C140F0CCD5D}"/>
              </a:ext>
            </a:extLst>
          </p:cNvPr>
          <p:cNvSpPr>
            <a:spLocks noGrp="1"/>
          </p:cNvSpPr>
          <p:nvPr>
            <p:ph idx="1"/>
          </p:nvPr>
        </p:nvSpPr>
        <p:spPr>
          <a:xfrm>
            <a:off x="838200" y="1320022"/>
            <a:ext cx="10668562" cy="4856941"/>
          </a:xfrm>
        </p:spPr>
        <p:txBody>
          <a:bodyPr>
            <a:normAutofit/>
          </a:bodyPr>
          <a:lstStyle/>
          <a:p>
            <a:pPr algn="just"/>
            <a:r>
              <a:rPr lang="es-CO" dirty="0"/>
              <a:t>Implementar estrategias Demanda Inducida. Res. 3280 de 2018.</a:t>
            </a:r>
          </a:p>
          <a:p>
            <a:pPr algn="just"/>
            <a:r>
              <a:rPr lang="es-CO" dirty="0"/>
              <a:t>Garantizar intervenciones individuales RIAS de Promoción y Mantenimiento de la Salud, (valoración integral, DT y PE, periodicidad atenciones) por curso de vida.</a:t>
            </a:r>
          </a:p>
          <a:p>
            <a:pPr algn="just"/>
            <a:r>
              <a:rPr lang="es-CO" dirty="0"/>
              <a:t>Intervenciones individuales RIAMP</a:t>
            </a:r>
          </a:p>
          <a:p>
            <a:pPr algn="just"/>
            <a:r>
              <a:rPr lang="es-CO" dirty="0"/>
              <a:t>Gestionar y supervisar el acceso a la prestación de los servicios de salud para la población de su jurisdicción", de conformidad con el numeral 44.1.3. del articulo 44 de la Ley 715 de 2001.</a:t>
            </a:r>
          </a:p>
          <a:p>
            <a:pPr algn="just"/>
            <a:r>
              <a:rPr lang="es-CO" dirty="0"/>
              <a:t>Dar respuesta a los requerimientos DTS y DLS.</a:t>
            </a:r>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pPr algn="just"/>
            <a:endParaRPr lang="es-CO" dirty="0"/>
          </a:p>
          <a:p>
            <a:endParaRPr lang="es-CO" dirty="0"/>
          </a:p>
          <a:p>
            <a:endParaRPr lang="es-CO" dirty="0"/>
          </a:p>
          <a:p>
            <a:endParaRPr lang="es-CO" dirty="0"/>
          </a:p>
        </p:txBody>
      </p:sp>
    </p:spTree>
    <p:extLst>
      <p:ext uri="{BB962C8B-B14F-4D97-AF65-F5344CB8AC3E}">
        <p14:creationId xmlns:p14="http://schemas.microsoft.com/office/powerpoint/2010/main" val="2805164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78872" y="1233055"/>
            <a:ext cx="7592291" cy="4807527"/>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uadroTexto 8"/>
          <p:cNvSpPr txBox="1"/>
          <p:nvPr/>
        </p:nvSpPr>
        <p:spPr>
          <a:xfrm rot="18908312">
            <a:off x="7462855" y="3005877"/>
            <a:ext cx="4260698" cy="1261884"/>
          </a:xfrm>
          <a:prstGeom prst="rect">
            <a:avLst/>
          </a:prstGeom>
          <a:noFill/>
        </p:spPr>
        <p:txBody>
          <a:bodyPr wrap="square" rtlCol="0">
            <a:spAutoFit/>
          </a:bodyPr>
          <a:lstStyle/>
          <a:p>
            <a:r>
              <a:rPr lang="es-CO" sz="4000" dirty="0">
                <a:latin typeface="Arial" panose="020B0604020202020204" pitchFamily="34" charset="0"/>
                <a:cs typeface="Arial" panose="020B0604020202020204" pitchFamily="34" charset="0"/>
              </a:rPr>
              <a:t>Muchas Gracias </a:t>
            </a:r>
            <a:r>
              <a:rPr lang="es-CO"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8784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8904849" y="1563462"/>
            <a:ext cx="3300650" cy="3731075"/>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9" y="0"/>
            <a:ext cx="12192000" cy="6858000"/>
          </a:xfrm>
          <a:prstGeom prst="rect">
            <a:avLst/>
          </a:prstGeom>
        </p:spPr>
      </p:pic>
      <p:sp>
        <p:nvSpPr>
          <p:cNvPr id="6" name="Título 5"/>
          <p:cNvSpPr>
            <a:spLocks noGrp="1"/>
          </p:cNvSpPr>
          <p:nvPr>
            <p:ph type="ctrTitle"/>
          </p:nvPr>
        </p:nvSpPr>
        <p:spPr>
          <a:xfrm>
            <a:off x="1538068" y="720725"/>
            <a:ext cx="5527964" cy="879475"/>
          </a:xfrm>
        </p:spPr>
        <p:txBody>
          <a:bodyPr>
            <a:noAutofit/>
          </a:bodyPr>
          <a:lstStyle/>
          <a:p>
            <a:r>
              <a:rPr lang="es-CO" sz="3200" dirty="0">
                <a:solidFill>
                  <a:srgbClr val="FF0000"/>
                </a:solidFill>
                <a:latin typeface="Arial" panose="020B0604020202020204" pitchFamily="34" charset="0"/>
                <a:cs typeface="Arial" panose="020B0604020202020204" pitchFamily="34" charset="0"/>
              </a:rPr>
              <a:t>Circular 01 de 2020</a:t>
            </a:r>
          </a:p>
        </p:txBody>
      </p:sp>
      <p:sp>
        <p:nvSpPr>
          <p:cNvPr id="7" name="Marcador de contenido 6"/>
          <p:cNvSpPr>
            <a:spLocks noGrp="1"/>
          </p:cNvSpPr>
          <p:nvPr>
            <p:ph type="subTitle" idx="1"/>
          </p:nvPr>
        </p:nvSpPr>
        <p:spPr>
          <a:xfrm>
            <a:off x="846194" y="1947005"/>
            <a:ext cx="6708157" cy="3337584"/>
          </a:xfrm>
        </p:spPr>
        <p:txBody>
          <a:bodyPr>
            <a:normAutofit/>
          </a:bodyPr>
          <a:lstStyle/>
          <a:p>
            <a:pPr algn="just">
              <a:lnSpc>
                <a:spcPct val="100000"/>
              </a:lnSpc>
            </a:pPr>
            <a:r>
              <a:rPr lang="es-CO" dirty="0"/>
              <a:t>“Por la cual se imparten instrucciones sobre el ejercicio de las funciones de inspección, vigilancia y control a nivel territorial, haciendo obligatoria la adopción e implementación de la guía de auditora y del informe de auditoria dentro de los plazos establecidos”.</a:t>
            </a:r>
          </a:p>
        </p:txBody>
      </p:sp>
      <p:pic>
        <p:nvPicPr>
          <p:cNvPr id="3" name="Imagen 2">
            <a:extLst>
              <a:ext uri="{FF2B5EF4-FFF2-40B4-BE49-F238E27FC236}">
                <a16:creationId xmlns:a16="http://schemas.microsoft.com/office/drawing/2014/main" id="{D0E23600-6BB5-40A3-B04E-AA8B1048F7E8}"/>
              </a:ext>
            </a:extLst>
          </p:cNvPr>
          <p:cNvPicPr>
            <a:picLocks noChangeAspect="1"/>
          </p:cNvPicPr>
          <p:nvPr/>
        </p:nvPicPr>
        <p:blipFill>
          <a:blip r:embed="rId4"/>
          <a:stretch>
            <a:fillRect/>
          </a:stretch>
        </p:blipFill>
        <p:spPr>
          <a:xfrm>
            <a:off x="4994031" y="5284589"/>
            <a:ext cx="2991409" cy="786109"/>
          </a:xfrm>
          <a:prstGeom prst="rect">
            <a:avLst/>
          </a:prstGeom>
        </p:spPr>
      </p:pic>
    </p:spTree>
    <p:extLst>
      <p:ext uri="{BB962C8B-B14F-4D97-AF65-F5344CB8AC3E}">
        <p14:creationId xmlns:p14="http://schemas.microsoft.com/office/powerpoint/2010/main" val="995638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2" name="Título 1">
            <a:extLst>
              <a:ext uri="{FF2B5EF4-FFF2-40B4-BE49-F238E27FC236}">
                <a16:creationId xmlns:a16="http://schemas.microsoft.com/office/drawing/2014/main" id="{98B93ACA-FBE0-45D6-AEEC-FDAAAD832F4C}"/>
              </a:ext>
            </a:extLst>
          </p:cNvPr>
          <p:cNvSpPr>
            <a:spLocks noGrp="1"/>
          </p:cNvSpPr>
          <p:nvPr>
            <p:ph type="title"/>
          </p:nvPr>
        </p:nvSpPr>
        <p:spPr>
          <a:xfrm>
            <a:off x="1294228" y="365126"/>
            <a:ext cx="10059572" cy="797146"/>
          </a:xfrm>
        </p:spPr>
        <p:txBody>
          <a:bodyPr/>
          <a:lstStyle/>
          <a:p>
            <a:r>
              <a:rPr lang="es-CO" b="1" dirty="0">
                <a:solidFill>
                  <a:srgbClr val="FF0000"/>
                </a:solidFill>
              </a:rPr>
              <a:t>OBJETIVOS</a:t>
            </a:r>
          </a:p>
        </p:txBody>
      </p:sp>
      <p:sp>
        <p:nvSpPr>
          <p:cNvPr id="5" name="Marcador de contenido 4">
            <a:extLst>
              <a:ext uri="{FF2B5EF4-FFF2-40B4-BE49-F238E27FC236}">
                <a16:creationId xmlns:a16="http://schemas.microsoft.com/office/drawing/2014/main" id="{DD57757A-8579-426A-B035-D3FA5E88C236}"/>
              </a:ext>
            </a:extLst>
          </p:cNvPr>
          <p:cNvSpPr>
            <a:spLocks noGrp="1"/>
          </p:cNvSpPr>
          <p:nvPr>
            <p:ph idx="1"/>
          </p:nvPr>
        </p:nvSpPr>
        <p:spPr>
          <a:xfrm>
            <a:off x="838200" y="1167618"/>
            <a:ext cx="10515600" cy="5009345"/>
          </a:xfrm>
        </p:spPr>
        <p:txBody>
          <a:bodyPr/>
          <a:lstStyle/>
          <a:p>
            <a:pPr algn="just"/>
            <a:r>
              <a:rPr lang="es-CO" dirty="0"/>
              <a:t>Emitir Instrucciones a los sujetos vigilados sobre la manera como deben cumplirse las disposiciones normativas que regulan su actividad, fijar los criterios técnicos   que faciliten el cumplimiento de tales normas y señalar los procedimientos para su cabal aplicación.</a:t>
            </a:r>
          </a:p>
          <a:p>
            <a:pPr marL="0" indent="0" algn="just">
              <a:buNone/>
            </a:pPr>
            <a:endParaRPr lang="es-CO" dirty="0"/>
          </a:p>
          <a:p>
            <a:pPr algn="just"/>
            <a:r>
              <a:rPr lang="es-CO" dirty="0"/>
              <a:t>Impartir las instrucciones sobre el ejercicio de inspección, vigilancia y control a nivel territorial que deben efectuar las Entidades Territoriales y Entidades Promotoras del Salud de los Regímenes Contributivo y Subsidiado por medio de la implementación de la Guía de Auditoría y del Informe de auditoría que deben efectuar.</a:t>
            </a:r>
          </a:p>
          <a:p>
            <a:endParaRPr lang="es-CO" dirty="0"/>
          </a:p>
        </p:txBody>
      </p:sp>
      <p:pic>
        <p:nvPicPr>
          <p:cNvPr id="7" name="Imagen 6">
            <a:extLst>
              <a:ext uri="{FF2B5EF4-FFF2-40B4-BE49-F238E27FC236}">
                <a16:creationId xmlns:a16="http://schemas.microsoft.com/office/drawing/2014/main" id="{23FDF1DC-9918-427C-95D0-01E12011C3DA}"/>
              </a:ext>
            </a:extLst>
          </p:cNvPr>
          <p:cNvPicPr>
            <a:picLocks noChangeAspect="1"/>
          </p:cNvPicPr>
          <p:nvPr/>
        </p:nvPicPr>
        <p:blipFill>
          <a:blip r:embed="rId4"/>
          <a:stretch>
            <a:fillRect/>
          </a:stretch>
        </p:blipFill>
        <p:spPr>
          <a:xfrm>
            <a:off x="5570805" y="5437162"/>
            <a:ext cx="2323075" cy="745147"/>
          </a:xfrm>
          <a:prstGeom prst="rect">
            <a:avLst/>
          </a:prstGeom>
        </p:spPr>
      </p:pic>
    </p:spTree>
    <p:extLst>
      <p:ext uri="{BB962C8B-B14F-4D97-AF65-F5344CB8AC3E}">
        <p14:creationId xmlns:p14="http://schemas.microsoft.com/office/powerpoint/2010/main" val="2786670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30513"/>
            <a:ext cx="827314" cy="1630175"/>
          </a:xfrm>
          <a:prstGeom prst="rect">
            <a:avLst/>
          </a:prstGeom>
        </p:spPr>
      </p:pic>
      <p:sp>
        <p:nvSpPr>
          <p:cNvPr id="2" name="Título 1">
            <a:extLst>
              <a:ext uri="{FF2B5EF4-FFF2-40B4-BE49-F238E27FC236}">
                <a16:creationId xmlns:a16="http://schemas.microsoft.com/office/drawing/2014/main" id="{98B93ACA-FBE0-45D6-AEEC-FDAAAD832F4C}"/>
              </a:ext>
            </a:extLst>
          </p:cNvPr>
          <p:cNvSpPr>
            <a:spLocks noGrp="1"/>
          </p:cNvSpPr>
          <p:nvPr>
            <p:ph type="title"/>
          </p:nvPr>
        </p:nvSpPr>
        <p:spPr>
          <a:xfrm>
            <a:off x="1294228" y="365126"/>
            <a:ext cx="10059572" cy="797146"/>
          </a:xfrm>
        </p:spPr>
        <p:txBody>
          <a:bodyPr/>
          <a:lstStyle/>
          <a:p>
            <a:r>
              <a:rPr lang="es-CO" b="1" dirty="0">
                <a:solidFill>
                  <a:srgbClr val="FF0000"/>
                </a:solidFill>
              </a:rPr>
              <a:t>Control al cumplimiento de la circular…</a:t>
            </a:r>
          </a:p>
        </p:txBody>
      </p:sp>
      <p:sp>
        <p:nvSpPr>
          <p:cNvPr id="5" name="Marcador de contenido 4">
            <a:extLst>
              <a:ext uri="{FF2B5EF4-FFF2-40B4-BE49-F238E27FC236}">
                <a16:creationId xmlns:a16="http://schemas.microsoft.com/office/drawing/2014/main" id="{DD57757A-8579-426A-B035-D3FA5E88C236}"/>
              </a:ext>
            </a:extLst>
          </p:cNvPr>
          <p:cNvSpPr>
            <a:spLocks noGrp="1"/>
          </p:cNvSpPr>
          <p:nvPr>
            <p:ph idx="1"/>
          </p:nvPr>
        </p:nvSpPr>
        <p:spPr>
          <a:xfrm>
            <a:off x="838200" y="1167618"/>
            <a:ext cx="10515600" cy="5009345"/>
          </a:xfrm>
        </p:spPr>
        <p:txBody>
          <a:bodyPr/>
          <a:lstStyle/>
          <a:p>
            <a:pPr marL="0" indent="0" algn="just">
              <a:buNone/>
            </a:pPr>
            <a:r>
              <a:rPr lang="es-CO" i="1" dirty="0"/>
              <a:t>“De conformidad con lo establecido en los artículos 3, 4 y 5 de la Ley 1949 de 2019, modificatorios de la Ley 1438 de 2011, la inobservancia e incumplimiento de las instrucciones impartidas en la presente circular dará lugar al inicio de los procesos administrativos sancionatorios correspondientes por parte de esta Superintendencia, sin perjuicio de otros tipos de responsabilidad que su infracción pudiera generar. </a:t>
            </a:r>
          </a:p>
          <a:p>
            <a:pPr marL="0" indent="0" algn="just">
              <a:buNone/>
            </a:pPr>
            <a:endParaRPr lang="es-CO" i="1" dirty="0"/>
          </a:p>
          <a:p>
            <a:pPr marL="0" indent="0" algn="just">
              <a:buNone/>
            </a:pPr>
            <a:r>
              <a:rPr lang="es-CO" i="1" dirty="0"/>
              <a:t>La presente Circular Externa rige a partir de su publicación en el Diario Oficial y deroga la Circular 006 de 2011 y la Resolución 420 de 2010. “</a:t>
            </a:r>
          </a:p>
        </p:txBody>
      </p:sp>
      <p:pic>
        <p:nvPicPr>
          <p:cNvPr id="7" name="Imagen 6">
            <a:extLst>
              <a:ext uri="{FF2B5EF4-FFF2-40B4-BE49-F238E27FC236}">
                <a16:creationId xmlns:a16="http://schemas.microsoft.com/office/drawing/2014/main" id="{23FDF1DC-9918-427C-95D0-01E12011C3DA}"/>
              </a:ext>
            </a:extLst>
          </p:cNvPr>
          <p:cNvPicPr>
            <a:picLocks noChangeAspect="1"/>
          </p:cNvPicPr>
          <p:nvPr/>
        </p:nvPicPr>
        <p:blipFill>
          <a:blip r:embed="rId4"/>
          <a:stretch>
            <a:fillRect/>
          </a:stretch>
        </p:blipFill>
        <p:spPr>
          <a:xfrm>
            <a:off x="5570805" y="5437162"/>
            <a:ext cx="2323075" cy="745147"/>
          </a:xfrm>
          <a:prstGeom prst="rect">
            <a:avLst/>
          </a:prstGeom>
        </p:spPr>
      </p:pic>
    </p:spTree>
    <p:extLst>
      <p:ext uri="{BB962C8B-B14F-4D97-AF65-F5344CB8AC3E}">
        <p14:creationId xmlns:p14="http://schemas.microsoft.com/office/powerpoint/2010/main" val="168575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40970"/>
            <a:ext cx="12193057" cy="6817030"/>
          </a:xfrm>
          <a:prstGeom prst="rect">
            <a:avLst/>
          </a:prstGeom>
        </p:spPr>
      </p:pic>
      <p:sp>
        <p:nvSpPr>
          <p:cNvPr id="5" name="73 Rectángulo"/>
          <p:cNvSpPr/>
          <p:nvPr/>
        </p:nvSpPr>
        <p:spPr>
          <a:xfrm>
            <a:off x="1748522" y="1825756"/>
            <a:ext cx="5833964" cy="1200329"/>
          </a:xfrm>
          <a:prstGeom prst="rect">
            <a:avLst/>
          </a:prstGeom>
        </p:spPr>
        <p:txBody>
          <a:bodyPr wrap="square">
            <a:spAutoFit/>
          </a:bodyPr>
          <a:lstStyle/>
          <a:p>
            <a:pPr marL="457200" marR="0" lvl="0" indent="-457200" algn="ctr" defTabSz="914400" rtl="0" eaLnBrk="1" fontAlgn="auto" latinLnBrk="0" hangingPunct="1">
              <a:lnSpc>
                <a:spcPct val="100000"/>
              </a:lnSpc>
              <a:spcBef>
                <a:spcPts val="0"/>
              </a:spcBef>
              <a:spcAft>
                <a:spcPts val="0"/>
              </a:spcAft>
              <a:buClrTx/>
              <a:buSzTx/>
              <a:buFontTx/>
              <a:buNone/>
              <a:tabLst/>
              <a:defRPr/>
            </a:pPr>
            <a:r>
              <a:rPr lang="es-CO" sz="3600" b="1" dirty="0">
                <a:solidFill>
                  <a:srgbClr val="FF0000"/>
                </a:solidFill>
                <a:latin typeface="Arial" panose="020B0604020202020204" pitchFamily="34" charset="0"/>
                <a:cs typeface="Arial" panose="020B0604020202020204" pitchFamily="34" charset="0"/>
              </a:rPr>
              <a:t>COMPETENCIA MUNICIPIOS</a:t>
            </a:r>
            <a:endParaRPr kumimoji="0" lang="es-CO"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8B16CD09-2055-42BB-82FF-1F2334B67FBC}"/>
              </a:ext>
            </a:extLst>
          </p:cNvPr>
          <p:cNvPicPr>
            <a:picLocks noChangeAspect="1"/>
          </p:cNvPicPr>
          <p:nvPr/>
        </p:nvPicPr>
        <p:blipFill>
          <a:blip r:embed="rId3"/>
          <a:stretch>
            <a:fillRect/>
          </a:stretch>
        </p:blipFill>
        <p:spPr>
          <a:xfrm>
            <a:off x="5120639" y="5219114"/>
            <a:ext cx="2941524" cy="935281"/>
          </a:xfrm>
          <a:prstGeom prst="rect">
            <a:avLst/>
          </a:prstGeom>
        </p:spPr>
      </p:pic>
    </p:spTree>
    <p:extLst>
      <p:ext uri="{BB962C8B-B14F-4D97-AF65-F5344CB8AC3E}">
        <p14:creationId xmlns:p14="http://schemas.microsoft.com/office/powerpoint/2010/main" val="2674596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21721" y="5878286"/>
            <a:ext cx="2670279" cy="979714"/>
          </a:xfrm>
          <a:prstGeom prst="rect">
            <a:avLst/>
          </a:prstGeom>
        </p:spPr>
      </p:pic>
      <p:sp>
        <p:nvSpPr>
          <p:cNvPr id="5" name="Marcador de contenido 2"/>
          <p:cNvSpPr txBox="1">
            <a:spLocks/>
          </p:cNvSpPr>
          <p:nvPr/>
        </p:nvSpPr>
        <p:spPr>
          <a:xfrm>
            <a:off x="677333" y="1357746"/>
            <a:ext cx="7029753" cy="4683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O" dirty="0">
              <a:latin typeface="Arial" panose="020B0604020202020204" pitchFamily="34" charset="0"/>
              <a:cs typeface="Arial" panose="020B0604020202020204" pitchFamily="34" charset="0"/>
            </a:endParaRPr>
          </a:p>
        </p:txBody>
      </p:sp>
      <p:sp>
        <p:nvSpPr>
          <p:cNvPr id="6" name="Título 5"/>
          <p:cNvSpPr>
            <a:spLocks noGrp="1"/>
          </p:cNvSpPr>
          <p:nvPr>
            <p:ph type="title"/>
          </p:nvPr>
        </p:nvSpPr>
        <p:spPr>
          <a:xfrm>
            <a:off x="838200" y="365126"/>
            <a:ext cx="10515600" cy="857020"/>
          </a:xfrm>
        </p:spPr>
        <p:txBody>
          <a:bodyPr>
            <a:normAutofit/>
          </a:bodyPr>
          <a:lstStyle/>
          <a:p>
            <a:pPr marL="457200" lvl="0" indent="-457200" algn="ctr"/>
            <a:r>
              <a:rPr lang="es-CO" sz="4000" b="1" dirty="0">
                <a:solidFill>
                  <a:srgbClr val="FF0000"/>
                </a:solidFill>
                <a:latin typeface="Arial" panose="020B0604020202020204" pitchFamily="34" charset="0"/>
                <a:cs typeface="Arial" panose="020B0604020202020204" pitchFamily="34" charset="0"/>
              </a:rPr>
              <a:t>Competencia Municipios</a:t>
            </a:r>
            <a:endParaRPr lang="es-CO" sz="40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DEDFA2EE-A7D6-440E-99BE-3EEC8B053689}"/>
              </a:ext>
            </a:extLst>
          </p:cNvPr>
          <p:cNvSpPr>
            <a:spLocks noGrp="1"/>
          </p:cNvSpPr>
          <p:nvPr>
            <p:ph idx="1"/>
          </p:nvPr>
        </p:nvSpPr>
        <p:spPr>
          <a:xfrm>
            <a:off x="838200" y="1357746"/>
            <a:ext cx="10515600" cy="4819217"/>
          </a:xfrm>
        </p:spPr>
        <p:txBody>
          <a:bodyPr/>
          <a:lstStyle/>
          <a:p>
            <a:r>
              <a:rPr lang="es-CO" dirty="0"/>
              <a:t>Notificar con 5 días hábiles de antelación la fecha de la visita de auditoria.</a:t>
            </a:r>
          </a:p>
          <a:p>
            <a:r>
              <a:rPr lang="es-CO" dirty="0"/>
              <a:t>Requerimientos de información a auditar.</a:t>
            </a:r>
          </a:p>
          <a:p>
            <a:r>
              <a:rPr lang="es-CO" dirty="0"/>
              <a:t>Definición metodología de la auditoria.</a:t>
            </a:r>
          </a:p>
          <a:p>
            <a:r>
              <a:rPr lang="es-CO" dirty="0"/>
              <a:t>Reporte y cargue de información obtenida en la auditoría.</a:t>
            </a:r>
          </a:p>
          <a:p>
            <a:r>
              <a:rPr lang="es-CO" dirty="0"/>
              <a:t>Auditoria a Prestación de Servicios.</a:t>
            </a:r>
          </a:p>
          <a:p>
            <a:r>
              <a:rPr lang="es-CO" dirty="0"/>
              <a:t>Auditoria Prestación Servicios P y P </a:t>
            </a:r>
          </a:p>
          <a:p>
            <a:r>
              <a:rPr lang="es-CO" dirty="0"/>
              <a:t>Información </a:t>
            </a:r>
          </a:p>
          <a:p>
            <a:endParaRPr lang="es-CO" dirty="0"/>
          </a:p>
          <a:p>
            <a:endParaRPr lang="es-CO" dirty="0"/>
          </a:p>
          <a:p>
            <a:endParaRPr lang="es-CO" dirty="0"/>
          </a:p>
          <a:p>
            <a:endParaRPr lang="es-CO" dirty="0"/>
          </a:p>
          <a:p>
            <a:endParaRPr lang="es-CO" dirty="0"/>
          </a:p>
        </p:txBody>
      </p:sp>
      <p:pic>
        <p:nvPicPr>
          <p:cNvPr id="7" name="Imagen 6"/>
          <p:cNvPicPr>
            <a:picLocks noChangeAspect="1"/>
          </p:cNvPicPr>
          <p:nvPr/>
        </p:nvPicPr>
        <p:blipFill>
          <a:blip r:embed="rId3"/>
          <a:stretch>
            <a:fillRect/>
          </a:stretch>
        </p:blipFill>
        <p:spPr>
          <a:xfrm>
            <a:off x="0" y="1027906"/>
            <a:ext cx="829128" cy="1627773"/>
          </a:xfrm>
          <a:prstGeom prst="rect">
            <a:avLst/>
          </a:prstGeom>
        </p:spPr>
      </p:pic>
      <p:pic>
        <p:nvPicPr>
          <p:cNvPr id="8" name="Imagen 7"/>
          <p:cNvPicPr>
            <a:picLocks noChangeAspect="1"/>
          </p:cNvPicPr>
          <p:nvPr/>
        </p:nvPicPr>
        <p:blipFill>
          <a:blip r:embed="rId4"/>
          <a:stretch>
            <a:fillRect/>
          </a:stretch>
        </p:blipFill>
        <p:spPr>
          <a:xfrm flipH="1">
            <a:off x="11371750" y="928485"/>
            <a:ext cx="445077" cy="1133475"/>
          </a:xfrm>
          <a:prstGeom prst="rect">
            <a:avLst/>
          </a:prstGeom>
        </p:spPr>
      </p:pic>
      <p:pic>
        <p:nvPicPr>
          <p:cNvPr id="10" name="Imagen 9">
            <a:extLst>
              <a:ext uri="{FF2B5EF4-FFF2-40B4-BE49-F238E27FC236}">
                <a16:creationId xmlns:a16="http://schemas.microsoft.com/office/drawing/2014/main" id="{28E56489-DF7A-4003-B594-8F98DD32881A}"/>
              </a:ext>
            </a:extLst>
          </p:cNvPr>
          <p:cNvPicPr>
            <a:picLocks noChangeAspect="1"/>
          </p:cNvPicPr>
          <p:nvPr/>
        </p:nvPicPr>
        <p:blipFill>
          <a:blip r:embed="rId5"/>
          <a:stretch>
            <a:fillRect/>
          </a:stretch>
        </p:blipFill>
        <p:spPr>
          <a:xfrm>
            <a:off x="6851442" y="5740222"/>
            <a:ext cx="2670280" cy="829966"/>
          </a:xfrm>
          <a:prstGeom prst="rect">
            <a:avLst/>
          </a:prstGeom>
        </p:spPr>
      </p:pic>
    </p:spTree>
    <p:extLst>
      <p:ext uri="{BB962C8B-B14F-4D97-AF65-F5344CB8AC3E}">
        <p14:creationId xmlns:p14="http://schemas.microsoft.com/office/powerpoint/2010/main" val="1082888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21721" y="5878286"/>
            <a:ext cx="2670279" cy="979714"/>
          </a:xfrm>
          <a:prstGeom prst="rect">
            <a:avLst/>
          </a:prstGeom>
        </p:spPr>
      </p:pic>
      <p:sp>
        <p:nvSpPr>
          <p:cNvPr id="5" name="Marcador de contenido 2"/>
          <p:cNvSpPr txBox="1">
            <a:spLocks/>
          </p:cNvSpPr>
          <p:nvPr/>
        </p:nvSpPr>
        <p:spPr>
          <a:xfrm>
            <a:off x="677333" y="1357746"/>
            <a:ext cx="7029753" cy="4683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O" dirty="0">
              <a:latin typeface="Arial" panose="020B0604020202020204" pitchFamily="34" charset="0"/>
              <a:cs typeface="Arial" panose="020B0604020202020204" pitchFamily="34" charset="0"/>
            </a:endParaRPr>
          </a:p>
        </p:txBody>
      </p:sp>
      <p:sp>
        <p:nvSpPr>
          <p:cNvPr id="6" name="Título 5"/>
          <p:cNvSpPr>
            <a:spLocks noGrp="1"/>
          </p:cNvSpPr>
          <p:nvPr>
            <p:ph type="title"/>
          </p:nvPr>
        </p:nvSpPr>
        <p:spPr>
          <a:xfrm>
            <a:off x="838200" y="365126"/>
            <a:ext cx="10515600" cy="857020"/>
          </a:xfrm>
        </p:spPr>
        <p:txBody>
          <a:bodyPr>
            <a:normAutofit/>
          </a:bodyPr>
          <a:lstStyle/>
          <a:p>
            <a:pPr marL="457200" lvl="0" indent="-457200" algn="ctr"/>
            <a:r>
              <a:rPr lang="es-CO" sz="4000" b="1" dirty="0">
                <a:solidFill>
                  <a:srgbClr val="FF0000"/>
                </a:solidFill>
                <a:latin typeface="Arial" panose="020B0604020202020204" pitchFamily="34" charset="0"/>
                <a:cs typeface="Arial" panose="020B0604020202020204" pitchFamily="34" charset="0"/>
              </a:rPr>
              <a:t>Competencia Municipios</a:t>
            </a:r>
            <a:endParaRPr lang="es-CO" sz="40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DEDFA2EE-A7D6-440E-99BE-3EEC8B053689}"/>
              </a:ext>
            </a:extLst>
          </p:cNvPr>
          <p:cNvSpPr>
            <a:spLocks noGrp="1"/>
          </p:cNvSpPr>
          <p:nvPr>
            <p:ph idx="1"/>
          </p:nvPr>
        </p:nvSpPr>
        <p:spPr>
          <a:xfrm>
            <a:off x="838200" y="1357746"/>
            <a:ext cx="10515600" cy="4819217"/>
          </a:xfrm>
        </p:spPr>
        <p:txBody>
          <a:bodyPr/>
          <a:lstStyle/>
          <a:p>
            <a:r>
              <a:rPr lang="es-CO" dirty="0"/>
              <a:t>Recolección de evidencias, soporte de hechos y hallazgos en el desarrollo de la auditoria.</a:t>
            </a:r>
          </a:p>
          <a:p>
            <a:r>
              <a:rPr lang="es-CO" dirty="0"/>
              <a:t>Valorar evidencias de acuerdo a la normatividad vigente que le aplique.</a:t>
            </a:r>
          </a:p>
          <a:p>
            <a:pPr algn="just"/>
            <a:r>
              <a:rPr lang="es-CO" dirty="0"/>
              <a:t>Realizar las aclaraciones y correcciones solicitadas por el departamento en el aplicativo con el objeto de que la información de las auditorias sea remitida a la Superintendencia Nacional de Salud en condiciones de calidad y oportunidad.</a:t>
            </a:r>
          </a:p>
          <a:p>
            <a:endParaRPr lang="es-CO" dirty="0"/>
          </a:p>
          <a:p>
            <a:endParaRPr lang="es-CO" dirty="0"/>
          </a:p>
          <a:p>
            <a:endParaRPr lang="es-CO" dirty="0"/>
          </a:p>
          <a:p>
            <a:endParaRPr lang="es-CO" dirty="0"/>
          </a:p>
          <a:p>
            <a:endParaRPr lang="es-CO" dirty="0"/>
          </a:p>
          <a:p>
            <a:endParaRPr lang="es-CO" dirty="0"/>
          </a:p>
        </p:txBody>
      </p:sp>
      <p:pic>
        <p:nvPicPr>
          <p:cNvPr id="7" name="Imagen 6"/>
          <p:cNvPicPr>
            <a:picLocks noChangeAspect="1"/>
          </p:cNvPicPr>
          <p:nvPr/>
        </p:nvPicPr>
        <p:blipFill>
          <a:blip r:embed="rId3"/>
          <a:stretch>
            <a:fillRect/>
          </a:stretch>
        </p:blipFill>
        <p:spPr>
          <a:xfrm>
            <a:off x="0" y="1027906"/>
            <a:ext cx="829128" cy="1627773"/>
          </a:xfrm>
          <a:prstGeom prst="rect">
            <a:avLst/>
          </a:prstGeom>
        </p:spPr>
      </p:pic>
      <p:pic>
        <p:nvPicPr>
          <p:cNvPr id="8" name="Imagen 7"/>
          <p:cNvPicPr>
            <a:picLocks noChangeAspect="1"/>
          </p:cNvPicPr>
          <p:nvPr/>
        </p:nvPicPr>
        <p:blipFill>
          <a:blip r:embed="rId4"/>
          <a:stretch>
            <a:fillRect/>
          </a:stretch>
        </p:blipFill>
        <p:spPr>
          <a:xfrm flipH="1">
            <a:off x="11371750" y="928485"/>
            <a:ext cx="445077" cy="1133475"/>
          </a:xfrm>
          <a:prstGeom prst="rect">
            <a:avLst/>
          </a:prstGeom>
        </p:spPr>
      </p:pic>
      <p:pic>
        <p:nvPicPr>
          <p:cNvPr id="10" name="Imagen 9">
            <a:extLst>
              <a:ext uri="{FF2B5EF4-FFF2-40B4-BE49-F238E27FC236}">
                <a16:creationId xmlns:a16="http://schemas.microsoft.com/office/drawing/2014/main" id="{28E56489-DF7A-4003-B594-8F98DD32881A}"/>
              </a:ext>
            </a:extLst>
          </p:cNvPr>
          <p:cNvPicPr>
            <a:picLocks noChangeAspect="1"/>
          </p:cNvPicPr>
          <p:nvPr/>
        </p:nvPicPr>
        <p:blipFill>
          <a:blip r:embed="rId5"/>
          <a:stretch>
            <a:fillRect/>
          </a:stretch>
        </p:blipFill>
        <p:spPr>
          <a:xfrm>
            <a:off x="6851442" y="5740222"/>
            <a:ext cx="2670280" cy="829966"/>
          </a:xfrm>
          <a:prstGeom prst="rect">
            <a:avLst/>
          </a:prstGeom>
        </p:spPr>
      </p:pic>
    </p:spTree>
    <p:extLst>
      <p:ext uri="{BB962C8B-B14F-4D97-AF65-F5344CB8AC3E}">
        <p14:creationId xmlns:p14="http://schemas.microsoft.com/office/powerpoint/2010/main" val="1657034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21721" y="5878286"/>
            <a:ext cx="2670279" cy="979714"/>
          </a:xfrm>
          <a:prstGeom prst="rect">
            <a:avLst/>
          </a:prstGeom>
        </p:spPr>
      </p:pic>
      <p:sp>
        <p:nvSpPr>
          <p:cNvPr id="5" name="Marcador de contenido 2"/>
          <p:cNvSpPr txBox="1">
            <a:spLocks/>
          </p:cNvSpPr>
          <p:nvPr/>
        </p:nvSpPr>
        <p:spPr>
          <a:xfrm>
            <a:off x="677333" y="1357746"/>
            <a:ext cx="7029753" cy="4683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O" dirty="0">
              <a:latin typeface="Arial" panose="020B0604020202020204" pitchFamily="34" charset="0"/>
              <a:cs typeface="Arial" panose="020B0604020202020204" pitchFamily="34" charset="0"/>
            </a:endParaRPr>
          </a:p>
        </p:txBody>
      </p:sp>
      <p:sp>
        <p:nvSpPr>
          <p:cNvPr id="6" name="Título 5"/>
          <p:cNvSpPr>
            <a:spLocks noGrp="1"/>
          </p:cNvSpPr>
          <p:nvPr>
            <p:ph type="title"/>
          </p:nvPr>
        </p:nvSpPr>
        <p:spPr>
          <a:xfrm>
            <a:off x="838200" y="365126"/>
            <a:ext cx="10515600" cy="857020"/>
          </a:xfrm>
        </p:spPr>
        <p:txBody>
          <a:bodyPr>
            <a:normAutofit/>
          </a:bodyPr>
          <a:lstStyle/>
          <a:p>
            <a:pPr marL="457200" lvl="0" indent="-457200" algn="ctr"/>
            <a:r>
              <a:rPr lang="es-CO" sz="4000" b="1" dirty="0">
                <a:solidFill>
                  <a:srgbClr val="FF0000"/>
                </a:solidFill>
                <a:latin typeface="Arial" panose="020B0604020202020204" pitchFamily="34" charset="0"/>
                <a:cs typeface="Arial" panose="020B0604020202020204" pitchFamily="34" charset="0"/>
              </a:rPr>
              <a:t>Competencia Municipios</a:t>
            </a:r>
            <a:endParaRPr lang="es-CO" sz="40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DEDFA2EE-A7D6-440E-99BE-3EEC8B053689}"/>
              </a:ext>
            </a:extLst>
          </p:cNvPr>
          <p:cNvSpPr>
            <a:spLocks noGrp="1"/>
          </p:cNvSpPr>
          <p:nvPr>
            <p:ph idx="1"/>
          </p:nvPr>
        </p:nvSpPr>
        <p:spPr>
          <a:xfrm>
            <a:off x="838200" y="1357746"/>
            <a:ext cx="10515600" cy="4819217"/>
          </a:xfrm>
        </p:spPr>
        <p:txBody>
          <a:bodyPr/>
          <a:lstStyle/>
          <a:p>
            <a:r>
              <a:rPr lang="es-CO" dirty="0"/>
              <a:t>Plazos cargue de información </a:t>
            </a:r>
          </a:p>
          <a:p>
            <a:endParaRPr lang="es-CO" dirty="0"/>
          </a:p>
          <a:p>
            <a:endParaRPr lang="es-CO" dirty="0"/>
          </a:p>
          <a:p>
            <a:endParaRPr lang="es-CO" dirty="0"/>
          </a:p>
          <a:p>
            <a:endParaRPr lang="es-CO" dirty="0"/>
          </a:p>
          <a:p>
            <a:endParaRPr lang="es-CO" dirty="0"/>
          </a:p>
          <a:p>
            <a:endParaRPr lang="es-CO" dirty="0"/>
          </a:p>
        </p:txBody>
      </p:sp>
      <p:pic>
        <p:nvPicPr>
          <p:cNvPr id="7" name="Imagen 6"/>
          <p:cNvPicPr>
            <a:picLocks noChangeAspect="1"/>
          </p:cNvPicPr>
          <p:nvPr/>
        </p:nvPicPr>
        <p:blipFill>
          <a:blip r:embed="rId3"/>
          <a:stretch>
            <a:fillRect/>
          </a:stretch>
        </p:blipFill>
        <p:spPr>
          <a:xfrm>
            <a:off x="0" y="1027906"/>
            <a:ext cx="829128" cy="1627773"/>
          </a:xfrm>
          <a:prstGeom prst="rect">
            <a:avLst/>
          </a:prstGeom>
        </p:spPr>
      </p:pic>
      <p:pic>
        <p:nvPicPr>
          <p:cNvPr id="8" name="Imagen 7"/>
          <p:cNvPicPr>
            <a:picLocks noChangeAspect="1"/>
          </p:cNvPicPr>
          <p:nvPr/>
        </p:nvPicPr>
        <p:blipFill>
          <a:blip r:embed="rId4"/>
          <a:stretch>
            <a:fillRect/>
          </a:stretch>
        </p:blipFill>
        <p:spPr>
          <a:xfrm flipH="1">
            <a:off x="11371750" y="928485"/>
            <a:ext cx="445077" cy="1133475"/>
          </a:xfrm>
          <a:prstGeom prst="rect">
            <a:avLst/>
          </a:prstGeom>
        </p:spPr>
      </p:pic>
      <p:pic>
        <p:nvPicPr>
          <p:cNvPr id="10" name="Imagen 9">
            <a:extLst>
              <a:ext uri="{FF2B5EF4-FFF2-40B4-BE49-F238E27FC236}">
                <a16:creationId xmlns:a16="http://schemas.microsoft.com/office/drawing/2014/main" id="{28E56489-DF7A-4003-B594-8F98DD32881A}"/>
              </a:ext>
            </a:extLst>
          </p:cNvPr>
          <p:cNvPicPr>
            <a:picLocks noChangeAspect="1"/>
          </p:cNvPicPr>
          <p:nvPr/>
        </p:nvPicPr>
        <p:blipFill>
          <a:blip r:embed="rId5"/>
          <a:stretch>
            <a:fillRect/>
          </a:stretch>
        </p:blipFill>
        <p:spPr>
          <a:xfrm>
            <a:off x="6851442" y="5740222"/>
            <a:ext cx="2670280" cy="829966"/>
          </a:xfrm>
          <a:prstGeom prst="rect">
            <a:avLst/>
          </a:prstGeom>
        </p:spPr>
      </p:pic>
      <p:pic>
        <p:nvPicPr>
          <p:cNvPr id="9" name="Imagen 8">
            <a:extLst>
              <a:ext uri="{FF2B5EF4-FFF2-40B4-BE49-F238E27FC236}">
                <a16:creationId xmlns:a16="http://schemas.microsoft.com/office/drawing/2014/main" id="{5DCA0D72-1AF7-4DB1-908A-B1534955330F}"/>
              </a:ext>
            </a:extLst>
          </p:cNvPr>
          <p:cNvPicPr>
            <a:picLocks noChangeAspect="1"/>
          </p:cNvPicPr>
          <p:nvPr/>
        </p:nvPicPr>
        <p:blipFill>
          <a:blip r:embed="rId6"/>
          <a:stretch>
            <a:fillRect/>
          </a:stretch>
        </p:blipFill>
        <p:spPr>
          <a:xfrm>
            <a:off x="1352550" y="1919503"/>
            <a:ext cx="9508738" cy="3427493"/>
          </a:xfrm>
          <a:prstGeom prst="rect">
            <a:avLst/>
          </a:prstGeom>
        </p:spPr>
      </p:pic>
    </p:spTree>
    <p:extLst>
      <p:ext uri="{BB962C8B-B14F-4D97-AF65-F5344CB8AC3E}">
        <p14:creationId xmlns:p14="http://schemas.microsoft.com/office/powerpoint/2010/main" val="27819851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2781</TotalTime>
  <Words>1202</Words>
  <Application>Microsoft Office PowerPoint</Application>
  <PresentationFormat>Panorámica</PresentationFormat>
  <Paragraphs>192</Paragraphs>
  <Slides>24</Slides>
  <Notes>0</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24</vt:i4>
      </vt:variant>
    </vt:vector>
  </HeadingPairs>
  <TitlesOfParts>
    <vt:vector size="29" baseType="lpstr">
      <vt:lpstr>Arial</vt:lpstr>
      <vt:lpstr>Calibri</vt:lpstr>
      <vt:lpstr>Calibri Light</vt:lpstr>
      <vt:lpstr>Tema de Office</vt:lpstr>
      <vt:lpstr>1_Tema de Office</vt:lpstr>
      <vt:lpstr>Presentación de PowerPoint</vt:lpstr>
      <vt:lpstr>Presentación de PowerPoint</vt:lpstr>
      <vt:lpstr>Circular 01 de 2020</vt:lpstr>
      <vt:lpstr>OBJETIVOS</vt:lpstr>
      <vt:lpstr>Control al cumplimiento de la circular…</vt:lpstr>
      <vt:lpstr>Presentación de PowerPoint</vt:lpstr>
      <vt:lpstr>Competencia Municipios</vt:lpstr>
      <vt:lpstr>Competencia Municipios</vt:lpstr>
      <vt:lpstr>Competencia Municipios</vt:lpstr>
      <vt:lpstr>Presentación de PowerPoint</vt:lpstr>
      <vt:lpstr>Qué audita la Guía - IVC</vt:lpstr>
      <vt:lpstr>Qué audita la Guía - IVC</vt:lpstr>
      <vt:lpstr>Qué audita la Guía - IVC</vt:lpstr>
      <vt:lpstr>Qué audita la Guía - IVC</vt:lpstr>
      <vt:lpstr>Como es la Guía?</vt:lpstr>
      <vt:lpstr>Después de la auditoria…?</vt:lpstr>
      <vt:lpstr>Presentación de PowerPoint</vt:lpstr>
      <vt:lpstr>Qué debe hacer la EAPB?</vt:lpstr>
      <vt:lpstr>Qué debe hacer la EAPB? Aseguramiento.</vt:lpstr>
      <vt:lpstr>Qué debe hacer la EAPB? Aseguramiento.</vt:lpstr>
      <vt:lpstr>Qué debe hacer la EAPB? Prestación Servicios</vt:lpstr>
      <vt:lpstr>Qué debe hacer la EAPB? Prestación Servicios </vt:lpstr>
      <vt:lpstr>Qué debe hacer la EAPB? Prestación Servicios  P y P</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Pablo González Cañas</dc:creator>
  <cp:lastModifiedBy>HAROLD ANDRES AGUDELO BERNAL</cp:lastModifiedBy>
  <cp:revision>157</cp:revision>
  <dcterms:created xsi:type="dcterms:W3CDTF">2020-08-01T22:10:19Z</dcterms:created>
  <dcterms:modified xsi:type="dcterms:W3CDTF">2021-06-02T14:01:22Z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2094582</vt:lpwstr>
  </property>
  <property fmtid="{D5CDD505-2E9C-101B-9397-08002B2CF9AE}" pid="3" name="NXPowerLiteSettings">
    <vt:lpwstr>C7000400038000</vt:lpwstr>
  </property>
  <property fmtid="{D5CDD505-2E9C-101B-9397-08002B2CF9AE}" pid="4" name="NXPowerLiteVersion">
    <vt:lpwstr>S9.0.1</vt:lpwstr>
  </property>
</Properties>
</file>