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9" r:id="rId18"/>
    <p:sldId id="273" r:id="rId19"/>
    <p:sldId id="277" r:id="rId20"/>
    <p:sldId id="27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25"/>
    <p:restoredTop sz="94173"/>
  </p:normalViewPr>
  <p:slideViewPr>
    <p:cSldViewPr snapToGrid="0">
      <p:cViewPr varScale="1">
        <p:scale>
          <a:sx n="82" d="100"/>
          <a:sy n="82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02C3-EFEA-6A42-972F-21A17AB7AEBE}" type="datetimeFigureOut">
              <a:rPr lang="es-ES_tradnl" smtClean="0"/>
              <a:t>3/6/21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AFB0-B6B2-D34F-B6B2-1B603E878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73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59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587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224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86AD-7283-FD4C-A15A-A787DB4F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DC153-61A1-0640-BF71-35E01001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8A0C2-0597-4C4E-ACD1-E9E89CD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B839A-B153-9944-9ADF-D31A1AF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75856-0F70-6349-97B9-04DBECA7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7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D105-291C-C147-A6A1-690521B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6D556F-4252-264A-8652-4BBE8C85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73D13-9338-EE40-8A4A-57EC0E70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008D3-E657-5746-B94D-3A2FD99D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030F9-7A89-8448-8211-91AD380F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9F0A3-4903-194A-AB80-92C55D54A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9B705-23D0-C341-B578-1029DEA4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7484-914E-D248-B303-29AF1ED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1D9A-80E5-AF4E-AF5D-8D9AEC3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83D6D-8016-B248-AC91-B8A8367F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0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789FC-B9C1-8642-8F05-9A76F05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FE7DA-3AF3-074A-A876-6A258A39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26B5-4511-4E48-B931-4625C010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5A38B2-A275-D345-96CB-FB53F778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DC836-956C-384D-90AF-DB937B85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3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1A3D-940F-3447-AF0E-0865B29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FFF37-B2F9-CE46-9084-C42B916A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0F5FC-497B-2241-AEC7-089D118B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9ECF3-DFDF-8348-AD73-D1C814AE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729BF-0E33-F944-838A-E2F55290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0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F5176-9D51-A94C-88DC-33471FD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2212D-44AE-9F48-AC24-D2D32BB8A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7A11-592A-CC48-80D0-E30AE0D4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17B3-F3AC-6D45-9D42-DBBDBB4C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A9533-AEFB-8D4D-96B7-B2156212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010FB-7566-8643-8DE5-3533B827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0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D370F-5EF2-2741-B091-B7A3981A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5E1C7-2ADC-E348-B435-941148A3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C0ABA-E836-BB41-B423-D956005B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7B55D-C4C9-F44A-86E2-11D51CAF5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2AA11-DA1F-DE44-B193-BF1C23FE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826C21-CCF2-0546-BF2D-8C0C723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260BA-02D4-9C47-8878-08A19E89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93E5-5741-174F-8E82-07A2D5A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49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588E-42C8-094D-93BA-876B1799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42134-20E7-FB42-8782-C38985A4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91005E-5585-D24E-AA0F-B6A22A80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E8F3F8-4AD0-0D45-9150-050AE23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7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509269-F230-8D47-8BCF-72C1AAB7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278E2-346B-DA43-A657-65504A42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D15FE-22DE-2D40-9A60-56473BD8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9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CA31-5900-9545-B64A-8F868262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9C921-5C59-8B4D-A231-E460ED34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4BEE9A-CB6F-534A-BC91-B0F38A87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7E790-4A52-3445-857C-F23AA6A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188D3-6953-0548-B9CD-9F2471B9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E5B1-146C-4F41-A244-76976F2B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75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796F-2E4A-A64C-8ADC-B71CEF8F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590A6-1467-AE46-828E-1205940E2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01402-EFAF-3749-AD3E-9E5842DA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C1F89-4BE9-5E4F-9110-CD4D0E2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A4030-2616-A447-8369-28DC6EE0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3773D-96AD-904B-A46D-246F13E6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92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60F2C3-7BE3-0D4F-84C5-442FAC9E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21FBC-BD5B-A74F-B0A9-DFEFB658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8CA49-8D05-7543-A749-FBB09FCA3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24387-E4B4-6C4D-9852-C163B52C8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0FA12-77E0-8940-8C5C-3EA1C4DA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F4DCF5-1716-9640-887C-60C94E0FD2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53" r="8398"/>
          <a:stretch/>
        </p:blipFill>
        <p:spPr>
          <a:xfrm>
            <a:off x="1100843" y="1723575"/>
            <a:ext cx="4721629" cy="33134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DB81D4-8C36-0344-957B-2A9F22878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472" y="1723576"/>
            <a:ext cx="5496994" cy="33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Datos relacionados con la vulnerabilidad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98B34F-753D-6B4F-8C5E-097ECD61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5" y="1907857"/>
            <a:ext cx="5920122" cy="30422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B16A8B-F453-AD4F-A7D0-CBC398BB6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505" y="2076449"/>
            <a:ext cx="3708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6FA8F1-21C2-E642-9F6A-7F2953FE7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4" r="11149"/>
          <a:stretch/>
        </p:blipFill>
        <p:spPr>
          <a:xfrm>
            <a:off x="827315" y="1612114"/>
            <a:ext cx="4671753" cy="36337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A5C52A-19E6-5944-ACB9-1B96D456C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7"/>
          <a:stretch/>
        </p:blipFill>
        <p:spPr>
          <a:xfrm>
            <a:off x="5499068" y="1612114"/>
            <a:ext cx="5892603" cy="36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219430-323A-CE4A-987A-496791D2C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2" r="8831"/>
          <a:stretch/>
        </p:blipFill>
        <p:spPr>
          <a:xfrm>
            <a:off x="883379" y="1570599"/>
            <a:ext cx="5153374" cy="34253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D64C45-0535-5544-BA94-A7EB804DE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521" y="1570599"/>
            <a:ext cx="5307100" cy="34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367731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Mortalidad según manejo del paciente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DD4791-1170-E248-A7E6-11DDEE08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" y="1845600"/>
            <a:ext cx="5684543" cy="31738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B974C8-5402-5D42-BF1D-A916E2EE71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/>
          <a:stretch/>
        </p:blipFill>
        <p:spPr>
          <a:xfrm>
            <a:off x="6511857" y="1845600"/>
            <a:ext cx="4768401" cy="3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9138FC-B466-C742-9A2B-B5CEB4CE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652039"/>
            <a:ext cx="5265406" cy="31738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9AD87E-07A0-0045-BB4B-332851819C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30"/>
          <a:stretch/>
        </p:blipFill>
        <p:spPr>
          <a:xfrm>
            <a:off x="5816647" y="1652040"/>
            <a:ext cx="6150373" cy="31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7A4B6E-3F84-4B48-92DA-E62A8BF2A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618788"/>
            <a:ext cx="5368224" cy="32358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F804DC-E06B-9D46-85CB-CA4FB79F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618787"/>
            <a:ext cx="5319197" cy="32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85000B-2BA3-734D-B7D9-36F63C22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246" y="1490012"/>
            <a:ext cx="6433508" cy="38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1" y="2734129"/>
            <a:ext cx="290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392802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61E49-D845-9948-9F32-36C3E783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/>
              <a:t>El grupo etario que presento mayor mortalidad en la presente UDA, corresponde al de 25 a 34 años de edad, con un total de 4 usuarios.</a:t>
            </a:r>
          </a:p>
          <a:p>
            <a:pPr algn="just"/>
            <a:r>
              <a:rPr lang="es-ES_tradnl" sz="2400" dirty="0"/>
              <a:t>La mayoría de los usuarios se encontraban afiliados en la misma EAPB al momento del diagnóstico y del fallecimiento, solo 4 usuarios ingresaron a la EAPB con el diagnóstico B24X.</a:t>
            </a:r>
          </a:p>
          <a:p>
            <a:pPr algn="just"/>
            <a:r>
              <a:rPr lang="es-ES_tradnl" sz="2400" dirty="0"/>
              <a:t>Los fallecimientos presentados en la actual UDA, en su mayoría ingresaron a una IPS de atención integral.</a:t>
            </a:r>
          </a:p>
          <a:p>
            <a:pPr algn="just"/>
            <a:r>
              <a:rPr lang="es-ES_tradnl" sz="2400" dirty="0"/>
              <a:t>Negación al diagnóstico por parte de los usuarios, ya que a pesar de conocer su diagnóstico, este no fue informado oportunamente al personal de salud.</a:t>
            </a:r>
          </a:p>
          <a:p>
            <a:pPr algn="just"/>
            <a:r>
              <a:rPr lang="es-CO" sz="2400" dirty="0"/>
              <a:t>En cuanto a la referencia de la calidad del dato se sigue encontrado información incompleta sobre los diferentes determinantes en salud, tanto en las historias clínicas como en la notificación en SIVIGILA y RUAF. </a:t>
            </a:r>
            <a:endParaRPr lang="es-ES_tradnl" sz="24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461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4" y="1143960"/>
            <a:ext cx="51512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Unidad de análisis colectiva Mortalidad SIDA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730526"/>
            <a:ext cx="489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Dimensión de Salud Sexual y Reproductiva</a:t>
            </a: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Componente VIH/SIDA</a:t>
            </a:r>
          </a:p>
          <a:p>
            <a:endParaRPr lang="es-CO" sz="2000" dirty="0">
              <a:solidFill>
                <a:srgbClr val="A4A3A2"/>
              </a:solidFill>
              <a:latin typeface="Montserrat Medium" panose="00000600000000000000" pitchFamily="2" charset="0"/>
            </a:endParaRP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Secretaría de Salud Pública y Seguridad Social de Pereira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3816FB-FBCB-0443-BDEB-62B72D31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Orden del día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845C8A5-0843-7A4C-9255-1871E061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Tasa de notificación y mortalidad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Análisis de matriz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y Mortalidad por SIDA </a:t>
            </a:r>
            <a:br>
              <a:rPr lang="es-ES_tradnl" sz="3200" b="1" dirty="0">
                <a:solidFill>
                  <a:srgbClr val="FF0000"/>
                </a:solidFill>
              </a:rPr>
            </a:br>
            <a:r>
              <a:rPr lang="es-ES_tradnl" sz="3200" b="1" dirty="0">
                <a:solidFill>
                  <a:srgbClr val="FF0000"/>
                </a:solidFill>
              </a:rPr>
              <a:t>Pereira 2012 - I trimestre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38201" y="568694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Tablero de indicadores epidemiológicos Pereira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192017-C3D9-294A-9C21-758358FA6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818355"/>
            <a:ext cx="10515600" cy="3221290"/>
          </a:xfrm>
          <a:prstGeom prst="rect">
            <a:avLst/>
          </a:prstGeom>
        </p:spPr>
      </p:pic>
      <p:sp>
        <p:nvSpPr>
          <p:cNvPr id="11" name="Flecha abajo 10">
            <a:extLst>
              <a:ext uri="{FF2B5EF4-FFF2-40B4-BE49-F238E27FC236}">
                <a16:creationId xmlns:a16="http://schemas.microsoft.com/office/drawing/2014/main" id="{7CF33F42-92DF-8143-A303-3D475FFE686E}"/>
              </a:ext>
            </a:extLst>
          </p:cNvPr>
          <p:cNvSpPr/>
          <p:nvPr/>
        </p:nvSpPr>
        <p:spPr>
          <a:xfrm>
            <a:off x="10363199" y="3228313"/>
            <a:ext cx="270933" cy="51726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A59D47-570C-624E-A082-702CCA0C7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200" y="2972594"/>
            <a:ext cx="3098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2" y="2734129"/>
            <a:ext cx="2785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Análisis de matriz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Distribución de casos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27315" y="5550488"/>
            <a:ext cx="454235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Semana epidemiológica 13 de 2021 y RUAF marzo de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0CAE6C-BED2-4341-95EE-31BF47D4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803400"/>
            <a:ext cx="10261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ABAD9D-D0F6-4648-9F4A-F83B967E5D54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FA1F2F-5366-7C43-BC9F-5427089E7647}"/>
              </a:ext>
            </a:extLst>
          </p:cNvPr>
          <p:cNvSpPr txBox="1"/>
          <p:nvPr/>
        </p:nvSpPr>
        <p:spPr>
          <a:xfrm>
            <a:off x="5797685" y="60895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4C858E-A9F7-314B-979B-3D8CB678B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8" r="9303"/>
          <a:stretch/>
        </p:blipFill>
        <p:spPr>
          <a:xfrm>
            <a:off x="896471" y="1491653"/>
            <a:ext cx="4921135" cy="36250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C4E543-F51E-B140-8BAB-F723D8560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1" r="4524"/>
          <a:stretch/>
        </p:blipFill>
        <p:spPr>
          <a:xfrm>
            <a:off x="5797685" y="1491654"/>
            <a:ext cx="5486401" cy="36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801F753-A2BF-6D4B-BAE8-4A258C0A8F4C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96658A-683E-5548-BF9C-6912F791C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1" r="8424"/>
          <a:stretch/>
        </p:blipFill>
        <p:spPr>
          <a:xfrm>
            <a:off x="1130955" y="1680868"/>
            <a:ext cx="4326576" cy="34984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FEDD7F-E4DB-6548-9B77-B1B89DA4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99" y="1680867"/>
            <a:ext cx="5820064" cy="34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57905E-7C28-0348-B4FD-E79229909E1B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EC078E-911B-7D43-8B39-6C38759E1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12"/>
          <a:stretch/>
        </p:blipFill>
        <p:spPr>
          <a:xfrm>
            <a:off x="988515" y="1695876"/>
            <a:ext cx="5105698" cy="34662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E33EEF-6197-6141-8013-1650B0DAC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12"/>
          <a:stretch/>
        </p:blipFill>
        <p:spPr>
          <a:xfrm>
            <a:off x="6255413" y="1695877"/>
            <a:ext cx="5105698" cy="34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359</Words>
  <Application>Microsoft Macintosh PowerPoint</Application>
  <PresentationFormat>Panorámica</PresentationFormat>
  <Paragraphs>36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Orden del día</vt:lpstr>
      <vt:lpstr>Tasa de notificación y Mortalidad por SIDA  Pereira 2012 - I trimestre 2021</vt:lpstr>
      <vt:lpstr>Presentación de PowerPoint</vt:lpstr>
      <vt:lpstr>Distribución de casos</vt:lpstr>
      <vt:lpstr>Presentación de PowerPoint</vt:lpstr>
      <vt:lpstr>Presentación de PowerPoint</vt:lpstr>
      <vt:lpstr>Presentación de PowerPoint</vt:lpstr>
      <vt:lpstr>Presentación de PowerPoint</vt:lpstr>
      <vt:lpstr>Datos relacionados con la vulnerabilidad</vt:lpstr>
      <vt:lpstr>Presentación de PowerPoint</vt:lpstr>
      <vt:lpstr>Presentación de PowerPoint</vt:lpstr>
      <vt:lpstr>Mortalidad según manejo del paciente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Vanessa Muñoz C</cp:lastModifiedBy>
  <cp:revision>61</cp:revision>
  <dcterms:created xsi:type="dcterms:W3CDTF">2020-08-01T22:10:19Z</dcterms:created>
  <dcterms:modified xsi:type="dcterms:W3CDTF">2021-06-03T19:00:20Z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