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7" r:id="rId2"/>
    <p:sldId id="357" r:id="rId3"/>
    <p:sldId id="388" r:id="rId4"/>
    <p:sldId id="390" r:id="rId5"/>
    <p:sldId id="396" r:id="rId6"/>
    <p:sldId id="398" r:id="rId7"/>
    <p:sldId id="397" r:id="rId8"/>
    <p:sldId id="445" r:id="rId9"/>
    <p:sldId id="402" r:id="rId10"/>
    <p:sldId id="400" r:id="rId11"/>
    <p:sldId id="401" r:id="rId12"/>
    <p:sldId id="446" r:id="rId13"/>
    <p:sldId id="447" r:id="rId14"/>
    <p:sldId id="448" r:id="rId15"/>
    <p:sldId id="449" r:id="rId16"/>
    <p:sldId id="450" r:id="rId17"/>
    <p:sldId id="451" r:id="rId18"/>
    <p:sldId id="455" r:id="rId19"/>
    <p:sldId id="387" r:id="rId20"/>
  </p:sldIdLst>
  <p:sldSz cx="12192000" cy="6858000"/>
  <p:notesSz cx="9601200" cy="73152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38B6"/>
    <a:srgbClr val="F4E8A5"/>
    <a:srgbClr val="F5C600"/>
    <a:srgbClr val="7024B1"/>
    <a:srgbClr val="662FE8"/>
    <a:srgbClr val="BA3BE8"/>
    <a:srgbClr val="F5B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7" autoAdjust="0"/>
    <p:restoredTop sz="92526" autoAdjust="0"/>
  </p:normalViewPr>
  <p:slideViewPr>
    <p:cSldViewPr snapToGrid="0" snapToObjects="1">
      <p:cViewPr varScale="1">
        <p:scale>
          <a:sx n="102" d="100"/>
          <a:sy n="102" d="100"/>
        </p:scale>
        <p:origin x="11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1566" cy="36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437393" y="3"/>
            <a:ext cx="4161566" cy="36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3141-AAB7-4EA8-B827-447213FC424B}" type="datetimeFigureOut">
              <a:rPr lang="es-CO" smtClean="0"/>
              <a:pPr/>
              <a:t>24/11/21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949033"/>
            <a:ext cx="4161566" cy="36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437393" y="6949033"/>
            <a:ext cx="4161566" cy="36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2008-3758-4327-BF50-2BBECD235BF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04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438460" y="0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647B3-8143-2946-8098-0B0AAC438D50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8263" y="915988"/>
            <a:ext cx="4384675" cy="2466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60120" y="3520442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948172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438460" y="6948172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F852-915C-1943-86C8-C6E9DB2F9F0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05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105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583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22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22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22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22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22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806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485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F852-915C-1943-86C8-C6E9DB2F9F0D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961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790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11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23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‹Nº›</a:t>
            </a:fld>
            <a:endParaRPr lang="id-ID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1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73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‹Nº›</a:t>
            </a:fld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12192000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908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6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680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85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611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389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902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245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63CB-5626-9D44-A2E8-6B161ECD74AF}" type="datetimeFigureOut">
              <a:rPr lang="es-ES_tradnl" smtClean="0"/>
              <a:pPr/>
              <a:t>24/11/21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5A5C-E3A6-3B45-925C-0F5ED9B174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73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e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e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6.emf"/><Relationship Id="rId2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ECR1 copia.psd"/>
          <p:cNvPicPr>
            <a:picLocks noChangeAspect="1" noChangeArrowheads="1"/>
          </p:cNvPicPr>
          <p:nvPr/>
        </p:nvPicPr>
        <p:blipFill>
          <a:blip r:embed="rId3"/>
          <a:srcRect t="10475" b="2812"/>
          <a:stretch>
            <a:fillRect/>
          </a:stretch>
        </p:blipFill>
        <p:spPr bwMode="auto">
          <a:xfrm>
            <a:off x="-1" y="2776"/>
            <a:ext cx="12192001" cy="687628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46054" y="2854712"/>
            <a:ext cx="4014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SALUD PÚBLICA Y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146958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" y="6736617"/>
            <a:ext cx="12191999" cy="134339"/>
            <a:chOff x="2" y="2110197"/>
            <a:chExt cx="12191999" cy="134339"/>
          </a:xfrm>
        </p:grpSpPr>
        <p:sp>
          <p:nvSpPr>
            <p:cNvPr id="51" name="Rectangle 50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4694083" y="5623022"/>
            <a:ext cx="771836" cy="667597"/>
            <a:chOff x="8494712" y="1387475"/>
            <a:chExt cx="2092326" cy="1809750"/>
          </a:xfrm>
          <a:solidFill>
            <a:schemeClr val="bg1"/>
          </a:solidFill>
        </p:grpSpPr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8494712" y="1387475"/>
              <a:ext cx="2092326" cy="1809750"/>
            </a:xfrm>
            <a:custGeom>
              <a:avLst/>
              <a:gdLst>
                <a:gd name="T0" fmla="*/ 494 w 555"/>
                <a:gd name="T1" fmla="*/ 60 h 479"/>
                <a:gd name="T2" fmla="*/ 277 w 555"/>
                <a:gd name="T3" fmla="*/ 56 h 479"/>
                <a:gd name="T4" fmla="*/ 61 w 555"/>
                <a:gd name="T5" fmla="*/ 60 h 479"/>
                <a:gd name="T6" fmla="*/ 61 w 555"/>
                <a:gd name="T7" fmla="*/ 280 h 479"/>
                <a:gd name="T8" fmla="*/ 242 w 555"/>
                <a:gd name="T9" fmla="*/ 460 h 479"/>
                <a:gd name="T10" fmla="*/ 312 w 555"/>
                <a:gd name="T11" fmla="*/ 460 h 479"/>
                <a:gd name="T12" fmla="*/ 494 w 555"/>
                <a:gd name="T13" fmla="*/ 280 h 479"/>
                <a:gd name="T14" fmla="*/ 494 w 555"/>
                <a:gd name="T15" fmla="*/ 60 h 479"/>
                <a:gd name="T16" fmla="*/ 470 w 555"/>
                <a:gd name="T17" fmla="*/ 257 h 479"/>
                <a:gd name="T18" fmla="*/ 289 w 555"/>
                <a:gd name="T19" fmla="*/ 436 h 479"/>
                <a:gd name="T20" fmla="*/ 266 w 555"/>
                <a:gd name="T21" fmla="*/ 436 h 479"/>
                <a:gd name="T22" fmla="*/ 84 w 555"/>
                <a:gd name="T23" fmla="*/ 257 h 479"/>
                <a:gd name="T24" fmla="*/ 84 w 555"/>
                <a:gd name="T25" fmla="*/ 83 h 479"/>
                <a:gd name="T26" fmla="*/ 255 w 555"/>
                <a:gd name="T27" fmla="*/ 80 h 479"/>
                <a:gd name="T28" fmla="*/ 277 w 555"/>
                <a:gd name="T29" fmla="*/ 100 h 479"/>
                <a:gd name="T30" fmla="*/ 300 w 555"/>
                <a:gd name="T31" fmla="*/ 80 h 479"/>
                <a:gd name="T32" fmla="*/ 470 w 555"/>
                <a:gd name="T33" fmla="*/ 83 h 479"/>
                <a:gd name="T34" fmla="*/ 470 w 555"/>
                <a:gd name="T35" fmla="*/ 25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479">
                  <a:moveTo>
                    <a:pt x="494" y="60"/>
                  </a:moveTo>
                  <a:cubicBezTo>
                    <a:pt x="434" y="1"/>
                    <a:pt x="339" y="0"/>
                    <a:pt x="277" y="56"/>
                  </a:cubicBezTo>
                  <a:cubicBezTo>
                    <a:pt x="216" y="0"/>
                    <a:pt x="121" y="1"/>
                    <a:pt x="61" y="60"/>
                  </a:cubicBezTo>
                  <a:cubicBezTo>
                    <a:pt x="0" y="121"/>
                    <a:pt x="0" y="219"/>
                    <a:pt x="61" y="280"/>
                  </a:cubicBezTo>
                  <a:cubicBezTo>
                    <a:pt x="79" y="298"/>
                    <a:pt x="242" y="460"/>
                    <a:pt x="242" y="460"/>
                  </a:cubicBezTo>
                  <a:cubicBezTo>
                    <a:pt x="262" y="479"/>
                    <a:pt x="293" y="479"/>
                    <a:pt x="312" y="460"/>
                  </a:cubicBezTo>
                  <a:cubicBezTo>
                    <a:pt x="312" y="460"/>
                    <a:pt x="492" y="282"/>
                    <a:pt x="494" y="280"/>
                  </a:cubicBezTo>
                  <a:cubicBezTo>
                    <a:pt x="555" y="219"/>
                    <a:pt x="555" y="121"/>
                    <a:pt x="494" y="60"/>
                  </a:cubicBezTo>
                  <a:close/>
                  <a:moveTo>
                    <a:pt x="470" y="257"/>
                  </a:moveTo>
                  <a:cubicBezTo>
                    <a:pt x="289" y="436"/>
                    <a:pt x="289" y="436"/>
                    <a:pt x="289" y="436"/>
                  </a:cubicBezTo>
                  <a:cubicBezTo>
                    <a:pt x="283" y="443"/>
                    <a:pt x="272" y="443"/>
                    <a:pt x="266" y="436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6" y="209"/>
                    <a:pt x="36" y="131"/>
                    <a:pt x="84" y="83"/>
                  </a:cubicBezTo>
                  <a:cubicBezTo>
                    <a:pt x="131" y="37"/>
                    <a:pt x="206" y="36"/>
                    <a:pt x="255" y="8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49" y="36"/>
                    <a:pt x="424" y="37"/>
                    <a:pt x="470" y="83"/>
                  </a:cubicBezTo>
                  <a:cubicBezTo>
                    <a:pt x="519" y="131"/>
                    <a:pt x="519" y="209"/>
                    <a:pt x="470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8859838" y="1754188"/>
              <a:ext cx="293688" cy="295275"/>
            </a:xfrm>
            <a:custGeom>
              <a:avLst/>
              <a:gdLst>
                <a:gd name="T0" fmla="*/ 70 w 78"/>
                <a:gd name="T1" fmla="*/ 0 h 78"/>
                <a:gd name="T2" fmla="*/ 70 w 78"/>
                <a:gd name="T3" fmla="*/ 0 h 78"/>
                <a:gd name="T4" fmla="*/ 0 w 78"/>
                <a:gd name="T5" fmla="*/ 70 h 78"/>
                <a:gd name="T6" fmla="*/ 0 w 78"/>
                <a:gd name="T7" fmla="*/ 70 h 78"/>
                <a:gd name="T8" fmla="*/ 8 w 78"/>
                <a:gd name="T9" fmla="*/ 78 h 78"/>
                <a:gd name="T10" fmla="*/ 16 w 78"/>
                <a:gd name="T11" fmla="*/ 70 h 78"/>
                <a:gd name="T12" fmla="*/ 16 w 78"/>
                <a:gd name="T13" fmla="*/ 70 h 78"/>
                <a:gd name="T14" fmla="*/ 70 w 78"/>
                <a:gd name="T15" fmla="*/ 16 h 78"/>
                <a:gd name="T16" fmla="*/ 70 w 78"/>
                <a:gd name="T17" fmla="*/ 16 h 78"/>
                <a:gd name="T18" fmla="*/ 78 w 78"/>
                <a:gd name="T19" fmla="*/ 8 h 78"/>
                <a:gd name="T20" fmla="*/ 70 w 7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78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3" y="78"/>
                    <a:pt x="16" y="74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40"/>
                    <a:pt x="4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4" y="16"/>
                    <a:pt x="78" y="13"/>
                    <a:pt x="78" y="8"/>
                  </a:cubicBezTo>
                  <a:cubicBezTo>
                    <a:pt x="78" y="4"/>
                    <a:pt x="74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0"/>
            <a:ext cx="10052129" cy="673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24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" y="6736617"/>
            <a:ext cx="12191999" cy="134339"/>
            <a:chOff x="2" y="2110197"/>
            <a:chExt cx="12191999" cy="134339"/>
          </a:xfrm>
        </p:grpSpPr>
        <p:sp>
          <p:nvSpPr>
            <p:cNvPr id="51" name="Rectangle 50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4694083" y="5623022"/>
            <a:ext cx="771836" cy="667597"/>
            <a:chOff x="8494712" y="1387475"/>
            <a:chExt cx="2092326" cy="1809750"/>
          </a:xfrm>
          <a:solidFill>
            <a:schemeClr val="bg1"/>
          </a:solidFill>
        </p:grpSpPr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8494712" y="1387475"/>
              <a:ext cx="2092326" cy="1809750"/>
            </a:xfrm>
            <a:custGeom>
              <a:avLst/>
              <a:gdLst>
                <a:gd name="T0" fmla="*/ 494 w 555"/>
                <a:gd name="T1" fmla="*/ 60 h 479"/>
                <a:gd name="T2" fmla="*/ 277 w 555"/>
                <a:gd name="T3" fmla="*/ 56 h 479"/>
                <a:gd name="T4" fmla="*/ 61 w 555"/>
                <a:gd name="T5" fmla="*/ 60 h 479"/>
                <a:gd name="T6" fmla="*/ 61 w 555"/>
                <a:gd name="T7" fmla="*/ 280 h 479"/>
                <a:gd name="T8" fmla="*/ 242 w 555"/>
                <a:gd name="T9" fmla="*/ 460 h 479"/>
                <a:gd name="T10" fmla="*/ 312 w 555"/>
                <a:gd name="T11" fmla="*/ 460 h 479"/>
                <a:gd name="T12" fmla="*/ 494 w 555"/>
                <a:gd name="T13" fmla="*/ 280 h 479"/>
                <a:gd name="T14" fmla="*/ 494 w 555"/>
                <a:gd name="T15" fmla="*/ 60 h 479"/>
                <a:gd name="T16" fmla="*/ 470 w 555"/>
                <a:gd name="T17" fmla="*/ 257 h 479"/>
                <a:gd name="T18" fmla="*/ 289 w 555"/>
                <a:gd name="T19" fmla="*/ 436 h 479"/>
                <a:gd name="T20" fmla="*/ 266 w 555"/>
                <a:gd name="T21" fmla="*/ 436 h 479"/>
                <a:gd name="T22" fmla="*/ 84 w 555"/>
                <a:gd name="T23" fmla="*/ 257 h 479"/>
                <a:gd name="T24" fmla="*/ 84 w 555"/>
                <a:gd name="T25" fmla="*/ 83 h 479"/>
                <a:gd name="T26" fmla="*/ 255 w 555"/>
                <a:gd name="T27" fmla="*/ 80 h 479"/>
                <a:gd name="T28" fmla="*/ 277 w 555"/>
                <a:gd name="T29" fmla="*/ 100 h 479"/>
                <a:gd name="T30" fmla="*/ 300 w 555"/>
                <a:gd name="T31" fmla="*/ 80 h 479"/>
                <a:gd name="T32" fmla="*/ 470 w 555"/>
                <a:gd name="T33" fmla="*/ 83 h 479"/>
                <a:gd name="T34" fmla="*/ 470 w 555"/>
                <a:gd name="T35" fmla="*/ 25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479">
                  <a:moveTo>
                    <a:pt x="494" y="60"/>
                  </a:moveTo>
                  <a:cubicBezTo>
                    <a:pt x="434" y="1"/>
                    <a:pt x="339" y="0"/>
                    <a:pt x="277" y="56"/>
                  </a:cubicBezTo>
                  <a:cubicBezTo>
                    <a:pt x="216" y="0"/>
                    <a:pt x="121" y="1"/>
                    <a:pt x="61" y="60"/>
                  </a:cubicBezTo>
                  <a:cubicBezTo>
                    <a:pt x="0" y="121"/>
                    <a:pt x="0" y="219"/>
                    <a:pt x="61" y="280"/>
                  </a:cubicBezTo>
                  <a:cubicBezTo>
                    <a:pt x="79" y="298"/>
                    <a:pt x="242" y="460"/>
                    <a:pt x="242" y="460"/>
                  </a:cubicBezTo>
                  <a:cubicBezTo>
                    <a:pt x="262" y="479"/>
                    <a:pt x="293" y="479"/>
                    <a:pt x="312" y="460"/>
                  </a:cubicBezTo>
                  <a:cubicBezTo>
                    <a:pt x="312" y="460"/>
                    <a:pt x="492" y="282"/>
                    <a:pt x="494" y="280"/>
                  </a:cubicBezTo>
                  <a:cubicBezTo>
                    <a:pt x="555" y="219"/>
                    <a:pt x="555" y="121"/>
                    <a:pt x="494" y="60"/>
                  </a:cubicBezTo>
                  <a:close/>
                  <a:moveTo>
                    <a:pt x="470" y="257"/>
                  </a:moveTo>
                  <a:cubicBezTo>
                    <a:pt x="289" y="436"/>
                    <a:pt x="289" y="436"/>
                    <a:pt x="289" y="436"/>
                  </a:cubicBezTo>
                  <a:cubicBezTo>
                    <a:pt x="283" y="443"/>
                    <a:pt x="272" y="443"/>
                    <a:pt x="266" y="436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6" y="209"/>
                    <a:pt x="36" y="131"/>
                    <a:pt x="84" y="83"/>
                  </a:cubicBezTo>
                  <a:cubicBezTo>
                    <a:pt x="131" y="37"/>
                    <a:pt x="206" y="36"/>
                    <a:pt x="255" y="8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49" y="36"/>
                    <a:pt x="424" y="37"/>
                    <a:pt x="470" y="83"/>
                  </a:cubicBezTo>
                  <a:cubicBezTo>
                    <a:pt x="519" y="131"/>
                    <a:pt x="519" y="209"/>
                    <a:pt x="470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8859838" y="1754188"/>
              <a:ext cx="293688" cy="295275"/>
            </a:xfrm>
            <a:custGeom>
              <a:avLst/>
              <a:gdLst>
                <a:gd name="T0" fmla="*/ 70 w 78"/>
                <a:gd name="T1" fmla="*/ 0 h 78"/>
                <a:gd name="T2" fmla="*/ 70 w 78"/>
                <a:gd name="T3" fmla="*/ 0 h 78"/>
                <a:gd name="T4" fmla="*/ 0 w 78"/>
                <a:gd name="T5" fmla="*/ 70 h 78"/>
                <a:gd name="T6" fmla="*/ 0 w 78"/>
                <a:gd name="T7" fmla="*/ 70 h 78"/>
                <a:gd name="T8" fmla="*/ 8 w 78"/>
                <a:gd name="T9" fmla="*/ 78 h 78"/>
                <a:gd name="T10" fmla="*/ 16 w 78"/>
                <a:gd name="T11" fmla="*/ 70 h 78"/>
                <a:gd name="T12" fmla="*/ 16 w 78"/>
                <a:gd name="T13" fmla="*/ 70 h 78"/>
                <a:gd name="T14" fmla="*/ 70 w 78"/>
                <a:gd name="T15" fmla="*/ 16 h 78"/>
                <a:gd name="T16" fmla="*/ 70 w 78"/>
                <a:gd name="T17" fmla="*/ 16 h 78"/>
                <a:gd name="T18" fmla="*/ 78 w 78"/>
                <a:gd name="T19" fmla="*/ 8 h 78"/>
                <a:gd name="T20" fmla="*/ 70 w 7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78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3" y="78"/>
                    <a:pt x="16" y="74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40"/>
                    <a:pt x="4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4" y="16"/>
                    <a:pt x="78" y="13"/>
                    <a:pt x="78" y="8"/>
                  </a:cubicBezTo>
                  <a:cubicBezTo>
                    <a:pt x="78" y="4"/>
                    <a:pt x="74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679606" y="621000"/>
            <a:ext cx="957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Trabajo de campo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57213" y="1400175"/>
            <a:ext cx="11215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3200" dirty="0"/>
              <a:t>227 manzanas en el municipio </a:t>
            </a:r>
          </a:p>
          <a:p>
            <a:pPr>
              <a:buFont typeface="Wingdings" pitchFamily="2" charset="2"/>
              <a:buChar char="ü"/>
            </a:pPr>
            <a:r>
              <a:rPr lang="es-CO" sz="3200" dirty="0"/>
              <a:t>15 hogares por manzana</a:t>
            </a:r>
          </a:p>
          <a:p>
            <a:pPr>
              <a:buFont typeface="Wingdings" pitchFamily="2" charset="2"/>
              <a:buChar char="ü"/>
            </a:pPr>
            <a:r>
              <a:rPr lang="es-CO" sz="3200" dirty="0"/>
              <a:t>Supervisión en campo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28788" y="3453349"/>
            <a:ext cx="3457575" cy="25853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/>
              <a:t>Recorrido 1:</a:t>
            </a:r>
          </a:p>
          <a:p>
            <a:pPr marL="342900" indent="-342900">
              <a:buAutoNum type="arabicPeriod"/>
            </a:pPr>
            <a:r>
              <a:rPr lang="es-CO" dirty="0"/>
              <a:t>Recorrer las manzanas asignadas</a:t>
            </a:r>
          </a:p>
          <a:p>
            <a:pPr marL="342900" indent="-342900">
              <a:buAutoNum type="arabicPeriod"/>
            </a:pPr>
            <a:r>
              <a:rPr lang="es-CO" dirty="0"/>
              <a:t>Mapearlas </a:t>
            </a:r>
          </a:p>
          <a:p>
            <a:pPr marL="342900" indent="-342900">
              <a:buAutoNum type="arabicPeriod"/>
            </a:pPr>
            <a:r>
              <a:rPr lang="es-CO" dirty="0"/>
              <a:t>Entregar consolidado a supervisor asignado</a:t>
            </a:r>
          </a:p>
          <a:p>
            <a:pPr marL="342900" indent="-342900">
              <a:buAutoNum type="arabicPeriod"/>
            </a:pPr>
            <a:r>
              <a:rPr lang="es-CO" dirty="0"/>
              <a:t>Recibe hogares seleccionados para encuestar</a:t>
            </a:r>
          </a:p>
          <a:p>
            <a:pPr marL="342900" indent="-342900">
              <a:buAutoNum type="arabicPeriod"/>
            </a:pPr>
            <a:endParaRPr lang="es-CO" dirty="0"/>
          </a:p>
        </p:txBody>
      </p:sp>
      <p:sp>
        <p:nvSpPr>
          <p:cNvPr id="16" name="15 Flecha derecha"/>
          <p:cNvSpPr/>
          <p:nvPr/>
        </p:nvSpPr>
        <p:spPr>
          <a:xfrm>
            <a:off x="5710084" y="4200525"/>
            <a:ext cx="771836" cy="74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CuadroTexto"/>
          <p:cNvSpPr txBox="1"/>
          <p:nvPr/>
        </p:nvSpPr>
        <p:spPr>
          <a:xfrm>
            <a:off x="7223282" y="3726973"/>
            <a:ext cx="3457575" cy="20313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/>
              <a:t>Recorrido 2:</a:t>
            </a:r>
          </a:p>
          <a:p>
            <a:pPr marL="342900" indent="-342900">
              <a:buAutoNum type="arabicPeriod"/>
            </a:pPr>
            <a:r>
              <a:rPr lang="es-CO" dirty="0"/>
              <a:t>Ubicar el hogar a encuestar</a:t>
            </a:r>
          </a:p>
          <a:p>
            <a:pPr marL="342900" indent="-342900">
              <a:buAutoNum type="arabicPeriod"/>
            </a:pPr>
            <a:r>
              <a:rPr lang="es-CO" dirty="0"/>
              <a:t>Persuadir en participar</a:t>
            </a:r>
          </a:p>
          <a:p>
            <a:pPr marL="342900" indent="-342900">
              <a:buAutoNum type="arabicPeriod"/>
            </a:pPr>
            <a:r>
              <a:rPr lang="es-CO" dirty="0"/>
              <a:t>Encuestar el hogar</a:t>
            </a:r>
          </a:p>
          <a:p>
            <a:pPr marL="342900" indent="-342900">
              <a:buAutoNum type="arabicPeriod"/>
            </a:pPr>
            <a:r>
              <a:rPr lang="es-CO" dirty="0"/>
              <a:t>Entregar formularios a supervisión de campo</a:t>
            </a:r>
          </a:p>
          <a:p>
            <a:pPr marL="342900" indent="-342900">
              <a:buAutoNum type="arabicPeriod"/>
            </a:pPr>
            <a:endParaRPr lang="es-CO" dirty="0"/>
          </a:p>
        </p:txBody>
      </p:sp>
      <p:sp>
        <p:nvSpPr>
          <p:cNvPr id="18" name="Rectángulo 13"/>
          <p:cNvSpPr/>
          <p:nvPr/>
        </p:nvSpPr>
        <p:spPr>
          <a:xfrm>
            <a:off x="0" y="188136"/>
            <a:ext cx="12192000" cy="461665"/>
          </a:xfrm>
          <a:prstGeom prst="rect">
            <a:avLst/>
          </a:prstGeom>
          <a:solidFill>
            <a:srgbClr val="BDD7EE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Arial" pitchFamily="34" charset="0"/>
                <a:cs typeface="Arial" pitchFamily="34" charset="0"/>
              </a:rPr>
              <a:t>METODOLOGIA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993246"/>
            <a:ext cx="12192000" cy="26460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1985893"/>
            <a:ext cx="12192000" cy="2635316"/>
          </a:xfrm>
        </p:spPr>
      </p:sp>
      <p:grpSp>
        <p:nvGrpSpPr>
          <p:cNvPr id="2" name="Group 7"/>
          <p:cNvGrpSpPr/>
          <p:nvPr/>
        </p:nvGrpSpPr>
        <p:grpSpPr>
          <a:xfrm rot="20410908">
            <a:off x="2106189" y="3033787"/>
            <a:ext cx="1905000" cy="1905000"/>
            <a:chOff x="2719615" y="0"/>
            <a:chExt cx="1905000" cy="1905000"/>
          </a:xfrm>
        </p:grpSpPr>
        <p:sp>
          <p:nvSpPr>
            <p:cNvPr id="38" name="Rectangle 37"/>
            <p:cNvSpPr/>
            <p:nvPr/>
          </p:nvSpPr>
          <p:spPr>
            <a:xfrm>
              <a:off x="2719615" y="0"/>
              <a:ext cx="1905000" cy="190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3265071" y="648999"/>
              <a:ext cx="764732" cy="801380"/>
              <a:chOff x="1989375" y="-164756"/>
              <a:chExt cx="450807" cy="472411"/>
            </a:xfrm>
            <a:solidFill>
              <a:schemeClr val="bg1"/>
            </a:solidFill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056108" y="-164756"/>
                <a:ext cx="384074" cy="331744"/>
              </a:xfrm>
              <a:custGeom>
                <a:avLst/>
                <a:gdLst>
                  <a:gd name="T0" fmla="*/ 312 w 338"/>
                  <a:gd name="T1" fmla="*/ 0 h 292"/>
                  <a:gd name="T2" fmla="*/ 0 w 338"/>
                  <a:gd name="T3" fmla="*/ 0 h 292"/>
                  <a:gd name="T4" fmla="*/ 106 w 338"/>
                  <a:gd name="T5" fmla="*/ 54 h 292"/>
                  <a:gd name="T6" fmla="*/ 285 w 338"/>
                  <a:gd name="T7" fmla="*/ 54 h 292"/>
                  <a:gd name="T8" fmla="*/ 285 w 338"/>
                  <a:gd name="T9" fmla="*/ 80 h 292"/>
                  <a:gd name="T10" fmla="*/ 159 w 338"/>
                  <a:gd name="T11" fmla="*/ 80 h 292"/>
                  <a:gd name="T12" fmla="*/ 194 w 338"/>
                  <a:gd name="T13" fmla="*/ 98 h 292"/>
                  <a:gd name="T14" fmla="*/ 226 w 338"/>
                  <a:gd name="T15" fmla="*/ 133 h 292"/>
                  <a:gd name="T16" fmla="*/ 285 w 338"/>
                  <a:gd name="T17" fmla="*/ 133 h 292"/>
                  <a:gd name="T18" fmla="*/ 285 w 338"/>
                  <a:gd name="T19" fmla="*/ 160 h 292"/>
                  <a:gd name="T20" fmla="*/ 232 w 338"/>
                  <a:gd name="T21" fmla="*/ 160 h 292"/>
                  <a:gd name="T22" fmla="*/ 232 w 338"/>
                  <a:gd name="T23" fmla="*/ 292 h 292"/>
                  <a:gd name="T24" fmla="*/ 312 w 338"/>
                  <a:gd name="T25" fmla="*/ 292 h 292"/>
                  <a:gd name="T26" fmla="*/ 338 w 338"/>
                  <a:gd name="T27" fmla="*/ 266 h 292"/>
                  <a:gd name="T28" fmla="*/ 338 w 338"/>
                  <a:gd name="T29" fmla="*/ 27 h 292"/>
                  <a:gd name="T30" fmla="*/ 312 w 338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8" h="292">
                    <a:moveTo>
                      <a:pt x="3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285" y="54"/>
                      <a:pt x="285" y="54"/>
                      <a:pt x="285" y="54"/>
                    </a:cubicBezTo>
                    <a:cubicBezTo>
                      <a:pt x="285" y="80"/>
                      <a:pt x="285" y="80"/>
                      <a:pt x="285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208" y="105"/>
                      <a:pt x="220" y="118"/>
                      <a:pt x="226" y="133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5" y="160"/>
                      <a:pt x="285" y="160"/>
                      <a:pt x="285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292"/>
                      <a:pt x="232" y="292"/>
                      <a:pt x="232" y="292"/>
                    </a:cubicBezTo>
                    <a:cubicBezTo>
                      <a:pt x="312" y="292"/>
                      <a:pt x="312" y="292"/>
                      <a:pt x="312" y="292"/>
                    </a:cubicBezTo>
                    <a:cubicBezTo>
                      <a:pt x="326" y="292"/>
                      <a:pt x="338" y="280"/>
                      <a:pt x="338" y="266"/>
                    </a:cubicBezTo>
                    <a:cubicBezTo>
                      <a:pt x="338" y="27"/>
                      <a:pt x="338" y="27"/>
                      <a:pt x="338" y="27"/>
                    </a:cubicBezTo>
                    <a:cubicBezTo>
                      <a:pt x="338" y="12"/>
                      <a:pt x="326" y="0"/>
                      <a:pt x="3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0"/>
              <p:cNvSpPr>
                <a:spLocks noEditPoints="1"/>
              </p:cNvSpPr>
              <p:nvPr/>
            </p:nvSpPr>
            <p:spPr bwMode="auto">
              <a:xfrm>
                <a:off x="1989375" y="-153714"/>
                <a:ext cx="301018" cy="461369"/>
              </a:xfrm>
              <a:custGeom>
                <a:avLst/>
                <a:gdLst>
                  <a:gd name="T0" fmla="*/ 241 w 265"/>
                  <a:gd name="T1" fmla="*/ 111 h 406"/>
                  <a:gd name="T2" fmla="*/ 23 w 265"/>
                  <a:gd name="T3" fmla="*/ 2 h 406"/>
                  <a:gd name="T4" fmla="*/ 14 w 265"/>
                  <a:gd name="T5" fmla="*/ 0 h 406"/>
                  <a:gd name="T6" fmla="*/ 0 w 265"/>
                  <a:gd name="T7" fmla="*/ 17 h 406"/>
                  <a:gd name="T8" fmla="*/ 0 w 265"/>
                  <a:gd name="T9" fmla="*/ 256 h 406"/>
                  <a:gd name="T10" fmla="*/ 23 w 265"/>
                  <a:gd name="T11" fmla="*/ 294 h 406"/>
                  <a:gd name="T12" fmla="*/ 241 w 265"/>
                  <a:gd name="T13" fmla="*/ 403 h 406"/>
                  <a:gd name="T14" fmla="*/ 251 w 265"/>
                  <a:gd name="T15" fmla="*/ 406 h 406"/>
                  <a:gd name="T16" fmla="*/ 265 w 265"/>
                  <a:gd name="T17" fmla="*/ 388 h 406"/>
                  <a:gd name="T18" fmla="*/ 265 w 265"/>
                  <a:gd name="T19" fmla="*/ 150 h 406"/>
                  <a:gd name="T20" fmla="*/ 241 w 265"/>
                  <a:gd name="T21" fmla="*/ 111 h 406"/>
                  <a:gd name="T22" fmla="*/ 185 w 265"/>
                  <a:gd name="T23" fmla="*/ 282 h 406"/>
                  <a:gd name="T24" fmla="*/ 159 w 265"/>
                  <a:gd name="T25" fmla="*/ 242 h 406"/>
                  <a:gd name="T26" fmla="*/ 185 w 265"/>
                  <a:gd name="T27" fmla="*/ 203 h 406"/>
                  <a:gd name="T28" fmla="*/ 212 w 265"/>
                  <a:gd name="T29" fmla="*/ 242 h 406"/>
                  <a:gd name="T30" fmla="*/ 185 w 265"/>
                  <a:gd name="T31" fmla="*/ 28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5" h="406">
                    <a:moveTo>
                      <a:pt x="241" y="111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0" y="1"/>
                      <a:pt x="17" y="0"/>
                      <a:pt x="14" y="0"/>
                    </a:cubicBezTo>
                    <a:cubicBezTo>
                      <a:pt x="5" y="0"/>
                      <a:pt x="0" y="6"/>
                      <a:pt x="0" y="1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70"/>
                      <a:pt x="10" y="288"/>
                      <a:pt x="23" y="294"/>
                    </a:cubicBezTo>
                    <a:cubicBezTo>
                      <a:pt x="241" y="403"/>
                      <a:pt x="241" y="403"/>
                      <a:pt x="241" y="403"/>
                    </a:cubicBezTo>
                    <a:cubicBezTo>
                      <a:pt x="244" y="405"/>
                      <a:pt x="248" y="406"/>
                      <a:pt x="251" y="406"/>
                    </a:cubicBezTo>
                    <a:cubicBezTo>
                      <a:pt x="259" y="406"/>
                      <a:pt x="265" y="399"/>
                      <a:pt x="265" y="388"/>
                    </a:cubicBezTo>
                    <a:cubicBezTo>
                      <a:pt x="265" y="150"/>
                      <a:pt x="265" y="150"/>
                      <a:pt x="265" y="150"/>
                    </a:cubicBezTo>
                    <a:cubicBezTo>
                      <a:pt x="265" y="135"/>
                      <a:pt x="254" y="118"/>
                      <a:pt x="241" y="111"/>
                    </a:cubicBezTo>
                    <a:close/>
                    <a:moveTo>
                      <a:pt x="185" y="282"/>
                    </a:moveTo>
                    <a:cubicBezTo>
                      <a:pt x="171" y="282"/>
                      <a:pt x="159" y="264"/>
                      <a:pt x="159" y="242"/>
                    </a:cubicBezTo>
                    <a:cubicBezTo>
                      <a:pt x="159" y="220"/>
                      <a:pt x="171" y="203"/>
                      <a:pt x="185" y="203"/>
                    </a:cubicBezTo>
                    <a:cubicBezTo>
                      <a:pt x="200" y="203"/>
                      <a:pt x="212" y="220"/>
                      <a:pt x="212" y="242"/>
                    </a:cubicBezTo>
                    <a:cubicBezTo>
                      <a:pt x="212" y="264"/>
                      <a:pt x="200" y="282"/>
                      <a:pt x="185" y="2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" name="Group 6"/>
          <p:cNvGrpSpPr/>
          <p:nvPr/>
        </p:nvGrpSpPr>
        <p:grpSpPr>
          <a:xfrm>
            <a:off x="3646597" y="2988355"/>
            <a:ext cx="1905000" cy="1905000"/>
            <a:chOff x="4736497" y="0"/>
            <a:chExt cx="1905000" cy="1905000"/>
          </a:xfrm>
        </p:grpSpPr>
        <p:sp>
          <p:nvSpPr>
            <p:cNvPr id="39" name="Rectangle 38"/>
            <p:cNvSpPr/>
            <p:nvPr/>
          </p:nvSpPr>
          <p:spPr>
            <a:xfrm>
              <a:off x="4736497" y="0"/>
              <a:ext cx="1905000" cy="190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368116" y="508189"/>
              <a:ext cx="651208" cy="806695"/>
            </a:xfrm>
            <a:custGeom>
              <a:avLst/>
              <a:gdLst>
                <a:gd name="T0" fmla="*/ 1 w 329"/>
                <a:gd name="T1" fmla="*/ 248 h 408"/>
                <a:gd name="T2" fmla="*/ 32 w 329"/>
                <a:gd name="T3" fmla="*/ 223 h 408"/>
                <a:gd name="T4" fmla="*/ 75 w 329"/>
                <a:gd name="T5" fmla="*/ 227 h 408"/>
                <a:gd name="T6" fmla="*/ 75 w 329"/>
                <a:gd name="T7" fmla="*/ 226 h 408"/>
                <a:gd name="T8" fmla="*/ 41 w 329"/>
                <a:gd name="T9" fmla="*/ 222 h 408"/>
                <a:gd name="T10" fmla="*/ 19 w 329"/>
                <a:gd name="T11" fmla="*/ 191 h 408"/>
                <a:gd name="T12" fmla="*/ 47 w 329"/>
                <a:gd name="T13" fmla="*/ 166 h 408"/>
                <a:gd name="T14" fmla="*/ 160 w 329"/>
                <a:gd name="T15" fmla="*/ 177 h 408"/>
                <a:gd name="T16" fmla="*/ 176 w 329"/>
                <a:gd name="T17" fmla="*/ 177 h 408"/>
                <a:gd name="T18" fmla="*/ 170 w 329"/>
                <a:gd name="T19" fmla="*/ 83 h 408"/>
                <a:gd name="T20" fmla="*/ 235 w 329"/>
                <a:gd name="T21" fmla="*/ 31 h 408"/>
                <a:gd name="T22" fmla="*/ 238 w 329"/>
                <a:gd name="T23" fmla="*/ 113 h 408"/>
                <a:gd name="T24" fmla="*/ 295 w 329"/>
                <a:gd name="T25" fmla="*/ 230 h 408"/>
                <a:gd name="T26" fmla="*/ 329 w 329"/>
                <a:gd name="T27" fmla="*/ 247 h 408"/>
                <a:gd name="T28" fmla="*/ 329 w 329"/>
                <a:gd name="T29" fmla="*/ 389 h 408"/>
                <a:gd name="T30" fmla="*/ 195 w 329"/>
                <a:gd name="T31" fmla="*/ 408 h 408"/>
                <a:gd name="T32" fmla="*/ 111 w 329"/>
                <a:gd name="T33" fmla="*/ 399 h 408"/>
                <a:gd name="T34" fmla="*/ 41 w 329"/>
                <a:gd name="T35" fmla="*/ 392 h 408"/>
                <a:gd name="T36" fmla="*/ 22 w 329"/>
                <a:gd name="T37" fmla="*/ 361 h 408"/>
                <a:gd name="T38" fmla="*/ 39 w 329"/>
                <a:gd name="T39" fmla="*/ 336 h 408"/>
                <a:gd name="T40" fmla="*/ 30 w 329"/>
                <a:gd name="T41" fmla="*/ 336 h 408"/>
                <a:gd name="T42" fmla="*/ 8 w 329"/>
                <a:gd name="T43" fmla="*/ 305 h 408"/>
                <a:gd name="T44" fmla="*/ 30 w 329"/>
                <a:gd name="T45" fmla="*/ 280 h 408"/>
                <a:gd name="T46" fmla="*/ 27 w 329"/>
                <a:gd name="T47" fmla="*/ 279 h 408"/>
                <a:gd name="T48" fmla="*/ 1 w 329"/>
                <a:gd name="T49" fmla="*/ 24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9" h="408">
                  <a:moveTo>
                    <a:pt x="1" y="248"/>
                  </a:moveTo>
                  <a:cubicBezTo>
                    <a:pt x="3" y="232"/>
                    <a:pt x="17" y="221"/>
                    <a:pt x="32" y="223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41" y="222"/>
                    <a:pt x="41" y="222"/>
                    <a:pt x="41" y="222"/>
                  </a:cubicBezTo>
                  <a:cubicBezTo>
                    <a:pt x="28" y="221"/>
                    <a:pt x="18" y="207"/>
                    <a:pt x="19" y="191"/>
                  </a:cubicBezTo>
                  <a:cubicBezTo>
                    <a:pt x="21" y="176"/>
                    <a:pt x="33" y="164"/>
                    <a:pt x="47" y="166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76" y="177"/>
                    <a:pt x="152" y="167"/>
                    <a:pt x="170" y="83"/>
                  </a:cubicBezTo>
                  <a:cubicBezTo>
                    <a:pt x="188" y="0"/>
                    <a:pt x="235" y="31"/>
                    <a:pt x="235" y="31"/>
                  </a:cubicBezTo>
                  <a:cubicBezTo>
                    <a:pt x="235" y="31"/>
                    <a:pt x="235" y="102"/>
                    <a:pt x="238" y="113"/>
                  </a:cubicBezTo>
                  <a:cubicBezTo>
                    <a:pt x="240" y="123"/>
                    <a:pt x="295" y="230"/>
                    <a:pt x="295" y="230"/>
                  </a:cubicBezTo>
                  <a:cubicBezTo>
                    <a:pt x="295" y="235"/>
                    <a:pt x="329" y="241"/>
                    <a:pt x="329" y="247"/>
                  </a:cubicBezTo>
                  <a:cubicBezTo>
                    <a:pt x="329" y="296"/>
                    <a:pt x="329" y="338"/>
                    <a:pt x="329" y="389"/>
                  </a:cubicBezTo>
                  <a:cubicBezTo>
                    <a:pt x="293" y="379"/>
                    <a:pt x="273" y="408"/>
                    <a:pt x="195" y="408"/>
                  </a:cubicBezTo>
                  <a:cubicBezTo>
                    <a:pt x="170" y="408"/>
                    <a:pt x="138" y="403"/>
                    <a:pt x="111" y="399"/>
                  </a:cubicBezTo>
                  <a:cubicBezTo>
                    <a:pt x="41" y="392"/>
                    <a:pt x="41" y="392"/>
                    <a:pt x="41" y="392"/>
                  </a:cubicBezTo>
                  <a:cubicBezTo>
                    <a:pt x="29" y="391"/>
                    <a:pt x="20" y="377"/>
                    <a:pt x="22" y="361"/>
                  </a:cubicBezTo>
                  <a:cubicBezTo>
                    <a:pt x="23" y="349"/>
                    <a:pt x="30" y="340"/>
                    <a:pt x="39" y="336"/>
                  </a:cubicBezTo>
                  <a:cubicBezTo>
                    <a:pt x="30" y="336"/>
                    <a:pt x="30" y="336"/>
                    <a:pt x="30" y="336"/>
                  </a:cubicBezTo>
                  <a:cubicBezTo>
                    <a:pt x="16" y="334"/>
                    <a:pt x="6" y="320"/>
                    <a:pt x="8" y="305"/>
                  </a:cubicBezTo>
                  <a:cubicBezTo>
                    <a:pt x="9" y="291"/>
                    <a:pt x="19" y="281"/>
                    <a:pt x="30" y="280"/>
                  </a:cubicBezTo>
                  <a:cubicBezTo>
                    <a:pt x="27" y="279"/>
                    <a:pt x="27" y="279"/>
                    <a:pt x="27" y="279"/>
                  </a:cubicBezTo>
                  <a:cubicBezTo>
                    <a:pt x="11" y="278"/>
                    <a:pt x="0" y="264"/>
                    <a:pt x="1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 rot="874655">
            <a:off x="5292047" y="3083705"/>
            <a:ext cx="1905000" cy="1905000"/>
            <a:chOff x="6254855" y="2495803"/>
            <a:chExt cx="1905000" cy="1905000"/>
          </a:xfrm>
        </p:grpSpPr>
        <p:sp>
          <p:nvSpPr>
            <p:cNvPr id="42" name="Rectangle 41"/>
            <p:cNvSpPr/>
            <p:nvPr/>
          </p:nvSpPr>
          <p:spPr>
            <a:xfrm>
              <a:off x="6254855" y="2495803"/>
              <a:ext cx="1905000" cy="1905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6" name="Group 30"/>
            <p:cNvGrpSpPr/>
            <p:nvPr/>
          </p:nvGrpSpPr>
          <p:grpSpPr>
            <a:xfrm>
              <a:off x="6884946" y="3011171"/>
              <a:ext cx="679293" cy="777553"/>
              <a:chOff x="512850" y="1020112"/>
              <a:chExt cx="421521" cy="482494"/>
            </a:xfrm>
            <a:solidFill>
              <a:schemeClr val="bg1"/>
            </a:solidFill>
          </p:grpSpPr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603587" y="1020112"/>
                <a:ext cx="241007" cy="120023"/>
              </a:xfrm>
              <a:custGeom>
                <a:avLst/>
                <a:gdLst>
                  <a:gd name="T0" fmla="*/ 212 w 212"/>
                  <a:gd name="T1" fmla="*/ 53 h 106"/>
                  <a:gd name="T2" fmla="*/ 159 w 212"/>
                  <a:gd name="T3" fmla="*/ 53 h 106"/>
                  <a:gd name="T4" fmla="*/ 106 w 212"/>
                  <a:gd name="T5" fmla="*/ 0 h 106"/>
                  <a:gd name="T6" fmla="*/ 53 w 212"/>
                  <a:gd name="T7" fmla="*/ 53 h 106"/>
                  <a:gd name="T8" fmla="*/ 0 w 212"/>
                  <a:gd name="T9" fmla="*/ 53 h 106"/>
                  <a:gd name="T10" fmla="*/ 0 w 212"/>
                  <a:gd name="T11" fmla="*/ 106 h 106"/>
                  <a:gd name="T12" fmla="*/ 212 w 212"/>
                  <a:gd name="T13" fmla="*/ 106 h 106"/>
                  <a:gd name="T14" fmla="*/ 212 w 212"/>
                  <a:gd name="T15" fmla="*/ 53 h 106"/>
                  <a:gd name="T16" fmla="*/ 106 w 212"/>
                  <a:gd name="T17" fmla="*/ 80 h 106"/>
                  <a:gd name="T18" fmla="*/ 79 w 212"/>
                  <a:gd name="T19" fmla="*/ 53 h 106"/>
                  <a:gd name="T20" fmla="*/ 106 w 212"/>
                  <a:gd name="T21" fmla="*/ 27 h 106"/>
                  <a:gd name="T22" fmla="*/ 132 w 212"/>
                  <a:gd name="T23" fmla="*/ 53 h 106"/>
                  <a:gd name="T24" fmla="*/ 106 w 212"/>
                  <a:gd name="T25" fmla="*/ 8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106">
                    <a:moveTo>
                      <a:pt x="212" y="53"/>
                    </a:moveTo>
                    <a:cubicBezTo>
                      <a:pt x="159" y="53"/>
                      <a:pt x="159" y="53"/>
                      <a:pt x="159" y="53"/>
                    </a:cubicBezTo>
                    <a:cubicBezTo>
                      <a:pt x="159" y="24"/>
                      <a:pt x="135" y="0"/>
                      <a:pt x="106" y="0"/>
                    </a:cubicBezTo>
                    <a:cubicBezTo>
                      <a:pt x="76" y="0"/>
                      <a:pt x="53" y="24"/>
                      <a:pt x="53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212" y="106"/>
                      <a:pt x="212" y="106"/>
                      <a:pt x="212" y="106"/>
                    </a:cubicBezTo>
                    <a:lnTo>
                      <a:pt x="212" y="53"/>
                    </a:lnTo>
                    <a:close/>
                    <a:moveTo>
                      <a:pt x="106" y="80"/>
                    </a:moveTo>
                    <a:cubicBezTo>
                      <a:pt x="91" y="80"/>
                      <a:pt x="79" y="68"/>
                      <a:pt x="79" y="53"/>
                    </a:cubicBezTo>
                    <a:cubicBezTo>
                      <a:pt x="79" y="39"/>
                      <a:pt x="91" y="27"/>
                      <a:pt x="106" y="27"/>
                    </a:cubicBezTo>
                    <a:cubicBezTo>
                      <a:pt x="120" y="27"/>
                      <a:pt x="132" y="39"/>
                      <a:pt x="132" y="53"/>
                    </a:cubicBezTo>
                    <a:cubicBezTo>
                      <a:pt x="132" y="68"/>
                      <a:pt x="120" y="80"/>
                      <a:pt x="10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512850" y="1080124"/>
                <a:ext cx="421521" cy="422482"/>
              </a:xfrm>
              <a:custGeom>
                <a:avLst/>
                <a:gdLst>
                  <a:gd name="T0" fmla="*/ 752 w 878"/>
                  <a:gd name="T1" fmla="*/ 0 h 880"/>
                  <a:gd name="T2" fmla="*/ 752 w 878"/>
                  <a:gd name="T3" fmla="*/ 189 h 880"/>
                  <a:gd name="T4" fmla="*/ 125 w 878"/>
                  <a:gd name="T5" fmla="*/ 189 h 880"/>
                  <a:gd name="T6" fmla="*/ 125 w 878"/>
                  <a:gd name="T7" fmla="*/ 0 h 880"/>
                  <a:gd name="T8" fmla="*/ 0 w 878"/>
                  <a:gd name="T9" fmla="*/ 0 h 880"/>
                  <a:gd name="T10" fmla="*/ 0 w 878"/>
                  <a:gd name="T11" fmla="*/ 880 h 880"/>
                  <a:gd name="T12" fmla="*/ 878 w 878"/>
                  <a:gd name="T13" fmla="*/ 880 h 880"/>
                  <a:gd name="T14" fmla="*/ 878 w 878"/>
                  <a:gd name="T15" fmla="*/ 0 h 880"/>
                  <a:gd name="T16" fmla="*/ 752 w 878"/>
                  <a:gd name="T17" fmla="*/ 0 h 880"/>
                  <a:gd name="T18" fmla="*/ 409 w 878"/>
                  <a:gd name="T19" fmla="*/ 745 h 880"/>
                  <a:gd name="T20" fmla="*/ 366 w 878"/>
                  <a:gd name="T21" fmla="*/ 700 h 880"/>
                  <a:gd name="T22" fmla="*/ 189 w 878"/>
                  <a:gd name="T23" fmla="*/ 523 h 880"/>
                  <a:gd name="T24" fmla="*/ 276 w 878"/>
                  <a:gd name="T25" fmla="*/ 435 h 880"/>
                  <a:gd name="T26" fmla="*/ 409 w 878"/>
                  <a:gd name="T27" fmla="*/ 568 h 880"/>
                  <a:gd name="T28" fmla="*/ 662 w 878"/>
                  <a:gd name="T29" fmla="*/ 315 h 880"/>
                  <a:gd name="T30" fmla="*/ 752 w 878"/>
                  <a:gd name="T31" fmla="*/ 402 h 880"/>
                  <a:gd name="T32" fmla="*/ 409 w 878"/>
                  <a:gd name="T33" fmla="*/ 745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8" h="880">
                    <a:moveTo>
                      <a:pt x="752" y="0"/>
                    </a:moveTo>
                    <a:lnTo>
                      <a:pt x="752" y="189"/>
                    </a:lnTo>
                    <a:lnTo>
                      <a:pt x="125" y="189"/>
                    </a:lnTo>
                    <a:lnTo>
                      <a:pt x="125" y="0"/>
                    </a:lnTo>
                    <a:lnTo>
                      <a:pt x="0" y="0"/>
                    </a:lnTo>
                    <a:lnTo>
                      <a:pt x="0" y="880"/>
                    </a:lnTo>
                    <a:lnTo>
                      <a:pt x="878" y="880"/>
                    </a:lnTo>
                    <a:lnTo>
                      <a:pt x="878" y="0"/>
                    </a:lnTo>
                    <a:lnTo>
                      <a:pt x="752" y="0"/>
                    </a:lnTo>
                    <a:close/>
                    <a:moveTo>
                      <a:pt x="409" y="745"/>
                    </a:moveTo>
                    <a:lnTo>
                      <a:pt x="366" y="700"/>
                    </a:lnTo>
                    <a:lnTo>
                      <a:pt x="189" y="523"/>
                    </a:lnTo>
                    <a:lnTo>
                      <a:pt x="276" y="435"/>
                    </a:lnTo>
                    <a:lnTo>
                      <a:pt x="409" y="568"/>
                    </a:lnTo>
                    <a:lnTo>
                      <a:pt x="662" y="315"/>
                    </a:lnTo>
                    <a:lnTo>
                      <a:pt x="752" y="402"/>
                    </a:lnTo>
                    <a:lnTo>
                      <a:pt x="409" y="7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7" name="Group 5"/>
          <p:cNvGrpSpPr/>
          <p:nvPr/>
        </p:nvGrpSpPr>
        <p:grpSpPr>
          <a:xfrm rot="20857387">
            <a:off x="6818869" y="2988355"/>
            <a:ext cx="1905000" cy="1905000"/>
            <a:chOff x="6753379" y="0"/>
            <a:chExt cx="1905000" cy="1905000"/>
          </a:xfrm>
        </p:grpSpPr>
        <p:sp>
          <p:nvSpPr>
            <p:cNvPr id="40" name="Rectangle 39"/>
            <p:cNvSpPr/>
            <p:nvPr/>
          </p:nvSpPr>
          <p:spPr>
            <a:xfrm>
              <a:off x="6753379" y="0"/>
              <a:ext cx="1905000" cy="190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" name="Group 29"/>
            <p:cNvGrpSpPr/>
            <p:nvPr/>
          </p:nvGrpSpPr>
          <p:grpSpPr>
            <a:xfrm>
              <a:off x="7415237" y="642112"/>
              <a:ext cx="581283" cy="620776"/>
              <a:chOff x="1174898" y="640359"/>
              <a:chExt cx="452247" cy="482973"/>
            </a:xfrm>
            <a:solidFill>
              <a:schemeClr val="bg1"/>
            </a:solidFill>
          </p:grpSpPr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174898" y="640359"/>
                <a:ext cx="452247" cy="482973"/>
              </a:xfrm>
              <a:custGeom>
                <a:avLst/>
                <a:gdLst>
                  <a:gd name="T0" fmla="*/ 372 w 398"/>
                  <a:gd name="T1" fmla="*/ 0 h 425"/>
                  <a:gd name="T2" fmla="*/ 27 w 398"/>
                  <a:gd name="T3" fmla="*/ 0 h 425"/>
                  <a:gd name="T4" fmla="*/ 0 w 398"/>
                  <a:gd name="T5" fmla="*/ 27 h 425"/>
                  <a:gd name="T6" fmla="*/ 0 w 398"/>
                  <a:gd name="T7" fmla="*/ 372 h 425"/>
                  <a:gd name="T8" fmla="*/ 27 w 398"/>
                  <a:gd name="T9" fmla="*/ 398 h 425"/>
                  <a:gd name="T10" fmla="*/ 53 w 398"/>
                  <a:gd name="T11" fmla="*/ 398 h 425"/>
                  <a:gd name="T12" fmla="*/ 80 w 398"/>
                  <a:gd name="T13" fmla="*/ 425 h 425"/>
                  <a:gd name="T14" fmla="*/ 106 w 398"/>
                  <a:gd name="T15" fmla="*/ 398 h 425"/>
                  <a:gd name="T16" fmla="*/ 292 w 398"/>
                  <a:gd name="T17" fmla="*/ 398 h 425"/>
                  <a:gd name="T18" fmla="*/ 319 w 398"/>
                  <a:gd name="T19" fmla="*/ 425 h 425"/>
                  <a:gd name="T20" fmla="*/ 345 w 398"/>
                  <a:gd name="T21" fmla="*/ 398 h 425"/>
                  <a:gd name="T22" fmla="*/ 372 w 398"/>
                  <a:gd name="T23" fmla="*/ 398 h 425"/>
                  <a:gd name="T24" fmla="*/ 398 w 398"/>
                  <a:gd name="T25" fmla="*/ 372 h 425"/>
                  <a:gd name="T26" fmla="*/ 398 w 398"/>
                  <a:gd name="T27" fmla="*/ 27 h 425"/>
                  <a:gd name="T28" fmla="*/ 372 w 398"/>
                  <a:gd name="T29" fmla="*/ 0 h 425"/>
                  <a:gd name="T30" fmla="*/ 345 w 398"/>
                  <a:gd name="T31" fmla="*/ 345 h 425"/>
                  <a:gd name="T32" fmla="*/ 53 w 398"/>
                  <a:gd name="T33" fmla="*/ 345 h 425"/>
                  <a:gd name="T34" fmla="*/ 53 w 398"/>
                  <a:gd name="T35" fmla="*/ 213 h 425"/>
                  <a:gd name="T36" fmla="*/ 345 w 398"/>
                  <a:gd name="T37" fmla="*/ 213 h 425"/>
                  <a:gd name="T38" fmla="*/ 345 w 398"/>
                  <a:gd name="T39" fmla="*/ 345 h 425"/>
                  <a:gd name="T40" fmla="*/ 345 w 398"/>
                  <a:gd name="T41" fmla="*/ 186 h 425"/>
                  <a:gd name="T42" fmla="*/ 53 w 398"/>
                  <a:gd name="T43" fmla="*/ 186 h 425"/>
                  <a:gd name="T44" fmla="*/ 53 w 398"/>
                  <a:gd name="T45" fmla="*/ 53 h 425"/>
                  <a:gd name="T46" fmla="*/ 345 w 398"/>
                  <a:gd name="T47" fmla="*/ 53 h 425"/>
                  <a:gd name="T48" fmla="*/ 345 w 398"/>
                  <a:gd name="T49" fmla="*/ 186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8" h="425">
                    <a:moveTo>
                      <a:pt x="37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86"/>
                      <a:pt x="12" y="398"/>
                      <a:pt x="27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413"/>
                      <a:pt x="65" y="425"/>
                      <a:pt x="80" y="425"/>
                    </a:cubicBezTo>
                    <a:cubicBezTo>
                      <a:pt x="94" y="425"/>
                      <a:pt x="106" y="413"/>
                      <a:pt x="106" y="398"/>
                    </a:cubicBezTo>
                    <a:cubicBezTo>
                      <a:pt x="292" y="398"/>
                      <a:pt x="292" y="398"/>
                      <a:pt x="292" y="398"/>
                    </a:cubicBezTo>
                    <a:cubicBezTo>
                      <a:pt x="292" y="413"/>
                      <a:pt x="304" y="425"/>
                      <a:pt x="319" y="425"/>
                    </a:cubicBezTo>
                    <a:cubicBezTo>
                      <a:pt x="333" y="425"/>
                      <a:pt x="345" y="413"/>
                      <a:pt x="345" y="398"/>
                    </a:cubicBezTo>
                    <a:cubicBezTo>
                      <a:pt x="372" y="398"/>
                      <a:pt x="372" y="398"/>
                      <a:pt x="372" y="398"/>
                    </a:cubicBezTo>
                    <a:cubicBezTo>
                      <a:pt x="386" y="398"/>
                      <a:pt x="398" y="386"/>
                      <a:pt x="398" y="372"/>
                    </a:cubicBezTo>
                    <a:cubicBezTo>
                      <a:pt x="398" y="27"/>
                      <a:pt x="398" y="27"/>
                      <a:pt x="398" y="27"/>
                    </a:cubicBezTo>
                    <a:cubicBezTo>
                      <a:pt x="398" y="12"/>
                      <a:pt x="386" y="0"/>
                      <a:pt x="372" y="0"/>
                    </a:cubicBezTo>
                    <a:close/>
                    <a:moveTo>
                      <a:pt x="345" y="345"/>
                    </a:moveTo>
                    <a:cubicBezTo>
                      <a:pt x="53" y="345"/>
                      <a:pt x="53" y="345"/>
                      <a:pt x="53" y="345"/>
                    </a:cubicBezTo>
                    <a:cubicBezTo>
                      <a:pt x="53" y="213"/>
                      <a:pt x="53" y="213"/>
                      <a:pt x="53" y="213"/>
                    </a:cubicBezTo>
                    <a:cubicBezTo>
                      <a:pt x="345" y="213"/>
                      <a:pt x="345" y="213"/>
                      <a:pt x="345" y="213"/>
                    </a:cubicBezTo>
                    <a:lnTo>
                      <a:pt x="345" y="345"/>
                    </a:lnTo>
                    <a:close/>
                    <a:moveTo>
                      <a:pt x="345" y="186"/>
                    </a:moveTo>
                    <a:cubicBezTo>
                      <a:pt x="53" y="186"/>
                      <a:pt x="53" y="186"/>
                      <a:pt x="53" y="186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345" y="53"/>
                      <a:pt x="345" y="53"/>
                      <a:pt x="345" y="53"/>
                    </a:cubicBezTo>
                    <a:lnTo>
                      <a:pt x="345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16"/>
              <p:cNvSpPr>
                <a:spLocks noEditPoints="1"/>
              </p:cNvSpPr>
              <p:nvPr/>
            </p:nvSpPr>
            <p:spPr bwMode="auto">
              <a:xfrm>
                <a:off x="1266115" y="912091"/>
                <a:ext cx="271732" cy="90738"/>
              </a:xfrm>
              <a:custGeom>
                <a:avLst/>
                <a:gdLst>
                  <a:gd name="T0" fmla="*/ 566 w 566"/>
                  <a:gd name="T1" fmla="*/ 0 h 189"/>
                  <a:gd name="T2" fmla="*/ 0 w 566"/>
                  <a:gd name="T3" fmla="*/ 0 h 189"/>
                  <a:gd name="T4" fmla="*/ 0 w 566"/>
                  <a:gd name="T5" fmla="*/ 189 h 189"/>
                  <a:gd name="T6" fmla="*/ 566 w 566"/>
                  <a:gd name="T7" fmla="*/ 189 h 189"/>
                  <a:gd name="T8" fmla="*/ 566 w 566"/>
                  <a:gd name="T9" fmla="*/ 0 h 189"/>
                  <a:gd name="T10" fmla="*/ 376 w 566"/>
                  <a:gd name="T11" fmla="*/ 125 h 189"/>
                  <a:gd name="T12" fmla="*/ 187 w 566"/>
                  <a:gd name="T13" fmla="*/ 125 h 189"/>
                  <a:gd name="T14" fmla="*/ 187 w 566"/>
                  <a:gd name="T15" fmla="*/ 64 h 189"/>
                  <a:gd name="T16" fmla="*/ 376 w 566"/>
                  <a:gd name="T17" fmla="*/ 64 h 189"/>
                  <a:gd name="T18" fmla="*/ 376 w 566"/>
                  <a:gd name="T19" fmla="*/ 12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6" h="189">
                    <a:moveTo>
                      <a:pt x="566" y="0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566" y="189"/>
                    </a:lnTo>
                    <a:lnTo>
                      <a:pt x="566" y="0"/>
                    </a:lnTo>
                    <a:close/>
                    <a:moveTo>
                      <a:pt x="376" y="125"/>
                    </a:moveTo>
                    <a:lnTo>
                      <a:pt x="187" y="125"/>
                    </a:lnTo>
                    <a:lnTo>
                      <a:pt x="187" y="64"/>
                    </a:lnTo>
                    <a:lnTo>
                      <a:pt x="376" y="64"/>
                    </a:lnTo>
                    <a:lnTo>
                      <a:pt x="376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1266115" y="731096"/>
                <a:ext cx="271732" cy="91218"/>
              </a:xfrm>
              <a:custGeom>
                <a:avLst/>
                <a:gdLst>
                  <a:gd name="T0" fmla="*/ 566 w 566"/>
                  <a:gd name="T1" fmla="*/ 0 h 190"/>
                  <a:gd name="T2" fmla="*/ 0 w 566"/>
                  <a:gd name="T3" fmla="*/ 0 h 190"/>
                  <a:gd name="T4" fmla="*/ 0 w 566"/>
                  <a:gd name="T5" fmla="*/ 190 h 190"/>
                  <a:gd name="T6" fmla="*/ 566 w 566"/>
                  <a:gd name="T7" fmla="*/ 190 h 190"/>
                  <a:gd name="T8" fmla="*/ 566 w 566"/>
                  <a:gd name="T9" fmla="*/ 0 h 190"/>
                  <a:gd name="T10" fmla="*/ 376 w 566"/>
                  <a:gd name="T11" fmla="*/ 126 h 190"/>
                  <a:gd name="T12" fmla="*/ 187 w 566"/>
                  <a:gd name="T13" fmla="*/ 126 h 190"/>
                  <a:gd name="T14" fmla="*/ 187 w 566"/>
                  <a:gd name="T15" fmla="*/ 62 h 190"/>
                  <a:gd name="T16" fmla="*/ 376 w 566"/>
                  <a:gd name="T17" fmla="*/ 62 h 190"/>
                  <a:gd name="T18" fmla="*/ 376 w 566"/>
                  <a:gd name="T19" fmla="*/ 12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6" h="190">
                    <a:moveTo>
                      <a:pt x="566" y="0"/>
                    </a:moveTo>
                    <a:lnTo>
                      <a:pt x="0" y="0"/>
                    </a:lnTo>
                    <a:lnTo>
                      <a:pt x="0" y="190"/>
                    </a:lnTo>
                    <a:lnTo>
                      <a:pt x="566" y="190"/>
                    </a:lnTo>
                    <a:lnTo>
                      <a:pt x="566" y="0"/>
                    </a:lnTo>
                    <a:close/>
                    <a:moveTo>
                      <a:pt x="376" y="126"/>
                    </a:moveTo>
                    <a:lnTo>
                      <a:pt x="187" y="126"/>
                    </a:lnTo>
                    <a:lnTo>
                      <a:pt x="187" y="62"/>
                    </a:lnTo>
                    <a:lnTo>
                      <a:pt x="376" y="62"/>
                    </a:lnTo>
                    <a:lnTo>
                      <a:pt x="37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Group 3"/>
          <p:cNvGrpSpPr/>
          <p:nvPr/>
        </p:nvGrpSpPr>
        <p:grpSpPr>
          <a:xfrm rot="20336507">
            <a:off x="8364172" y="3002152"/>
            <a:ext cx="1905000" cy="1905000"/>
            <a:chOff x="8746245" y="0"/>
            <a:chExt cx="1905000" cy="1905000"/>
          </a:xfrm>
        </p:grpSpPr>
        <p:sp>
          <p:nvSpPr>
            <p:cNvPr id="41" name="Rectangle 40"/>
            <p:cNvSpPr/>
            <p:nvPr/>
          </p:nvSpPr>
          <p:spPr>
            <a:xfrm>
              <a:off x="8746245" y="0"/>
              <a:ext cx="1905000" cy="1905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9386780" y="614715"/>
              <a:ext cx="630113" cy="671585"/>
            </a:xfrm>
            <a:custGeom>
              <a:avLst/>
              <a:gdLst>
                <a:gd name="T0" fmla="*/ 371 w 398"/>
                <a:gd name="T1" fmla="*/ 0 h 424"/>
                <a:gd name="T2" fmla="*/ 53 w 398"/>
                <a:gd name="T3" fmla="*/ 0 h 424"/>
                <a:gd name="T4" fmla="*/ 26 w 398"/>
                <a:gd name="T5" fmla="*/ 26 h 424"/>
                <a:gd name="T6" fmla="*/ 26 w 398"/>
                <a:gd name="T7" fmla="*/ 79 h 424"/>
                <a:gd name="T8" fmla="*/ 66 w 398"/>
                <a:gd name="T9" fmla="*/ 79 h 424"/>
                <a:gd name="T10" fmla="*/ 79 w 398"/>
                <a:gd name="T11" fmla="*/ 93 h 424"/>
                <a:gd name="T12" fmla="*/ 66 w 398"/>
                <a:gd name="T13" fmla="*/ 106 h 424"/>
                <a:gd name="T14" fmla="*/ 13 w 398"/>
                <a:gd name="T15" fmla="*/ 106 h 424"/>
                <a:gd name="T16" fmla="*/ 0 w 398"/>
                <a:gd name="T17" fmla="*/ 119 h 424"/>
                <a:gd name="T18" fmla="*/ 13 w 398"/>
                <a:gd name="T19" fmla="*/ 133 h 424"/>
                <a:gd name="T20" fmla="*/ 26 w 398"/>
                <a:gd name="T21" fmla="*/ 133 h 424"/>
                <a:gd name="T22" fmla="*/ 26 w 398"/>
                <a:gd name="T23" fmla="*/ 186 h 424"/>
                <a:gd name="T24" fmla="*/ 66 w 398"/>
                <a:gd name="T25" fmla="*/ 186 h 424"/>
                <a:gd name="T26" fmla="*/ 79 w 398"/>
                <a:gd name="T27" fmla="*/ 199 h 424"/>
                <a:gd name="T28" fmla="*/ 66 w 398"/>
                <a:gd name="T29" fmla="*/ 212 h 424"/>
                <a:gd name="T30" fmla="*/ 13 w 398"/>
                <a:gd name="T31" fmla="*/ 212 h 424"/>
                <a:gd name="T32" fmla="*/ 0 w 398"/>
                <a:gd name="T33" fmla="*/ 225 h 424"/>
                <a:gd name="T34" fmla="*/ 13 w 398"/>
                <a:gd name="T35" fmla="*/ 239 h 424"/>
                <a:gd name="T36" fmla="*/ 26 w 398"/>
                <a:gd name="T37" fmla="*/ 239 h 424"/>
                <a:gd name="T38" fmla="*/ 26 w 398"/>
                <a:gd name="T39" fmla="*/ 292 h 424"/>
                <a:gd name="T40" fmla="*/ 66 w 398"/>
                <a:gd name="T41" fmla="*/ 292 h 424"/>
                <a:gd name="T42" fmla="*/ 79 w 398"/>
                <a:gd name="T43" fmla="*/ 305 h 424"/>
                <a:gd name="T44" fmla="*/ 66 w 398"/>
                <a:gd name="T45" fmla="*/ 318 h 424"/>
                <a:gd name="T46" fmla="*/ 13 w 398"/>
                <a:gd name="T47" fmla="*/ 318 h 424"/>
                <a:gd name="T48" fmla="*/ 0 w 398"/>
                <a:gd name="T49" fmla="*/ 331 h 424"/>
                <a:gd name="T50" fmla="*/ 13 w 398"/>
                <a:gd name="T51" fmla="*/ 345 h 424"/>
                <a:gd name="T52" fmla="*/ 26 w 398"/>
                <a:gd name="T53" fmla="*/ 345 h 424"/>
                <a:gd name="T54" fmla="*/ 26 w 398"/>
                <a:gd name="T55" fmla="*/ 398 h 424"/>
                <a:gd name="T56" fmla="*/ 53 w 398"/>
                <a:gd name="T57" fmla="*/ 424 h 424"/>
                <a:gd name="T58" fmla="*/ 371 w 398"/>
                <a:gd name="T59" fmla="*/ 424 h 424"/>
                <a:gd name="T60" fmla="*/ 398 w 398"/>
                <a:gd name="T61" fmla="*/ 398 h 424"/>
                <a:gd name="T62" fmla="*/ 398 w 398"/>
                <a:gd name="T63" fmla="*/ 26 h 424"/>
                <a:gd name="T64" fmla="*/ 371 w 398"/>
                <a:gd name="T65" fmla="*/ 0 h 424"/>
                <a:gd name="T66" fmla="*/ 318 w 398"/>
                <a:gd name="T67" fmla="*/ 186 h 424"/>
                <a:gd name="T68" fmla="*/ 159 w 398"/>
                <a:gd name="T69" fmla="*/ 186 h 424"/>
                <a:gd name="T70" fmla="*/ 159 w 398"/>
                <a:gd name="T71" fmla="*/ 79 h 424"/>
                <a:gd name="T72" fmla="*/ 318 w 398"/>
                <a:gd name="T73" fmla="*/ 79 h 424"/>
                <a:gd name="T74" fmla="*/ 318 w 398"/>
                <a:gd name="T75" fmla="*/ 1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424">
                  <a:moveTo>
                    <a:pt x="37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38" y="0"/>
                    <a:pt x="26" y="12"/>
                    <a:pt x="26" y="2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4" y="79"/>
                    <a:pt x="79" y="85"/>
                    <a:pt x="79" y="93"/>
                  </a:cubicBezTo>
                  <a:cubicBezTo>
                    <a:pt x="79" y="100"/>
                    <a:pt x="74" y="106"/>
                    <a:pt x="66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6" y="106"/>
                    <a:pt x="0" y="112"/>
                    <a:pt x="0" y="119"/>
                  </a:cubicBezTo>
                  <a:cubicBezTo>
                    <a:pt x="0" y="127"/>
                    <a:pt x="6" y="133"/>
                    <a:pt x="13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86"/>
                    <a:pt x="26" y="186"/>
                    <a:pt x="26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74" y="186"/>
                    <a:pt x="79" y="192"/>
                    <a:pt x="79" y="199"/>
                  </a:cubicBezTo>
                  <a:cubicBezTo>
                    <a:pt x="79" y="206"/>
                    <a:pt x="74" y="212"/>
                    <a:pt x="66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6" y="212"/>
                    <a:pt x="0" y="218"/>
                    <a:pt x="0" y="225"/>
                  </a:cubicBezTo>
                  <a:cubicBezTo>
                    <a:pt x="0" y="233"/>
                    <a:pt x="6" y="239"/>
                    <a:pt x="13" y="239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6" y="292"/>
                    <a:pt x="26" y="292"/>
                    <a:pt x="26" y="292"/>
                  </a:cubicBezTo>
                  <a:cubicBezTo>
                    <a:pt x="66" y="292"/>
                    <a:pt x="66" y="292"/>
                    <a:pt x="66" y="292"/>
                  </a:cubicBezTo>
                  <a:cubicBezTo>
                    <a:pt x="74" y="292"/>
                    <a:pt x="79" y="298"/>
                    <a:pt x="79" y="305"/>
                  </a:cubicBezTo>
                  <a:cubicBezTo>
                    <a:pt x="79" y="312"/>
                    <a:pt x="74" y="318"/>
                    <a:pt x="66" y="318"/>
                  </a:cubicBezTo>
                  <a:cubicBezTo>
                    <a:pt x="13" y="318"/>
                    <a:pt x="13" y="318"/>
                    <a:pt x="13" y="318"/>
                  </a:cubicBezTo>
                  <a:cubicBezTo>
                    <a:pt x="6" y="318"/>
                    <a:pt x="0" y="324"/>
                    <a:pt x="0" y="331"/>
                  </a:cubicBezTo>
                  <a:cubicBezTo>
                    <a:pt x="0" y="339"/>
                    <a:pt x="6" y="345"/>
                    <a:pt x="13" y="345"/>
                  </a:cubicBezTo>
                  <a:cubicBezTo>
                    <a:pt x="26" y="345"/>
                    <a:pt x="26" y="345"/>
                    <a:pt x="26" y="345"/>
                  </a:cubicBezTo>
                  <a:cubicBezTo>
                    <a:pt x="26" y="398"/>
                    <a:pt x="26" y="398"/>
                    <a:pt x="26" y="398"/>
                  </a:cubicBezTo>
                  <a:cubicBezTo>
                    <a:pt x="26" y="412"/>
                    <a:pt x="38" y="424"/>
                    <a:pt x="53" y="424"/>
                  </a:cubicBezTo>
                  <a:cubicBezTo>
                    <a:pt x="371" y="424"/>
                    <a:pt x="371" y="424"/>
                    <a:pt x="371" y="424"/>
                  </a:cubicBezTo>
                  <a:cubicBezTo>
                    <a:pt x="386" y="424"/>
                    <a:pt x="398" y="412"/>
                    <a:pt x="398" y="398"/>
                  </a:cubicBezTo>
                  <a:cubicBezTo>
                    <a:pt x="398" y="26"/>
                    <a:pt x="398" y="26"/>
                    <a:pt x="398" y="26"/>
                  </a:cubicBezTo>
                  <a:cubicBezTo>
                    <a:pt x="398" y="12"/>
                    <a:pt x="386" y="0"/>
                    <a:pt x="371" y="0"/>
                  </a:cubicBezTo>
                  <a:close/>
                  <a:moveTo>
                    <a:pt x="318" y="186"/>
                  </a:moveTo>
                  <a:cubicBezTo>
                    <a:pt x="159" y="186"/>
                    <a:pt x="159" y="186"/>
                    <a:pt x="159" y="186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318" y="79"/>
                    <a:pt x="318" y="79"/>
                    <a:pt x="318" y="79"/>
                  </a:cubicBezTo>
                  <a:lnTo>
                    <a:pt x="318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5201235"/>
            <a:ext cx="12192000" cy="1239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0" y="4628562"/>
            <a:ext cx="12192000" cy="1414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0" y="757868"/>
            <a:ext cx="119803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ENCUESTA SALUD ORAL PEREIRA 2022</a:t>
            </a:r>
            <a:endParaRPr lang="es-CO" sz="4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s-CO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F:\SALUD2.png"/>
          <p:cNvPicPr>
            <a:picLocks noChangeAspect="1" noChangeArrowheads="1"/>
          </p:cNvPicPr>
          <p:nvPr/>
        </p:nvPicPr>
        <p:blipFill>
          <a:blip r:embed="rId2" cstate="print"/>
          <a:srcRect l="71932" t="78409"/>
          <a:stretch>
            <a:fillRect/>
          </a:stretch>
        </p:blipFill>
        <p:spPr bwMode="auto">
          <a:xfrm>
            <a:off x="9167639" y="5169446"/>
            <a:ext cx="3024361" cy="17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797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ALUD2.pn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4583" y="2192422"/>
            <a:ext cx="6206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METODOLOGIA</a:t>
            </a:r>
          </a:p>
          <a:p>
            <a:pPr algn="ctr"/>
            <a:r>
              <a:rPr lang="es-CO" sz="6000" b="1" dirty="0">
                <a:solidFill>
                  <a:schemeClr val="bg1"/>
                </a:solidFill>
              </a:rPr>
              <a:t>ESTADISTICA</a:t>
            </a:r>
            <a:endParaRPr lang="es-CO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7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3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129213"/>
          </a:xfrm>
        </p:spPr>
        <p:txBody>
          <a:bodyPr/>
          <a:lstStyle/>
          <a:p>
            <a:pPr algn="just">
              <a:buNone/>
            </a:pPr>
            <a:endParaRPr lang="es-CO" b="1" dirty="0"/>
          </a:p>
          <a:p>
            <a:pPr algn="just">
              <a:buNone/>
            </a:pPr>
            <a:r>
              <a:rPr lang="es-CO" b="1" dirty="0"/>
              <a:t>Universo de estudio: N</a:t>
            </a:r>
            <a:r>
              <a:rPr lang="es-CO" dirty="0"/>
              <a:t>iños de nacionalidad colombiana con edades de 10 y 12 años.</a:t>
            </a:r>
          </a:p>
          <a:p>
            <a:pPr algn="just"/>
            <a:endParaRPr lang="es-CO" dirty="0"/>
          </a:p>
          <a:p>
            <a:pPr marL="0" indent="0" algn="just">
              <a:buNone/>
            </a:pPr>
            <a:r>
              <a:rPr lang="es-CO" b="1" dirty="0"/>
              <a:t>Población objetivo: N</a:t>
            </a:r>
            <a:r>
              <a:rPr lang="es-CO" dirty="0"/>
              <a:t>iños de nacionalidad Colombiana residentes en el municipio de  Pereira  en el área urbana y rural con edades de 10 y 12 años de edad sin ningún tipo de limitación que impida un examen odontológico.</a:t>
            </a:r>
          </a:p>
          <a:p>
            <a:pPr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041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3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838200" y="1047750"/>
            <a:ext cx="10898688" cy="5129213"/>
          </a:xfrm>
        </p:spPr>
        <p:txBody>
          <a:bodyPr/>
          <a:lstStyle/>
          <a:p>
            <a:pPr>
              <a:buNone/>
            </a:pPr>
            <a:r>
              <a:rPr lang="es-CO" b="1" dirty="0"/>
              <a:t>Marco  muestral estadístico: </a:t>
            </a:r>
          </a:p>
          <a:p>
            <a:pPr marL="0" indent="0">
              <a:buNone/>
            </a:pPr>
            <a:r>
              <a:rPr lang="es-CO" dirty="0"/>
              <a:t>La totalidad de instituciones educativas de naturaleza publica y privada,  con licencia de funcionamiento tanto en el sector urbano como rural del municipio de Pereira.</a:t>
            </a:r>
          </a:p>
          <a:p>
            <a:pPr algn="just">
              <a:buNone/>
            </a:pPr>
            <a:endParaRPr lang="es-CO" dirty="0"/>
          </a:p>
          <a:p>
            <a:pPr algn="just">
              <a:buNone/>
            </a:pPr>
            <a:r>
              <a:rPr lang="es-CO" b="1" dirty="0"/>
              <a:t>Diseño muestral</a:t>
            </a:r>
          </a:p>
          <a:p>
            <a:pPr algn="just">
              <a:buNone/>
            </a:pPr>
            <a:r>
              <a:rPr lang="es-CO" dirty="0"/>
              <a:t>	La muestra será de tipo probabilístico, estratificada por naturaleza de la institución proporcional al tamaño (en número de estudiantes) y muestreo </a:t>
            </a:r>
            <a:r>
              <a:rPr lang="es-CO" dirty="0" err="1"/>
              <a:t>bietapico</a:t>
            </a:r>
            <a:r>
              <a:rPr lang="es-CO" dirty="0"/>
              <a:t> por conglomerados.</a:t>
            </a:r>
          </a:p>
          <a:p>
            <a:pPr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32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4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2734" y="2596391"/>
            <a:ext cx="1463766" cy="119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Conector recto de flecha"/>
          <p:cNvCxnSpPr/>
          <p:nvPr/>
        </p:nvCxnSpPr>
        <p:spPr>
          <a:xfrm>
            <a:off x="2208388" y="2890722"/>
            <a:ext cx="1954731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971942" y="1920397"/>
            <a:ext cx="88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Estrato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828440" y="1412566"/>
            <a:ext cx="167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Unidad Primaria de muestreo (UPM)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8081275" y="1357687"/>
            <a:ext cx="162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Unidad secundaria de muestreo (USM)</a:t>
            </a:r>
          </a:p>
        </p:txBody>
      </p:sp>
      <p:graphicFrame>
        <p:nvGraphicFramePr>
          <p:cNvPr id="28" name="2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3990"/>
              </p:ext>
            </p:extLst>
          </p:nvPr>
        </p:nvGraphicFramePr>
        <p:xfrm>
          <a:off x="4869591" y="3974366"/>
          <a:ext cx="1363704" cy="92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cuación" r:id="rId6" imgW="634725" imgH="431613" progId="Equation.3">
                  <p:embed/>
                </p:oleObj>
              </mc:Choice>
              <mc:Fallback>
                <p:oleObj name="Ecuación" r:id="rId6" imgW="634725" imgH="431613" progId="Equation.3">
                  <p:embed/>
                  <p:pic>
                    <p:nvPicPr>
                      <p:cNvPr id="28" name="2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591" y="3974366"/>
                        <a:ext cx="1363704" cy="927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63238"/>
              </p:ext>
            </p:extLst>
          </p:nvPr>
        </p:nvGraphicFramePr>
        <p:xfrm>
          <a:off x="7970020" y="3937426"/>
          <a:ext cx="13906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cuación" r:id="rId8" imgW="647700" imgH="431800" progId="Equation.3">
                  <p:embed/>
                </p:oleObj>
              </mc:Choice>
              <mc:Fallback>
                <p:oleObj name="Ecuación" r:id="rId8" imgW="647700" imgH="431800" progId="Equation.3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020" y="3937426"/>
                        <a:ext cx="13906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23822"/>
              </p:ext>
            </p:extLst>
          </p:nvPr>
        </p:nvGraphicFramePr>
        <p:xfrm>
          <a:off x="5884720" y="5044656"/>
          <a:ext cx="2723473" cy="7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cuación" r:id="rId10" imgW="838200" imgH="228600" progId="Equation.3">
                  <p:embed/>
                </p:oleObj>
              </mc:Choice>
              <mc:Fallback>
                <p:oleObj name="Ecuación" r:id="rId10" imgW="838200" imgH="228600" progId="Equation.3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720" y="5044656"/>
                        <a:ext cx="2723473" cy="7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D55CAD8-1FA5-8044-A86D-9F7009A61297}"/>
              </a:ext>
            </a:extLst>
          </p:cNvPr>
          <p:cNvSpPr txBox="1"/>
          <p:nvPr/>
        </p:nvSpPr>
        <p:spPr>
          <a:xfrm>
            <a:off x="651353" y="2430645"/>
            <a:ext cx="2108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Publicas : 152 </a:t>
            </a:r>
          </a:p>
          <a:p>
            <a:endParaRPr lang="es-CO" dirty="0"/>
          </a:p>
          <a:p>
            <a:r>
              <a:rPr lang="es-CO" dirty="0"/>
              <a:t>Privadas: 73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01BF11-DDFA-EF4D-B2FE-E78ACA4FB2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4994" y="2562979"/>
            <a:ext cx="1276517" cy="11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3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43A356-F5A1-0B42-ADFA-62272AC46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35942"/>
              </p:ext>
            </p:extLst>
          </p:nvPr>
        </p:nvGraphicFramePr>
        <p:xfrm>
          <a:off x="4356082" y="3915145"/>
          <a:ext cx="3848466" cy="161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1244664942"/>
                    </a:ext>
                  </a:extLst>
                </a:gridCol>
                <a:gridCol w="1389354">
                  <a:extLst>
                    <a:ext uri="{9D8B030D-6E8A-4147-A177-3AD203B41FA5}">
                      <a16:colId xmlns:a16="http://schemas.microsoft.com/office/drawing/2014/main" val="1915489917"/>
                    </a:ext>
                  </a:extLst>
                </a:gridCol>
                <a:gridCol w="1316113">
                  <a:extLst>
                    <a:ext uri="{9D8B030D-6E8A-4147-A177-3AD203B41FA5}">
                      <a16:colId xmlns:a16="http://schemas.microsoft.com/office/drawing/2014/main" val="3321444017"/>
                    </a:ext>
                  </a:extLst>
                </a:gridCol>
              </a:tblGrid>
              <a:tr h="655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Estrato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Muestra de Instituciones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Muestra de Estudiantes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30531002"/>
                  </a:ext>
                </a:extLst>
              </a:tr>
              <a:tr h="318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Publicos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473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1347364"/>
                  </a:ext>
                </a:extLst>
              </a:tr>
              <a:tr h="318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Privados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227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99806075"/>
                  </a:ext>
                </a:extLst>
              </a:tr>
              <a:tr h="318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700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9686108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FC98891-DCF7-0244-8202-D3120B0EA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08518"/>
              </p:ext>
            </p:extLst>
          </p:nvPr>
        </p:nvGraphicFramePr>
        <p:xfrm>
          <a:off x="3564153" y="1330185"/>
          <a:ext cx="5432323" cy="1826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163">
                  <a:extLst>
                    <a:ext uri="{9D8B030D-6E8A-4147-A177-3AD203B41FA5}">
                      <a16:colId xmlns:a16="http://schemas.microsoft.com/office/drawing/2014/main" val="1350149858"/>
                    </a:ext>
                  </a:extLst>
                </a:gridCol>
                <a:gridCol w="737655">
                  <a:extLst>
                    <a:ext uri="{9D8B030D-6E8A-4147-A177-3AD203B41FA5}">
                      <a16:colId xmlns:a16="http://schemas.microsoft.com/office/drawing/2014/main" val="462224575"/>
                    </a:ext>
                  </a:extLst>
                </a:gridCol>
                <a:gridCol w="1997505">
                  <a:extLst>
                    <a:ext uri="{9D8B030D-6E8A-4147-A177-3AD203B41FA5}">
                      <a16:colId xmlns:a16="http://schemas.microsoft.com/office/drawing/2014/main" val="1445841005"/>
                    </a:ext>
                  </a:extLst>
                </a:gridCol>
              </a:tblGrid>
              <a:tr h="39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Población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n (ee=8%, cv=4%, deff=1,4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02196374"/>
                  </a:ext>
                </a:extLst>
              </a:tr>
              <a:tr h="39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10 años, 11 meses, 29 días 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6.794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304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19587672"/>
                  </a:ext>
                </a:extLst>
              </a:tr>
              <a:tr h="421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12 años, 11 meses, 29 días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6.817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304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96569062"/>
                  </a:ext>
                </a:extLst>
              </a:tr>
              <a:tr h="39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13691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608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886803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2A1696B-9F95-3347-869C-394EC8F79D81}"/>
              </a:ext>
            </a:extLst>
          </p:cNvPr>
          <p:cNvSpPr txBox="1"/>
          <p:nvPr/>
        </p:nvSpPr>
        <p:spPr>
          <a:xfrm>
            <a:off x="3741810" y="5851461"/>
            <a:ext cx="470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25 </a:t>
            </a:r>
            <a:r>
              <a:rPr lang="es-CO" sz="2400" b="1" dirty="0" err="1"/>
              <a:t>niñ@s</a:t>
            </a:r>
            <a:r>
              <a:rPr lang="es-CO" sz="2400" b="1" dirty="0"/>
              <a:t> por institución educativa</a:t>
            </a:r>
          </a:p>
        </p:txBody>
      </p:sp>
    </p:spTree>
    <p:extLst>
      <p:ext uri="{BB962C8B-B14F-4D97-AF65-F5344CB8AC3E}">
        <p14:creationId xmlns:p14="http://schemas.microsoft.com/office/powerpoint/2010/main" val="269894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" y="6736617"/>
            <a:ext cx="12191999" cy="134339"/>
            <a:chOff x="2" y="2110197"/>
            <a:chExt cx="12191999" cy="134339"/>
          </a:xfrm>
        </p:grpSpPr>
        <p:sp>
          <p:nvSpPr>
            <p:cNvPr id="51" name="Rectangle 50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4694083" y="5623022"/>
            <a:ext cx="771836" cy="667597"/>
            <a:chOff x="8494712" y="1387475"/>
            <a:chExt cx="2092326" cy="1809750"/>
          </a:xfrm>
          <a:solidFill>
            <a:schemeClr val="bg1"/>
          </a:solidFill>
        </p:grpSpPr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8494712" y="1387475"/>
              <a:ext cx="2092326" cy="1809750"/>
            </a:xfrm>
            <a:custGeom>
              <a:avLst/>
              <a:gdLst>
                <a:gd name="T0" fmla="*/ 494 w 555"/>
                <a:gd name="T1" fmla="*/ 60 h 479"/>
                <a:gd name="T2" fmla="*/ 277 w 555"/>
                <a:gd name="T3" fmla="*/ 56 h 479"/>
                <a:gd name="T4" fmla="*/ 61 w 555"/>
                <a:gd name="T5" fmla="*/ 60 h 479"/>
                <a:gd name="T6" fmla="*/ 61 w 555"/>
                <a:gd name="T7" fmla="*/ 280 h 479"/>
                <a:gd name="T8" fmla="*/ 242 w 555"/>
                <a:gd name="T9" fmla="*/ 460 h 479"/>
                <a:gd name="T10" fmla="*/ 312 w 555"/>
                <a:gd name="T11" fmla="*/ 460 h 479"/>
                <a:gd name="T12" fmla="*/ 494 w 555"/>
                <a:gd name="T13" fmla="*/ 280 h 479"/>
                <a:gd name="T14" fmla="*/ 494 w 555"/>
                <a:gd name="T15" fmla="*/ 60 h 479"/>
                <a:gd name="T16" fmla="*/ 470 w 555"/>
                <a:gd name="T17" fmla="*/ 257 h 479"/>
                <a:gd name="T18" fmla="*/ 289 w 555"/>
                <a:gd name="T19" fmla="*/ 436 h 479"/>
                <a:gd name="T20" fmla="*/ 266 w 555"/>
                <a:gd name="T21" fmla="*/ 436 h 479"/>
                <a:gd name="T22" fmla="*/ 84 w 555"/>
                <a:gd name="T23" fmla="*/ 257 h 479"/>
                <a:gd name="T24" fmla="*/ 84 w 555"/>
                <a:gd name="T25" fmla="*/ 83 h 479"/>
                <a:gd name="T26" fmla="*/ 255 w 555"/>
                <a:gd name="T27" fmla="*/ 80 h 479"/>
                <a:gd name="T28" fmla="*/ 277 w 555"/>
                <a:gd name="T29" fmla="*/ 100 h 479"/>
                <a:gd name="T30" fmla="*/ 300 w 555"/>
                <a:gd name="T31" fmla="*/ 80 h 479"/>
                <a:gd name="T32" fmla="*/ 470 w 555"/>
                <a:gd name="T33" fmla="*/ 83 h 479"/>
                <a:gd name="T34" fmla="*/ 470 w 555"/>
                <a:gd name="T35" fmla="*/ 25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479">
                  <a:moveTo>
                    <a:pt x="494" y="60"/>
                  </a:moveTo>
                  <a:cubicBezTo>
                    <a:pt x="434" y="1"/>
                    <a:pt x="339" y="0"/>
                    <a:pt x="277" y="56"/>
                  </a:cubicBezTo>
                  <a:cubicBezTo>
                    <a:pt x="216" y="0"/>
                    <a:pt x="121" y="1"/>
                    <a:pt x="61" y="60"/>
                  </a:cubicBezTo>
                  <a:cubicBezTo>
                    <a:pt x="0" y="121"/>
                    <a:pt x="0" y="219"/>
                    <a:pt x="61" y="280"/>
                  </a:cubicBezTo>
                  <a:cubicBezTo>
                    <a:pt x="79" y="298"/>
                    <a:pt x="242" y="460"/>
                    <a:pt x="242" y="460"/>
                  </a:cubicBezTo>
                  <a:cubicBezTo>
                    <a:pt x="262" y="479"/>
                    <a:pt x="293" y="479"/>
                    <a:pt x="312" y="460"/>
                  </a:cubicBezTo>
                  <a:cubicBezTo>
                    <a:pt x="312" y="460"/>
                    <a:pt x="492" y="282"/>
                    <a:pt x="494" y="280"/>
                  </a:cubicBezTo>
                  <a:cubicBezTo>
                    <a:pt x="555" y="219"/>
                    <a:pt x="555" y="121"/>
                    <a:pt x="494" y="60"/>
                  </a:cubicBezTo>
                  <a:close/>
                  <a:moveTo>
                    <a:pt x="470" y="257"/>
                  </a:moveTo>
                  <a:cubicBezTo>
                    <a:pt x="289" y="436"/>
                    <a:pt x="289" y="436"/>
                    <a:pt x="289" y="436"/>
                  </a:cubicBezTo>
                  <a:cubicBezTo>
                    <a:pt x="283" y="443"/>
                    <a:pt x="272" y="443"/>
                    <a:pt x="266" y="436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6" y="209"/>
                    <a:pt x="36" y="131"/>
                    <a:pt x="84" y="83"/>
                  </a:cubicBezTo>
                  <a:cubicBezTo>
                    <a:pt x="131" y="37"/>
                    <a:pt x="206" y="36"/>
                    <a:pt x="255" y="8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49" y="36"/>
                    <a:pt x="424" y="37"/>
                    <a:pt x="470" y="83"/>
                  </a:cubicBezTo>
                  <a:cubicBezTo>
                    <a:pt x="519" y="131"/>
                    <a:pt x="519" y="209"/>
                    <a:pt x="470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8859838" y="1754188"/>
              <a:ext cx="293688" cy="295275"/>
            </a:xfrm>
            <a:custGeom>
              <a:avLst/>
              <a:gdLst>
                <a:gd name="T0" fmla="*/ 70 w 78"/>
                <a:gd name="T1" fmla="*/ 0 h 78"/>
                <a:gd name="T2" fmla="*/ 70 w 78"/>
                <a:gd name="T3" fmla="*/ 0 h 78"/>
                <a:gd name="T4" fmla="*/ 0 w 78"/>
                <a:gd name="T5" fmla="*/ 70 h 78"/>
                <a:gd name="T6" fmla="*/ 0 w 78"/>
                <a:gd name="T7" fmla="*/ 70 h 78"/>
                <a:gd name="T8" fmla="*/ 8 w 78"/>
                <a:gd name="T9" fmla="*/ 78 h 78"/>
                <a:gd name="T10" fmla="*/ 16 w 78"/>
                <a:gd name="T11" fmla="*/ 70 h 78"/>
                <a:gd name="T12" fmla="*/ 16 w 78"/>
                <a:gd name="T13" fmla="*/ 70 h 78"/>
                <a:gd name="T14" fmla="*/ 70 w 78"/>
                <a:gd name="T15" fmla="*/ 16 h 78"/>
                <a:gd name="T16" fmla="*/ 70 w 78"/>
                <a:gd name="T17" fmla="*/ 16 h 78"/>
                <a:gd name="T18" fmla="*/ 78 w 78"/>
                <a:gd name="T19" fmla="*/ 8 h 78"/>
                <a:gd name="T20" fmla="*/ 70 w 7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78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3" y="78"/>
                    <a:pt x="16" y="74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40"/>
                    <a:pt x="4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4" y="16"/>
                    <a:pt x="78" y="13"/>
                    <a:pt x="78" y="8"/>
                  </a:cubicBezTo>
                  <a:cubicBezTo>
                    <a:pt x="78" y="4"/>
                    <a:pt x="74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679606" y="1760866"/>
            <a:ext cx="957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Trabajo de campo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57213" y="2540041"/>
            <a:ext cx="11215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3200" dirty="0"/>
              <a:t>28 instituciones educativas</a:t>
            </a:r>
          </a:p>
          <a:p>
            <a:pPr>
              <a:buFont typeface="Wingdings" pitchFamily="2" charset="2"/>
              <a:buChar char="ü"/>
            </a:pPr>
            <a:r>
              <a:rPr lang="es-CO" sz="3200" dirty="0"/>
              <a:t> 25 niños por institución</a:t>
            </a:r>
          </a:p>
          <a:p>
            <a:pPr>
              <a:buFont typeface="Wingdings" pitchFamily="2" charset="2"/>
              <a:buChar char="ü"/>
            </a:pPr>
            <a:r>
              <a:rPr lang="es-CO" sz="3200" dirty="0"/>
              <a:t>Supervisión en campo </a:t>
            </a:r>
          </a:p>
        </p:txBody>
      </p:sp>
      <p:sp>
        <p:nvSpPr>
          <p:cNvPr id="18" name="Rectángulo 13"/>
          <p:cNvSpPr/>
          <p:nvPr/>
        </p:nvSpPr>
        <p:spPr>
          <a:xfrm>
            <a:off x="0" y="188136"/>
            <a:ext cx="12192000" cy="461665"/>
          </a:xfrm>
          <a:prstGeom prst="rect">
            <a:avLst/>
          </a:prstGeom>
          <a:solidFill>
            <a:srgbClr val="BDD7EE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Arial" pitchFamily="34" charset="0"/>
                <a:cs typeface="Arial" pitchFamily="34" charset="0"/>
              </a:rPr>
              <a:t>METODOLOGIA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214564" y="5008562"/>
            <a:ext cx="1666876" cy="20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 rot="16200000">
            <a:off x="4703767" y="5465765"/>
            <a:ext cx="752468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16200000">
            <a:off x="6735765" y="5465764"/>
            <a:ext cx="752471" cy="20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 rot="16200000">
            <a:off x="8767764" y="5465762"/>
            <a:ext cx="752474" cy="20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 rot="16200000">
            <a:off x="10799766" y="5465766"/>
            <a:ext cx="752468" cy="20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 rot="16200000">
            <a:off x="639764" y="5465762"/>
            <a:ext cx="752475" cy="20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7"/>
          <p:cNvGrpSpPr/>
          <p:nvPr/>
        </p:nvGrpSpPr>
        <p:grpSpPr>
          <a:xfrm>
            <a:off x="2" y="6736617"/>
            <a:ext cx="12191999" cy="134339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6" name="Straight Connector 35"/>
          <p:cNvCxnSpPr/>
          <p:nvPr/>
        </p:nvCxnSpPr>
        <p:spPr>
          <a:xfrm rot="16200000" flipH="1">
            <a:off x="2130661" y="4292998"/>
            <a:ext cx="1784984" cy="11267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86185" y="2185045"/>
            <a:ext cx="42231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6600" b="1" dirty="0">
                <a:solidFill>
                  <a:schemeClr val="bg1"/>
                </a:solidFill>
                <a:cs typeface="Arial" pitchFamily="34" charset="0"/>
              </a:rPr>
              <a:t>¡GRACIAS!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937260" y="3291840"/>
            <a:ext cx="3360420" cy="158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/>
          <p:nvPr/>
        </p:nvGrpSpPr>
        <p:grpSpPr>
          <a:xfrm>
            <a:off x="2742638" y="5659040"/>
            <a:ext cx="610728" cy="611188"/>
            <a:chOff x="1588" y="4763"/>
            <a:chExt cx="2109787" cy="2111375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588" y="4763"/>
              <a:ext cx="2109787" cy="2111375"/>
            </a:xfrm>
            <a:custGeom>
              <a:avLst/>
              <a:gdLst>
                <a:gd name="T0" fmla="*/ 362 w 560"/>
                <a:gd name="T1" fmla="*/ 176 h 560"/>
                <a:gd name="T2" fmla="*/ 280 w 560"/>
                <a:gd name="T3" fmla="*/ 0 h 560"/>
                <a:gd name="T4" fmla="*/ 158 w 560"/>
                <a:gd name="T5" fmla="*/ 179 h 560"/>
                <a:gd name="T6" fmla="*/ 140 w 560"/>
                <a:gd name="T7" fmla="*/ 189 h 560"/>
                <a:gd name="T8" fmla="*/ 53 w 560"/>
                <a:gd name="T9" fmla="*/ 175 h 560"/>
                <a:gd name="T10" fmla="*/ 0 w 560"/>
                <a:gd name="T11" fmla="*/ 508 h 560"/>
                <a:gd name="T12" fmla="*/ 105 w 560"/>
                <a:gd name="T13" fmla="*/ 560 h 560"/>
                <a:gd name="T14" fmla="*/ 153 w 560"/>
                <a:gd name="T15" fmla="*/ 530 h 560"/>
                <a:gd name="T16" fmla="*/ 158 w 560"/>
                <a:gd name="T17" fmla="*/ 531 h 560"/>
                <a:gd name="T18" fmla="*/ 333 w 560"/>
                <a:gd name="T19" fmla="*/ 560 h 560"/>
                <a:gd name="T20" fmla="*/ 491 w 560"/>
                <a:gd name="T21" fmla="*/ 526 h 560"/>
                <a:gd name="T22" fmla="*/ 499 w 560"/>
                <a:gd name="T23" fmla="*/ 477 h 560"/>
                <a:gd name="T24" fmla="*/ 528 w 560"/>
                <a:gd name="T25" fmla="*/ 384 h 560"/>
                <a:gd name="T26" fmla="*/ 545 w 560"/>
                <a:gd name="T27" fmla="*/ 294 h 560"/>
                <a:gd name="T28" fmla="*/ 560 w 560"/>
                <a:gd name="T29" fmla="*/ 252 h 560"/>
                <a:gd name="T30" fmla="*/ 510 w 560"/>
                <a:gd name="T31" fmla="*/ 183 h 560"/>
                <a:gd name="T32" fmla="*/ 105 w 560"/>
                <a:gd name="T33" fmla="*/ 525 h 560"/>
                <a:gd name="T34" fmla="*/ 35 w 560"/>
                <a:gd name="T35" fmla="*/ 508 h 560"/>
                <a:gd name="T36" fmla="*/ 53 w 560"/>
                <a:gd name="T37" fmla="*/ 210 h 560"/>
                <a:gd name="T38" fmla="*/ 123 w 560"/>
                <a:gd name="T39" fmla="*/ 228 h 560"/>
                <a:gd name="T40" fmla="*/ 525 w 560"/>
                <a:gd name="T41" fmla="*/ 254 h 560"/>
                <a:gd name="T42" fmla="*/ 455 w 560"/>
                <a:gd name="T43" fmla="*/ 280 h 560"/>
                <a:gd name="T44" fmla="*/ 455 w 560"/>
                <a:gd name="T45" fmla="*/ 298 h 560"/>
                <a:gd name="T46" fmla="*/ 517 w 560"/>
                <a:gd name="T47" fmla="*/ 330 h 560"/>
                <a:gd name="T48" fmla="*/ 438 w 560"/>
                <a:gd name="T49" fmla="*/ 368 h 560"/>
                <a:gd name="T50" fmla="*/ 438 w 560"/>
                <a:gd name="T51" fmla="*/ 385 h 560"/>
                <a:gd name="T52" fmla="*/ 495 w 560"/>
                <a:gd name="T53" fmla="*/ 421 h 560"/>
                <a:gd name="T54" fmla="*/ 420 w 560"/>
                <a:gd name="T55" fmla="*/ 455 h 560"/>
                <a:gd name="T56" fmla="*/ 420 w 560"/>
                <a:gd name="T57" fmla="*/ 473 h 560"/>
                <a:gd name="T58" fmla="*/ 465 w 560"/>
                <a:gd name="T59" fmla="*/ 497 h 560"/>
                <a:gd name="T60" fmla="*/ 429 w 560"/>
                <a:gd name="T61" fmla="*/ 525 h 560"/>
                <a:gd name="T62" fmla="*/ 236 w 560"/>
                <a:gd name="T63" fmla="*/ 514 h 560"/>
                <a:gd name="T64" fmla="*/ 140 w 560"/>
                <a:gd name="T65" fmla="*/ 479 h 560"/>
                <a:gd name="T66" fmla="*/ 154 w 560"/>
                <a:gd name="T67" fmla="*/ 219 h 560"/>
                <a:gd name="T68" fmla="*/ 263 w 560"/>
                <a:gd name="T69" fmla="*/ 53 h 560"/>
                <a:gd name="T70" fmla="*/ 331 w 560"/>
                <a:gd name="T71" fmla="*/ 118 h 560"/>
                <a:gd name="T72" fmla="*/ 504 w 560"/>
                <a:gd name="T73" fmla="*/ 217 h 560"/>
                <a:gd name="T74" fmla="*/ 525 w 560"/>
                <a:gd name="T75" fmla="*/ 25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0" h="560">
                  <a:moveTo>
                    <a:pt x="510" y="183"/>
                  </a:moveTo>
                  <a:cubicBezTo>
                    <a:pt x="489" y="178"/>
                    <a:pt x="437" y="178"/>
                    <a:pt x="362" y="176"/>
                  </a:cubicBezTo>
                  <a:cubicBezTo>
                    <a:pt x="365" y="159"/>
                    <a:pt x="366" y="144"/>
                    <a:pt x="366" y="118"/>
                  </a:cubicBezTo>
                  <a:cubicBezTo>
                    <a:pt x="366" y="55"/>
                    <a:pt x="320" y="0"/>
                    <a:pt x="280" y="0"/>
                  </a:cubicBezTo>
                  <a:cubicBezTo>
                    <a:pt x="251" y="0"/>
                    <a:pt x="228" y="23"/>
                    <a:pt x="228" y="52"/>
                  </a:cubicBezTo>
                  <a:cubicBezTo>
                    <a:pt x="227" y="87"/>
                    <a:pt x="216" y="148"/>
                    <a:pt x="158" y="179"/>
                  </a:cubicBezTo>
                  <a:cubicBezTo>
                    <a:pt x="153" y="181"/>
                    <a:pt x="141" y="187"/>
                    <a:pt x="139" y="188"/>
                  </a:cubicBezTo>
                  <a:cubicBezTo>
                    <a:pt x="140" y="189"/>
                    <a:pt x="140" y="189"/>
                    <a:pt x="140" y="189"/>
                  </a:cubicBezTo>
                  <a:cubicBezTo>
                    <a:pt x="131" y="181"/>
                    <a:pt x="118" y="175"/>
                    <a:pt x="105" y="175"/>
                  </a:cubicBezTo>
                  <a:cubicBezTo>
                    <a:pt x="53" y="175"/>
                    <a:pt x="53" y="175"/>
                    <a:pt x="53" y="175"/>
                  </a:cubicBezTo>
                  <a:cubicBezTo>
                    <a:pt x="24" y="175"/>
                    <a:pt x="0" y="199"/>
                    <a:pt x="0" y="228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36"/>
                    <a:pt x="24" y="560"/>
                    <a:pt x="53" y="560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26" y="560"/>
                    <a:pt x="143" y="547"/>
                    <a:pt x="152" y="530"/>
                  </a:cubicBezTo>
                  <a:cubicBezTo>
                    <a:pt x="152" y="530"/>
                    <a:pt x="152" y="530"/>
                    <a:pt x="153" y="530"/>
                  </a:cubicBezTo>
                  <a:cubicBezTo>
                    <a:pt x="154" y="530"/>
                    <a:pt x="155" y="531"/>
                    <a:pt x="157" y="531"/>
                  </a:cubicBezTo>
                  <a:cubicBezTo>
                    <a:pt x="157" y="531"/>
                    <a:pt x="157" y="531"/>
                    <a:pt x="158" y="531"/>
                  </a:cubicBezTo>
                  <a:cubicBezTo>
                    <a:pt x="168" y="534"/>
                    <a:pt x="187" y="538"/>
                    <a:pt x="228" y="548"/>
                  </a:cubicBezTo>
                  <a:cubicBezTo>
                    <a:pt x="237" y="550"/>
                    <a:pt x="284" y="560"/>
                    <a:pt x="333" y="560"/>
                  </a:cubicBezTo>
                  <a:cubicBezTo>
                    <a:pt x="429" y="560"/>
                    <a:pt x="429" y="560"/>
                    <a:pt x="429" y="560"/>
                  </a:cubicBezTo>
                  <a:cubicBezTo>
                    <a:pt x="458" y="560"/>
                    <a:pt x="479" y="549"/>
                    <a:pt x="491" y="526"/>
                  </a:cubicBezTo>
                  <a:cubicBezTo>
                    <a:pt x="492" y="526"/>
                    <a:pt x="496" y="518"/>
                    <a:pt x="499" y="507"/>
                  </a:cubicBezTo>
                  <a:cubicBezTo>
                    <a:pt x="501" y="499"/>
                    <a:pt x="502" y="488"/>
                    <a:pt x="499" y="477"/>
                  </a:cubicBezTo>
                  <a:cubicBezTo>
                    <a:pt x="518" y="464"/>
                    <a:pt x="524" y="444"/>
                    <a:pt x="528" y="431"/>
                  </a:cubicBezTo>
                  <a:cubicBezTo>
                    <a:pt x="535" y="411"/>
                    <a:pt x="533" y="395"/>
                    <a:pt x="528" y="384"/>
                  </a:cubicBezTo>
                  <a:cubicBezTo>
                    <a:pt x="539" y="374"/>
                    <a:pt x="548" y="359"/>
                    <a:pt x="551" y="335"/>
                  </a:cubicBezTo>
                  <a:cubicBezTo>
                    <a:pt x="554" y="321"/>
                    <a:pt x="551" y="306"/>
                    <a:pt x="545" y="294"/>
                  </a:cubicBezTo>
                  <a:cubicBezTo>
                    <a:pt x="555" y="283"/>
                    <a:pt x="559" y="269"/>
                    <a:pt x="560" y="256"/>
                  </a:cubicBezTo>
                  <a:cubicBezTo>
                    <a:pt x="560" y="252"/>
                    <a:pt x="560" y="252"/>
                    <a:pt x="560" y="252"/>
                  </a:cubicBezTo>
                  <a:cubicBezTo>
                    <a:pt x="560" y="250"/>
                    <a:pt x="560" y="248"/>
                    <a:pt x="560" y="243"/>
                  </a:cubicBezTo>
                  <a:cubicBezTo>
                    <a:pt x="560" y="221"/>
                    <a:pt x="545" y="193"/>
                    <a:pt x="510" y="183"/>
                  </a:cubicBezTo>
                  <a:close/>
                  <a:moveTo>
                    <a:pt x="123" y="508"/>
                  </a:moveTo>
                  <a:cubicBezTo>
                    <a:pt x="123" y="517"/>
                    <a:pt x="115" y="525"/>
                    <a:pt x="105" y="525"/>
                  </a:cubicBezTo>
                  <a:cubicBezTo>
                    <a:pt x="53" y="525"/>
                    <a:pt x="53" y="525"/>
                    <a:pt x="53" y="525"/>
                  </a:cubicBezTo>
                  <a:cubicBezTo>
                    <a:pt x="43" y="525"/>
                    <a:pt x="35" y="517"/>
                    <a:pt x="35" y="50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18"/>
                    <a:pt x="43" y="210"/>
                    <a:pt x="53" y="210"/>
                  </a:cubicBezTo>
                  <a:cubicBezTo>
                    <a:pt x="105" y="210"/>
                    <a:pt x="105" y="210"/>
                    <a:pt x="105" y="210"/>
                  </a:cubicBezTo>
                  <a:cubicBezTo>
                    <a:pt x="115" y="210"/>
                    <a:pt x="123" y="218"/>
                    <a:pt x="123" y="228"/>
                  </a:cubicBezTo>
                  <a:lnTo>
                    <a:pt x="123" y="508"/>
                  </a:lnTo>
                  <a:close/>
                  <a:moveTo>
                    <a:pt x="525" y="254"/>
                  </a:moveTo>
                  <a:cubicBezTo>
                    <a:pt x="524" y="263"/>
                    <a:pt x="521" y="280"/>
                    <a:pt x="490" y="280"/>
                  </a:cubicBezTo>
                  <a:cubicBezTo>
                    <a:pt x="464" y="280"/>
                    <a:pt x="455" y="280"/>
                    <a:pt x="455" y="280"/>
                  </a:cubicBezTo>
                  <a:cubicBezTo>
                    <a:pt x="450" y="280"/>
                    <a:pt x="446" y="284"/>
                    <a:pt x="446" y="289"/>
                  </a:cubicBezTo>
                  <a:cubicBezTo>
                    <a:pt x="446" y="294"/>
                    <a:pt x="450" y="298"/>
                    <a:pt x="455" y="298"/>
                  </a:cubicBezTo>
                  <a:cubicBezTo>
                    <a:pt x="455" y="298"/>
                    <a:pt x="463" y="298"/>
                    <a:pt x="489" y="298"/>
                  </a:cubicBezTo>
                  <a:cubicBezTo>
                    <a:pt x="515" y="298"/>
                    <a:pt x="519" y="319"/>
                    <a:pt x="517" y="330"/>
                  </a:cubicBezTo>
                  <a:cubicBezTo>
                    <a:pt x="515" y="343"/>
                    <a:pt x="509" y="368"/>
                    <a:pt x="479" y="368"/>
                  </a:cubicBezTo>
                  <a:cubicBezTo>
                    <a:pt x="450" y="368"/>
                    <a:pt x="438" y="368"/>
                    <a:pt x="438" y="368"/>
                  </a:cubicBezTo>
                  <a:cubicBezTo>
                    <a:pt x="433" y="368"/>
                    <a:pt x="429" y="371"/>
                    <a:pt x="429" y="376"/>
                  </a:cubicBezTo>
                  <a:cubicBezTo>
                    <a:pt x="429" y="381"/>
                    <a:pt x="433" y="385"/>
                    <a:pt x="438" y="385"/>
                  </a:cubicBezTo>
                  <a:cubicBezTo>
                    <a:pt x="438" y="385"/>
                    <a:pt x="458" y="385"/>
                    <a:pt x="472" y="385"/>
                  </a:cubicBezTo>
                  <a:cubicBezTo>
                    <a:pt x="501" y="385"/>
                    <a:pt x="499" y="408"/>
                    <a:pt x="495" y="421"/>
                  </a:cubicBezTo>
                  <a:cubicBezTo>
                    <a:pt x="489" y="439"/>
                    <a:pt x="486" y="455"/>
                    <a:pt x="448" y="455"/>
                  </a:cubicBezTo>
                  <a:cubicBezTo>
                    <a:pt x="436" y="455"/>
                    <a:pt x="420" y="455"/>
                    <a:pt x="420" y="455"/>
                  </a:cubicBezTo>
                  <a:cubicBezTo>
                    <a:pt x="415" y="455"/>
                    <a:pt x="411" y="459"/>
                    <a:pt x="411" y="464"/>
                  </a:cubicBezTo>
                  <a:cubicBezTo>
                    <a:pt x="411" y="469"/>
                    <a:pt x="415" y="473"/>
                    <a:pt x="420" y="473"/>
                  </a:cubicBezTo>
                  <a:cubicBezTo>
                    <a:pt x="420" y="473"/>
                    <a:pt x="432" y="473"/>
                    <a:pt x="447" y="473"/>
                  </a:cubicBezTo>
                  <a:cubicBezTo>
                    <a:pt x="466" y="473"/>
                    <a:pt x="467" y="491"/>
                    <a:pt x="465" y="497"/>
                  </a:cubicBezTo>
                  <a:cubicBezTo>
                    <a:pt x="463" y="504"/>
                    <a:pt x="461" y="509"/>
                    <a:pt x="461" y="510"/>
                  </a:cubicBezTo>
                  <a:cubicBezTo>
                    <a:pt x="455" y="519"/>
                    <a:pt x="447" y="525"/>
                    <a:pt x="429" y="525"/>
                  </a:cubicBezTo>
                  <a:cubicBezTo>
                    <a:pt x="333" y="525"/>
                    <a:pt x="333" y="525"/>
                    <a:pt x="333" y="525"/>
                  </a:cubicBezTo>
                  <a:cubicBezTo>
                    <a:pt x="285" y="525"/>
                    <a:pt x="237" y="514"/>
                    <a:pt x="236" y="514"/>
                  </a:cubicBezTo>
                  <a:cubicBezTo>
                    <a:pt x="163" y="497"/>
                    <a:pt x="160" y="496"/>
                    <a:pt x="155" y="494"/>
                  </a:cubicBezTo>
                  <a:cubicBezTo>
                    <a:pt x="155" y="494"/>
                    <a:pt x="140" y="492"/>
                    <a:pt x="140" y="479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0" y="229"/>
                    <a:pt x="145" y="222"/>
                    <a:pt x="154" y="219"/>
                  </a:cubicBezTo>
                  <a:cubicBezTo>
                    <a:pt x="155" y="219"/>
                    <a:pt x="156" y="218"/>
                    <a:pt x="158" y="218"/>
                  </a:cubicBezTo>
                  <a:cubicBezTo>
                    <a:pt x="237" y="185"/>
                    <a:pt x="262" y="112"/>
                    <a:pt x="263" y="53"/>
                  </a:cubicBezTo>
                  <a:cubicBezTo>
                    <a:pt x="263" y="44"/>
                    <a:pt x="269" y="35"/>
                    <a:pt x="280" y="35"/>
                  </a:cubicBezTo>
                  <a:cubicBezTo>
                    <a:pt x="299" y="35"/>
                    <a:pt x="331" y="72"/>
                    <a:pt x="331" y="118"/>
                  </a:cubicBezTo>
                  <a:cubicBezTo>
                    <a:pt x="331" y="160"/>
                    <a:pt x="330" y="167"/>
                    <a:pt x="315" y="210"/>
                  </a:cubicBezTo>
                  <a:cubicBezTo>
                    <a:pt x="490" y="210"/>
                    <a:pt x="489" y="213"/>
                    <a:pt x="504" y="217"/>
                  </a:cubicBezTo>
                  <a:cubicBezTo>
                    <a:pt x="523" y="222"/>
                    <a:pt x="525" y="238"/>
                    <a:pt x="525" y="243"/>
                  </a:cubicBezTo>
                  <a:cubicBezTo>
                    <a:pt x="525" y="249"/>
                    <a:pt x="525" y="248"/>
                    <a:pt x="525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0025" y="1720851"/>
              <a:ext cx="196850" cy="200025"/>
            </a:xfrm>
            <a:custGeom>
              <a:avLst/>
              <a:gdLst>
                <a:gd name="T0" fmla="*/ 26 w 52"/>
                <a:gd name="T1" fmla="*/ 0 h 53"/>
                <a:gd name="T2" fmla="*/ 0 w 52"/>
                <a:gd name="T3" fmla="*/ 26 h 53"/>
                <a:gd name="T4" fmla="*/ 26 w 52"/>
                <a:gd name="T5" fmla="*/ 53 h 53"/>
                <a:gd name="T6" fmla="*/ 52 w 52"/>
                <a:gd name="T7" fmla="*/ 26 h 53"/>
                <a:gd name="T8" fmla="*/ 26 w 52"/>
                <a:gd name="T9" fmla="*/ 0 h 53"/>
                <a:gd name="T10" fmla="*/ 26 w 52"/>
                <a:gd name="T11" fmla="*/ 35 h 53"/>
                <a:gd name="T12" fmla="*/ 17 w 52"/>
                <a:gd name="T13" fmla="*/ 26 h 53"/>
                <a:gd name="T14" fmla="*/ 26 w 52"/>
                <a:gd name="T15" fmla="*/ 18 h 53"/>
                <a:gd name="T16" fmla="*/ 35 w 52"/>
                <a:gd name="T17" fmla="*/ 26 h 53"/>
                <a:gd name="T18" fmla="*/ 26 w 52"/>
                <a:gd name="T1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cubicBezTo>
                    <a:pt x="40" y="53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35"/>
                  </a:moveTo>
                  <a:cubicBezTo>
                    <a:pt x="21" y="35"/>
                    <a:pt x="17" y="31"/>
                    <a:pt x="17" y="26"/>
                  </a:cubicBezTo>
                  <a:cubicBezTo>
                    <a:pt x="17" y="21"/>
                    <a:pt x="21" y="18"/>
                    <a:pt x="26" y="18"/>
                  </a:cubicBezTo>
                  <a:cubicBezTo>
                    <a:pt x="31" y="18"/>
                    <a:pt x="35" y="21"/>
                    <a:pt x="35" y="26"/>
                  </a:cubicBezTo>
                  <a:cubicBezTo>
                    <a:pt x="35" y="31"/>
                    <a:pt x="31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26" name="Picture 2" descr="F:\SALUD2.png"/>
          <p:cNvPicPr>
            <a:picLocks noChangeAspect="1" noChangeArrowheads="1"/>
          </p:cNvPicPr>
          <p:nvPr/>
        </p:nvPicPr>
        <p:blipFill>
          <a:blip r:embed="rId2" cstate="print"/>
          <a:srcRect l="71932" t="78409"/>
          <a:stretch>
            <a:fillRect/>
          </a:stretch>
        </p:blipFill>
        <p:spPr bwMode="auto">
          <a:xfrm>
            <a:off x="8769927" y="4883727"/>
            <a:ext cx="3422073" cy="1974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7266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993246"/>
            <a:ext cx="12192000" cy="26460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1985893"/>
            <a:ext cx="12192000" cy="2635316"/>
          </a:xfrm>
        </p:spPr>
      </p:sp>
      <p:grpSp>
        <p:nvGrpSpPr>
          <p:cNvPr id="2" name="Group 7"/>
          <p:cNvGrpSpPr/>
          <p:nvPr/>
        </p:nvGrpSpPr>
        <p:grpSpPr>
          <a:xfrm rot="20410908">
            <a:off x="2106189" y="3033787"/>
            <a:ext cx="1905000" cy="1905000"/>
            <a:chOff x="2719615" y="0"/>
            <a:chExt cx="1905000" cy="1905000"/>
          </a:xfrm>
        </p:grpSpPr>
        <p:sp>
          <p:nvSpPr>
            <p:cNvPr id="38" name="Rectangle 37"/>
            <p:cNvSpPr/>
            <p:nvPr/>
          </p:nvSpPr>
          <p:spPr>
            <a:xfrm>
              <a:off x="2719615" y="0"/>
              <a:ext cx="1905000" cy="190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3265071" y="648999"/>
              <a:ext cx="764732" cy="801380"/>
              <a:chOff x="1989375" y="-164756"/>
              <a:chExt cx="450807" cy="472411"/>
            </a:xfrm>
            <a:solidFill>
              <a:schemeClr val="bg1"/>
            </a:solidFill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056108" y="-164756"/>
                <a:ext cx="384074" cy="331744"/>
              </a:xfrm>
              <a:custGeom>
                <a:avLst/>
                <a:gdLst>
                  <a:gd name="T0" fmla="*/ 312 w 338"/>
                  <a:gd name="T1" fmla="*/ 0 h 292"/>
                  <a:gd name="T2" fmla="*/ 0 w 338"/>
                  <a:gd name="T3" fmla="*/ 0 h 292"/>
                  <a:gd name="T4" fmla="*/ 106 w 338"/>
                  <a:gd name="T5" fmla="*/ 54 h 292"/>
                  <a:gd name="T6" fmla="*/ 285 w 338"/>
                  <a:gd name="T7" fmla="*/ 54 h 292"/>
                  <a:gd name="T8" fmla="*/ 285 w 338"/>
                  <a:gd name="T9" fmla="*/ 80 h 292"/>
                  <a:gd name="T10" fmla="*/ 159 w 338"/>
                  <a:gd name="T11" fmla="*/ 80 h 292"/>
                  <a:gd name="T12" fmla="*/ 194 w 338"/>
                  <a:gd name="T13" fmla="*/ 98 h 292"/>
                  <a:gd name="T14" fmla="*/ 226 w 338"/>
                  <a:gd name="T15" fmla="*/ 133 h 292"/>
                  <a:gd name="T16" fmla="*/ 285 w 338"/>
                  <a:gd name="T17" fmla="*/ 133 h 292"/>
                  <a:gd name="T18" fmla="*/ 285 w 338"/>
                  <a:gd name="T19" fmla="*/ 160 h 292"/>
                  <a:gd name="T20" fmla="*/ 232 w 338"/>
                  <a:gd name="T21" fmla="*/ 160 h 292"/>
                  <a:gd name="T22" fmla="*/ 232 w 338"/>
                  <a:gd name="T23" fmla="*/ 292 h 292"/>
                  <a:gd name="T24" fmla="*/ 312 w 338"/>
                  <a:gd name="T25" fmla="*/ 292 h 292"/>
                  <a:gd name="T26" fmla="*/ 338 w 338"/>
                  <a:gd name="T27" fmla="*/ 266 h 292"/>
                  <a:gd name="T28" fmla="*/ 338 w 338"/>
                  <a:gd name="T29" fmla="*/ 27 h 292"/>
                  <a:gd name="T30" fmla="*/ 312 w 338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8" h="292">
                    <a:moveTo>
                      <a:pt x="3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285" y="54"/>
                      <a:pt x="285" y="54"/>
                      <a:pt x="285" y="54"/>
                    </a:cubicBezTo>
                    <a:cubicBezTo>
                      <a:pt x="285" y="80"/>
                      <a:pt x="285" y="80"/>
                      <a:pt x="285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208" y="105"/>
                      <a:pt x="220" y="118"/>
                      <a:pt x="226" y="133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5" y="160"/>
                      <a:pt x="285" y="160"/>
                      <a:pt x="285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292"/>
                      <a:pt x="232" y="292"/>
                      <a:pt x="232" y="292"/>
                    </a:cubicBezTo>
                    <a:cubicBezTo>
                      <a:pt x="312" y="292"/>
                      <a:pt x="312" y="292"/>
                      <a:pt x="312" y="292"/>
                    </a:cubicBezTo>
                    <a:cubicBezTo>
                      <a:pt x="326" y="292"/>
                      <a:pt x="338" y="280"/>
                      <a:pt x="338" y="266"/>
                    </a:cubicBezTo>
                    <a:cubicBezTo>
                      <a:pt x="338" y="27"/>
                      <a:pt x="338" y="27"/>
                      <a:pt x="338" y="27"/>
                    </a:cubicBezTo>
                    <a:cubicBezTo>
                      <a:pt x="338" y="12"/>
                      <a:pt x="326" y="0"/>
                      <a:pt x="3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0"/>
              <p:cNvSpPr>
                <a:spLocks noEditPoints="1"/>
              </p:cNvSpPr>
              <p:nvPr/>
            </p:nvSpPr>
            <p:spPr bwMode="auto">
              <a:xfrm>
                <a:off x="1989375" y="-153714"/>
                <a:ext cx="301018" cy="461369"/>
              </a:xfrm>
              <a:custGeom>
                <a:avLst/>
                <a:gdLst>
                  <a:gd name="T0" fmla="*/ 241 w 265"/>
                  <a:gd name="T1" fmla="*/ 111 h 406"/>
                  <a:gd name="T2" fmla="*/ 23 w 265"/>
                  <a:gd name="T3" fmla="*/ 2 h 406"/>
                  <a:gd name="T4" fmla="*/ 14 w 265"/>
                  <a:gd name="T5" fmla="*/ 0 h 406"/>
                  <a:gd name="T6" fmla="*/ 0 w 265"/>
                  <a:gd name="T7" fmla="*/ 17 h 406"/>
                  <a:gd name="T8" fmla="*/ 0 w 265"/>
                  <a:gd name="T9" fmla="*/ 256 h 406"/>
                  <a:gd name="T10" fmla="*/ 23 w 265"/>
                  <a:gd name="T11" fmla="*/ 294 h 406"/>
                  <a:gd name="T12" fmla="*/ 241 w 265"/>
                  <a:gd name="T13" fmla="*/ 403 h 406"/>
                  <a:gd name="T14" fmla="*/ 251 w 265"/>
                  <a:gd name="T15" fmla="*/ 406 h 406"/>
                  <a:gd name="T16" fmla="*/ 265 w 265"/>
                  <a:gd name="T17" fmla="*/ 388 h 406"/>
                  <a:gd name="T18" fmla="*/ 265 w 265"/>
                  <a:gd name="T19" fmla="*/ 150 h 406"/>
                  <a:gd name="T20" fmla="*/ 241 w 265"/>
                  <a:gd name="T21" fmla="*/ 111 h 406"/>
                  <a:gd name="T22" fmla="*/ 185 w 265"/>
                  <a:gd name="T23" fmla="*/ 282 h 406"/>
                  <a:gd name="T24" fmla="*/ 159 w 265"/>
                  <a:gd name="T25" fmla="*/ 242 h 406"/>
                  <a:gd name="T26" fmla="*/ 185 w 265"/>
                  <a:gd name="T27" fmla="*/ 203 h 406"/>
                  <a:gd name="T28" fmla="*/ 212 w 265"/>
                  <a:gd name="T29" fmla="*/ 242 h 406"/>
                  <a:gd name="T30" fmla="*/ 185 w 265"/>
                  <a:gd name="T31" fmla="*/ 28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5" h="406">
                    <a:moveTo>
                      <a:pt x="241" y="111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0" y="1"/>
                      <a:pt x="17" y="0"/>
                      <a:pt x="14" y="0"/>
                    </a:cubicBezTo>
                    <a:cubicBezTo>
                      <a:pt x="5" y="0"/>
                      <a:pt x="0" y="6"/>
                      <a:pt x="0" y="1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70"/>
                      <a:pt x="10" y="288"/>
                      <a:pt x="23" y="294"/>
                    </a:cubicBezTo>
                    <a:cubicBezTo>
                      <a:pt x="241" y="403"/>
                      <a:pt x="241" y="403"/>
                      <a:pt x="241" y="403"/>
                    </a:cubicBezTo>
                    <a:cubicBezTo>
                      <a:pt x="244" y="405"/>
                      <a:pt x="248" y="406"/>
                      <a:pt x="251" y="406"/>
                    </a:cubicBezTo>
                    <a:cubicBezTo>
                      <a:pt x="259" y="406"/>
                      <a:pt x="265" y="399"/>
                      <a:pt x="265" y="388"/>
                    </a:cubicBezTo>
                    <a:cubicBezTo>
                      <a:pt x="265" y="150"/>
                      <a:pt x="265" y="150"/>
                      <a:pt x="265" y="150"/>
                    </a:cubicBezTo>
                    <a:cubicBezTo>
                      <a:pt x="265" y="135"/>
                      <a:pt x="254" y="118"/>
                      <a:pt x="241" y="111"/>
                    </a:cubicBezTo>
                    <a:close/>
                    <a:moveTo>
                      <a:pt x="185" y="282"/>
                    </a:moveTo>
                    <a:cubicBezTo>
                      <a:pt x="171" y="282"/>
                      <a:pt x="159" y="264"/>
                      <a:pt x="159" y="242"/>
                    </a:cubicBezTo>
                    <a:cubicBezTo>
                      <a:pt x="159" y="220"/>
                      <a:pt x="171" y="203"/>
                      <a:pt x="185" y="203"/>
                    </a:cubicBezTo>
                    <a:cubicBezTo>
                      <a:pt x="200" y="203"/>
                      <a:pt x="212" y="220"/>
                      <a:pt x="212" y="242"/>
                    </a:cubicBezTo>
                    <a:cubicBezTo>
                      <a:pt x="212" y="264"/>
                      <a:pt x="200" y="282"/>
                      <a:pt x="185" y="2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" name="Group 6"/>
          <p:cNvGrpSpPr/>
          <p:nvPr/>
        </p:nvGrpSpPr>
        <p:grpSpPr>
          <a:xfrm>
            <a:off x="3646597" y="2988355"/>
            <a:ext cx="1905000" cy="1905000"/>
            <a:chOff x="4736497" y="0"/>
            <a:chExt cx="1905000" cy="1905000"/>
          </a:xfrm>
        </p:grpSpPr>
        <p:sp>
          <p:nvSpPr>
            <p:cNvPr id="39" name="Rectangle 38"/>
            <p:cNvSpPr/>
            <p:nvPr/>
          </p:nvSpPr>
          <p:spPr>
            <a:xfrm>
              <a:off x="4736497" y="0"/>
              <a:ext cx="1905000" cy="190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368116" y="508189"/>
              <a:ext cx="651208" cy="806695"/>
            </a:xfrm>
            <a:custGeom>
              <a:avLst/>
              <a:gdLst>
                <a:gd name="T0" fmla="*/ 1 w 329"/>
                <a:gd name="T1" fmla="*/ 248 h 408"/>
                <a:gd name="T2" fmla="*/ 32 w 329"/>
                <a:gd name="T3" fmla="*/ 223 h 408"/>
                <a:gd name="T4" fmla="*/ 75 w 329"/>
                <a:gd name="T5" fmla="*/ 227 h 408"/>
                <a:gd name="T6" fmla="*/ 75 w 329"/>
                <a:gd name="T7" fmla="*/ 226 h 408"/>
                <a:gd name="T8" fmla="*/ 41 w 329"/>
                <a:gd name="T9" fmla="*/ 222 h 408"/>
                <a:gd name="T10" fmla="*/ 19 w 329"/>
                <a:gd name="T11" fmla="*/ 191 h 408"/>
                <a:gd name="T12" fmla="*/ 47 w 329"/>
                <a:gd name="T13" fmla="*/ 166 h 408"/>
                <a:gd name="T14" fmla="*/ 160 w 329"/>
                <a:gd name="T15" fmla="*/ 177 h 408"/>
                <a:gd name="T16" fmla="*/ 176 w 329"/>
                <a:gd name="T17" fmla="*/ 177 h 408"/>
                <a:gd name="T18" fmla="*/ 170 w 329"/>
                <a:gd name="T19" fmla="*/ 83 h 408"/>
                <a:gd name="T20" fmla="*/ 235 w 329"/>
                <a:gd name="T21" fmla="*/ 31 h 408"/>
                <a:gd name="T22" fmla="*/ 238 w 329"/>
                <a:gd name="T23" fmla="*/ 113 h 408"/>
                <a:gd name="T24" fmla="*/ 295 w 329"/>
                <a:gd name="T25" fmla="*/ 230 h 408"/>
                <a:gd name="T26" fmla="*/ 329 w 329"/>
                <a:gd name="T27" fmla="*/ 247 h 408"/>
                <a:gd name="T28" fmla="*/ 329 w 329"/>
                <a:gd name="T29" fmla="*/ 389 h 408"/>
                <a:gd name="T30" fmla="*/ 195 w 329"/>
                <a:gd name="T31" fmla="*/ 408 h 408"/>
                <a:gd name="T32" fmla="*/ 111 w 329"/>
                <a:gd name="T33" fmla="*/ 399 h 408"/>
                <a:gd name="T34" fmla="*/ 41 w 329"/>
                <a:gd name="T35" fmla="*/ 392 h 408"/>
                <a:gd name="T36" fmla="*/ 22 w 329"/>
                <a:gd name="T37" fmla="*/ 361 h 408"/>
                <a:gd name="T38" fmla="*/ 39 w 329"/>
                <a:gd name="T39" fmla="*/ 336 h 408"/>
                <a:gd name="T40" fmla="*/ 30 w 329"/>
                <a:gd name="T41" fmla="*/ 336 h 408"/>
                <a:gd name="T42" fmla="*/ 8 w 329"/>
                <a:gd name="T43" fmla="*/ 305 h 408"/>
                <a:gd name="T44" fmla="*/ 30 w 329"/>
                <a:gd name="T45" fmla="*/ 280 h 408"/>
                <a:gd name="T46" fmla="*/ 27 w 329"/>
                <a:gd name="T47" fmla="*/ 279 h 408"/>
                <a:gd name="T48" fmla="*/ 1 w 329"/>
                <a:gd name="T49" fmla="*/ 24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9" h="408">
                  <a:moveTo>
                    <a:pt x="1" y="248"/>
                  </a:moveTo>
                  <a:cubicBezTo>
                    <a:pt x="3" y="232"/>
                    <a:pt x="17" y="221"/>
                    <a:pt x="32" y="223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41" y="222"/>
                    <a:pt x="41" y="222"/>
                    <a:pt x="41" y="222"/>
                  </a:cubicBezTo>
                  <a:cubicBezTo>
                    <a:pt x="28" y="221"/>
                    <a:pt x="18" y="207"/>
                    <a:pt x="19" y="191"/>
                  </a:cubicBezTo>
                  <a:cubicBezTo>
                    <a:pt x="21" y="176"/>
                    <a:pt x="33" y="164"/>
                    <a:pt x="47" y="166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76" y="177"/>
                    <a:pt x="152" y="167"/>
                    <a:pt x="170" y="83"/>
                  </a:cubicBezTo>
                  <a:cubicBezTo>
                    <a:pt x="188" y="0"/>
                    <a:pt x="235" y="31"/>
                    <a:pt x="235" y="31"/>
                  </a:cubicBezTo>
                  <a:cubicBezTo>
                    <a:pt x="235" y="31"/>
                    <a:pt x="235" y="102"/>
                    <a:pt x="238" y="113"/>
                  </a:cubicBezTo>
                  <a:cubicBezTo>
                    <a:pt x="240" y="123"/>
                    <a:pt x="295" y="230"/>
                    <a:pt x="295" y="230"/>
                  </a:cubicBezTo>
                  <a:cubicBezTo>
                    <a:pt x="295" y="235"/>
                    <a:pt x="329" y="241"/>
                    <a:pt x="329" y="247"/>
                  </a:cubicBezTo>
                  <a:cubicBezTo>
                    <a:pt x="329" y="296"/>
                    <a:pt x="329" y="338"/>
                    <a:pt x="329" y="389"/>
                  </a:cubicBezTo>
                  <a:cubicBezTo>
                    <a:pt x="293" y="379"/>
                    <a:pt x="273" y="408"/>
                    <a:pt x="195" y="408"/>
                  </a:cubicBezTo>
                  <a:cubicBezTo>
                    <a:pt x="170" y="408"/>
                    <a:pt x="138" y="403"/>
                    <a:pt x="111" y="399"/>
                  </a:cubicBezTo>
                  <a:cubicBezTo>
                    <a:pt x="41" y="392"/>
                    <a:pt x="41" y="392"/>
                    <a:pt x="41" y="392"/>
                  </a:cubicBezTo>
                  <a:cubicBezTo>
                    <a:pt x="29" y="391"/>
                    <a:pt x="20" y="377"/>
                    <a:pt x="22" y="361"/>
                  </a:cubicBezTo>
                  <a:cubicBezTo>
                    <a:pt x="23" y="349"/>
                    <a:pt x="30" y="340"/>
                    <a:pt x="39" y="336"/>
                  </a:cubicBezTo>
                  <a:cubicBezTo>
                    <a:pt x="30" y="336"/>
                    <a:pt x="30" y="336"/>
                    <a:pt x="30" y="336"/>
                  </a:cubicBezTo>
                  <a:cubicBezTo>
                    <a:pt x="16" y="334"/>
                    <a:pt x="6" y="320"/>
                    <a:pt x="8" y="305"/>
                  </a:cubicBezTo>
                  <a:cubicBezTo>
                    <a:pt x="9" y="291"/>
                    <a:pt x="19" y="281"/>
                    <a:pt x="30" y="280"/>
                  </a:cubicBezTo>
                  <a:cubicBezTo>
                    <a:pt x="27" y="279"/>
                    <a:pt x="27" y="279"/>
                    <a:pt x="27" y="279"/>
                  </a:cubicBezTo>
                  <a:cubicBezTo>
                    <a:pt x="11" y="278"/>
                    <a:pt x="0" y="264"/>
                    <a:pt x="1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 rot="874655">
            <a:off x="5292047" y="3083705"/>
            <a:ext cx="1905000" cy="1905000"/>
            <a:chOff x="6254855" y="2495803"/>
            <a:chExt cx="1905000" cy="1905000"/>
          </a:xfrm>
        </p:grpSpPr>
        <p:sp>
          <p:nvSpPr>
            <p:cNvPr id="42" name="Rectangle 41"/>
            <p:cNvSpPr/>
            <p:nvPr/>
          </p:nvSpPr>
          <p:spPr>
            <a:xfrm>
              <a:off x="6254855" y="2495803"/>
              <a:ext cx="1905000" cy="1905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6" name="Group 30"/>
            <p:cNvGrpSpPr/>
            <p:nvPr/>
          </p:nvGrpSpPr>
          <p:grpSpPr>
            <a:xfrm>
              <a:off x="6884946" y="3011171"/>
              <a:ext cx="679293" cy="777553"/>
              <a:chOff x="512850" y="1020112"/>
              <a:chExt cx="421521" cy="482494"/>
            </a:xfrm>
            <a:solidFill>
              <a:schemeClr val="bg1"/>
            </a:solidFill>
          </p:grpSpPr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603587" y="1020112"/>
                <a:ext cx="241007" cy="120023"/>
              </a:xfrm>
              <a:custGeom>
                <a:avLst/>
                <a:gdLst>
                  <a:gd name="T0" fmla="*/ 212 w 212"/>
                  <a:gd name="T1" fmla="*/ 53 h 106"/>
                  <a:gd name="T2" fmla="*/ 159 w 212"/>
                  <a:gd name="T3" fmla="*/ 53 h 106"/>
                  <a:gd name="T4" fmla="*/ 106 w 212"/>
                  <a:gd name="T5" fmla="*/ 0 h 106"/>
                  <a:gd name="T6" fmla="*/ 53 w 212"/>
                  <a:gd name="T7" fmla="*/ 53 h 106"/>
                  <a:gd name="T8" fmla="*/ 0 w 212"/>
                  <a:gd name="T9" fmla="*/ 53 h 106"/>
                  <a:gd name="T10" fmla="*/ 0 w 212"/>
                  <a:gd name="T11" fmla="*/ 106 h 106"/>
                  <a:gd name="T12" fmla="*/ 212 w 212"/>
                  <a:gd name="T13" fmla="*/ 106 h 106"/>
                  <a:gd name="T14" fmla="*/ 212 w 212"/>
                  <a:gd name="T15" fmla="*/ 53 h 106"/>
                  <a:gd name="T16" fmla="*/ 106 w 212"/>
                  <a:gd name="T17" fmla="*/ 80 h 106"/>
                  <a:gd name="T18" fmla="*/ 79 w 212"/>
                  <a:gd name="T19" fmla="*/ 53 h 106"/>
                  <a:gd name="T20" fmla="*/ 106 w 212"/>
                  <a:gd name="T21" fmla="*/ 27 h 106"/>
                  <a:gd name="T22" fmla="*/ 132 w 212"/>
                  <a:gd name="T23" fmla="*/ 53 h 106"/>
                  <a:gd name="T24" fmla="*/ 106 w 212"/>
                  <a:gd name="T25" fmla="*/ 8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106">
                    <a:moveTo>
                      <a:pt x="212" y="53"/>
                    </a:moveTo>
                    <a:cubicBezTo>
                      <a:pt x="159" y="53"/>
                      <a:pt x="159" y="53"/>
                      <a:pt x="159" y="53"/>
                    </a:cubicBezTo>
                    <a:cubicBezTo>
                      <a:pt x="159" y="24"/>
                      <a:pt x="135" y="0"/>
                      <a:pt x="106" y="0"/>
                    </a:cubicBezTo>
                    <a:cubicBezTo>
                      <a:pt x="76" y="0"/>
                      <a:pt x="53" y="24"/>
                      <a:pt x="53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212" y="106"/>
                      <a:pt x="212" y="106"/>
                      <a:pt x="212" y="106"/>
                    </a:cubicBezTo>
                    <a:lnTo>
                      <a:pt x="212" y="53"/>
                    </a:lnTo>
                    <a:close/>
                    <a:moveTo>
                      <a:pt x="106" y="80"/>
                    </a:moveTo>
                    <a:cubicBezTo>
                      <a:pt x="91" y="80"/>
                      <a:pt x="79" y="68"/>
                      <a:pt x="79" y="53"/>
                    </a:cubicBezTo>
                    <a:cubicBezTo>
                      <a:pt x="79" y="39"/>
                      <a:pt x="91" y="27"/>
                      <a:pt x="106" y="27"/>
                    </a:cubicBezTo>
                    <a:cubicBezTo>
                      <a:pt x="120" y="27"/>
                      <a:pt x="132" y="39"/>
                      <a:pt x="132" y="53"/>
                    </a:cubicBezTo>
                    <a:cubicBezTo>
                      <a:pt x="132" y="68"/>
                      <a:pt x="120" y="80"/>
                      <a:pt x="10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512850" y="1080124"/>
                <a:ext cx="421521" cy="422482"/>
              </a:xfrm>
              <a:custGeom>
                <a:avLst/>
                <a:gdLst>
                  <a:gd name="T0" fmla="*/ 752 w 878"/>
                  <a:gd name="T1" fmla="*/ 0 h 880"/>
                  <a:gd name="T2" fmla="*/ 752 w 878"/>
                  <a:gd name="T3" fmla="*/ 189 h 880"/>
                  <a:gd name="T4" fmla="*/ 125 w 878"/>
                  <a:gd name="T5" fmla="*/ 189 h 880"/>
                  <a:gd name="T6" fmla="*/ 125 w 878"/>
                  <a:gd name="T7" fmla="*/ 0 h 880"/>
                  <a:gd name="T8" fmla="*/ 0 w 878"/>
                  <a:gd name="T9" fmla="*/ 0 h 880"/>
                  <a:gd name="T10" fmla="*/ 0 w 878"/>
                  <a:gd name="T11" fmla="*/ 880 h 880"/>
                  <a:gd name="T12" fmla="*/ 878 w 878"/>
                  <a:gd name="T13" fmla="*/ 880 h 880"/>
                  <a:gd name="T14" fmla="*/ 878 w 878"/>
                  <a:gd name="T15" fmla="*/ 0 h 880"/>
                  <a:gd name="T16" fmla="*/ 752 w 878"/>
                  <a:gd name="T17" fmla="*/ 0 h 880"/>
                  <a:gd name="T18" fmla="*/ 409 w 878"/>
                  <a:gd name="T19" fmla="*/ 745 h 880"/>
                  <a:gd name="T20" fmla="*/ 366 w 878"/>
                  <a:gd name="T21" fmla="*/ 700 h 880"/>
                  <a:gd name="T22" fmla="*/ 189 w 878"/>
                  <a:gd name="T23" fmla="*/ 523 h 880"/>
                  <a:gd name="T24" fmla="*/ 276 w 878"/>
                  <a:gd name="T25" fmla="*/ 435 h 880"/>
                  <a:gd name="T26" fmla="*/ 409 w 878"/>
                  <a:gd name="T27" fmla="*/ 568 h 880"/>
                  <a:gd name="T28" fmla="*/ 662 w 878"/>
                  <a:gd name="T29" fmla="*/ 315 h 880"/>
                  <a:gd name="T30" fmla="*/ 752 w 878"/>
                  <a:gd name="T31" fmla="*/ 402 h 880"/>
                  <a:gd name="T32" fmla="*/ 409 w 878"/>
                  <a:gd name="T33" fmla="*/ 745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8" h="880">
                    <a:moveTo>
                      <a:pt x="752" y="0"/>
                    </a:moveTo>
                    <a:lnTo>
                      <a:pt x="752" y="189"/>
                    </a:lnTo>
                    <a:lnTo>
                      <a:pt x="125" y="189"/>
                    </a:lnTo>
                    <a:lnTo>
                      <a:pt x="125" y="0"/>
                    </a:lnTo>
                    <a:lnTo>
                      <a:pt x="0" y="0"/>
                    </a:lnTo>
                    <a:lnTo>
                      <a:pt x="0" y="880"/>
                    </a:lnTo>
                    <a:lnTo>
                      <a:pt x="878" y="880"/>
                    </a:lnTo>
                    <a:lnTo>
                      <a:pt x="878" y="0"/>
                    </a:lnTo>
                    <a:lnTo>
                      <a:pt x="752" y="0"/>
                    </a:lnTo>
                    <a:close/>
                    <a:moveTo>
                      <a:pt x="409" y="745"/>
                    </a:moveTo>
                    <a:lnTo>
                      <a:pt x="366" y="700"/>
                    </a:lnTo>
                    <a:lnTo>
                      <a:pt x="189" y="523"/>
                    </a:lnTo>
                    <a:lnTo>
                      <a:pt x="276" y="435"/>
                    </a:lnTo>
                    <a:lnTo>
                      <a:pt x="409" y="568"/>
                    </a:lnTo>
                    <a:lnTo>
                      <a:pt x="662" y="315"/>
                    </a:lnTo>
                    <a:lnTo>
                      <a:pt x="752" y="402"/>
                    </a:lnTo>
                    <a:lnTo>
                      <a:pt x="409" y="7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7" name="Group 5"/>
          <p:cNvGrpSpPr/>
          <p:nvPr/>
        </p:nvGrpSpPr>
        <p:grpSpPr>
          <a:xfrm rot="20857387">
            <a:off x="6818869" y="2988355"/>
            <a:ext cx="1905000" cy="1905000"/>
            <a:chOff x="6753379" y="0"/>
            <a:chExt cx="1905000" cy="1905000"/>
          </a:xfrm>
        </p:grpSpPr>
        <p:sp>
          <p:nvSpPr>
            <p:cNvPr id="40" name="Rectangle 39"/>
            <p:cNvSpPr/>
            <p:nvPr/>
          </p:nvSpPr>
          <p:spPr>
            <a:xfrm>
              <a:off x="6753379" y="0"/>
              <a:ext cx="1905000" cy="190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" name="Group 29"/>
            <p:cNvGrpSpPr/>
            <p:nvPr/>
          </p:nvGrpSpPr>
          <p:grpSpPr>
            <a:xfrm>
              <a:off x="7415237" y="642112"/>
              <a:ext cx="581283" cy="620776"/>
              <a:chOff x="1174898" y="640359"/>
              <a:chExt cx="452247" cy="482973"/>
            </a:xfrm>
            <a:solidFill>
              <a:schemeClr val="bg1"/>
            </a:solidFill>
          </p:grpSpPr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174898" y="640359"/>
                <a:ext cx="452247" cy="482973"/>
              </a:xfrm>
              <a:custGeom>
                <a:avLst/>
                <a:gdLst>
                  <a:gd name="T0" fmla="*/ 372 w 398"/>
                  <a:gd name="T1" fmla="*/ 0 h 425"/>
                  <a:gd name="T2" fmla="*/ 27 w 398"/>
                  <a:gd name="T3" fmla="*/ 0 h 425"/>
                  <a:gd name="T4" fmla="*/ 0 w 398"/>
                  <a:gd name="T5" fmla="*/ 27 h 425"/>
                  <a:gd name="T6" fmla="*/ 0 w 398"/>
                  <a:gd name="T7" fmla="*/ 372 h 425"/>
                  <a:gd name="T8" fmla="*/ 27 w 398"/>
                  <a:gd name="T9" fmla="*/ 398 h 425"/>
                  <a:gd name="T10" fmla="*/ 53 w 398"/>
                  <a:gd name="T11" fmla="*/ 398 h 425"/>
                  <a:gd name="T12" fmla="*/ 80 w 398"/>
                  <a:gd name="T13" fmla="*/ 425 h 425"/>
                  <a:gd name="T14" fmla="*/ 106 w 398"/>
                  <a:gd name="T15" fmla="*/ 398 h 425"/>
                  <a:gd name="T16" fmla="*/ 292 w 398"/>
                  <a:gd name="T17" fmla="*/ 398 h 425"/>
                  <a:gd name="T18" fmla="*/ 319 w 398"/>
                  <a:gd name="T19" fmla="*/ 425 h 425"/>
                  <a:gd name="T20" fmla="*/ 345 w 398"/>
                  <a:gd name="T21" fmla="*/ 398 h 425"/>
                  <a:gd name="T22" fmla="*/ 372 w 398"/>
                  <a:gd name="T23" fmla="*/ 398 h 425"/>
                  <a:gd name="T24" fmla="*/ 398 w 398"/>
                  <a:gd name="T25" fmla="*/ 372 h 425"/>
                  <a:gd name="T26" fmla="*/ 398 w 398"/>
                  <a:gd name="T27" fmla="*/ 27 h 425"/>
                  <a:gd name="T28" fmla="*/ 372 w 398"/>
                  <a:gd name="T29" fmla="*/ 0 h 425"/>
                  <a:gd name="T30" fmla="*/ 345 w 398"/>
                  <a:gd name="T31" fmla="*/ 345 h 425"/>
                  <a:gd name="T32" fmla="*/ 53 w 398"/>
                  <a:gd name="T33" fmla="*/ 345 h 425"/>
                  <a:gd name="T34" fmla="*/ 53 w 398"/>
                  <a:gd name="T35" fmla="*/ 213 h 425"/>
                  <a:gd name="T36" fmla="*/ 345 w 398"/>
                  <a:gd name="T37" fmla="*/ 213 h 425"/>
                  <a:gd name="T38" fmla="*/ 345 w 398"/>
                  <a:gd name="T39" fmla="*/ 345 h 425"/>
                  <a:gd name="T40" fmla="*/ 345 w 398"/>
                  <a:gd name="T41" fmla="*/ 186 h 425"/>
                  <a:gd name="T42" fmla="*/ 53 w 398"/>
                  <a:gd name="T43" fmla="*/ 186 h 425"/>
                  <a:gd name="T44" fmla="*/ 53 w 398"/>
                  <a:gd name="T45" fmla="*/ 53 h 425"/>
                  <a:gd name="T46" fmla="*/ 345 w 398"/>
                  <a:gd name="T47" fmla="*/ 53 h 425"/>
                  <a:gd name="T48" fmla="*/ 345 w 398"/>
                  <a:gd name="T49" fmla="*/ 186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8" h="425">
                    <a:moveTo>
                      <a:pt x="37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86"/>
                      <a:pt x="12" y="398"/>
                      <a:pt x="27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413"/>
                      <a:pt x="65" y="425"/>
                      <a:pt x="80" y="425"/>
                    </a:cubicBezTo>
                    <a:cubicBezTo>
                      <a:pt x="94" y="425"/>
                      <a:pt x="106" y="413"/>
                      <a:pt x="106" y="398"/>
                    </a:cubicBezTo>
                    <a:cubicBezTo>
                      <a:pt x="292" y="398"/>
                      <a:pt x="292" y="398"/>
                      <a:pt x="292" y="398"/>
                    </a:cubicBezTo>
                    <a:cubicBezTo>
                      <a:pt x="292" y="413"/>
                      <a:pt x="304" y="425"/>
                      <a:pt x="319" y="425"/>
                    </a:cubicBezTo>
                    <a:cubicBezTo>
                      <a:pt x="333" y="425"/>
                      <a:pt x="345" y="413"/>
                      <a:pt x="345" y="398"/>
                    </a:cubicBezTo>
                    <a:cubicBezTo>
                      <a:pt x="372" y="398"/>
                      <a:pt x="372" y="398"/>
                      <a:pt x="372" y="398"/>
                    </a:cubicBezTo>
                    <a:cubicBezTo>
                      <a:pt x="386" y="398"/>
                      <a:pt x="398" y="386"/>
                      <a:pt x="398" y="372"/>
                    </a:cubicBezTo>
                    <a:cubicBezTo>
                      <a:pt x="398" y="27"/>
                      <a:pt x="398" y="27"/>
                      <a:pt x="398" y="27"/>
                    </a:cubicBezTo>
                    <a:cubicBezTo>
                      <a:pt x="398" y="12"/>
                      <a:pt x="386" y="0"/>
                      <a:pt x="372" y="0"/>
                    </a:cubicBezTo>
                    <a:close/>
                    <a:moveTo>
                      <a:pt x="345" y="345"/>
                    </a:moveTo>
                    <a:cubicBezTo>
                      <a:pt x="53" y="345"/>
                      <a:pt x="53" y="345"/>
                      <a:pt x="53" y="345"/>
                    </a:cubicBezTo>
                    <a:cubicBezTo>
                      <a:pt x="53" y="213"/>
                      <a:pt x="53" y="213"/>
                      <a:pt x="53" y="213"/>
                    </a:cubicBezTo>
                    <a:cubicBezTo>
                      <a:pt x="345" y="213"/>
                      <a:pt x="345" y="213"/>
                      <a:pt x="345" y="213"/>
                    </a:cubicBezTo>
                    <a:lnTo>
                      <a:pt x="345" y="345"/>
                    </a:lnTo>
                    <a:close/>
                    <a:moveTo>
                      <a:pt x="345" y="186"/>
                    </a:moveTo>
                    <a:cubicBezTo>
                      <a:pt x="53" y="186"/>
                      <a:pt x="53" y="186"/>
                      <a:pt x="53" y="186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345" y="53"/>
                      <a:pt x="345" y="53"/>
                      <a:pt x="345" y="53"/>
                    </a:cubicBezTo>
                    <a:lnTo>
                      <a:pt x="345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16"/>
              <p:cNvSpPr>
                <a:spLocks noEditPoints="1"/>
              </p:cNvSpPr>
              <p:nvPr/>
            </p:nvSpPr>
            <p:spPr bwMode="auto">
              <a:xfrm>
                <a:off x="1266115" y="912091"/>
                <a:ext cx="271732" cy="90738"/>
              </a:xfrm>
              <a:custGeom>
                <a:avLst/>
                <a:gdLst>
                  <a:gd name="T0" fmla="*/ 566 w 566"/>
                  <a:gd name="T1" fmla="*/ 0 h 189"/>
                  <a:gd name="T2" fmla="*/ 0 w 566"/>
                  <a:gd name="T3" fmla="*/ 0 h 189"/>
                  <a:gd name="T4" fmla="*/ 0 w 566"/>
                  <a:gd name="T5" fmla="*/ 189 h 189"/>
                  <a:gd name="T6" fmla="*/ 566 w 566"/>
                  <a:gd name="T7" fmla="*/ 189 h 189"/>
                  <a:gd name="T8" fmla="*/ 566 w 566"/>
                  <a:gd name="T9" fmla="*/ 0 h 189"/>
                  <a:gd name="T10" fmla="*/ 376 w 566"/>
                  <a:gd name="T11" fmla="*/ 125 h 189"/>
                  <a:gd name="T12" fmla="*/ 187 w 566"/>
                  <a:gd name="T13" fmla="*/ 125 h 189"/>
                  <a:gd name="T14" fmla="*/ 187 w 566"/>
                  <a:gd name="T15" fmla="*/ 64 h 189"/>
                  <a:gd name="T16" fmla="*/ 376 w 566"/>
                  <a:gd name="T17" fmla="*/ 64 h 189"/>
                  <a:gd name="T18" fmla="*/ 376 w 566"/>
                  <a:gd name="T19" fmla="*/ 12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6" h="189">
                    <a:moveTo>
                      <a:pt x="566" y="0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566" y="189"/>
                    </a:lnTo>
                    <a:lnTo>
                      <a:pt x="566" y="0"/>
                    </a:lnTo>
                    <a:close/>
                    <a:moveTo>
                      <a:pt x="376" y="125"/>
                    </a:moveTo>
                    <a:lnTo>
                      <a:pt x="187" y="125"/>
                    </a:lnTo>
                    <a:lnTo>
                      <a:pt x="187" y="64"/>
                    </a:lnTo>
                    <a:lnTo>
                      <a:pt x="376" y="64"/>
                    </a:lnTo>
                    <a:lnTo>
                      <a:pt x="376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1266115" y="731096"/>
                <a:ext cx="271732" cy="91218"/>
              </a:xfrm>
              <a:custGeom>
                <a:avLst/>
                <a:gdLst>
                  <a:gd name="T0" fmla="*/ 566 w 566"/>
                  <a:gd name="T1" fmla="*/ 0 h 190"/>
                  <a:gd name="T2" fmla="*/ 0 w 566"/>
                  <a:gd name="T3" fmla="*/ 0 h 190"/>
                  <a:gd name="T4" fmla="*/ 0 w 566"/>
                  <a:gd name="T5" fmla="*/ 190 h 190"/>
                  <a:gd name="T6" fmla="*/ 566 w 566"/>
                  <a:gd name="T7" fmla="*/ 190 h 190"/>
                  <a:gd name="T8" fmla="*/ 566 w 566"/>
                  <a:gd name="T9" fmla="*/ 0 h 190"/>
                  <a:gd name="T10" fmla="*/ 376 w 566"/>
                  <a:gd name="T11" fmla="*/ 126 h 190"/>
                  <a:gd name="T12" fmla="*/ 187 w 566"/>
                  <a:gd name="T13" fmla="*/ 126 h 190"/>
                  <a:gd name="T14" fmla="*/ 187 w 566"/>
                  <a:gd name="T15" fmla="*/ 62 h 190"/>
                  <a:gd name="T16" fmla="*/ 376 w 566"/>
                  <a:gd name="T17" fmla="*/ 62 h 190"/>
                  <a:gd name="T18" fmla="*/ 376 w 566"/>
                  <a:gd name="T19" fmla="*/ 12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6" h="190">
                    <a:moveTo>
                      <a:pt x="566" y="0"/>
                    </a:moveTo>
                    <a:lnTo>
                      <a:pt x="0" y="0"/>
                    </a:lnTo>
                    <a:lnTo>
                      <a:pt x="0" y="190"/>
                    </a:lnTo>
                    <a:lnTo>
                      <a:pt x="566" y="190"/>
                    </a:lnTo>
                    <a:lnTo>
                      <a:pt x="566" y="0"/>
                    </a:lnTo>
                    <a:close/>
                    <a:moveTo>
                      <a:pt x="376" y="126"/>
                    </a:moveTo>
                    <a:lnTo>
                      <a:pt x="187" y="126"/>
                    </a:lnTo>
                    <a:lnTo>
                      <a:pt x="187" y="62"/>
                    </a:lnTo>
                    <a:lnTo>
                      <a:pt x="376" y="62"/>
                    </a:lnTo>
                    <a:lnTo>
                      <a:pt x="376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Group 3"/>
          <p:cNvGrpSpPr/>
          <p:nvPr/>
        </p:nvGrpSpPr>
        <p:grpSpPr>
          <a:xfrm rot="20336507">
            <a:off x="8364172" y="3002152"/>
            <a:ext cx="1905000" cy="1905000"/>
            <a:chOff x="8746245" y="0"/>
            <a:chExt cx="1905000" cy="1905000"/>
          </a:xfrm>
        </p:grpSpPr>
        <p:sp>
          <p:nvSpPr>
            <p:cNvPr id="41" name="Rectangle 40"/>
            <p:cNvSpPr/>
            <p:nvPr/>
          </p:nvSpPr>
          <p:spPr>
            <a:xfrm>
              <a:off x="8746245" y="0"/>
              <a:ext cx="1905000" cy="1905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9386780" y="614715"/>
              <a:ext cx="630113" cy="671585"/>
            </a:xfrm>
            <a:custGeom>
              <a:avLst/>
              <a:gdLst>
                <a:gd name="T0" fmla="*/ 371 w 398"/>
                <a:gd name="T1" fmla="*/ 0 h 424"/>
                <a:gd name="T2" fmla="*/ 53 w 398"/>
                <a:gd name="T3" fmla="*/ 0 h 424"/>
                <a:gd name="T4" fmla="*/ 26 w 398"/>
                <a:gd name="T5" fmla="*/ 26 h 424"/>
                <a:gd name="T6" fmla="*/ 26 w 398"/>
                <a:gd name="T7" fmla="*/ 79 h 424"/>
                <a:gd name="T8" fmla="*/ 66 w 398"/>
                <a:gd name="T9" fmla="*/ 79 h 424"/>
                <a:gd name="T10" fmla="*/ 79 w 398"/>
                <a:gd name="T11" fmla="*/ 93 h 424"/>
                <a:gd name="T12" fmla="*/ 66 w 398"/>
                <a:gd name="T13" fmla="*/ 106 h 424"/>
                <a:gd name="T14" fmla="*/ 13 w 398"/>
                <a:gd name="T15" fmla="*/ 106 h 424"/>
                <a:gd name="T16" fmla="*/ 0 w 398"/>
                <a:gd name="T17" fmla="*/ 119 h 424"/>
                <a:gd name="T18" fmla="*/ 13 w 398"/>
                <a:gd name="T19" fmla="*/ 133 h 424"/>
                <a:gd name="T20" fmla="*/ 26 w 398"/>
                <a:gd name="T21" fmla="*/ 133 h 424"/>
                <a:gd name="T22" fmla="*/ 26 w 398"/>
                <a:gd name="T23" fmla="*/ 186 h 424"/>
                <a:gd name="T24" fmla="*/ 66 w 398"/>
                <a:gd name="T25" fmla="*/ 186 h 424"/>
                <a:gd name="T26" fmla="*/ 79 w 398"/>
                <a:gd name="T27" fmla="*/ 199 h 424"/>
                <a:gd name="T28" fmla="*/ 66 w 398"/>
                <a:gd name="T29" fmla="*/ 212 h 424"/>
                <a:gd name="T30" fmla="*/ 13 w 398"/>
                <a:gd name="T31" fmla="*/ 212 h 424"/>
                <a:gd name="T32" fmla="*/ 0 w 398"/>
                <a:gd name="T33" fmla="*/ 225 h 424"/>
                <a:gd name="T34" fmla="*/ 13 w 398"/>
                <a:gd name="T35" fmla="*/ 239 h 424"/>
                <a:gd name="T36" fmla="*/ 26 w 398"/>
                <a:gd name="T37" fmla="*/ 239 h 424"/>
                <a:gd name="T38" fmla="*/ 26 w 398"/>
                <a:gd name="T39" fmla="*/ 292 h 424"/>
                <a:gd name="T40" fmla="*/ 66 w 398"/>
                <a:gd name="T41" fmla="*/ 292 h 424"/>
                <a:gd name="T42" fmla="*/ 79 w 398"/>
                <a:gd name="T43" fmla="*/ 305 h 424"/>
                <a:gd name="T44" fmla="*/ 66 w 398"/>
                <a:gd name="T45" fmla="*/ 318 h 424"/>
                <a:gd name="T46" fmla="*/ 13 w 398"/>
                <a:gd name="T47" fmla="*/ 318 h 424"/>
                <a:gd name="T48" fmla="*/ 0 w 398"/>
                <a:gd name="T49" fmla="*/ 331 h 424"/>
                <a:gd name="T50" fmla="*/ 13 w 398"/>
                <a:gd name="T51" fmla="*/ 345 h 424"/>
                <a:gd name="T52" fmla="*/ 26 w 398"/>
                <a:gd name="T53" fmla="*/ 345 h 424"/>
                <a:gd name="T54" fmla="*/ 26 w 398"/>
                <a:gd name="T55" fmla="*/ 398 h 424"/>
                <a:gd name="T56" fmla="*/ 53 w 398"/>
                <a:gd name="T57" fmla="*/ 424 h 424"/>
                <a:gd name="T58" fmla="*/ 371 w 398"/>
                <a:gd name="T59" fmla="*/ 424 h 424"/>
                <a:gd name="T60" fmla="*/ 398 w 398"/>
                <a:gd name="T61" fmla="*/ 398 h 424"/>
                <a:gd name="T62" fmla="*/ 398 w 398"/>
                <a:gd name="T63" fmla="*/ 26 h 424"/>
                <a:gd name="T64" fmla="*/ 371 w 398"/>
                <a:gd name="T65" fmla="*/ 0 h 424"/>
                <a:gd name="T66" fmla="*/ 318 w 398"/>
                <a:gd name="T67" fmla="*/ 186 h 424"/>
                <a:gd name="T68" fmla="*/ 159 w 398"/>
                <a:gd name="T69" fmla="*/ 186 h 424"/>
                <a:gd name="T70" fmla="*/ 159 w 398"/>
                <a:gd name="T71" fmla="*/ 79 h 424"/>
                <a:gd name="T72" fmla="*/ 318 w 398"/>
                <a:gd name="T73" fmla="*/ 79 h 424"/>
                <a:gd name="T74" fmla="*/ 318 w 398"/>
                <a:gd name="T75" fmla="*/ 1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424">
                  <a:moveTo>
                    <a:pt x="37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38" y="0"/>
                    <a:pt x="26" y="12"/>
                    <a:pt x="26" y="2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4" y="79"/>
                    <a:pt x="79" y="85"/>
                    <a:pt x="79" y="93"/>
                  </a:cubicBezTo>
                  <a:cubicBezTo>
                    <a:pt x="79" y="100"/>
                    <a:pt x="74" y="106"/>
                    <a:pt x="66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6" y="106"/>
                    <a:pt x="0" y="112"/>
                    <a:pt x="0" y="119"/>
                  </a:cubicBezTo>
                  <a:cubicBezTo>
                    <a:pt x="0" y="127"/>
                    <a:pt x="6" y="133"/>
                    <a:pt x="13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86"/>
                    <a:pt x="26" y="186"/>
                    <a:pt x="26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74" y="186"/>
                    <a:pt x="79" y="192"/>
                    <a:pt x="79" y="199"/>
                  </a:cubicBezTo>
                  <a:cubicBezTo>
                    <a:pt x="79" y="206"/>
                    <a:pt x="74" y="212"/>
                    <a:pt x="66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6" y="212"/>
                    <a:pt x="0" y="218"/>
                    <a:pt x="0" y="225"/>
                  </a:cubicBezTo>
                  <a:cubicBezTo>
                    <a:pt x="0" y="233"/>
                    <a:pt x="6" y="239"/>
                    <a:pt x="13" y="239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6" y="292"/>
                    <a:pt x="26" y="292"/>
                    <a:pt x="26" y="292"/>
                  </a:cubicBezTo>
                  <a:cubicBezTo>
                    <a:pt x="66" y="292"/>
                    <a:pt x="66" y="292"/>
                    <a:pt x="66" y="292"/>
                  </a:cubicBezTo>
                  <a:cubicBezTo>
                    <a:pt x="74" y="292"/>
                    <a:pt x="79" y="298"/>
                    <a:pt x="79" y="305"/>
                  </a:cubicBezTo>
                  <a:cubicBezTo>
                    <a:pt x="79" y="312"/>
                    <a:pt x="74" y="318"/>
                    <a:pt x="66" y="318"/>
                  </a:cubicBezTo>
                  <a:cubicBezTo>
                    <a:pt x="13" y="318"/>
                    <a:pt x="13" y="318"/>
                    <a:pt x="13" y="318"/>
                  </a:cubicBezTo>
                  <a:cubicBezTo>
                    <a:pt x="6" y="318"/>
                    <a:pt x="0" y="324"/>
                    <a:pt x="0" y="331"/>
                  </a:cubicBezTo>
                  <a:cubicBezTo>
                    <a:pt x="0" y="339"/>
                    <a:pt x="6" y="345"/>
                    <a:pt x="13" y="345"/>
                  </a:cubicBezTo>
                  <a:cubicBezTo>
                    <a:pt x="26" y="345"/>
                    <a:pt x="26" y="345"/>
                    <a:pt x="26" y="345"/>
                  </a:cubicBezTo>
                  <a:cubicBezTo>
                    <a:pt x="26" y="398"/>
                    <a:pt x="26" y="398"/>
                    <a:pt x="26" y="398"/>
                  </a:cubicBezTo>
                  <a:cubicBezTo>
                    <a:pt x="26" y="412"/>
                    <a:pt x="38" y="424"/>
                    <a:pt x="53" y="424"/>
                  </a:cubicBezTo>
                  <a:cubicBezTo>
                    <a:pt x="371" y="424"/>
                    <a:pt x="371" y="424"/>
                    <a:pt x="371" y="424"/>
                  </a:cubicBezTo>
                  <a:cubicBezTo>
                    <a:pt x="386" y="424"/>
                    <a:pt x="398" y="412"/>
                    <a:pt x="398" y="398"/>
                  </a:cubicBezTo>
                  <a:cubicBezTo>
                    <a:pt x="398" y="26"/>
                    <a:pt x="398" y="26"/>
                    <a:pt x="398" y="26"/>
                  </a:cubicBezTo>
                  <a:cubicBezTo>
                    <a:pt x="398" y="12"/>
                    <a:pt x="386" y="0"/>
                    <a:pt x="371" y="0"/>
                  </a:cubicBezTo>
                  <a:close/>
                  <a:moveTo>
                    <a:pt x="318" y="186"/>
                  </a:moveTo>
                  <a:cubicBezTo>
                    <a:pt x="159" y="186"/>
                    <a:pt x="159" y="186"/>
                    <a:pt x="159" y="186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318" y="79"/>
                    <a:pt x="318" y="79"/>
                    <a:pt x="318" y="79"/>
                  </a:cubicBezTo>
                  <a:lnTo>
                    <a:pt x="318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5201235"/>
            <a:ext cx="12192000" cy="1239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0" y="4628562"/>
            <a:ext cx="12192000" cy="1414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0" y="757868"/>
            <a:ext cx="119803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ENCUESTA ESTADO NUTRICIONAL PEREIRA 2022</a:t>
            </a:r>
            <a:endParaRPr lang="es-CO" sz="4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s-CO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F:\SALUD2.png"/>
          <p:cNvPicPr>
            <a:picLocks noChangeAspect="1" noChangeArrowheads="1"/>
          </p:cNvPicPr>
          <p:nvPr/>
        </p:nvPicPr>
        <p:blipFill>
          <a:blip r:embed="rId2" cstate="print"/>
          <a:srcRect l="71932" t="78409"/>
          <a:stretch>
            <a:fillRect/>
          </a:stretch>
        </p:blipFill>
        <p:spPr bwMode="auto">
          <a:xfrm>
            <a:off x="9167639" y="5169446"/>
            <a:ext cx="3024361" cy="17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644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ALUD2.pn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4583" y="2192422"/>
            <a:ext cx="6206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METODOLOGIA</a:t>
            </a:r>
          </a:p>
          <a:p>
            <a:pPr algn="ctr"/>
            <a:r>
              <a:rPr lang="es-CO" sz="6000" b="1" dirty="0">
                <a:solidFill>
                  <a:schemeClr val="bg1"/>
                </a:solidFill>
              </a:rPr>
              <a:t>ESTADISTICA</a:t>
            </a:r>
            <a:endParaRPr lang="es-CO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8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3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129213"/>
          </a:xfrm>
        </p:spPr>
        <p:txBody>
          <a:bodyPr/>
          <a:lstStyle/>
          <a:p>
            <a:pPr algn="just">
              <a:buNone/>
            </a:pPr>
            <a:r>
              <a:rPr lang="es-CO" b="1" dirty="0"/>
              <a:t>Universo de estudio: </a:t>
            </a:r>
            <a:r>
              <a:rPr lang="es-CO" dirty="0"/>
              <a:t>Hogares del  área urbana y rural del municipio de Pereira </a:t>
            </a:r>
          </a:p>
          <a:p>
            <a:pPr algn="just"/>
            <a:endParaRPr lang="es-CO" dirty="0"/>
          </a:p>
          <a:p>
            <a:pPr>
              <a:buNone/>
            </a:pPr>
            <a:r>
              <a:rPr lang="es-CO" b="1" dirty="0"/>
              <a:t>Población objetivo: </a:t>
            </a:r>
            <a:r>
              <a:rPr lang="es-CO" dirty="0"/>
              <a:t>Personas de nacionalidad Colombiana  residentes del municipio de  Pereira  en el área urbana y rural con edades entre 0 y 60 años de edad sin ningún tipo de limitación que impida responder la  encuesta.</a:t>
            </a:r>
          </a:p>
          <a:p>
            <a:pPr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95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3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129213"/>
          </a:xfrm>
        </p:spPr>
        <p:txBody>
          <a:bodyPr/>
          <a:lstStyle/>
          <a:p>
            <a:pPr>
              <a:buNone/>
            </a:pPr>
            <a:r>
              <a:rPr lang="es-CO" b="1" dirty="0"/>
              <a:t>Marco  muestral estadístico: </a:t>
            </a:r>
          </a:p>
          <a:p>
            <a:pPr algn="just">
              <a:buNone/>
            </a:pPr>
            <a:r>
              <a:rPr lang="es-CO" b="1" dirty="0"/>
              <a:t>	</a:t>
            </a:r>
            <a:r>
              <a:rPr lang="es-CO" dirty="0"/>
              <a:t>La totalidad de unidades del sistema </a:t>
            </a:r>
            <a:r>
              <a:rPr lang="es-CO" dirty="0" err="1"/>
              <a:t>geoestadístico</a:t>
            </a:r>
            <a:r>
              <a:rPr lang="es-CO" dirty="0"/>
              <a:t> 2018 correspondientes a manzanas en sector urbano y rural del municipio de Pereira.</a:t>
            </a:r>
          </a:p>
          <a:p>
            <a:pPr algn="just">
              <a:buNone/>
            </a:pPr>
            <a:endParaRPr lang="es-CO" dirty="0"/>
          </a:p>
          <a:p>
            <a:pPr algn="just">
              <a:buNone/>
            </a:pPr>
            <a:r>
              <a:rPr lang="es-CO" b="1" dirty="0"/>
              <a:t>Diseño muestral</a:t>
            </a:r>
          </a:p>
          <a:p>
            <a:pPr algn="just">
              <a:buNone/>
            </a:pPr>
            <a:r>
              <a:rPr lang="es-CO" dirty="0"/>
              <a:t>	La muestra será de tipo probabilístico, estratificada por comuna proporcional al tamaño (en número de manzanas) y muestreo en dos etapas por conglomerados</a:t>
            </a:r>
          </a:p>
          <a:p>
            <a:pPr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95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4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230" y="897100"/>
            <a:ext cx="3697443" cy="30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1541299"/>
            <a:ext cx="2181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Conector recto de flecha"/>
          <p:cNvCxnSpPr/>
          <p:nvPr/>
        </p:nvCxnSpPr>
        <p:spPr>
          <a:xfrm>
            <a:off x="6450806" y="3570294"/>
            <a:ext cx="89058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98941" y="2816111"/>
            <a:ext cx="926280" cy="7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Conector recto de flecha"/>
          <p:cNvCxnSpPr/>
          <p:nvPr/>
        </p:nvCxnSpPr>
        <p:spPr>
          <a:xfrm>
            <a:off x="2760144" y="2687645"/>
            <a:ext cx="1954731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29730" y="2929110"/>
            <a:ext cx="1328737" cy="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20 Conector recto de flecha"/>
          <p:cNvCxnSpPr/>
          <p:nvPr/>
        </p:nvCxnSpPr>
        <p:spPr>
          <a:xfrm>
            <a:off x="8425221" y="3568706"/>
            <a:ext cx="44532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600325" y="523220"/>
            <a:ext cx="88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Estrato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828440" y="523220"/>
            <a:ext cx="167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Unidad Primaria de muestreo (UPM)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147714" y="1723549"/>
            <a:ext cx="162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Unidad secundaria de muestreo (USM)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8815380" y="2277547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Unidad de análisis</a:t>
            </a:r>
          </a:p>
        </p:txBody>
      </p:sp>
      <p:graphicFrame>
        <p:nvGraphicFramePr>
          <p:cNvPr id="28" name="27 Objeto"/>
          <p:cNvGraphicFramePr>
            <a:graphicFrameLocks noChangeAspect="1"/>
          </p:cNvGraphicFramePr>
          <p:nvPr/>
        </p:nvGraphicFramePr>
        <p:xfrm>
          <a:off x="4828440" y="3847876"/>
          <a:ext cx="1363704" cy="92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cuación" r:id="rId9" imgW="634725" imgH="431613" progId="Equation.3">
                  <p:embed/>
                </p:oleObj>
              </mc:Choice>
              <mc:Fallback>
                <p:oleObj name="Ecuación" r:id="rId9" imgW="634725" imgH="431613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440" y="3847876"/>
                        <a:ext cx="1363704" cy="927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729896" y="3633791"/>
          <a:ext cx="13906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cuación" r:id="rId11" imgW="647700" imgH="431800" progId="Equation.3">
                  <p:embed/>
                </p:oleObj>
              </mc:Choice>
              <mc:Fallback>
                <p:oleObj name="Ecuación" r:id="rId11" imgW="647700" imgH="4318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896" y="3633791"/>
                        <a:ext cx="13906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30 Objeto"/>
          <p:cNvGraphicFramePr>
            <a:graphicFrameLocks noChangeAspect="1"/>
          </p:cNvGraphicFramePr>
          <p:nvPr/>
        </p:nvGraphicFramePr>
        <p:xfrm>
          <a:off x="5075155" y="4546587"/>
          <a:ext cx="590592" cy="66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cuación" r:id="rId13" imgW="203112" imgH="228501" progId="Equation.3">
                  <p:embed/>
                </p:oleObj>
              </mc:Choice>
              <mc:Fallback>
                <p:oleObj name="Ecuación" r:id="rId13" imgW="203112" imgH="228501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155" y="4546587"/>
                        <a:ext cx="590592" cy="664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964072" y="5211750"/>
          <a:ext cx="7016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cuación" r:id="rId15" imgW="241300" imgH="228600" progId="Equation.3">
                  <p:embed/>
                </p:oleObj>
              </mc:Choice>
              <mc:Fallback>
                <p:oleObj name="Ecuación" r:id="rId15" imgW="241300" imgH="228600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072" y="5211750"/>
                        <a:ext cx="701675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8435967" y="4532311"/>
          <a:ext cx="3952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cuación" r:id="rId17" imgW="165028" imgH="228501" progId="Equation.3">
                  <p:embed/>
                </p:oleObj>
              </mc:Choice>
              <mc:Fallback>
                <p:oleObj name="Ecuación" r:id="rId17" imgW="165028" imgH="228501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5967" y="4532311"/>
                        <a:ext cx="395287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8324838" y="5197473"/>
          <a:ext cx="6651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cuación" r:id="rId19" imgW="228600" imgH="228600" progId="Equation.3">
                  <p:embed/>
                </p:oleObj>
              </mc:Choice>
              <mc:Fallback>
                <p:oleObj name="Ecuación" r:id="rId19" imgW="228600" imgH="228600" progId="Equation.3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38" y="5197473"/>
                        <a:ext cx="6651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34 CuadroTexto"/>
          <p:cNvSpPr txBox="1"/>
          <p:nvPr/>
        </p:nvSpPr>
        <p:spPr>
          <a:xfrm>
            <a:off x="5551443" y="4732331"/>
            <a:ext cx="287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:Muestra UPM del estrato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5465714" y="5363638"/>
            <a:ext cx="249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: Total UPM del estrato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8665345" y="4648011"/>
            <a:ext cx="287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:hogares a seleccionar (15)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8663330" y="5274220"/>
            <a:ext cx="249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: Total Hogares listados</a:t>
            </a: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9468527" y="3816379"/>
          <a:ext cx="2723473" cy="7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cuación" r:id="rId21" imgW="838200" imgH="228600" progId="Equation.3">
                  <p:embed/>
                </p:oleObj>
              </mc:Choice>
              <mc:Fallback>
                <p:oleObj name="Ecuación" r:id="rId21" imgW="838200" imgH="228600" progId="Equation.3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8527" y="3816379"/>
                        <a:ext cx="2723473" cy="7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54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3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747713"/>
            <a:ext cx="2149523" cy="10668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0363" y="1014413"/>
            <a:ext cx="2811780" cy="42862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49284" y="1814513"/>
            <a:ext cx="3951241" cy="44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600" b="1" dirty="0"/>
              <a:t>N: </a:t>
            </a:r>
            <a:r>
              <a:rPr lang="es-CO" sz="1600" dirty="0"/>
              <a:t>Tamaño de la población (en cada calculo se utilizo los grupos 0-5 años, 5 a 17 años y 18 a 28 años) tomado de las proyecciones de población DANE para Pereira en el año 2018.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1050" dirty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dirty="0"/>
              <a:t>P: </a:t>
            </a:r>
            <a:r>
              <a:rPr lang="es-CO" sz="1600" dirty="0"/>
              <a:t>Proporción esperada de alteración nutricional, el cual varía de acuerdo al grupo edad.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CO" sz="1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dirty="0" err="1"/>
              <a:t>cve</a:t>
            </a:r>
            <a:r>
              <a:rPr lang="es-CO" sz="1600" b="1" dirty="0"/>
              <a:t>: </a:t>
            </a:r>
            <a:r>
              <a:rPr lang="es-CO" sz="1600" dirty="0"/>
              <a:t>Coeficiente de variación del estimador, el cual se fue de 12.5 %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CO" sz="1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dirty="0"/>
              <a:t>DEFF: </a:t>
            </a:r>
            <a:r>
              <a:rPr lang="es-CO" sz="1600" dirty="0"/>
              <a:t>Efecto de los conglomerados en el diseño de la muestra dado por la selección en diferentes etapas. Se estableció un efecto de 1,5.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CO" sz="1600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800956-0572-FD46-8E1B-D11667114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013" y="747713"/>
            <a:ext cx="4766672" cy="4299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BF0029-D66F-174B-9D56-73BA7C82F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477" y="5110473"/>
            <a:ext cx="2238738" cy="8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4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4220BCC-F360-C247-97CB-B86A48BC5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164834"/>
              </p:ext>
            </p:extLst>
          </p:nvPr>
        </p:nvGraphicFramePr>
        <p:xfrm>
          <a:off x="889995" y="681628"/>
          <a:ext cx="4419450" cy="569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269">
                  <a:extLst>
                    <a:ext uri="{9D8B030D-6E8A-4147-A177-3AD203B41FA5}">
                      <a16:colId xmlns:a16="http://schemas.microsoft.com/office/drawing/2014/main" val="401713287"/>
                    </a:ext>
                  </a:extLst>
                </a:gridCol>
                <a:gridCol w="591344">
                  <a:extLst>
                    <a:ext uri="{9D8B030D-6E8A-4147-A177-3AD203B41FA5}">
                      <a16:colId xmlns:a16="http://schemas.microsoft.com/office/drawing/2014/main" val="3896594042"/>
                    </a:ext>
                  </a:extLst>
                </a:gridCol>
                <a:gridCol w="429706">
                  <a:extLst>
                    <a:ext uri="{9D8B030D-6E8A-4147-A177-3AD203B41FA5}">
                      <a16:colId xmlns:a16="http://schemas.microsoft.com/office/drawing/2014/main" val="2567118779"/>
                    </a:ext>
                  </a:extLst>
                </a:gridCol>
                <a:gridCol w="591344">
                  <a:extLst>
                    <a:ext uri="{9D8B030D-6E8A-4147-A177-3AD203B41FA5}">
                      <a16:colId xmlns:a16="http://schemas.microsoft.com/office/drawing/2014/main" val="281729560"/>
                    </a:ext>
                  </a:extLst>
                </a:gridCol>
                <a:gridCol w="591344">
                  <a:extLst>
                    <a:ext uri="{9D8B030D-6E8A-4147-A177-3AD203B41FA5}">
                      <a16:colId xmlns:a16="http://schemas.microsoft.com/office/drawing/2014/main" val="1382317429"/>
                    </a:ext>
                  </a:extLst>
                </a:gridCol>
                <a:gridCol w="429706">
                  <a:extLst>
                    <a:ext uri="{9D8B030D-6E8A-4147-A177-3AD203B41FA5}">
                      <a16:colId xmlns:a16="http://schemas.microsoft.com/office/drawing/2014/main" val="2655600627"/>
                    </a:ext>
                  </a:extLst>
                </a:gridCol>
                <a:gridCol w="415737">
                  <a:extLst>
                    <a:ext uri="{9D8B030D-6E8A-4147-A177-3AD203B41FA5}">
                      <a16:colId xmlns:a16="http://schemas.microsoft.com/office/drawing/2014/main" val="2216133035"/>
                    </a:ext>
                  </a:extLst>
                </a:gridCol>
              </a:tblGrid>
              <a:tr h="4433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Comuna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Manzanas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 Promedio de hogares en  MZ 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80553"/>
                  </a:ext>
                </a:extLst>
              </a:tr>
              <a:tr h="4567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Urbana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Rural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Urbana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Rural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ctr"/>
                </a:tc>
                <a:extLst>
                  <a:ext uri="{0D108BD9-81ED-4DB2-BD59-A6C34878D82A}">
                    <a16:rowId xmlns:a16="http://schemas.microsoft.com/office/drawing/2014/main" val="1957214654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Boston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219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219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2597229785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Centro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4023169256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Consota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2047361426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Cuba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4254472641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Del Cafe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258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258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2727690249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El Jardin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2685173243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El Oso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396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396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2321394009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El Rocio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3061769971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Ferrocarril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1098641310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EL Poblado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1444015474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Olimpica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1762905336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Oriente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3963098246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Perla Del Otun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3911375661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Rio Otun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346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346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3228130459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San Joaquin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397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397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2900609581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San Nicolas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2107834088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Universidad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3782759609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Villa Santana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328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328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2055237671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Villavicencio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1743093644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Rural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772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772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865703434"/>
                  </a:ext>
                </a:extLst>
              </a:tr>
              <a:tr h="21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Total general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4015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772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4787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1" marR="37791" marT="0" marB="0" anchor="b"/>
                </a:tc>
                <a:extLst>
                  <a:ext uri="{0D108BD9-81ED-4DB2-BD59-A6C34878D82A}">
                    <a16:rowId xmlns:a16="http://schemas.microsoft.com/office/drawing/2014/main" val="414867102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CD183B-40F8-DF41-8750-93F56878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99625"/>
              </p:ext>
            </p:extLst>
          </p:nvPr>
        </p:nvGraphicFramePr>
        <p:xfrm>
          <a:off x="6882556" y="535443"/>
          <a:ext cx="4290660" cy="584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651">
                  <a:extLst>
                    <a:ext uri="{9D8B030D-6E8A-4147-A177-3AD203B41FA5}">
                      <a16:colId xmlns:a16="http://schemas.microsoft.com/office/drawing/2014/main" val="840249394"/>
                    </a:ext>
                  </a:extLst>
                </a:gridCol>
                <a:gridCol w="1320203">
                  <a:extLst>
                    <a:ext uri="{9D8B030D-6E8A-4147-A177-3AD203B41FA5}">
                      <a16:colId xmlns:a16="http://schemas.microsoft.com/office/drawing/2014/main" val="2031780204"/>
                    </a:ext>
                  </a:extLst>
                </a:gridCol>
                <a:gridCol w="674452">
                  <a:extLst>
                    <a:ext uri="{9D8B030D-6E8A-4147-A177-3AD203B41FA5}">
                      <a16:colId xmlns:a16="http://schemas.microsoft.com/office/drawing/2014/main" val="406110628"/>
                    </a:ext>
                  </a:extLst>
                </a:gridCol>
                <a:gridCol w="990152">
                  <a:extLst>
                    <a:ext uri="{9D8B030D-6E8A-4147-A177-3AD203B41FA5}">
                      <a16:colId xmlns:a16="http://schemas.microsoft.com/office/drawing/2014/main" val="4085350224"/>
                    </a:ext>
                  </a:extLst>
                </a:gridCol>
                <a:gridCol w="1033202">
                  <a:extLst>
                    <a:ext uri="{9D8B030D-6E8A-4147-A177-3AD203B41FA5}">
                      <a16:colId xmlns:a16="http://schemas.microsoft.com/office/drawing/2014/main" val="1795580489"/>
                    </a:ext>
                  </a:extLst>
                </a:gridCol>
              </a:tblGrid>
              <a:tr h="388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nº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Comuna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Tamaño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Hogares a seleccionar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Manzanas a seleccionar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3883334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Villa Santana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0,078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9697457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Rio Otun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0,082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3878832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Centro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0,061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9892973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Villavicencio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0,017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2495183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Oriente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0,034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448668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Universidad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0,038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599782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Boston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0,048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3524317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Jardin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0,026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3604135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Cuba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0,029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3201866370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Consota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0,073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765299370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Olimpica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0,039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239860536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Ferrocarril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406337451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San Joaquin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0,092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1207550667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Perla Del Otun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0,027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136148410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Oso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0,093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747256632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San Nicolas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0,016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912191443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Rocio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0,008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447717357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Del Cafe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0,065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3523860572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El Poblado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0,068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2286640215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Rural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0,088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59" marR="30559" marT="0" marB="0" anchor="b"/>
                </a:tc>
                <a:extLst>
                  <a:ext uri="{0D108BD9-81ED-4DB2-BD59-A6C34878D82A}">
                    <a16:rowId xmlns:a16="http://schemas.microsoft.com/office/drawing/2014/main" val="39267875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53354347-E3E1-3645-9ADE-2C130D2CEFF9}"/>
              </a:ext>
            </a:extLst>
          </p:cNvPr>
          <p:cNvSpPr/>
          <p:nvPr/>
        </p:nvSpPr>
        <p:spPr>
          <a:xfrm>
            <a:off x="5916459" y="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CO" sz="16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 en hogares y UPM a seleccionar para lograr tamaño de muestra de individuos</a:t>
            </a:r>
            <a:endParaRPr lang="es-CO" sz="1100" i="1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2FD0D6-C9F9-DF4A-950C-CC9B33A5A942}"/>
              </a:ext>
            </a:extLst>
          </p:cNvPr>
          <p:cNvSpPr/>
          <p:nvPr/>
        </p:nvSpPr>
        <p:spPr>
          <a:xfrm>
            <a:off x="0" y="438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Marco muestral tomado Censo de Vivienda y Población DANE 2018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6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8" name="Picture 2" descr="F:\SALUD2.png"/>
          <p:cNvPicPr>
            <a:picLocks noChangeAspect="1" noChangeArrowheads="1"/>
          </p:cNvPicPr>
          <p:nvPr/>
        </p:nvPicPr>
        <p:blipFill>
          <a:blip r:embed="rId3" cstate="print"/>
          <a:srcRect l="71932" t="78409"/>
          <a:stretch>
            <a:fillRect/>
          </a:stretch>
        </p:blipFill>
        <p:spPr bwMode="auto">
          <a:xfrm>
            <a:off x="8608193" y="4804101"/>
            <a:ext cx="3630847" cy="209472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ECB79D-AF28-C248-8364-C7BBD4FA2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9" y="811319"/>
            <a:ext cx="10840141" cy="54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45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874</Words>
  <Application>Microsoft Macintosh PowerPoint</Application>
  <PresentationFormat>Panorámica</PresentationFormat>
  <Paragraphs>373</Paragraphs>
  <Slides>19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jorge mario estrada alvarez</cp:lastModifiedBy>
  <cp:revision>433</cp:revision>
  <cp:lastPrinted>2017-11-21T21:11:50Z</cp:lastPrinted>
  <dcterms:created xsi:type="dcterms:W3CDTF">2016-06-04T16:39:18Z</dcterms:created>
  <dcterms:modified xsi:type="dcterms:W3CDTF">2021-11-25T02:30:49Z</dcterms:modified>
</cp:coreProperties>
</file>