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9A147-B54B-DD42-80DB-9E1C2280A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103A26-386E-8D4A-8D7C-2D0411A39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14AB1D-9B38-B84A-9918-499C8783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4700C8-F5A1-3641-9212-00318A04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2B6A8D-2834-FF4A-987B-43B41D71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455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F0294-EE20-4F44-BBD4-1939422C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F237E8-C2D5-7140-9817-1BEC2ACA4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6C862-BC77-1A43-8493-0769784F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03874-B466-9E46-8338-E5DA3DFA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91C208-276E-EB4F-BC50-8C199D3F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014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18833B-9B22-5147-87C2-9639AAFB6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A44E11-68E6-9446-AFF6-1013E00CA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8B974-23CA-1D4F-ADDA-7F2302E8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B5CBA3-4B2E-434B-B4C1-B268B3FC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384568-7CFA-214D-84C5-99B641F5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074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8708B-F532-5E44-A6EA-8F3406BA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D81AF-3154-6140-BF15-D10BA8D52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BD8CCC-E20A-AC4C-865A-6ED8F1DC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D30DFA-02BC-514B-89C2-27AB4BC2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FE78-E4BA-9B4A-8F52-015E7577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363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A2584-4DF4-3F4F-8185-79F183A8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CCFD4D-6512-214E-8748-5B747F5D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956C5-C55C-264D-B9A6-DD5AB388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EDE60A-993F-4640-BEB3-5B061133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57AAB-BD2E-6044-98C3-350FE875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802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05E0C-78D5-2A42-A215-289F1EC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AA974F-3413-CA4B-9AAF-999F66EC7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F64DA7-2467-A24E-AF43-D23BB64F6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222815-7748-4C46-855A-933F8633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1D4381-576C-BF48-8C07-2724797F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AC6AFD-7DDA-E84C-9CF3-13201144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88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468AD-F113-3D4C-9D8F-E0F2F2EE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394243-38DD-FF46-8FA1-77D8A3E23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8E1CFC-6EC0-7249-B35B-ABE256B56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0E372D-5A25-914B-A582-95AD66AC3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C1BEF7-C47E-2445-87E9-D37E9F6D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F33240-46EC-0744-B2E8-7535B96E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4B561E-2819-A145-AEF3-6085FCE9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410A3A-D9DC-0D40-849F-9B563B43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999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34F9D-FD67-3345-BF29-DFCCC599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5B8370-7C2B-624C-8446-5190154B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E271A1-FD38-BC46-AB23-57FC3644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956803-E46A-D845-A553-47455E38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66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C9DAC8-8112-B24A-A3BB-8A5F7D74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3E8A3-2D00-2540-A6B5-7E23ADE1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666877-34FE-7C4B-8EAA-2E7330F8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03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19A75-BAD9-A74C-9EFC-AAE9E688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78659A-4F95-7E4A-9313-9581A1A7B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580CFB-4DBA-A140-AE65-2F80D4E56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FA1C98-731C-CD4A-BCD5-9F8E527E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8C4CD0-624E-F941-9A16-24F0B40B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78B509-E266-8A49-8C1F-E6850793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37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0CEC8-4091-864B-98D5-56458001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82DBE6-33CC-E343-A3B2-12332FA2B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B05391-3519-0A44-A928-CFA023BB7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EEECAE-F107-774C-AACE-41B9C857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65E8D7-85CE-2F49-BC42-E16075C8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653DF5-3D4F-1543-B3A4-D604F766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205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23ED51-999E-084D-9AAB-6EE60A7E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58234B-92A8-144B-8817-C8013FCA2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6740D1-0754-6C41-8D67-ED248CDB7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C08A-D52B-D444-84EB-8627DC473DD8}" type="datetimeFigureOut">
              <a:rPr lang="es-ES_tradnl" smtClean="0"/>
              <a:t>10/9/21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59F71D-7D88-E84A-8175-137BBA1BB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5AE56A-074A-144E-A20E-D2C0ECBEF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56AC-75BE-B843-90EB-6EE99B883D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141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udea.edu.co/index.php/nutricion/article/view/9414/8670" TargetMode="External"/><Relationship Id="rId2" Type="http://schemas.openxmlformats.org/officeDocument/2006/relationships/hyperlink" Target="https://www.medellin.gov.co/irj/go/km/docs/pccdesign/medellin/Temas/InclusionSocial/Programas/Shared%20Content/Documentos/2020/PERFIL%20ALIMENTARIO%20ESAN%20201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235EB-3FEB-0444-88C2-3FB0C3362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AVANCES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2D0D2F-E2BA-2742-ACFF-DB15EEAB6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68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43A8B-C472-314C-BDFD-1149DCA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C6972E-CD2A-0A49-A821-9AD718D3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1C27AE-934F-A94B-8ECE-C82F825D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518" y="0"/>
            <a:ext cx="6048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EF6BA-EB08-A846-8EB0-9F74A5B8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09D48-7984-A649-BA7D-0EFC7D57D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53B042-0DBF-8340-BCD3-5EA0C51CD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44659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BA815E-83C3-A844-A3CC-15260131D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86" y="4160094"/>
            <a:ext cx="7024914" cy="28232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7D7CB0-9CB0-8C4B-8BA0-F1F76F7C7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96" y="3746887"/>
            <a:ext cx="2939727" cy="31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3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30BA831-35A0-CF49-BCA3-6374578E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Seguridad Alimentaria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BF8F9E2-9FE4-B948-80B5-0005E8D6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700" dirty="0"/>
              <a:t>Se </a:t>
            </a:r>
            <a:r>
              <a:rPr lang="en-US" sz="1700" dirty="0" err="1"/>
              <a:t>analizó</a:t>
            </a:r>
            <a:r>
              <a:rPr lang="en-US" sz="1700" dirty="0"/>
              <a:t> de </a:t>
            </a:r>
            <a:r>
              <a:rPr lang="en-US" sz="1700" dirty="0" err="1"/>
              <a:t>manera</a:t>
            </a:r>
            <a:r>
              <a:rPr lang="en-US" sz="1700" dirty="0"/>
              <a:t> </a:t>
            </a:r>
            <a:r>
              <a:rPr lang="en-US" sz="1700" dirty="0" err="1"/>
              <a:t>sistemática</a:t>
            </a:r>
            <a:r>
              <a:rPr lang="en-US" sz="1700" dirty="0"/>
              <a:t> los </a:t>
            </a:r>
            <a:r>
              <a:rPr lang="en-US" sz="1700" dirty="0" err="1"/>
              <a:t>diferentes</a:t>
            </a:r>
            <a:r>
              <a:rPr lang="en-US" sz="1700" dirty="0"/>
              <a:t> </a:t>
            </a:r>
            <a:r>
              <a:rPr lang="en-US" sz="1700" dirty="0" err="1"/>
              <a:t>métodos</a:t>
            </a:r>
            <a:r>
              <a:rPr lang="en-US" sz="1700" dirty="0"/>
              <a:t> </a:t>
            </a:r>
            <a:r>
              <a:rPr lang="en-US" sz="1700" dirty="0" err="1"/>
              <a:t>utilizados</a:t>
            </a:r>
            <a:r>
              <a:rPr lang="en-US" sz="1700" dirty="0"/>
              <a:t> para </a:t>
            </a:r>
            <a:r>
              <a:rPr lang="en-US" sz="1700" dirty="0" err="1"/>
              <a:t>evaluar</a:t>
            </a:r>
            <a:r>
              <a:rPr lang="en-US" sz="1700" dirty="0"/>
              <a:t> la </a:t>
            </a:r>
            <a:r>
              <a:rPr lang="en-US" sz="1700" dirty="0" err="1"/>
              <a:t>seguridad</a:t>
            </a:r>
            <a:r>
              <a:rPr lang="en-US" sz="1700" dirty="0"/>
              <a:t> alimentaria y </a:t>
            </a:r>
            <a:r>
              <a:rPr lang="en-US" sz="1700" dirty="0" err="1"/>
              <a:t>nutricional</a:t>
            </a:r>
            <a:r>
              <a:rPr lang="en-US" sz="1700" dirty="0"/>
              <a:t>. Bajo </a:t>
            </a:r>
            <a:r>
              <a:rPr lang="en-US" sz="1700" dirty="0" err="1"/>
              <a:t>criterios</a:t>
            </a:r>
            <a:r>
              <a:rPr lang="en-US" sz="1700" dirty="0"/>
              <a:t> </a:t>
            </a:r>
            <a:r>
              <a:rPr lang="en-US" sz="1700" dirty="0" err="1"/>
              <a:t>científicos</a:t>
            </a:r>
            <a:r>
              <a:rPr lang="en-US" sz="1700" dirty="0"/>
              <a:t> y de </a:t>
            </a:r>
            <a:r>
              <a:rPr lang="en-US" sz="1700" dirty="0" err="1"/>
              <a:t>pertinencia</a:t>
            </a:r>
            <a:r>
              <a:rPr lang="en-US" sz="1700" dirty="0"/>
              <a:t> a la </a:t>
            </a:r>
            <a:r>
              <a:rPr lang="en-US" sz="1700" dirty="0" err="1"/>
              <a:t>pregunta</a:t>
            </a:r>
            <a:r>
              <a:rPr lang="en-US" sz="1700" dirty="0"/>
              <a:t>, se </a:t>
            </a:r>
            <a:r>
              <a:rPr lang="en-US" sz="1700" dirty="0" err="1"/>
              <a:t>decidió</a:t>
            </a:r>
            <a:r>
              <a:rPr lang="en-US" sz="1700" dirty="0"/>
              <a:t> </a:t>
            </a:r>
            <a:r>
              <a:rPr lang="en-US" sz="1700" dirty="0" err="1"/>
              <a:t>responderla</a:t>
            </a:r>
            <a:r>
              <a:rPr lang="en-US" sz="1700" dirty="0"/>
              <a:t> </a:t>
            </a:r>
            <a:r>
              <a:rPr lang="en-US" sz="1700" dirty="0" err="1"/>
              <a:t>mediante</a:t>
            </a:r>
            <a:r>
              <a:rPr lang="en-US" sz="1700" dirty="0"/>
              <a:t> la </a:t>
            </a:r>
            <a:r>
              <a:rPr lang="en-US" sz="1700" dirty="0" err="1"/>
              <a:t>utilización</a:t>
            </a:r>
            <a:r>
              <a:rPr lang="en-US" sz="1700" dirty="0"/>
              <a:t> de una </a:t>
            </a:r>
            <a:r>
              <a:rPr lang="en-US" sz="1700" dirty="0" err="1"/>
              <a:t>escala</a:t>
            </a:r>
            <a:r>
              <a:rPr lang="en-US" sz="1700" dirty="0"/>
              <a:t> </a:t>
            </a:r>
            <a:r>
              <a:rPr lang="en-US" sz="1700" dirty="0" err="1"/>
              <a:t>cualitativa</a:t>
            </a:r>
            <a:r>
              <a:rPr lang="en-US" sz="1700" dirty="0"/>
              <a:t> </a:t>
            </a:r>
            <a:r>
              <a:rPr lang="en-US" sz="1700" dirty="0" err="1"/>
              <a:t>construida</a:t>
            </a:r>
            <a:r>
              <a:rPr lang="en-US" sz="1700" dirty="0"/>
              <a:t> bajo </a:t>
            </a:r>
            <a:r>
              <a:rPr lang="en-US" sz="1700" dirty="0" err="1"/>
              <a:t>cuatro</a:t>
            </a:r>
            <a:r>
              <a:rPr lang="en-US" sz="1700" dirty="0"/>
              <a:t> </a:t>
            </a:r>
            <a:r>
              <a:rPr lang="en-US" sz="1700" dirty="0" err="1"/>
              <a:t>dominios</a:t>
            </a:r>
            <a:r>
              <a:rPr lang="en-US" sz="1700" dirty="0"/>
              <a:t>: </a:t>
            </a:r>
          </a:p>
          <a:p>
            <a:pPr marL="514350"/>
            <a:r>
              <a:rPr lang="en-US" sz="1700" dirty="0"/>
              <a:t>Calidad de la </a:t>
            </a:r>
            <a:r>
              <a:rPr lang="en-US" sz="1700" dirty="0" err="1"/>
              <a:t>alimentación</a:t>
            </a:r>
            <a:endParaRPr lang="en-US" sz="1700" dirty="0"/>
          </a:p>
          <a:p>
            <a:pPr marL="514350"/>
            <a:r>
              <a:rPr lang="en-US" sz="1700" dirty="0" err="1"/>
              <a:t>Cantidad</a:t>
            </a:r>
            <a:r>
              <a:rPr lang="en-US" sz="1700" dirty="0"/>
              <a:t> de la </a:t>
            </a:r>
            <a:r>
              <a:rPr lang="en-US" sz="1700" dirty="0" err="1"/>
              <a:t>alimentación</a:t>
            </a:r>
            <a:endParaRPr lang="en-US" sz="1700" dirty="0"/>
          </a:p>
          <a:p>
            <a:pPr marL="514350"/>
            <a:r>
              <a:rPr lang="en-US" sz="1700" dirty="0" err="1"/>
              <a:t>Incertidumbre</a:t>
            </a:r>
            <a:r>
              <a:rPr lang="en-US" sz="1700" dirty="0"/>
              <a:t> para disponer </a:t>
            </a:r>
            <a:r>
              <a:rPr lang="en-US" sz="1700" dirty="0" err="1"/>
              <a:t>alimentos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el </a:t>
            </a:r>
            <a:r>
              <a:rPr lang="en-US" sz="1700" dirty="0" err="1"/>
              <a:t>hogar</a:t>
            </a:r>
            <a:r>
              <a:rPr lang="en-US" sz="1700" dirty="0"/>
              <a:t>; </a:t>
            </a:r>
          </a:p>
          <a:p>
            <a:pPr marL="514350"/>
            <a:r>
              <a:rPr lang="en-US" sz="1700" dirty="0" err="1"/>
              <a:t>Utilización</a:t>
            </a:r>
            <a:r>
              <a:rPr lang="en-US" sz="1700" dirty="0"/>
              <a:t> de </a:t>
            </a:r>
            <a:r>
              <a:rPr lang="en-US" sz="1700" dirty="0" err="1"/>
              <a:t>medios</a:t>
            </a:r>
            <a:r>
              <a:rPr lang="en-US" sz="1700" dirty="0"/>
              <a:t> </a:t>
            </a:r>
            <a:r>
              <a:rPr lang="en-US" sz="1700" dirty="0" err="1"/>
              <a:t>socialmente</a:t>
            </a:r>
            <a:r>
              <a:rPr lang="en-US" sz="1700" dirty="0"/>
              <a:t> no </a:t>
            </a:r>
            <a:r>
              <a:rPr lang="en-US" sz="1700" dirty="0" err="1"/>
              <a:t>aceptables</a:t>
            </a:r>
            <a:r>
              <a:rPr lang="en-US" sz="1700" dirty="0"/>
              <a:t> para acceder a </a:t>
            </a:r>
            <a:r>
              <a:rPr lang="en-US" sz="1700" dirty="0" err="1"/>
              <a:t>ellos</a:t>
            </a:r>
            <a:endParaRPr lang="en-US" sz="1700" dirty="0"/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4364AAA-71C1-3E4C-AD49-01FE6DEB6786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Construir el Mapa de Inseguridad Alimentaria </a:t>
            </a:r>
          </a:p>
        </p:txBody>
      </p:sp>
    </p:spTree>
    <p:extLst>
      <p:ext uri="{BB962C8B-B14F-4D97-AF65-F5344CB8AC3E}">
        <p14:creationId xmlns:p14="http://schemas.microsoft.com/office/powerpoint/2010/main" val="335731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963A7-6F02-234A-863B-9BD1A898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8FA1B-BADD-C548-B2AC-9E743D993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50E195-D8D2-FC41-8FB6-BE29A043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660400"/>
            <a:ext cx="75057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A5FE6-AE88-F440-BB88-05435F39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15E4A-E2E1-AC4F-AA1B-7FC0E3572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C6DD8E-3B56-3F48-9AAB-122D2297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94" y="0"/>
            <a:ext cx="9080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3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45298-1E70-9740-8C9F-F1338790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D6DE02-5433-AF4E-BB94-20F55D908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https://www.medellin.gov.co/irj/go/km/docs/pccdesign/medellin/Temas/InclusionSocial/Programas/Shared%20Content/Documentos/2020/PERFIL%20ALIMENTARIO%20ESAN%202015.pdf</a:t>
            </a:r>
            <a:endParaRPr lang="es-ES_tradnl" dirty="0"/>
          </a:p>
          <a:p>
            <a:endParaRPr lang="es-ES_tradnl" dirty="0"/>
          </a:p>
          <a:p>
            <a:r>
              <a:rPr lang="es-ES_tradnl" dirty="0">
                <a:hlinkClick r:id="rId3"/>
              </a:rPr>
              <a:t>https://revistas.udea.edu.co/index.php/nutricion/article/view</a:t>
            </a:r>
            <a:r>
              <a:rPr lang="es-ES_tradnl">
                <a:hlinkClick r:id="rId3"/>
              </a:rPr>
              <a:t>/9414/8670</a:t>
            </a:r>
            <a:endParaRPr lang="es-ES_tradnl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825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08462-E799-DF4B-9AA9-D6313A07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Lactancia materna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5ECA2B-7639-B346-877F-5D9A51F32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95437"/>
            <a:ext cx="10515600" cy="5133975"/>
          </a:xfrm>
        </p:spPr>
        <p:txBody>
          <a:bodyPr>
            <a:normAutofit fontScale="77500" lnSpcReduction="20000"/>
          </a:bodyPr>
          <a:lstStyle/>
          <a:p>
            <a:r>
              <a:rPr lang="es-CO" dirty="0"/>
              <a:t>  Los </a:t>
            </a:r>
            <a:r>
              <a:rPr lang="es-CO" dirty="0" err="1"/>
              <a:t>niños</a:t>
            </a:r>
            <a:r>
              <a:rPr lang="es-CO" dirty="0"/>
              <a:t> y </a:t>
            </a:r>
            <a:r>
              <a:rPr lang="es-CO" dirty="0" err="1"/>
              <a:t>niñas</a:t>
            </a:r>
            <a:r>
              <a:rPr lang="es-CO" dirty="0"/>
              <a:t> menores de 60 meses de edad. Se precisa que se </a:t>
            </a:r>
            <a:r>
              <a:rPr lang="es-CO" dirty="0" err="1"/>
              <a:t>hara</a:t>
            </a:r>
            <a:r>
              <a:rPr lang="es-CO" dirty="0"/>
              <a:t>́ una </a:t>
            </a:r>
            <a:r>
              <a:rPr lang="es-CO" dirty="0" err="1"/>
              <a:t>exploración</a:t>
            </a:r>
            <a:r>
              <a:rPr lang="es-CO" dirty="0"/>
              <a:t> de indicadores generales sobre la </a:t>
            </a:r>
            <a:r>
              <a:rPr lang="es-CO" dirty="0" err="1"/>
              <a:t>práctica</a:t>
            </a:r>
            <a:r>
              <a:rPr lang="es-CO" dirty="0"/>
              <a:t> de la lactancia materna en menores de 5 </a:t>
            </a:r>
            <a:r>
              <a:rPr lang="es-CO" dirty="0" err="1"/>
              <a:t>años</a:t>
            </a:r>
            <a:r>
              <a:rPr lang="es-CO" dirty="0"/>
              <a:t>. </a:t>
            </a:r>
            <a:endParaRPr lang="es-CO" dirty="0">
              <a:effectLst/>
            </a:endParaRPr>
          </a:p>
          <a:p>
            <a:r>
              <a:rPr lang="es-CO" dirty="0"/>
              <a:t>La gran </a:t>
            </a:r>
            <a:r>
              <a:rPr lang="es-CO" dirty="0" err="1"/>
              <a:t>mayoría</a:t>
            </a:r>
            <a:r>
              <a:rPr lang="es-CO" dirty="0"/>
              <a:t> de los indicadores relacionados con la </a:t>
            </a:r>
            <a:r>
              <a:rPr lang="es-CO" dirty="0" err="1"/>
              <a:t>práctica</a:t>
            </a:r>
            <a:r>
              <a:rPr lang="es-CO" dirty="0"/>
              <a:t> actual de la lactancia materna </a:t>
            </a:r>
            <a:r>
              <a:rPr lang="es-CO" dirty="0" err="1"/>
              <a:t>concentrarán</a:t>
            </a:r>
            <a:r>
              <a:rPr lang="es-CO" dirty="0"/>
              <a:t> en los </a:t>
            </a:r>
            <a:r>
              <a:rPr lang="es-CO" dirty="0" err="1"/>
              <a:t>niños</a:t>
            </a:r>
            <a:r>
              <a:rPr lang="es-CO" dirty="0"/>
              <a:t> y </a:t>
            </a:r>
            <a:r>
              <a:rPr lang="es-CO" dirty="0" err="1"/>
              <a:t>niñas</a:t>
            </a:r>
            <a:r>
              <a:rPr lang="es-CO" dirty="0"/>
              <a:t> menores de 24 meses. (35 meses)</a:t>
            </a:r>
          </a:p>
          <a:p>
            <a:r>
              <a:rPr lang="es-CO" dirty="0"/>
              <a:t> a) la lactancia materna y la </a:t>
            </a:r>
            <a:r>
              <a:rPr lang="es-CO" dirty="0" err="1"/>
              <a:t>alimentación</a:t>
            </a:r>
            <a:r>
              <a:rPr lang="es-CO" dirty="0"/>
              <a:t> complementaria ocurren en el periodo comprendido entre los 0 y 23 meses de edad, </a:t>
            </a:r>
          </a:p>
          <a:p>
            <a:r>
              <a:rPr lang="es-CO" dirty="0"/>
              <a:t>b) se pretende mejorar la calidad del dato evitando el sesgo de memoria, haciendo </a:t>
            </a:r>
            <a:r>
              <a:rPr lang="es-CO" dirty="0" err="1"/>
              <a:t>más</a:t>
            </a:r>
            <a:r>
              <a:rPr lang="es-CO" dirty="0"/>
              <a:t> corto el periodo de </a:t>
            </a:r>
            <a:r>
              <a:rPr lang="es-CO" dirty="0" err="1"/>
              <a:t>recordación</a:t>
            </a:r>
            <a:r>
              <a:rPr lang="es-CO" dirty="0"/>
              <a:t>. </a:t>
            </a:r>
          </a:p>
          <a:p>
            <a:r>
              <a:rPr lang="es-CO" dirty="0"/>
              <a:t>c) Es necesario garantizar la </a:t>
            </a:r>
            <a:r>
              <a:rPr lang="es-CO" dirty="0" err="1"/>
              <a:t>información</a:t>
            </a:r>
            <a:r>
              <a:rPr lang="es-CO" dirty="0"/>
              <a:t> de los </a:t>
            </a:r>
            <a:r>
              <a:rPr lang="es-CO" dirty="0" err="1"/>
              <a:t>niños</a:t>
            </a:r>
            <a:r>
              <a:rPr lang="es-CO" dirty="0"/>
              <a:t> y </a:t>
            </a:r>
            <a:r>
              <a:rPr lang="es-CO" dirty="0" err="1"/>
              <a:t>niñas</a:t>
            </a:r>
            <a:r>
              <a:rPr lang="es-CO" dirty="0"/>
              <a:t> de 0 a 35 meses </a:t>
            </a:r>
            <a:r>
              <a:rPr lang="es-CO" dirty="0" err="1"/>
              <a:t>específicamente</a:t>
            </a:r>
            <a:r>
              <a:rPr lang="es-CO" dirty="0"/>
              <a:t> para el </a:t>
            </a:r>
            <a:r>
              <a:rPr lang="es-CO" dirty="0" err="1"/>
              <a:t>cálculo</a:t>
            </a:r>
            <a:r>
              <a:rPr lang="es-CO" dirty="0"/>
              <a:t> de la mediana de la lactancia materna. </a:t>
            </a:r>
            <a:endParaRPr lang="es-CO" dirty="0">
              <a:effectLst/>
            </a:endParaRPr>
          </a:p>
          <a:p>
            <a:r>
              <a:rPr lang="es-CO" dirty="0"/>
              <a:t>  En el </a:t>
            </a:r>
            <a:r>
              <a:rPr lang="es-CO" dirty="0" err="1"/>
              <a:t>análisis</a:t>
            </a:r>
            <a:r>
              <a:rPr lang="es-CO" dirty="0"/>
              <a:t> se </a:t>
            </a:r>
            <a:r>
              <a:rPr lang="es-CO" dirty="0" err="1"/>
              <a:t>considerarán</a:t>
            </a:r>
            <a:r>
              <a:rPr lang="es-CO" dirty="0"/>
              <a:t> los </a:t>
            </a:r>
            <a:r>
              <a:rPr lang="es-CO" dirty="0" err="1"/>
              <a:t>niños</a:t>
            </a:r>
            <a:r>
              <a:rPr lang="es-CO" dirty="0"/>
              <a:t> nacidos con 37 o </a:t>
            </a:r>
            <a:r>
              <a:rPr lang="es-CO" dirty="0" err="1"/>
              <a:t>más</a:t>
            </a:r>
            <a:r>
              <a:rPr lang="es-CO" dirty="0"/>
              <a:t> semanas de </a:t>
            </a:r>
            <a:r>
              <a:rPr lang="es-CO" dirty="0" err="1"/>
              <a:t>gestación</a:t>
            </a:r>
            <a:r>
              <a:rPr lang="es-CO" dirty="0"/>
              <a:t>. Lo anterior teniendo en cuenta que los </a:t>
            </a:r>
            <a:r>
              <a:rPr lang="es-CO" dirty="0" err="1"/>
              <a:t>niños</a:t>
            </a:r>
            <a:r>
              <a:rPr lang="es-CO" dirty="0"/>
              <a:t> nacidos </a:t>
            </a:r>
            <a:r>
              <a:rPr lang="es-CO" dirty="0" err="1"/>
              <a:t>pretérmino</a:t>
            </a:r>
            <a:r>
              <a:rPr lang="es-CO" dirty="0"/>
              <a:t>, dependiendo la edad gestacional y la </a:t>
            </a:r>
            <a:r>
              <a:rPr lang="es-CO" dirty="0" err="1"/>
              <a:t>condición</a:t>
            </a:r>
            <a:r>
              <a:rPr lang="es-CO" dirty="0"/>
              <a:t> de salud al nacimiento, </a:t>
            </a:r>
            <a:r>
              <a:rPr lang="es-CO" dirty="0" err="1"/>
              <a:t>podrían</a:t>
            </a:r>
            <a:r>
              <a:rPr lang="es-CO" dirty="0"/>
              <a:t> tener una mayor probabilidad de recibir otro tipo de </a:t>
            </a:r>
            <a:r>
              <a:rPr lang="es-CO" dirty="0" err="1"/>
              <a:t>alimentación</a:t>
            </a:r>
            <a:r>
              <a:rPr lang="es-CO" dirty="0"/>
              <a:t>, lo cual </a:t>
            </a:r>
            <a:r>
              <a:rPr lang="es-CO" dirty="0" err="1"/>
              <a:t>podría</a:t>
            </a:r>
            <a:r>
              <a:rPr lang="es-CO" dirty="0"/>
              <a:t> considerarse un factor de </a:t>
            </a:r>
            <a:r>
              <a:rPr lang="es-CO" dirty="0" err="1"/>
              <a:t>confusión</a:t>
            </a:r>
            <a:r>
              <a:rPr lang="es-CO" dirty="0"/>
              <a:t>. </a:t>
            </a:r>
            <a:endParaRPr lang="es-CO" dirty="0">
              <a:effectLst/>
            </a:endParaRPr>
          </a:p>
          <a:p>
            <a:r>
              <a:rPr lang="es-CO" dirty="0"/>
              <a:t>  </a:t>
            </a:r>
            <a:r>
              <a:rPr lang="es-CO" dirty="0" err="1"/>
              <a:t>Niños</a:t>
            </a:r>
            <a:r>
              <a:rPr lang="es-CO" dirty="0"/>
              <a:t> y </a:t>
            </a:r>
            <a:r>
              <a:rPr lang="es-CO" dirty="0" err="1"/>
              <a:t>niñas</a:t>
            </a:r>
            <a:r>
              <a:rPr lang="es-CO" dirty="0"/>
              <a:t> residentes en el hogar, que hayan dormido el </a:t>
            </a:r>
            <a:r>
              <a:rPr lang="es-CO" dirty="0" err="1"/>
              <a:t>día</a:t>
            </a:r>
            <a:r>
              <a:rPr lang="es-CO" dirty="0"/>
              <a:t> anterior en el hogar y que su madre haya dormido la noche anterior en el hogar. </a:t>
            </a:r>
            <a:endParaRPr lang="es-C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71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6BA64-A4F5-4C45-B710-867B4928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5CE49F-B278-8848-A0B1-00D479CA5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FABAA3-7F46-D84A-BD5D-3540B6FC1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37" y="1253331"/>
            <a:ext cx="700534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4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E3305-B624-0449-887A-20C515D1D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003"/>
          <a:stretch/>
        </p:blipFill>
        <p:spPr>
          <a:xfrm>
            <a:off x="0" y="112316"/>
            <a:ext cx="5676900" cy="50784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1F6975-0389-5B43-BBFA-FC3FC76B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675"/>
            <a:ext cx="5194300" cy="1193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03D822-69C5-E146-B318-58913402B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426" y="1793676"/>
            <a:ext cx="7760999" cy="37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4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3B9DC-D0EE-4742-AE30-5237478A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FD936-3906-494C-B47B-EF307DC6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64276A-8085-EB49-910C-DF861020B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36" y="0"/>
            <a:ext cx="68681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844BAD-324A-394F-8E72-94A2A13D2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758" y="1251462"/>
            <a:ext cx="4755242" cy="11483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C2C7B0-6401-EF4D-86DD-2AE68D410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1" y="4246645"/>
            <a:ext cx="5007429" cy="24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378</Words>
  <Application>Microsoft Macintosh PowerPoint</Application>
  <PresentationFormat>Panorámica</PresentationFormat>
  <Paragraphs>19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AVANCES</vt:lpstr>
      <vt:lpstr>Seguridad Alimentaria</vt:lpstr>
      <vt:lpstr>Presentación de PowerPoint</vt:lpstr>
      <vt:lpstr>Presentación de PowerPoint</vt:lpstr>
      <vt:lpstr>Presentación de PowerPoint</vt:lpstr>
      <vt:lpstr>Lactancia materna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German Oved Acevedo Osorio</dc:creator>
  <cp:lastModifiedBy>German Oved Acevedo Osorio</cp:lastModifiedBy>
  <cp:revision>6</cp:revision>
  <dcterms:created xsi:type="dcterms:W3CDTF">2021-09-08T20:14:09Z</dcterms:created>
  <dcterms:modified xsi:type="dcterms:W3CDTF">2021-09-10T15:31:20Z</dcterms:modified>
</cp:coreProperties>
</file>