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16"/>
  </p:notesMasterIdLst>
  <p:sldIdLst>
    <p:sldId id="256" r:id="rId4"/>
    <p:sldId id="259" r:id="rId5"/>
    <p:sldId id="258" r:id="rId6"/>
    <p:sldId id="260" r:id="rId7"/>
    <p:sldId id="323" r:id="rId8"/>
    <p:sldId id="264" r:id="rId9"/>
    <p:sldId id="326" r:id="rId10"/>
    <p:sldId id="261" r:id="rId11"/>
    <p:sldId id="263" r:id="rId12"/>
    <p:sldId id="337" r:id="rId13"/>
    <p:sldId id="338" r:id="rId14"/>
    <p:sldId id="335" r:id="rId15"/>
  </p:sldIdLst>
  <p:sldSz cx="12192000" cy="6858000"/>
  <p:notesSz cx="6858000" cy="9144000"/>
  <p:embeddedFontLst>
    <p:embeddedFont>
      <p:font typeface="Montserrat Black" panose="020B0604020202020204" charset="0"/>
      <p:bold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7" roundtripDataSignature="AMtx7miZdazgRNjCFYOEeo+suwnwBTYB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CCFF"/>
    <a:srgbClr val="CCFF66"/>
    <a:srgbClr val="FFFF66"/>
    <a:srgbClr val="6666FF"/>
    <a:srgbClr val="008000"/>
    <a:srgbClr val="FF9966"/>
    <a:srgbClr val="800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C7B56F-49DC-4E33-AAB9-BEA88327EEB0}">
  <a:tblStyle styleId="{BBC7B56F-49DC-4E33-AAB9-BEA88327EE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96" autoAdjust="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89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87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90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ocuments\2021\HISTORIAS%20CLINICAS%20ABRIL%2014\REVISION%20HISTORI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ownloads\SALUDSEXUAL%20%20(35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ownloads\SALUDSEXUAL%20%20(35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ownloads\SALUDSEXUAL%20%20(35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ownloads\SALUDSEXUAL%20%20(35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ocuments\2021\HISTORIAS%20CLINICAS%20ABRIL%2014\REVISION%20HISTORIA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ownloads\SALUDSEXUAL%20%20(35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ownloads\SALUDSEXUAL%20%20(35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ownloads\SALUDSEXUAL%20%20(35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ownloads\SALUDSEXUAL%20%20(35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ocuments\2021\HISTORIAS%20CLINICAS%20ABRIL%2014\REVISION%20HISTORIA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ownloads\SALUDSEXUAL%20%20(35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ownloads\SALUDSEXUAL%20%20(35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 dirty="0">
                <a:solidFill>
                  <a:schemeClr val="tx1"/>
                </a:solidFill>
              </a:rPr>
              <a:t>DISTRIBUCION</a:t>
            </a:r>
            <a:r>
              <a:rPr lang="es-CO" baseline="0" dirty="0">
                <a:solidFill>
                  <a:schemeClr val="tx1"/>
                </a:solidFill>
              </a:rPr>
              <a:t> DE CASOS</a:t>
            </a:r>
            <a:endParaRPr lang="es-CO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Ca de cérvix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2A-42A1-A575-4F311ADC43D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2A-42A1-A575-4F311ADC43D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2A-42A1-A575-4F311ADC43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Hoja1!$G$59:$G$61</c:f>
              <c:strCache>
                <c:ptCount val="3"/>
                <c:pt idx="0">
                  <c:v>Alta</c:v>
                </c:pt>
                <c:pt idx="1">
                  <c:v>Media </c:v>
                </c:pt>
                <c:pt idx="2">
                  <c:v>Baja </c:v>
                </c:pt>
              </c:strCache>
            </c:strRef>
          </c:cat>
          <c:val>
            <c:numRef>
              <c:f>Hoja1!$H$59:$H$61</c:f>
              <c:numCache>
                <c:formatCode>General</c:formatCode>
                <c:ptCount val="3"/>
                <c:pt idx="0">
                  <c:v>2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82A-42A1-A575-4F311ADC43D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Ca de mama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D2-4D3E-BC18-584223C7D87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D2-4D3E-BC18-584223C7D87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FD2-4D3E-BC18-584223C7D8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Hoja1!$G$75:$G$77</c:f>
              <c:strCache>
                <c:ptCount val="3"/>
                <c:pt idx="0">
                  <c:v>Alta</c:v>
                </c:pt>
                <c:pt idx="1">
                  <c:v>Media </c:v>
                </c:pt>
                <c:pt idx="2">
                  <c:v>Baja </c:v>
                </c:pt>
              </c:strCache>
            </c:strRef>
          </c:cat>
          <c:val>
            <c:numRef>
              <c:f>Hoja1!$H$75:$H$77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FD2-4D3E-BC18-584223C7D87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Ca de mama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Hoja1!$C$90</c:f>
              <c:strCache>
                <c:ptCount val="1"/>
                <c:pt idx="0">
                  <c:v>nueva eps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Hoja1!$D$90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3B-41B3-9881-77E3DDEE6F56}"/>
            </c:ext>
          </c:extLst>
        </c:ser>
        <c:ser>
          <c:idx val="1"/>
          <c:order val="1"/>
          <c:tx>
            <c:strRef>
              <c:f>Hoja1!$C$91</c:f>
              <c:strCache>
                <c:ptCount val="1"/>
                <c:pt idx="0">
                  <c:v>policia nacional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Hoja1!$D$91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3B-41B3-9881-77E3DDEE6F56}"/>
            </c:ext>
          </c:extLst>
        </c:ser>
        <c:ser>
          <c:idx val="2"/>
          <c:order val="2"/>
          <c:tx>
            <c:strRef>
              <c:f>Hoja1!$C$92</c:f>
              <c:strCache>
                <c:ptCount val="1"/>
                <c:pt idx="0">
                  <c:v>asmet salud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Hoja1!$D$92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3B-41B3-9881-77E3DDEE6F56}"/>
            </c:ext>
          </c:extLst>
        </c:ser>
        <c:ser>
          <c:idx val="3"/>
          <c:order val="3"/>
          <c:tx>
            <c:strRef>
              <c:f>Hoja1!$C$93</c:f>
              <c:strCache>
                <c:ptCount val="1"/>
                <c:pt idx="0">
                  <c:v>medimas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Hoja1!$D$93</c:f>
              <c:numCache>
                <c:formatCode>General</c:formatCode>
                <c:ptCount val="1"/>
                <c:pt idx="0">
                  <c:v>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3B-41B3-9881-77E3DDEE6F56}"/>
            </c:ext>
          </c:extLst>
        </c:ser>
        <c:ser>
          <c:idx val="4"/>
          <c:order val="4"/>
          <c:tx>
            <c:strRef>
              <c:f>Hoja1!$C$94</c:f>
              <c:strCache>
                <c:ptCount val="1"/>
                <c:pt idx="0">
                  <c:v>sos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Hoja1!$D$94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13B-41B3-9881-77E3DDEE6F56}"/>
            </c:ext>
          </c:extLst>
        </c:ser>
        <c:ser>
          <c:idx val="5"/>
          <c:order val="5"/>
          <c:tx>
            <c:strRef>
              <c:f>Hoja1!$C$95</c:f>
              <c:strCache>
                <c:ptCount val="1"/>
                <c:pt idx="0">
                  <c:v>salud total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Hoja1!$D$95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13B-41B3-9881-77E3DDEE6F56}"/>
            </c:ext>
          </c:extLst>
        </c:ser>
        <c:ser>
          <c:idx val="6"/>
          <c:order val="6"/>
          <c:tx>
            <c:strRef>
              <c:f>Hoja1!$C$96</c:f>
              <c:strCache>
                <c:ptCount val="1"/>
                <c:pt idx="0">
                  <c:v>sura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Hoja1!$D$96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13B-41B3-9881-77E3DDEE6F56}"/>
            </c:ext>
          </c:extLst>
        </c:ser>
        <c:ser>
          <c:idx val="7"/>
          <c:order val="7"/>
          <c:tx>
            <c:strRef>
              <c:f>Hoja1!$C$97</c:f>
              <c:strCache>
                <c:ptCount val="1"/>
                <c:pt idx="0">
                  <c:v>sanitas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Hoja1!$D$97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13B-41B3-9881-77E3DDEE6F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057910688"/>
        <c:axId val="1061577152"/>
      </c:barChart>
      <c:catAx>
        <c:axId val="1057910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1577152"/>
        <c:crosses val="autoZero"/>
        <c:auto val="1"/>
        <c:lblAlgn val="ctr"/>
        <c:lblOffset val="100"/>
        <c:noMultiLvlLbl val="0"/>
      </c:catAx>
      <c:valAx>
        <c:axId val="1061577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Días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791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162747734757778E-2"/>
          <c:y val="0.79500248382238026"/>
          <c:w val="0.94817204367759778"/>
          <c:h val="0.16932036907587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b="1" dirty="0">
                <a:solidFill>
                  <a:schemeClr val="tx1"/>
                </a:solidFill>
              </a:rPr>
              <a:t>Ca de cérvix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548-4958-A97A-EEDD72783D6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548-4958-A97A-EEDD72783D6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48-4958-A97A-EEDD72783D6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548-4958-A97A-EEDD72783D6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48-4958-A97A-EEDD72783D6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548-4958-A97A-EEDD72783D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Hoja1!$C$101:$C$107</c:f>
              <c:strCache>
                <c:ptCount val="7"/>
                <c:pt idx="0">
                  <c:v>sura</c:v>
                </c:pt>
                <c:pt idx="1">
                  <c:v>salud total</c:v>
                </c:pt>
                <c:pt idx="2">
                  <c:v>sanitas</c:v>
                </c:pt>
                <c:pt idx="3">
                  <c:v>coomeva</c:v>
                </c:pt>
                <c:pt idx="4">
                  <c:v>asmet salud</c:v>
                </c:pt>
                <c:pt idx="5">
                  <c:v>sura</c:v>
                </c:pt>
                <c:pt idx="6">
                  <c:v>salud total</c:v>
                </c:pt>
              </c:strCache>
            </c:strRef>
          </c:cat>
          <c:val>
            <c:numRef>
              <c:f>Hoja1!$D$101:$D$107</c:f>
              <c:numCache>
                <c:formatCode>General</c:formatCode>
                <c:ptCount val="7"/>
                <c:pt idx="0">
                  <c:v>23</c:v>
                </c:pt>
                <c:pt idx="1">
                  <c:v>45</c:v>
                </c:pt>
                <c:pt idx="2">
                  <c:v>30</c:v>
                </c:pt>
                <c:pt idx="3">
                  <c:v>30</c:v>
                </c:pt>
                <c:pt idx="4">
                  <c:v>42</c:v>
                </c:pt>
                <c:pt idx="5">
                  <c:v>30</c:v>
                </c:pt>
                <c:pt idx="6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31-47A3-B28A-A91C19865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1573344"/>
        <c:axId val="1061573888"/>
      </c:barChart>
      <c:catAx>
        <c:axId val="1061573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61573888"/>
        <c:crosses val="autoZero"/>
        <c:auto val="1"/>
        <c:lblAlgn val="ctr"/>
        <c:lblOffset val="100"/>
        <c:noMultiLvlLbl val="0"/>
      </c:catAx>
      <c:valAx>
        <c:axId val="1061573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Días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6157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cap="none" dirty="0">
                <a:solidFill>
                  <a:schemeClr val="tx1"/>
                </a:solidFill>
              </a:rPr>
              <a:t>Ca</a:t>
            </a:r>
            <a:r>
              <a:rPr lang="es-CO" sz="1400" cap="none" baseline="0" dirty="0">
                <a:solidFill>
                  <a:schemeClr val="tx1"/>
                </a:solidFill>
              </a:rPr>
              <a:t> de cérvix</a:t>
            </a:r>
            <a:endParaRPr lang="es-CO" sz="1400" cap="none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66173379293769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45-480A-8434-C9C83D3CD8A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45-480A-8434-C9C83D3CD8A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45-480A-8434-C9C83D3CD8A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945-480A-8434-C9C83D3CD8A0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945-480A-8434-C9C83D3CD8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Hoja2!$AB$18:$AB$22</c:f>
              <c:strCache>
                <c:ptCount val="5"/>
                <c:pt idx="0">
                  <c:v>sura</c:v>
                </c:pt>
                <c:pt idx="1">
                  <c:v>salud total</c:v>
                </c:pt>
                <c:pt idx="2">
                  <c:v>sanitas</c:v>
                </c:pt>
                <c:pt idx="3">
                  <c:v>coomeva </c:v>
                </c:pt>
                <c:pt idx="4">
                  <c:v>asmet salud </c:v>
                </c:pt>
              </c:strCache>
            </c:strRef>
          </c:cat>
          <c:val>
            <c:numRef>
              <c:f>Hoja2!$AC$18:$AC$22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945-480A-8434-C9C83D3CD8A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b="1">
                <a:solidFill>
                  <a:schemeClr val="tx1"/>
                </a:solidFill>
              </a:rPr>
              <a:t>Ca</a:t>
            </a:r>
            <a:r>
              <a:rPr lang="es-CO" b="1" baseline="0">
                <a:solidFill>
                  <a:schemeClr val="tx1"/>
                </a:solidFill>
              </a:rPr>
              <a:t> de mama</a:t>
            </a:r>
            <a:endParaRPr lang="es-CO" b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CA-45B3-9F2B-4A27AC7E47C5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CA-45B3-9F2B-4A27AC7E47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CA-45B3-9F2B-4A27AC7E47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ECA-45B3-9F2B-4A27AC7E47C5}"/>
              </c:ext>
            </c:extLst>
          </c:dPt>
          <c:dPt>
            <c:idx val="4"/>
            <c:bubble3D val="0"/>
            <c:spPr>
              <a:solidFill>
                <a:srgbClr val="00CC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ECA-45B3-9F2B-4A27AC7E47C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ECA-45B3-9F2B-4A27AC7E47C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ECA-45B3-9F2B-4A27AC7E47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cancerresidencia!$AC$289:$AC$295</c:f>
              <c:strCache>
                <c:ptCount val="7"/>
                <c:pt idx="0">
                  <c:v>Policia</c:v>
                </c:pt>
                <c:pt idx="1">
                  <c:v>Nueva eps</c:v>
                </c:pt>
                <c:pt idx="2">
                  <c:v>Asmet salud </c:v>
                </c:pt>
                <c:pt idx="3">
                  <c:v>Medimas</c:v>
                </c:pt>
                <c:pt idx="4">
                  <c:v>SOS</c:v>
                </c:pt>
                <c:pt idx="5">
                  <c:v>Salud total</c:v>
                </c:pt>
                <c:pt idx="6">
                  <c:v>Sura</c:v>
                </c:pt>
              </c:strCache>
            </c:strRef>
          </c:cat>
          <c:val>
            <c:numRef>
              <c:f>cancerresidencia!$AD$289:$AD$295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ECA-45B3-9F2B-4A27AC7E47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703274816380818"/>
          <c:y val="0.19772647901629195"/>
          <c:w val="0.19837107458568029"/>
          <c:h val="0.60880798751912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Distribución de casos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Hoja1!$C$12:$C$13</c:f>
              <c:strCache>
                <c:ptCount val="2"/>
                <c:pt idx="0">
                  <c:v>Ca de mama</c:v>
                </c:pt>
                <c:pt idx="1">
                  <c:v>Ca de cervix</c:v>
                </c:pt>
              </c:strCache>
            </c:strRef>
          </c:cat>
          <c:val>
            <c:numRef>
              <c:f>Hoja1!$D$12:$D$13</c:f>
              <c:numCache>
                <c:formatCode>General</c:formatCode>
                <c:ptCount val="2"/>
                <c:pt idx="0">
                  <c:v>12</c:v>
                </c:pt>
                <c:pt idx="1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01-42D9-87BE-E8BD8E4718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57911232"/>
        <c:axId val="1057913408"/>
      </c:barChart>
      <c:catAx>
        <c:axId val="105791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7913408"/>
        <c:crosses val="autoZero"/>
        <c:auto val="1"/>
        <c:lblAlgn val="ctr"/>
        <c:lblOffset val="100"/>
        <c:noMultiLvlLbl val="0"/>
      </c:catAx>
      <c:valAx>
        <c:axId val="105791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791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Rango de edad Ca de mama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42-4848-9929-F9195A22EA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42-4848-9929-F9195A22EA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942-4848-9929-F9195A22EA0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Hoja1!$F$16:$F$18</c:f>
              <c:strCache>
                <c:ptCount val="3"/>
                <c:pt idx="0">
                  <c:v>39-50</c:v>
                </c:pt>
                <c:pt idx="1">
                  <c:v>50-60</c:v>
                </c:pt>
                <c:pt idx="2">
                  <c:v>60-93</c:v>
                </c:pt>
              </c:strCache>
            </c:strRef>
          </c:cat>
          <c:val>
            <c:numRef>
              <c:f>Hoja1!$G$16:$G$18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942-4848-9929-F9195A22EA0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Rango de edad ca de cérvix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Hoja1!$E$32:$E$34</c:f>
              <c:strCache>
                <c:ptCount val="3"/>
                <c:pt idx="0">
                  <c:v>25-35</c:v>
                </c:pt>
                <c:pt idx="1">
                  <c:v>36-46</c:v>
                </c:pt>
                <c:pt idx="2">
                  <c:v>47- 76</c:v>
                </c:pt>
              </c:strCache>
            </c:strRef>
          </c:cat>
          <c:val>
            <c:numRef>
              <c:f>Hoja1!$F$32:$F$34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37-418E-9826-C6FBF60BA45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 dirty="0">
                <a:solidFill>
                  <a:schemeClr val="tx1"/>
                </a:solidFill>
              </a:rPr>
              <a:t>DISTRIBUCION</a:t>
            </a:r>
            <a:r>
              <a:rPr lang="es-CO" baseline="0" dirty="0">
                <a:solidFill>
                  <a:schemeClr val="tx1"/>
                </a:solidFill>
              </a:rPr>
              <a:t> DE CASOS</a:t>
            </a:r>
            <a:endParaRPr lang="es-CO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Ca de mama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Hoja1!$C$47</c:f>
              <c:strCache>
                <c:ptCount val="1"/>
                <c:pt idx="0">
                  <c:v>Infiltrante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Hoja1!$D$47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F5-41F0-ABCD-4D52C743D7ED}"/>
            </c:ext>
          </c:extLst>
        </c:ser>
        <c:ser>
          <c:idx val="1"/>
          <c:order val="1"/>
          <c:tx>
            <c:strRef>
              <c:f>Hoja1!$C$48</c:f>
              <c:strCache>
                <c:ptCount val="1"/>
                <c:pt idx="0">
                  <c:v>no indicado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Hoja1!$D$48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F5-41F0-ABCD-4D52C743D7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57912320"/>
        <c:axId val="1057912864"/>
      </c:barChart>
      <c:catAx>
        <c:axId val="105791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7912864"/>
        <c:crosses val="autoZero"/>
        <c:auto val="1"/>
        <c:lblAlgn val="ctr"/>
        <c:lblOffset val="100"/>
        <c:noMultiLvlLbl val="0"/>
      </c:catAx>
      <c:valAx>
        <c:axId val="105791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791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Ca de cérvix</a:t>
            </a:r>
          </a:p>
        </c:rich>
      </c:tx>
      <c:layout>
        <c:manualLayout>
          <c:xMode val="edge"/>
          <c:yMode val="edge"/>
          <c:x val="0.362458223972003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Hoja1!$C$51:$C$54</c:f>
              <c:strCache>
                <c:ptCount val="4"/>
                <c:pt idx="0">
                  <c:v>Sin informacion </c:v>
                </c:pt>
                <c:pt idx="1">
                  <c:v>Insitu</c:v>
                </c:pt>
                <c:pt idx="2">
                  <c:v>Infiltrante</c:v>
                </c:pt>
                <c:pt idx="3">
                  <c:v>No indicado</c:v>
                </c:pt>
              </c:strCache>
            </c:strRef>
          </c:cat>
          <c:val>
            <c:numRef>
              <c:f>Hoja1!$D$51:$D$54</c:f>
              <c:numCache>
                <c:formatCode>General</c:formatCode>
                <c:ptCount val="4"/>
                <c:pt idx="0">
                  <c:v>2</c:v>
                </c:pt>
                <c:pt idx="1">
                  <c:v>9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49-45DE-9A7F-A5CC4D2144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57911776"/>
        <c:axId val="1057913952"/>
      </c:barChart>
      <c:catAx>
        <c:axId val="105791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7913952"/>
        <c:crosses val="autoZero"/>
        <c:auto val="1"/>
        <c:lblAlgn val="ctr"/>
        <c:lblOffset val="100"/>
        <c:noMultiLvlLbl val="0"/>
      </c:catAx>
      <c:valAx>
        <c:axId val="105791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791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58E57-BDB4-3147-A653-57BB0157DA69}" type="doc">
      <dgm:prSet loTypeId="urn:microsoft.com/office/officeart/2005/8/layout/vList6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06DE6F53-E73D-B74A-A84F-8D1CBB7A5E83}">
      <dgm:prSet phldrT="[Texto]" custT="1"/>
      <dgm:spPr>
        <a:xfrm>
          <a:off x="5447390" y="15777"/>
          <a:ext cx="4778369" cy="1468800"/>
        </a:xfr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ES" sz="3200" b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Demora 4: Calida</a:t>
          </a:r>
          <a:r>
            <a:rPr lang="es-ES" sz="3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 de la atención</a:t>
          </a:r>
          <a:endParaRPr lang="es-ES" sz="3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64C4B15-DCFE-2943-9363-CA92DA5D26E3}" type="parTrans" cxnId="{77DF91FC-3063-AD42-9356-8F0A2A05CFB2}">
      <dgm:prSet/>
      <dgm:spPr/>
      <dgm:t>
        <a:bodyPr/>
        <a:lstStyle/>
        <a:p>
          <a:endParaRPr lang="es-ES"/>
        </a:p>
      </dgm:t>
    </dgm:pt>
    <dgm:pt modelId="{39BA5391-4CB9-DD4C-A774-62E8963CEE3E}" type="sibTrans" cxnId="{77DF91FC-3063-AD42-9356-8F0A2A05CFB2}">
      <dgm:prSet/>
      <dgm:spPr/>
      <dgm:t>
        <a:bodyPr/>
        <a:lstStyle/>
        <a:p>
          <a:endParaRPr lang="es-ES"/>
        </a:p>
      </dgm:t>
    </dgm:pt>
    <dgm:pt modelId="{CFB14015-EACF-F947-A898-81B0E22F0A3D}">
      <dgm:prSet phldrT="[Texto]" custT="1"/>
      <dgm:spPr>
        <a:xfrm>
          <a:off x="5447390" y="1484577"/>
          <a:ext cx="4778369" cy="2239920"/>
        </a:xfrm>
        <a:solidFill>
          <a:srgbClr val="44546A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 anchor="ctr"/>
        <a:lstStyle/>
        <a:p>
          <a:pPr algn="just"/>
          <a:r>
            <a:rPr lang="es-CO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Detección tardía de los casos de cáncer de mama .</a:t>
          </a:r>
          <a:endParaRPr lang="es-E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696C4B0-A53D-7349-BB87-838CB121DF5A}" type="parTrans" cxnId="{0F1B68D5-F372-3C4B-9B14-DF58894CCACE}">
      <dgm:prSet/>
      <dgm:spPr/>
      <dgm:t>
        <a:bodyPr/>
        <a:lstStyle/>
        <a:p>
          <a:endParaRPr lang="es-ES"/>
        </a:p>
      </dgm:t>
    </dgm:pt>
    <dgm:pt modelId="{1638139A-9882-9944-9DD6-4FFA88E3F751}" type="sibTrans" cxnId="{0F1B68D5-F372-3C4B-9B14-DF58894CCACE}">
      <dgm:prSet/>
      <dgm:spPr/>
      <dgm:t>
        <a:bodyPr/>
        <a:lstStyle/>
        <a:p>
          <a:endParaRPr lang="es-ES"/>
        </a:p>
      </dgm:t>
    </dgm:pt>
    <dgm:pt modelId="{E9F115EB-AB42-4E0B-AFD4-63F0C4E76401}">
      <dgm:prSet custT="1"/>
      <dgm:spPr/>
      <dgm:t>
        <a:bodyPr/>
        <a:lstStyle/>
        <a:p>
          <a:r>
            <a:rPr lang="es-CO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Demora en resultado de la biopsia que supera los 15 días hasta los 41 días.</a:t>
          </a:r>
        </a:p>
      </dgm:t>
    </dgm:pt>
    <dgm:pt modelId="{F02C03EF-B396-4B30-BC98-96BF3A07B758}" type="parTrans" cxnId="{82C7F907-FE3B-4107-A8D1-16D84EFF7C10}">
      <dgm:prSet/>
      <dgm:spPr/>
      <dgm:t>
        <a:bodyPr/>
        <a:lstStyle/>
        <a:p>
          <a:endParaRPr lang="es-CO"/>
        </a:p>
      </dgm:t>
    </dgm:pt>
    <dgm:pt modelId="{68F3673F-E425-40BE-9685-36857B877B97}" type="sibTrans" cxnId="{82C7F907-FE3B-4107-A8D1-16D84EFF7C10}">
      <dgm:prSet/>
      <dgm:spPr/>
      <dgm:t>
        <a:bodyPr/>
        <a:lstStyle/>
        <a:p>
          <a:endParaRPr lang="es-CO"/>
        </a:p>
      </dgm:t>
    </dgm:pt>
    <dgm:pt modelId="{8FB5D62B-F3B2-440C-A822-84302AF3291E}">
      <dgm:prSet custT="1"/>
      <dgm:spPr/>
      <dgm:t>
        <a:bodyPr/>
        <a:lstStyle/>
        <a:p>
          <a:r>
            <a:rPr lang="es-CO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Inicio tardío del tratamiento para ca mama (59) cérvix (45).</a:t>
          </a:r>
        </a:p>
      </dgm:t>
    </dgm:pt>
    <dgm:pt modelId="{FE339950-0EFD-4FD5-8B7A-640E1383A459}" type="parTrans" cxnId="{4B0A7AE0-C2C5-40A5-AC7A-129DAB4D69FB}">
      <dgm:prSet/>
      <dgm:spPr/>
      <dgm:t>
        <a:bodyPr/>
        <a:lstStyle/>
        <a:p>
          <a:endParaRPr lang="es-CO"/>
        </a:p>
      </dgm:t>
    </dgm:pt>
    <dgm:pt modelId="{88155E3E-E0C4-48B9-BEA6-2D50347659F6}" type="sibTrans" cxnId="{4B0A7AE0-C2C5-40A5-AC7A-129DAB4D69FB}">
      <dgm:prSet/>
      <dgm:spPr/>
      <dgm:t>
        <a:bodyPr/>
        <a:lstStyle/>
        <a:p>
          <a:endParaRPr lang="es-CO"/>
        </a:p>
      </dgm:t>
    </dgm:pt>
    <dgm:pt modelId="{BE008B3C-33DD-42AC-805E-69472E9FD09B}" type="pres">
      <dgm:prSet presAssocID="{81F58E57-BDB4-3147-A653-57BB0157DA6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0EDA768C-F813-403A-B198-C806F756FD67}" type="pres">
      <dgm:prSet presAssocID="{06DE6F53-E73D-B74A-A84F-8D1CBB7A5E83}" presName="linNode" presStyleCnt="0"/>
      <dgm:spPr/>
    </dgm:pt>
    <dgm:pt modelId="{D49010AC-D08B-46E4-BD8D-E84E66E1E85F}" type="pres">
      <dgm:prSet presAssocID="{06DE6F53-E73D-B74A-A84F-8D1CBB7A5E83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DB66C33-C110-46D5-9608-5D5B3EC9AC24}" type="pres">
      <dgm:prSet presAssocID="{06DE6F53-E73D-B74A-A84F-8D1CBB7A5E83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F1DEB6B-2E5F-4990-846E-BD54B00D4CBF}" type="presOf" srcId="{8FB5D62B-F3B2-440C-A822-84302AF3291E}" destId="{5DB66C33-C110-46D5-9608-5D5B3EC9AC24}" srcOrd="0" destOrd="2" presId="urn:microsoft.com/office/officeart/2005/8/layout/vList6"/>
    <dgm:cxn modelId="{77DF91FC-3063-AD42-9356-8F0A2A05CFB2}" srcId="{81F58E57-BDB4-3147-A653-57BB0157DA69}" destId="{06DE6F53-E73D-B74A-A84F-8D1CBB7A5E83}" srcOrd="0" destOrd="0" parTransId="{264C4B15-DCFE-2943-9363-CA92DA5D26E3}" sibTransId="{39BA5391-4CB9-DD4C-A774-62E8963CEE3E}"/>
    <dgm:cxn modelId="{8B08CFC9-F6FF-4B1E-8801-D5F63EDFC074}" type="presOf" srcId="{06DE6F53-E73D-B74A-A84F-8D1CBB7A5E83}" destId="{D49010AC-D08B-46E4-BD8D-E84E66E1E85F}" srcOrd="0" destOrd="0" presId="urn:microsoft.com/office/officeart/2005/8/layout/vList6"/>
    <dgm:cxn modelId="{23D360A1-352A-46B6-BCD1-43BA5F379BA4}" type="presOf" srcId="{81F58E57-BDB4-3147-A653-57BB0157DA69}" destId="{BE008B3C-33DD-42AC-805E-69472E9FD09B}" srcOrd="0" destOrd="0" presId="urn:microsoft.com/office/officeart/2005/8/layout/vList6"/>
    <dgm:cxn modelId="{0F1B68D5-F372-3C4B-9B14-DF58894CCACE}" srcId="{06DE6F53-E73D-B74A-A84F-8D1CBB7A5E83}" destId="{CFB14015-EACF-F947-A898-81B0E22F0A3D}" srcOrd="0" destOrd="0" parTransId="{1696C4B0-A53D-7349-BB87-838CB121DF5A}" sibTransId="{1638139A-9882-9944-9DD6-4FFA88E3F751}"/>
    <dgm:cxn modelId="{4B0A7AE0-C2C5-40A5-AC7A-129DAB4D69FB}" srcId="{06DE6F53-E73D-B74A-A84F-8D1CBB7A5E83}" destId="{8FB5D62B-F3B2-440C-A822-84302AF3291E}" srcOrd="2" destOrd="0" parTransId="{FE339950-0EFD-4FD5-8B7A-640E1383A459}" sibTransId="{88155E3E-E0C4-48B9-BEA6-2D50347659F6}"/>
    <dgm:cxn modelId="{82C7F907-FE3B-4107-A8D1-16D84EFF7C10}" srcId="{06DE6F53-E73D-B74A-A84F-8D1CBB7A5E83}" destId="{E9F115EB-AB42-4E0B-AFD4-63F0C4E76401}" srcOrd="1" destOrd="0" parTransId="{F02C03EF-B396-4B30-BC98-96BF3A07B758}" sibTransId="{68F3673F-E425-40BE-9685-36857B877B97}"/>
    <dgm:cxn modelId="{73ACD898-8FFD-48EF-A3E2-6BADF580F615}" type="presOf" srcId="{E9F115EB-AB42-4E0B-AFD4-63F0C4E76401}" destId="{5DB66C33-C110-46D5-9608-5D5B3EC9AC24}" srcOrd="0" destOrd="1" presId="urn:microsoft.com/office/officeart/2005/8/layout/vList6"/>
    <dgm:cxn modelId="{347682A7-F076-47E1-84D4-CEE7719E0DBF}" type="presOf" srcId="{CFB14015-EACF-F947-A898-81B0E22F0A3D}" destId="{5DB66C33-C110-46D5-9608-5D5B3EC9AC24}" srcOrd="0" destOrd="0" presId="urn:microsoft.com/office/officeart/2005/8/layout/vList6"/>
    <dgm:cxn modelId="{D3782069-EE84-4EF3-9C9C-BA9BEF7F739A}" type="presParOf" srcId="{BE008B3C-33DD-42AC-805E-69472E9FD09B}" destId="{0EDA768C-F813-403A-B198-C806F756FD67}" srcOrd="0" destOrd="0" presId="urn:microsoft.com/office/officeart/2005/8/layout/vList6"/>
    <dgm:cxn modelId="{9F1DBAB3-FEB6-414C-96B8-AE7F069560AB}" type="presParOf" srcId="{0EDA768C-F813-403A-B198-C806F756FD67}" destId="{D49010AC-D08B-46E4-BD8D-E84E66E1E85F}" srcOrd="0" destOrd="0" presId="urn:microsoft.com/office/officeart/2005/8/layout/vList6"/>
    <dgm:cxn modelId="{9D2B8CAF-E2AC-4530-9012-BF50D435E36B}" type="presParOf" srcId="{0EDA768C-F813-403A-B198-C806F756FD67}" destId="{5DB66C33-C110-46D5-9608-5D5B3EC9AC2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66C33-C110-46D5-9608-5D5B3EC9AC24}">
      <dsp:nvSpPr>
        <dsp:cNvPr id="0" name=""/>
        <dsp:cNvSpPr/>
      </dsp:nvSpPr>
      <dsp:spPr>
        <a:xfrm>
          <a:off x="4090323" y="0"/>
          <a:ext cx="6135486" cy="3740275"/>
        </a:xfrm>
        <a:prstGeom prst="rightArrow">
          <a:avLst>
            <a:gd name="adj1" fmla="val 75000"/>
            <a:gd name="adj2" fmla="val 50000"/>
          </a:avLst>
        </a:prstGeom>
        <a:solidFill>
          <a:srgbClr val="44546A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Detección tardía de los casos de cáncer de mama .</a:t>
          </a:r>
          <a:endParaRPr lang="es-E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Demora en resultado de la biopsia que supera los 15 días hasta los 41 días.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Inicio tardío del tratamiento para ca mama (59) cérvix (45).</a:t>
          </a:r>
        </a:p>
      </dsp:txBody>
      <dsp:txXfrm>
        <a:off x="4090323" y="467534"/>
        <a:ext cx="4732883" cy="2805207"/>
      </dsp:txXfrm>
    </dsp:sp>
    <dsp:sp modelId="{D49010AC-D08B-46E4-BD8D-E84E66E1E85F}">
      <dsp:nvSpPr>
        <dsp:cNvPr id="0" name=""/>
        <dsp:cNvSpPr/>
      </dsp:nvSpPr>
      <dsp:spPr>
        <a:xfrm>
          <a:off x="0" y="0"/>
          <a:ext cx="4090323" cy="3740275"/>
        </a:xfrm>
        <a:prstGeom prst="roundRect">
          <a:avLst/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Demora 4: Calida</a:t>
          </a:r>
          <a:r>
            <a:rPr lang="es-ES" sz="3200" kern="1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 de la atención</a:t>
          </a:r>
          <a:endParaRPr lang="es-ES" sz="320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82585" y="182585"/>
        <a:ext cx="3725153" cy="3375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1724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2083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9072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7549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676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5" name="Google Shape;2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7519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394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1510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84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1298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0294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8948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338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101" name="Google Shape;101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030513"/>
            <a:ext cx="827314" cy="16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76"/>
          <p:cNvSpPr/>
          <p:nvPr/>
        </p:nvSpPr>
        <p:spPr>
          <a:xfrm>
            <a:off x="8610600" y="371475"/>
            <a:ext cx="3562350" cy="5562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76"/>
          <p:cNvPicPr preferRelativeResize="0"/>
          <p:nvPr/>
        </p:nvPicPr>
        <p:blipFill rotWithShape="1">
          <a:blip r:embed="rId3">
            <a:alphaModFix/>
          </a:blip>
          <a:srcRect l="83358" t="26319" r="13360" b="55347"/>
          <a:stretch/>
        </p:blipFill>
        <p:spPr>
          <a:xfrm>
            <a:off x="10992137" y="568363"/>
            <a:ext cx="723325" cy="22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76"/>
          <p:cNvPicPr preferRelativeResize="0"/>
          <p:nvPr/>
        </p:nvPicPr>
        <p:blipFill rotWithShape="1">
          <a:blip r:embed="rId4">
            <a:alphaModFix/>
          </a:blip>
          <a:srcRect l="66875" t="72222" r="14296" b="19305"/>
          <a:stretch/>
        </p:blipFill>
        <p:spPr>
          <a:xfrm>
            <a:off x="8272627" y="5789613"/>
            <a:ext cx="3092058" cy="78263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76"/>
          <p:cNvSpPr/>
          <p:nvPr/>
        </p:nvSpPr>
        <p:spPr>
          <a:xfrm>
            <a:off x="276225" y="5419725"/>
            <a:ext cx="3086100" cy="11525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9" name="Google Shape;119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8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9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9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9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4" name="Google Shape;144;p9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9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6" name="Google Shape;146;p9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9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8" name="Google Shape;158;p9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9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31" name="Google Shape;31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030513"/>
            <a:ext cx="827314" cy="16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5"/>
          <p:cNvSpPr/>
          <p:nvPr/>
        </p:nvSpPr>
        <p:spPr>
          <a:xfrm>
            <a:off x="8610600" y="371475"/>
            <a:ext cx="3562350" cy="5562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75"/>
          <p:cNvPicPr preferRelativeResize="0"/>
          <p:nvPr/>
        </p:nvPicPr>
        <p:blipFill rotWithShape="1">
          <a:blip r:embed="rId3">
            <a:alphaModFix/>
          </a:blip>
          <a:srcRect l="83358" t="26319" r="13360" b="55347"/>
          <a:stretch/>
        </p:blipFill>
        <p:spPr>
          <a:xfrm>
            <a:off x="10992137" y="568363"/>
            <a:ext cx="723325" cy="22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5"/>
          <p:cNvPicPr preferRelativeResize="0"/>
          <p:nvPr/>
        </p:nvPicPr>
        <p:blipFill rotWithShape="1">
          <a:blip r:embed="rId4">
            <a:alphaModFix/>
          </a:blip>
          <a:srcRect l="66875" t="72222" r="14296" b="19305"/>
          <a:stretch/>
        </p:blipFill>
        <p:spPr>
          <a:xfrm>
            <a:off x="8272627" y="5789613"/>
            <a:ext cx="3092058" cy="78263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5"/>
          <p:cNvSpPr/>
          <p:nvPr/>
        </p:nvSpPr>
        <p:spPr>
          <a:xfrm>
            <a:off x="276225" y="5419725"/>
            <a:ext cx="3086100" cy="11525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9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9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9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9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8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8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7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openxmlformats.org/officeDocument/2006/relationships/chart" Target="../charts/chart14.xml"/><Relationship Id="rId10" Type="http://schemas.microsoft.com/office/2007/relationships/diagramDrawing" Target="../diagrams/drawing1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030513"/>
            <a:ext cx="827314" cy="16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8"/>
          <p:cNvSpPr txBox="1"/>
          <p:nvPr/>
        </p:nvSpPr>
        <p:spPr>
          <a:xfrm>
            <a:off x="1045679" y="529548"/>
            <a:ext cx="964896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4000"/>
              <a:buFont typeface="Calibri"/>
              <a:buNone/>
            </a:pPr>
            <a:r>
              <a:rPr lang="es-CO" sz="3600" b="1" i="1" dirty="0">
                <a:latin typeface="Calibri"/>
                <a:ea typeface="Montserrat Black"/>
                <a:cs typeface="Calibri"/>
                <a:sym typeface="Calibri"/>
              </a:rPr>
              <a:t>  ACCIONES DE MEJORA </a:t>
            </a:r>
            <a:endParaRPr sz="3600" b="1" i="1" dirty="0">
              <a:solidFill>
                <a:srgbClr val="E20E1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45679" y="1311694"/>
            <a:ext cx="97987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latin typeface="Calibri" panose="020F0502020204030204" pitchFamily="34" charset="0"/>
                <a:cs typeface="Calibri" panose="020F0502020204030204" pitchFamily="34" charset="0"/>
              </a:rPr>
              <a:t>1.Dar cumplimiento al envío del 100% de las historias clínicas solicitadas por el ente municipal para la realización del análisis de los casos con diagnostico de este evento.</a:t>
            </a:r>
          </a:p>
          <a:p>
            <a:pPr algn="just"/>
            <a:endParaRPr lang="es-C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200" dirty="0">
                <a:latin typeface="Calibri" panose="020F0502020204030204" pitchFamily="34" charset="0"/>
                <a:cs typeface="Calibri" panose="020F0502020204030204" pitchFamily="34" charset="0"/>
              </a:rPr>
              <a:t>2. Diseñar estrategias que contribuyan a la detección temprana de cáncer de mama y cuello uterino articuladamente con las ips de primer nivel .</a:t>
            </a:r>
          </a:p>
          <a:p>
            <a:pPr algn="just"/>
            <a:endParaRPr lang="es-C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200" dirty="0">
                <a:latin typeface="Calibri" panose="020F0502020204030204" pitchFamily="34" charset="0"/>
                <a:cs typeface="Calibri" panose="020F0502020204030204" pitchFamily="34" charset="0"/>
              </a:rPr>
              <a:t>3.Realizar seguimiento e implementar acciones de mejora en cuanto al indicador de diagnostico e inicio de tratamiento.</a:t>
            </a:r>
          </a:p>
          <a:p>
            <a:pPr algn="just"/>
            <a:endParaRPr lang="es-C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200" dirty="0">
                <a:latin typeface="Calibri" panose="020F0502020204030204" pitchFamily="34" charset="0"/>
                <a:cs typeface="Calibri" panose="020F0502020204030204" pitchFamily="34" charset="0"/>
              </a:rPr>
              <a:t>4. Realizar seguimiento por parte de la EAPB  a las acciones de mejora derivadas de las unidades de análisis .</a:t>
            </a:r>
          </a:p>
          <a:p>
            <a:pPr algn="just"/>
            <a:endParaRPr lang="es-C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200" dirty="0">
                <a:latin typeface="Calibri" panose="020F0502020204030204" pitchFamily="34" charset="0"/>
                <a:cs typeface="Calibri" panose="020F0502020204030204" pitchFamily="34" charset="0"/>
              </a:rPr>
              <a:t>5.Garantizar y realizar seguimiento al diligenciamiento completo de las variables para este evento como lo son tratamiento inicial del tumor, tipo de tratamiento, fecha del tratamiento y grado histopatológico. (EAPB)</a:t>
            </a:r>
            <a:endParaRPr lang="es-C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6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030513"/>
            <a:ext cx="827314" cy="16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8"/>
          <p:cNvSpPr txBox="1"/>
          <p:nvPr/>
        </p:nvSpPr>
        <p:spPr>
          <a:xfrm>
            <a:off x="1045679" y="529548"/>
            <a:ext cx="964896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4000"/>
              <a:buFont typeface="Calibri"/>
              <a:buNone/>
            </a:pPr>
            <a:r>
              <a:rPr lang="es-CO" sz="3600" b="1" i="1" dirty="0">
                <a:latin typeface="Calibri"/>
                <a:ea typeface="Montserrat Black"/>
                <a:cs typeface="Calibri"/>
                <a:sym typeface="Calibri"/>
              </a:rPr>
              <a:t>  ACCIONES DE MEJORA </a:t>
            </a:r>
            <a:endParaRPr sz="3600" b="1" i="1" dirty="0">
              <a:solidFill>
                <a:srgbClr val="E20E1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45679" y="1340633"/>
            <a:ext cx="9798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s-CO" sz="2000" dirty="0">
                <a:latin typeface="Calibri" panose="020F0502020204030204" pitchFamily="34" charset="0"/>
                <a:cs typeface="Calibri" panose="020F0502020204030204" pitchFamily="34" charset="0"/>
              </a:rPr>
              <a:t>Ajuste de las variables de los casos notificados al SIVIGILA, como: tratamiento inicial del tumor, tipo de tratamiento y fecha del tratamiento.</a:t>
            </a:r>
            <a:endParaRPr lang="es-C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BF73320-886E-4E46-BBAD-202E200D6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735" y="2213314"/>
            <a:ext cx="6931965" cy="39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030513"/>
            <a:ext cx="827314" cy="16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2"/>
          <p:cNvSpPr txBox="1"/>
          <p:nvPr/>
        </p:nvSpPr>
        <p:spPr>
          <a:xfrm>
            <a:off x="1153551" y="1260865"/>
            <a:ext cx="883010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827315" y="1260865"/>
          <a:ext cx="5139397" cy="3719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360226" y="450376"/>
            <a:ext cx="947154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ANÁLISIS DE DEMORAS</a:t>
            </a: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14990340"/>
              </p:ext>
            </p:extLst>
          </p:nvPr>
        </p:nvGraphicFramePr>
        <p:xfrm>
          <a:off x="853807" y="1470545"/>
          <a:ext cx="10225810" cy="374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575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"/>
          <p:cNvSpPr txBox="1"/>
          <p:nvPr/>
        </p:nvSpPr>
        <p:spPr>
          <a:xfrm>
            <a:off x="168442" y="927768"/>
            <a:ext cx="11606463" cy="432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O" sz="4000" b="1" i="1" dirty="0">
                <a:solidFill>
                  <a:schemeClr val="dk1"/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UNIDAD DE ANALISIS COLECTIVA MORTALIDAD POR CÁNCER DE MAMA Y CUELLO UTERINO</a:t>
            </a:r>
            <a:endParaRPr sz="4000" b="1" i="1" dirty="0">
              <a:solidFill>
                <a:schemeClr val="dk1"/>
              </a:solidFill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54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O" sz="480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Municipio</a:t>
            </a:r>
            <a:r>
              <a:rPr lang="es-CO" sz="4800" i="1" dirty="0">
                <a:solidFill>
                  <a:schemeClr val="dk1"/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 de </a:t>
            </a:r>
            <a:r>
              <a:rPr lang="es-CO" sz="480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Pereira</a:t>
            </a:r>
            <a:endParaRPr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O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Programa Salud Sexual y Reproductiva –  Epidemiologia Pereira </a:t>
            </a:r>
            <a:endParaRPr sz="2400" i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9057" y="5128042"/>
            <a:ext cx="1771481" cy="181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"/>
          <p:cNvPicPr preferRelativeResize="0"/>
          <p:nvPr/>
        </p:nvPicPr>
        <p:blipFill rotWithShape="1">
          <a:blip r:embed="rId4">
            <a:alphaModFix/>
          </a:blip>
          <a:srcRect t="81078" r="50001" b="10115"/>
          <a:stretch/>
        </p:blipFill>
        <p:spPr>
          <a:xfrm>
            <a:off x="246579" y="6227769"/>
            <a:ext cx="6096000" cy="60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"/>
          <p:cNvPicPr preferRelativeResize="0"/>
          <p:nvPr/>
        </p:nvPicPr>
        <p:blipFill rotWithShape="1">
          <a:blip r:embed="rId4">
            <a:alphaModFix/>
          </a:blip>
          <a:srcRect l="61769" r="16096" b="2963"/>
          <a:stretch/>
        </p:blipFill>
        <p:spPr>
          <a:xfrm>
            <a:off x="9493323" y="203273"/>
            <a:ext cx="2698678" cy="665472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"/>
          <p:cNvSpPr txBox="1"/>
          <p:nvPr/>
        </p:nvSpPr>
        <p:spPr>
          <a:xfrm>
            <a:off x="462337" y="3068274"/>
            <a:ext cx="930838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i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Ángela María Monsalve Parra - EISP No transmisibles e inmunoprevenibles.</a:t>
            </a:r>
            <a:r>
              <a:rPr lang="es-CO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s-CO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s-CO" sz="2000" b="1" i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Ángela María Ramírez Trejos-Salud Sexual y Reproductiva –Componente Cáncer de mama y cuello uterino</a:t>
            </a:r>
            <a:endParaRPr sz="2000" b="1" i="1" dirty="0">
              <a:solidFill>
                <a:srgbClr val="595959"/>
              </a:solidFill>
              <a:latin typeface="Calibri" panose="020F0502020204030204" pitchFamily="34" charset="0"/>
              <a:ea typeface="Montserrat Medium"/>
              <a:cs typeface="Calibri" panose="020F0502020204030204" pitchFamily="34" charset="0"/>
              <a:sym typeface="Montserrat Medium"/>
            </a:endParaRPr>
          </a:p>
        </p:txBody>
      </p:sp>
      <p:pic>
        <p:nvPicPr>
          <p:cNvPr id="202" name="Google Shape;2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9056" y="2485213"/>
            <a:ext cx="1771481" cy="181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84857" y="940158"/>
            <a:ext cx="940157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i="1" dirty="0">
                <a:latin typeface="Calibri" panose="020F0502020204030204" pitchFamily="34" charset="0"/>
                <a:cs typeface="Calibri" panose="020F0502020204030204" pitchFamily="34" charset="0"/>
              </a:rPr>
              <a:t>OBJETIVOS DE LA VIGILANCIA DEL EVENTO</a:t>
            </a:r>
          </a:p>
          <a:p>
            <a:pPr algn="ctr"/>
            <a:endParaRPr lang="es-CO" sz="4400" b="1" i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cs typeface="Calibri" panose="020F0502020204030204" pitchFamily="34" charset="0"/>
              </a:rPr>
              <a:t>Determinar la oportunidad en el inicio del tratamiento de los casos confirmados de cáncer de mama y cuello uterino.</a:t>
            </a:r>
          </a:p>
          <a:p>
            <a:pPr algn="just"/>
            <a:endParaRPr lang="es-C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cs typeface="Calibri" panose="020F0502020204030204" pitchFamily="34" charset="0"/>
              </a:rPr>
              <a:t>Estimar la frecuencia de los casos de cáncer de mama y cuello uterino que se detectan en estadios tempranos e invasivo.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CO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030513"/>
            <a:ext cx="827314" cy="1630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220558"/>
              </p:ext>
            </p:extLst>
          </p:nvPr>
        </p:nvGraphicFramePr>
        <p:xfrm>
          <a:off x="1028163" y="685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362622"/>
              </p:ext>
            </p:extLst>
          </p:nvPr>
        </p:nvGraphicFramePr>
        <p:xfrm>
          <a:off x="1028162" y="1310185"/>
          <a:ext cx="5067837" cy="327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384645" y="218364"/>
            <a:ext cx="6045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Distribución por EAPB 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926723"/>
              </p:ext>
            </p:extLst>
          </p:nvPr>
        </p:nvGraphicFramePr>
        <p:xfrm>
          <a:off x="5918579" y="1310185"/>
          <a:ext cx="5163404" cy="327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700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030513"/>
            <a:ext cx="827314" cy="1630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341086"/>
              </p:ext>
            </p:extLst>
          </p:nvPr>
        </p:nvGraphicFramePr>
        <p:xfrm>
          <a:off x="3370997" y="299973"/>
          <a:ext cx="51201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528199"/>
              </p:ext>
            </p:extLst>
          </p:nvPr>
        </p:nvGraphicFramePr>
        <p:xfrm>
          <a:off x="636245" y="3537346"/>
          <a:ext cx="531249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882691"/>
              </p:ext>
            </p:extLst>
          </p:nvPr>
        </p:nvGraphicFramePr>
        <p:xfrm>
          <a:off x="6079616" y="3537346"/>
          <a:ext cx="482312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030513"/>
            <a:ext cx="827314" cy="1630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759624"/>
              </p:ext>
            </p:extLst>
          </p:nvPr>
        </p:nvGraphicFramePr>
        <p:xfrm>
          <a:off x="1028163" y="685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567252"/>
              </p:ext>
            </p:extLst>
          </p:nvPr>
        </p:nvGraphicFramePr>
        <p:xfrm>
          <a:off x="532326" y="1669472"/>
          <a:ext cx="5175787" cy="309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616657" y="259307"/>
            <a:ext cx="5363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Distribución según grado histopatológico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971526"/>
              </p:ext>
            </p:extLst>
          </p:nvPr>
        </p:nvGraphicFramePr>
        <p:xfrm>
          <a:off x="6095999" y="1527933"/>
          <a:ext cx="5175787" cy="35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206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26524" y="811369"/>
            <a:ext cx="90924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800" b="1" dirty="0"/>
          </a:p>
          <a:p>
            <a:r>
              <a:rPr lang="es-CO" sz="1800" b="1" dirty="0"/>
              <a:t> </a:t>
            </a:r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1113413" y="498610"/>
            <a:ext cx="98696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i="1" dirty="0">
                <a:latin typeface="+mj-lt"/>
                <a:ea typeface="Calibri"/>
                <a:cs typeface="Calibri"/>
              </a:rPr>
              <a:t>Indicador de Oportunidad en diagnostico </a:t>
            </a:r>
          </a:p>
          <a:p>
            <a:pPr algn="ctr"/>
            <a:endParaRPr lang="es-CO" sz="3200" b="1" i="1" dirty="0">
              <a:latin typeface="Calibri"/>
              <a:ea typeface="Calibri"/>
              <a:cs typeface="Calibri"/>
            </a:endParaRPr>
          </a:p>
          <a:p>
            <a:pPr algn="just"/>
            <a:endParaRPr lang="es-CO" dirty="0"/>
          </a:p>
          <a:p>
            <a:pPr algn="just"/>
            <a:endParaRPr lang="es-CO" dirty="0"/>
          </a:p>
          <a:p>
            <a:pPr algn="just"/>
            <a:endParaRPr lang="es-CO" dirty="0"/>
          </a:p>
          <a:p>
            <a:pPr algn="just"/>
            <a:endParaRPr lang="es-CO" dirty="0"/>
          </a:p>
          <a:p>
            <a:pPr algn="just"/>
            <a:endParaRPr lang="es-CO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094842"/>
              </p:ext>
            </p:extLst>
          </p:nvPr>
        </p:nvGraphicFramePr>
        <p:xfrm>
          <a:off x="1214651" y="1733266"/>
          <a:ext cx="5064917" cy="309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89132"/>
              </p:ext>
            </p:extLst>
          </p:nvPr>
        </p:nvGraphicFramePr>
        <p:xfrm>
          <a:off x="6096000" y="1629775"/>
          <a:ext cx="5420003" cy="3301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030513"/>
            <a:ext cx="827314" cy="16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8"/>
          <p:cNvSpPr txBox="1"/>
          <p:nvPr/>
        </p:nvSpPr>
        <p:spPr>
          <a:xfrm>
            <a:off x="1045679" y="529548"/>
            <a:ext cx="964896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s-CO" sz="3600" b="1" i="1" dirty="0">
                <a:latin typeface="Calibri"/>
                <a:ea typeface="Montserrat Black"/>
                <a:cs typeface="Calibri"/>
                <a:sym typeface="Calibri"/>
              </a:rPr>
              <a:t>  </a:t>
            </a:r>
            <a:endParaRPr sz="3600" b="1" i="1" u="none" strike="noStrike" cap="none" dirty="0">
              <a:solidFill>
                <a:srgbClr val="E20E1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13413" y="498610"/>
            <a:ext cx="98696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i="1" dirty="0">
                <a:latin typeface="+mj-lt"/>
                <a:ea typeface="Calibri"/>
                <a:cs typeface="Calibri"/>
              </a:rPr>
              <a:t>Indicador de Oportunidad en inicio de tratamiento</a:t>
            </a:r>
          </a:p>
          <a:p>
            <a:pPr algn="ctr"/>
            <a:endParaRPr lang="es-CO" sz="3200" b="1" i="1" dirty="0">
              <a:latin typeface="Calibri"/>
              <a:ea typeface="Calibri"/>
              <a:cs typeface="Calibri"/>
            </a:endParaRPr>
          </a:p>
          <a:p>
            <a:pPr algn="just"/>
            <a:endParaRPr lang="es-CO" dirty="0"/>
          </a:p>
          <a:p>
            <a:pPr algn="just"/>
            <a:endParaRPr lang="es-CO" dirty="0"/>
          </a:p>
          <a:p>
            <a:pPr algn="just"/>
            <a:endParaRPr lang="es-CO" dirty="0"/>
          </a:p>
          <a:p>
            <a:pPr algn="just"/>
            <a:endParaRPr lang="es-CO" dirty="0"/>
          </a:p>
          <a:p>
            <a:pPr algn="just"/>
            <a:endParaRPr lang="es-CO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314832"/>
              </p:ext>
            </p:extLst>
          </p:nvPr>
        </p:nvGraphicFramePr>
        <p:xfrm>
          <a:off x="636999" y="1555845"/>
          <a:ext cx="5804898" cy="4271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01436"/>
              </p:ext>
            </p:extLst>
          </p:nvPr>
        </p:nvGraphicFramePr>
        <p:xfrm>
          <a:off x="6649003" y="1692322"/>
          <a:ext cx="4796407" cy="3701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3758</TotalTime>
  <Words>353</Words>
  <Application>Microsoft Office PowerPoint</Application>
  <PresentationFormat>Panorámica</PresentationFormat>
  <Paragraphs>88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Montserrat Black</vt:lpstr>
      <vt:lpstr>Calibri</vt:lpstr>
      <vt:lpstr>Montserrat Medium</vt:lpstr>
      <vt:lpstr>Avenir</vt:lpstr>
      <vt:lpstr>Arial</vt:lpstr>
      <vt:lpstr>1_Tema de Office</vt:lpstr>
      <vt:lpstr>1_Tema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González Cañas</dc:creator>
  <cp:lastModifiedBy>ASUS</cp:lastModifiedBy>
  <cp:revision>88</cp:revision>
  <dcterms:created xsi:type="dcterms:W3CDTF">2020-08-01T22:10:19Z</dcterms:created>
  <dcterms:modified xsi:type="dcterms:W3CDTF">2021-07-04T14:45:24Z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267737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