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AFBDA-01BB-446B-914C-4917844A1CA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7947FC1-6159-4E2C-94E8-80F84AD2E181}">
      <dgm:prSet phldrT="[Texto]" custT="1"/>
      <dgm:spPr/>
      <dgm:t>
        <a:bodyPr/>
        <a:lstStyle/>
        <a:p>
          <a:r>
            <a:rPr lang="es-CO" sz="1400" b="1" dirty="0" smtClean="0"/>
            <a:t>TRAMITE USUARIOS NO ASEGURADOS</a:t>
          </a:r>
          <a:endParaRPr lang="es-CO" sz="1400" b="1" dirty="0"/>
        </a:p>
      </dgm:t>
    </dgm:pt>
    <dgm:pt modelId="{E6C921E9-ED3F-4C67-9AB1-866C3C2580A1}" type="parTrans" cxnId="{A22015D1-954A-4DDF-A38C-257F741AE58B}">
      <dgm:prSet/>
      <dgm:spPr/>
      <dgm:t>
        <a:bodyPr/>
        <a:lstStyle/>
        <a:p>
          <a:endParaRPr lang="es-CO"/>
        </a:p>
      </dgm:t>
    </dgm:pt>
    <dgm:pt modelId="{CE2BA5E7-F324-4091-BC84-AC15ABCEED8A}" type="sibTrans" cxnId="{A22015D1-954A-4DDF-A38C-257F741AE58B}">
      <dgm:prSet/>
      <dgm:spPr>
        <a:solidFill>
          <a:srgbClr val="FF0000"/>
        </a:solidFill>
      </dgm:spPr>
      <dgm:t>
        <a:bodyPr/>
        <a:lstStyle/>
        <a:p>
          <a:endParaRPr lang="es-CO"/>
        </a:p>
      </dgm:t>
    </dgm:pt>
    <dgm:pt modelId="{FAD99459-D874-4969-9985-C2FDE4E45387}">
      <dgm:prSet phldrT="[Texto]" custT="1"/>
      <dgm:spPr/>
      <dgm:t>
        <a:bodyPr/>
        <a:lstStyle/>
        <a:p>
          <a:r>
            <a:rPr lang="es-CO" sz="1400" dirty="0" smtClean="0"/>
            <a:t>Acercarse a la Secretaria de la Salud de Pereira con un recibo de servicios públicos original no mayor a dos meses que este cancelado + fotocopia de la cedula </a:t>
          </a:r>
          <a:endParaRPr lang="es-CO" sz="1400" dirty="0"/>
        </a:p>
      </dgm:t>
    </dgm:pt>
    <dgm:pt modelId="{788A304A-F9A3-4B3E-9B2A-220EC84BB6C0}" type="parTrans" cxnId="{E1AC57F2-1C09-4546-B444-27A1043F6D9F}">
      <dgm:prSet/>
      <dgm:spPr/>
      <dgm:t>
        <a:bodyPr/>
        <a:lstStyle/>
        <a:p>
          <a:endParaRPr lang="es-CO"/>
        </a:p>
      </dgm:t>
    </dgm:pt>
    <dgm:pt modelId="{35A89333-CA6E-4FAC-B4E3-F7C031A33B6E}" type="sibTrans" cxnId="{E1AC57F2-1C09-4546-B444-27A1043F6D9F}">
      <dgm:prSet/>
      <dgm:spPr>
        <a:solidFill>
          <a:srgbClr val="FF0000"/>
        </a:solidFill>
      </dgm:spPr>
      <dgm:t>
        <a:bodyPr/>
        <a:lstStyle/>
        <a:p>
          <a:endParaRPr lang="es-CO"/>
        </a:p>
      </dgm:t>
    </dgm:pt>
    <dgm:pt modelId="{69EC8CA8-1850-41F5-87F5-922248BD720C}">
      <dgm:prSet phldrT="[Texto]" custT="1"/>
      <dgm:spPr/>
      <dgm:t>
        <a:bodyPr/>
        <a:lstStyle/>
        <a:p>
          <a:r>
            <a:rPr lang="es-CO" sz="1200" dirty="0" smtClean="0"/>
            <a:t>Se debe acercar a la Eps Asmet Salud o Coosalud del régimen subsidiado y allá directamente realizan la afiliación </a:t>
          </a:r>
          <a:endParaRPr lang="es-CO" sz="1200" dirty="0"/>
        </a:p>
      </dgm:t>
    </dgm:pt>
    <dgm:pt modelId="{595BA7C2-AA3C-4E7A-831D-5E5BF06B2AF0}" type="parTrans" cxnId="{E1926046-F5C2-40AE-8553-E34F489C79AD}">
      <dgm:prSet/>
      <dgm:spPr/>
      <dgm:t>
        <a:bodyPr/>
        <a:lstStyle/>
        <a:p>
          <a:endParaRPr lang="es-CO"/>
        </a:p>
      </dgm:t>
    </dgm:pt>
    <dgm:pt modelId="{4A0B2358-0FFB-4DE1-8212-32F13C191900}" type="sibTrans" cxnId="{E1926046-F5C2-40AE-8553-E34F489C79AD}">
      <dgm:prSet/>
      <dgm:spPr/>
      <dgm:t>
        <a:bodyPr/>
        <a:lstStyle/>
        <a:p>
          <a:endParaRPr lang="es-CO"/>
        </a:p>
      </dgm:t>
    </dgm:pt>
    <dgm:pt modelId="{87C9EB68-4521-4CBF-A5FC-C631E14DA27D}" type="pres">
      <dgm:prSet presAssocID="{A90AFBDA-01BB-446B-914C-4917844A1CA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AD75724-8193-484F-BB8C-6A700CC1FEE2}" type="pres">
      <dgm:prSet presAssocID="{97947FC1-6159-4E2C-94E8-80F84AD2E181}" presName="node" presStyleLbl="node1" presStyleIdx="0" presStyleCnt="3" custScaleX="72986" custScaleY="2848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DA1859-DF4E-4CDD-A413-1A0F871EDBA8}" type="pres">
      <dgm:prSet presAssocID="{CE2BA5E7-F324-4091-BC84-AC15ABCEED8A}" presName="sibTrans" presStyleLbl="sibTrans2D1" presStyleIdx="0" presStyleCnt="2" custAng="500802" custScaleX="107472" custScaleY="49893" custLinFactNeighborX="1309" custLinFactNeighborY="3006"/>
      <dgm:spPr/>
      <dgm:t>
        <a:bodyPr/>
        <a:lstStyle/>
        <a:p>
          <a:endParaRPr lang="es-CO"/>
        </a:p>
      </dgm:t>
    </dgm:pt>
    <dgm:pt modelId="{3BAD2D09-702E-4A6E-B3C9-06F56760D199}" type="pres">
      <dgm:prSet presAssocID="{CE2BA5E7-F324-4091-BC84-AC15ABCEED8A}" presName="connectorText" presStyleLbl="sibTrans2D1" presStyleIdx="0" presStyleCnt="2"/>
      <dgm:spPr/>
      <dgm:t>
        <a:bodyPr/>
        <a:lstStyle/>
        <a:p>
          <a:endParaRPr lang="es-CO"/>
        </a:p>
      </dgm:t>
    </dgm:pt>
    <dgm:pt modelId="{1F8EB7A5-F383-485F-AEA0-7FADC78D9590}" type="pres">
      <dgm:prSet presAssocID="{FAD99459-D874-4969-9985-C2FDE4E45387}" presName="node" presStyleLbl="node1" presStyleIdx="1" presStyleCnt="3" custScaleX="87517" custScaleY="32833" custLinFactNeighborX="3955" custLinFactNeighborY="-3917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A9B8B78-A0D4-46A1-B7C0-CEC345A0B925}" type="pres">
      <dgm:prSet presAssocID="{35A89333-CA6E-4FAC-B4E3-F7C031A33B6E}" presName="sibTrans" presStyleLbl="sibTrans2D1" presStyleIdx="1" presStyleCnt="2" custAng="20282717" custScaleX="52508" custScaleY="60952" custLinFactNeighborX="34885" custLinFactNeighborY="-44281"/>
      <dgm:spPr/>
      <dgm:t>
        <a:bodyPr/>
        <a:lstStyle/>
        <a:p>
          <a:endParaRPr lang="es-CO"/>
        </a:p>
      </dgm:t>
    </dgm:pt>
    <dgm:pt modelId="{1A443116-D477-4144-9569-AFF8EE59308E}" type="pres">
      <dgm:prSet presAssocID="{35A89333-CA6E-4FAC-B4E3-F7C031A33B6E}" presName="connectorText" presStyleLbl="sibTrans2D1" presStyleIdx="1" presStyleCnt="2"/>
      <dgm:spPr/>
      <dgm:t>
        <a:bodyPr/>
        <a:lstStyle/>
        <a:p>
          <a:endParaRPr lang="es-CO"/>
        </a:p>
      </dgm:t>
    </dgm:pt>
    <dgm:pt modelId="{51BEDB12-958E-4B7C-8F69-B154E477BA8F}" type="pres">
      <dgm:prSet presAssocID="{69EC8CA8-1850-41F5-87F5-922248BD720C}" presName="node" presStyleLbl="node1" presStyleIdx="2" presStyleCnt="3" custScaleX="30951" custScaleY="53741" custLinFactNeighborX="-24141" custLinFactNeighborY="979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F1A78DC-BDAD-48B1-883F-DBDB0600C094}" type="presOf" srcId="{35A89333-CA6E-4FAC-B4E3-F7C031A33B6E}" destId="{1A443116-D477-4144-9569-AFF8EE59308E}" srcOrd="1" destOrd="0" presId="urn:microsoft.com/office/officeart/2005/8/layout/process2"/>
    <dgm:cxn modelId="{EFCC0167-5B4C-4DDF-AD86-0E54F6FDDCE1}" type="presOf" srcId="{CE2BA5E7-F324-4091-BC84-AC15ABCEED8A}" destId="{3BAD2D09-702E-4A6E-B3C9-06F56760D199}" srcOrd="1" destOrd="0" presId="urn:microsoft.com/office/officeart/2005/8/layout/process2"/>
    <dgm:cxn modelId="{D23AFDE9-F220-44A9-A52B-8E3FD4B6D0C9}" type="presOf" srcId="{FAD99459-D874-4969-9985-C2FDE4E45387}" destId="{1F8EB7A5-F383-485F-AEA0-7FADC78D9590}" srcOrd="0" destOrd="0" presId="urn:microsoft.com/office/officeart/2005/8/layout/process2"/>
    <dgm:cxn modelId="{4BCE3889-A4C4-4102-91F5-B208B27C64D6}" type="presOf" srcId="{35A89333-CA6E-4FAC-B4E3-F7C031A33B6E}" destId="{5A9B8B78-A0D4-46A1-B7C0-CEC345A0B925}" srcOrd="0" destOrd="0" presId="urn:microsoft.com/office/officeart/2005/8/layout/process2"/>
    <dgm:cxn modelId="{606C6D91-31E7-4B89-8D59-853F7CE75BA5}" type="presOf" srcId="{CE2BA5E7-F324-4091-BC84-AC15ABCEED8A}" destId="{DBDA1859-DF4E-4CDD-A413-1A0F871EDBA8}" srcOrd="0" destOrd="0" presId="urn:microsoft.com/office/officeart/2005/8/layout/process2"/>
    <dgm:cxn modelId="{8B1829D0-BE47-49B7-A820-3D1C51723D9F}" type="presOf" srcId="{A90AFBDA-01BB-446B-914C-4917844A1CA7}" destId="{87C9EB68-4521-4CBF-A5FC-C631E14DA27D}" srcOrd="0" destOrd="0" presId="urn:microsoft.com/office/officeart/2005/8/layout/process2"/>
    <dgm:cxn modelId="{2D6F6565-71B1-4739-BF8C-9337FF092A4B}" type="presOf" srcId="{69EC8CA8-1850-41F5-87F5-922248BD720C}" destId="{51BEDB12-958E-4B7C-8F69-B154E477BA8F}" srcOrd="0" destOrd="0" presId="urn:microsoft.com/office/officeart/2005/8/layout/process2"/>
    <dgm:cxn modelId="{D25F7CD8-0386-4464-9A1F-18D8BB0A65FC}" type="presOf" srcId="{97947FC1-6159-4E2C-94E8-80F84AD2E181}" destId="{4AD75724-8193-484F-BB8C-6A700CC1FEE2}" srcOrd="0" destOrd="0" presId="urn:microsoft.com/office/officeart/2005/8/layout/process2"/>
    <dgm:cxn modelId="{E1AC57F2-1C09-4546-B444-27A1043F6D9F}" srcId="{A90AFBDA-01BB-446B-914C-4917844A1CA7}" destId="{FAD99459-D874-4969-9985-C2FDE4E45387}" srcOrd="1" destOrd="0" parTransId="{788A304A-F9A3-4B3E-9B2A-220EC84BB6C0}" sibTransId="{35A89333-CA6E-4FAC-B4E3-F7C031A33B6E}"/>
    <dgm:cxn modelId="{A22015D1-954A-4DDF-A38C-257F741AE58B}" srcId="{A90AFBDA-01BB-446B-914C-4917844A1CA7}" destId="{97947FC1-6159-4E2C-94E8-80F84AD2E181}" srcOrd="0" destOrd="0" parTransId="{E6C921E9-ED3F-4C67-9AB1-866C3C2580A1}" sibTransId="{CE2BA5E7-F324-4091-BC84-AC15ABCEED8A}"/>
    <dgm:cxn modelId="{E1926046-F5C2-40AE-8553-E34F489C79AD}" srcId="{A90AFBDA-01BB-446B-914C-4917844A1CA7}" destId="{69EC8CA8-1850-41F5-87F5-922248BD720C}" srcOrd="2" destOrd="0" parTransId="{595BA7C2-AA3C-4E7A-831D-5E5BF06B2AF0}" sibTransId="{4A0B2358-0FFB-4DE1-8212-32F13C191900}"/>
    <dgm:cxn modelId="{192CBDD9-3215-4B2A-AFA2-D28E188FB31E}" type="presParOf" srcId="{87C9EB68-4521-4CBF-A5FC-C631E14DA27D}" destId="{4AD75724-8193-484F-BB8C-6A700CC1FEE2}" srcOrd="0" destOrd="0" presId="urn:microsoft.com/office/officeart/2005/8/layout/process2"/>
    <dgm:cxn modelId="{77AD7456-DF28-447D-991D-0ECA91068042}" type="presParOf" srcId="{87C9EB68-4521-4CBF-A5FC-C631E14DA27D}" destId="{DBDA1859-DF4E-4CDD-A413-1A0F871EDBA8}" srcOrd="1" destOrd="0" presId="urn:microsoft.com/office/officeart/2005/8/layout/process2"/>
    <dgm:cxn modelId="{A63FBE95-F770-4A4B-AC24-D6DD11DC0DD3}" type="presParOf" srcId="{DBDA1859-DF4E-4CDD-A413-1A0F871EDBA8}" destId="{3BAD2D09-702E-4A6E-B3C9-06F56760D199}" srcOrd="0" destOrd="0" presId="urn:microsoft.com/office/officeart/2005/8/layout/process2"/>
    <dgm:cxn modelId="{AAE33FC8-E15C-4010-808B-A2907C351AD4}" type="presParOf" srcId="{87C9EB68-4521-4CBF-A5FC-C631E14DA27D}" destId="{1F8EB7A5-F383-485F-AEA0-7FADC78D9590}" srcOrd="2" destOrd="0" presId="urn:microsoft.com/office/officeart/2005/8/layout/process2"/>
    <dgm:cxn modelId="{F551A4D7-42EA-481D-B25B-8010B5CDE4CA}" type="presParOf" srcId="{87C9EB68-4521-4CBF-A5FC-C631E14DA27D}" destId="{5A9B8B78-A0D4-46A1-B7C0-CEC345A0B925}" srcOrd="3" destOrd="0" presId="urn:microsoft.com/office/officeart/2005/8/layout/process2"/>
    <dgm:cxn modelId="{E6084A71-9FDE-4D3D-8512-2E73AB188406}" type="presParOf" srcId="{5A9B8B78-A0D4-46A1-B7C0-CEC345A0B925}" destId="{1A443116-D477-4144-9569-AFF8EE59308E}" srcOrd="0" destOrd="0" presId="urn:microsoft.com/office/officeart/2005/8/layout/process2"/>
    <dgm:cxn modelId="{C449CC77-190A-460A-BA6D-82D0F02A72B3}" type="presParOf" srcId="{87C9EB68-4521-4CBF-A5FC-C631E14DA27D}" destId="{51BEDB12-958E-4B7C-8F69-B154E477BA8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75724-8193-484F-BB8C-6A700CC1FEE2}">
      <dsp:nvSpPr>
        <dsp:cNvPr id="0" name=""/>
        <dsp:cNvSpPr/>
      </dsp:nvSpPr>
      <dsp:spPr>
        <a:xfrm>
          <a:off x="2323149" y="914"/>
          <a:ext cx="3481700" cy="754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1" kern="1200" dirty="0" smtClean="0"/>
            <a:t>TRAMITE USUARIOS NO ASEGURADOS</a:t>
          </a:r>
          <a:endParaRPr lang="es-CO" sz="1400" b="1" kern="1200" dirty="0"/>
        </a:p>
      </dsp:txBody>
      <dsp:txXfrm>
        <a:off x="2345258" y="23023"/>
        <a:ext cx="3437482" cy="710639"/>
      </dsp:txXfrm>
    </dsp:sp>
    <dsp:sp modelId="{DBDA1859-DF4E-4CDD-A413-1A0F871EDBA8}">
      <dsp:nvSpPr>
        <dsp:cNvPr id="0" name=""/>
        <dsp:cNvSpPr/>
      </dsp:nvSpPr>
      <dsp:spPr>
        <a:xfrm rot="5400000">
          <a:off x="3965957" y="730828"/>
          <a:ext cx="385692" cy="59501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900" kern="1200"/>
        </a:p>
      </dsp:txBody>
      <dsp:txXfrm rot="-5400000">
        <a:off x="3980298" y="835491"/>
        <a:ext cx="357011" cy="269984"/>
      </dsp:txXfrm>
    </dsp:sp>
    <dsp:sp modelId="{1F8EB7A5-F383-485F-AEA0-7FADC78D9590}">
      <dsp:nvSpPr>
        <dsp:cNvPr id="0" name=""/>
        <dsp:cNvSpPr/>
      </dsp:nvSpPr>
      <dsp:spPr>
        <a:xfrm>
          <a:off x="2165226" y="1229206"/>
          <a:ext cx="4174882" cy="8701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Acercarse a la Secretaria de la Salud de Pereira con un recibo de servicios públicos original no mayor a dos meses que este cancelado + fotocopia de la cedula </a:t>
          </a:r>
          <a:endParaRPr lang="es-CO" sz="1400" kern="1200" dirty="0"/>
        </a:p>
      </dsp:txBody>
      <dsp:txXfrm>
        <a:off x="2190712" y="1254692"/>
        <a:ext cx="4123910" cy="819169"/>
      </dsp:txXfrm>
    </dsp:sp>
    <dsp:sp modelId="{5A9B8B78-A0D4-46A1-B7C0-CEC345A0B925}">
      <dsp:nvSpPr>
        <dsp:cNvPr id="0" name=""/>
        <dsp:cNvSpPr/>
      </dsp:nvSpPr>
      <dsp:spPr>
        <a:xfrm rot="5400000">
          <a:off x="3790357" y="2296644"/>
          <a:ext cx="924650" cy="7269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0" kern="1200"/>
        </a:p>
      </dsp:txBody>
      <dsp:txXfrm rot="-5400000">
        <a:off x="4034610" y="2197773"/>
        <a:ext cx="436144" cy="706578"/>
      </dsp:txXfrm>
    </dsp:sp>
    <dsp:sp modelId="{51BEDB12-958E-4B7C-8F69-B154E477BA8F}">
      <dsp:nvSpPr>
        <dsp:cNvPr id="0" name=""/>
        <dsp:cNvSpPr/>
      </dsp:nvSpPr>
      <dsp:spPr>
        <a:xfrm>
          <a:off x="2174147" y="4277032"/>
          <a:ext cx="1476476" cy="1424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Se debe acercar a la Eps Asmet Salud o Coosalud del régimen subsidiado y allá directamente realizan la afiliación </a:t>
          </a:r>
          <a:endParaRPr lang="es-CO" sz="1200" kern="1200" dirty="0"/>
        </a:p>
      </dsp:txBody>
      <dsp:txXfrm>
        <a:off x="2215862" y="4318747"/>
        <a:ext cx="1393046" cy="1340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77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476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700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5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1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17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12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253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824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8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06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3238A-9C54-451E-8DE1-B3B17BFED37D}" type="datetimeFigureOut">
              <a:rPr lang="es-CO" smtClean="0"/>
              <a:t>3/07/2021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34B5-65D8-4FE6-8D85-5C3AB19F4B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01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98115"/>
            <a:ext cx="9144000" cy="435981"/>
          </a:xfrm>
        </p:spPr>
        <p:txBody>
          <a:bodyPr>
            <a:noAutofit/>
          </a:bodyPr>
          <a:lstStyle/>
          <a:p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AFILIACION AL SISTEMA DE SALUD </a:t>
            </a:r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63703384"/>
              </p:ext>
            </p:extLst>
          </p:nvPr>
        </p:nvGraphicFramePr>
        <p:xfrm>
          <a:off x="-1702873" y="892703"/>
          <a:ext cx="8128000" cy="5701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426865" y="4309995"/>
            <a:ext cx="2047741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200" dirty="0" smtClean="0"/>
              <a:t>Cuenta con ficha del sisben</a:t>
            </a:r>
            <a:endParaRPr lang="es-CO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930955" y="3973485"/>
            <a:ext cx="53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NO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392476" y="3973485"/>
            <a:ext cx="6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SI</a:t>
            </a:r>
            <a:endParaRPr lang="es-CO" b="1" dirty="0">
              <a:solidFill>
                <a:srgbClr val="FF0000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429610" y="5180879"/>
            <a:ext cx="1532869" cy="1405523"/>
            <a:chOff x="2101965" y="4277032"/>
            <a:chExt cx="1532869" cy="1424246"/>
          </a:xfrm>
        </p:grpSpPr>
        <p:sp>
          <p:nvSpPr>
            <p:cNvPr id="12" name="Rectángulo redondeado 11"/>
            <p:cNvSpPr/>
            <p:nvPr/>
          </p:nvSpPr>
          <p:spPr>
            <a:xfrm>
              <a:off x="2101965" y="4277032"/>
              <a:ext cx="1532869" cy="142424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ángulo 12"/>
            <p:cNvSpPr/>
            <p:nvPr/>
          </p:nvSpPr>
          <p:spPr>
            <a:xfrm>
              <a:off x="2143680" y="4318747"/>
              <a:ext cx="1449439" cy="13408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1400" kern="1200" dirty="0" smtClean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1400" kern="1200" dirty="0"/>
            </a:p>
          </p:txBody>
        </p:sp>
      </p:grp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7"/>
          <a:srcRect l="17047" t="28649" r="69296" b="58111"/>
          <a:stretch/>
        </p:blipFill>
        <p:spPr>
          <a:xfrm>
            <a:off x="311441" y="0"/>
            <a:ext cx="2238374" cy="892703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2496088" y="5275770"/>
            <a:ext cx="1326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 </a:t>
            </a:r>
            <a:endParaRPr lang="es-CO" dirty="0"/>
          </a:p>
        </p:txBody>
      </p:sp>
      <p:grpSp>
        <p:nvGrpSpPr>
          <p:cNvPr id="16" name="Grupo 15"/>
          <p:cNvGrpSpPr/>
          <p:nvPr/>
        </p:nvGrpSpPr>
        <p:grpSpPr>
          <a:xfrm>
            <a:off x="8354815" y="870196"/>
            <a:ext cx="3481700" cy="785996"/>
            <a:chOff x="2323149" y="-30225"/>
            <a:chExt cx="3481700" cy="785996"/>
          </a:xfrm>
        </p:grpSpPr>
        <p:sp>
          <p:nvSpPr>
            <p:cNvPr id="17" name="Rectángulo redondeado 16"/>
            <p:cNvSpPr/>
            <p:nvPr/>
          </p:nvSpPr>
          <p:spPr>
            <a:xfrm>
              <a:off x="2323149" y="914"/>
              <a:ext cx="3481700" cy="754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2345258" y="-30225"/>
              <a:ext cx="3437482" cy="7638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b="1" dirty="0" smtClean="0"/>
                <a:t>USUARIOS AFILIADOS A OTROS MUNICIPIOS</a:t>
              </a:r>
              <a:endParaRPr lang="es-CO" sz="1400" b="1" kern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 rot="284232">
            <a:off x="6000491" y="1699927"/>
            <a:ext cx="838063" cy="530345"/>
            <a:chOff x="3505592" y="946960"/>
            <a:chExt cx="1112747" cy="444692"/>
          </a:xfrm>
          <a:solidFill>
            <a:srgbClr val="FF0000"/>
          </a:solidFill>
        </p:grpSpPr>
        <p:sp>
          <p:nvSpPr>
            <p:cNvPr id="20" name="Flecha derecha 19"/>
            <p:cNvSpPr/>
            <p:nvPr/>
          </p:nvSpPr>
          <p:spPr>
            <a:xfrm rot="5161012">
              <a:off x="3839620" y="612932"/>
              <a:ext cx="444692" cy="1112747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lecha derecha 4"/>
            <p:cNvSpPr/>
            <p:nvPr/>
          </p:nvSpPr>
          <p:spPr>
            <a:xfrm rot="-238988">
              <a:off x="3723509" y="947120"/>
              <a:ext cx="667649" cy="3112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200" kern="120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796531" y="2242915"/>
            <a:ext cx="3535437" cy="1282248"/>
            <a:chOff x="2087469" y="1536114"/>
            <a:chExt cx="4174882" cy="870141"/>
          </a:xfrm>
        </p:grpSpPr>
        <p:sp>
          <p:nvSpPr>
            <p:cNvPr id="26" name="Rectángulo redondeado 25"/>
            <p:cNvSpPr/>
            <p:nvPr/>
          </p:nvSpPr>
          <p:spPr>
            <a:xfrm>
              <a:off x="2087469" y="1536114"/>
              <a:ext cx="4174882" cy="87014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ángulo 26"/>
            <p:cNvSpPr/>
            <p:nvPr/>
          </p:nvSpPr>
          <p:spPr>
            <a:xfrm>
              <a:off x="2112955" y="1561600"/>
              <a:ext cx="4123910" cy="819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Obligatorio</a:t>
              </a:r>
              <a:r>
                <a:rPr lang="es-CO" sz="1400" b="1" dirty="0" smtClean="0"/>
                <a:t> </a:t>
              </a:r>
              <a:r>
                <a:rPr lang="es-CO" sz="1400" dirty="0"/>
                <a:t>p</a:t>
              </a:r>
              <a:r>
                <a:rPr lang="es-CO" sz="1400" kern="1200" dirty="0" smtClean="0"/>
                <a:t>ara realizar el proceso de afiliación debe contar con el Permiso Especial de Permanencia , posteriormente dirigirse a la Secretaria de Salud para continuar con el proceso de afiliación</a:t>
              </a:r>
              <a:endParaRPr lang="es-CO" sz="1400" kern="1200" dirty="0"/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4678674" y="885551"/>
            <a:ext cx="3481700" cy="754857"/>
            <a:chOff x="2323149" y="914"/>
            <a:chExt cx="3481700" cy="754857"/>
          </a:xfrm>
        </p:grpSpPr>
        <p:sp>
          <p:nvSpPr>
            <p:cNvPr id="29" name="Rectángulo redondeado 28"/>
            <p:cNvSpPr/>
            <p:nvPr/>
          </p:nvSpPr>
          <p:spPr>
            <a:xfrm>
              <a:off x="2323149" y="914"/>
              <a:ext cx="3481700" cy="7548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ángulo 29"/>
            <p:cNvSpPr/>
            <p:nvPr/>
          </p:nvSpPr>
          <p:spPr>
            <a:xfrm>
              <a:off x="2345258" y="23023"/>
              <a:ext cx="3437482" cy="7106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b="1" dirty="0" smtClean="0"/>
                <a:t>MIGRANTES</a:t>
              </a:r>
              <a:endParaRPr lang="es-CO" sz="1400" b="1" kern="1200" dirty="0"/>
            </a:p>
          </p:txBody>
        </p:sp>
      </p:grpSp>
      <p:grpSp>
        <p:nvGrpSpPr>
          <p:cNvPr id="31" name="Grupo 30"/>
          <p:cNvGrpSpPr/>
          <p:nvPr/>
        </p:nvGrpSpPr>
        <p:grpSpPr>
          <a:xfrm rot="284232">
            <a:off x="9529533" y="1736481"/>
            <a:ext cx="838063" cy="530345"/>
            <a:chOff x="3505592" y="946960"/>
            <a:chExt cx="1112747" cy="444692"/>
          </a:xfrm>
          <a:solidFill>
            <a:srgbClr val="FF0000"/>
          </a:solidFill>
        </p:grpSpPr>
        <p:sp>
          <p:nvSpPr>
            <p:cNvPr id="32" name="Flecha derecha 31"/>
            <p:cNvSpPr/>
            <p:nvPr/>
          </p:nvSpPr>
          <p:spPr>
            <a:xfrm rot="5161012">
              <a:off x="3839620" y="612932"/>
              <a:ext cx="444692" cy="1112747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lecha derecha 4"/>
            <p:cNvSpPr/>
            <p:nvPr/>
          </p:nvSpPr>
          <p:spPr>
            <a:xfrm rot="-238988">
              <a:off x="3723509" y="947120"/>
              <a:ext cx="667649" cy="3112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2200" kern="1200"/>
            </a:p>
          </p:txBody>
        </p:sp>
      </p:grpSp>
      <p:sp>
        <p:nvSpPr>
          <p:cNvPr id="34" name="CuadroTexto 33"/>
          <p:cNvSpPr txBox="1"/>
          <p:nvPr/>
        </p:nvSpPr>
        <p:spPr>
          <a:xfrm>
            <a:off x="9181612" y="2674918"/>
            <a:ext cx="204774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200" dirty="0" smtClean="0"/>
              <a:t>Cuenta con ficha del sisben de la ciudad de Pereira</a:t>
            </a:r>
            <a:endParaRPr lang="es-CO" sz="12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0668000" y="2251891"/>
            <a:ext cx="53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NO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9204644" y="2272317"/>
            <a:ext cx="6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SI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8314802" y="3752773"/>
            <a:ext cx="1612409" cy="1534938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just"/>
            <a:r>
              <a:rPr lang="es-CO" sz="1200" dirty="0" smtClean="0"/>
              <a:t>Acercarse a la Secretaria de la Salud de Pereira con un recibo de servicios públicos original y  ya cancelado + fotocopia de la cedula </a:t>
            </a:r>
            <a:endParaRPr lang="es-CO" sz="1200" dirty="0"/>
          </a:p>
        </p:txBody>
      </p:sp>
      <p:cxnSp>
        <p:nvCxnSpPr>
          <p:cNvPr id="40" name="Conector angular 39"/>
          <p:cNvCxnSpPr/>
          <p:nvPr/>
        </p:nvCxnSpPr>
        <p:spPr>
          <a:xfrm rot="5400000">
            <a:off x="8964698" y="3262270"/>
            <a:ext cx="479892" cy="321308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6200000" flipH="1">
            <a:off x="10554969" y="3220075"/>
            <a:ext cx="438936" cy="37386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10095665" y="3738137"/>
            <a:ext cx="1623085" cy="154957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just"/>
            <a:r>
              <a:rPr lang="es-CO" sz="1200" dirty="0" smtClean="0"/>
              <a:t>Se debe solicitar portabilidad a la Eps del municipio en el que esta afiliado mientras se adelanta el tramite en la ciudad de Pereira </a:t>
            </a:r>
            <a:endParaRPr lang="es-CO" sz="1400" dirty="0"/>
          </a:p>
        </p:txBody>
      </p:sp>
      <p:cxnSp>
        <p:nvCxnSpPr>
          <p:cNvPr id="50" name="Conector angular 49"/>
          <p:cNvCxnSpPr/>
          <p:nvPr/>
        </p:nvCxnSpPr>
        <p:spPr>
          <a:xfrm rot="5400000">
            <a:off x="1188784" y="4745590"/>
            <a:ext cx="479892" cy="321308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angular 51"/>
          <p:cNvCxnSpPr/>
          <p:nvPr/>
        </p:nvCxnSpPr>
        <p:spPr>
          <a:xfrm rot="16200000" flipH="1">
            <a:off x="3100622" y="4751285"/>
            <a:ext cx="438936" cy="37386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ángulo 52"/>
          <p:cNvSpPr/>
          <p:nvPr/>
        </p:nvSpPr>
        <p:spPr>
          <a:xfrm>
            <a:off x="2549815" y="541640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s-CO" dirty="0"/>
          </a:p>
        </p:txBody>
      </p:sp>
      <p:sp>
        <p:nvSpPr>
          <p:cNvPr id="54" name="Rectángulo 53"/>
          <p:cNvSpPr/>
          <p:nvPr/>
        </p:nvSpPr>
        <p:spPr>
          <a:xfrm>
            <a:off x="2720659" y="53864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s-CO" dirty="0"/>
          </a:p>
        </p:txBody>
      </p:sp>
      <p:sp>
        <p:nvSpPr>
          <p:cNvPr id="55" name="Rectángulo 54"/>
          <p:cNvSpPr/>
          <p:nvPr/>
        </p:nvSpPr>
        <p:spPr>
          <a:xfrm>
            <a:off x="2450736" y="5258673"/>
            <a:ext cx="14906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1200" dirty="0" smtClean="0">
                <a:solidFill>
                  <a:schemeClr val="bg1"/>
                </a:solidFill>
              </a:rPr>
              <a:t>Se realiza la afiliación a la EAPB Asmet Salud o Coosalud del régimen subsidiado en la Secretaria de Salud</a:t>
            </a:r>
            <a:endParaRPr lang="es-CO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32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182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PROCESO DE AFILIACION AL SISTEMA DE SALUD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AFILIACION AL SISTEMA DE SALUD</dc:title>
  <dc:creator>ASUS</dc:creator>
  <cp:lastModifiedBy>ASUS</cp:lastModifiedBy>
  <cp:revision>12</cp:revision>
  <dcterms:created xsi:type="dcterms:W3CDTF">2021-06-22T12:41:49Z</dcterms:created>
  <dcterms:modified xsi:type="dcterms:W3CDTF">2021-07-03T22:49:42Z</dcterms:modified>
</cp:coreProperties>
</file>