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Gill Sans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A9993A-42DF-49AC-B420-63E6269BFDDA}">
  <a:tblStyle styleId="{D3A9993A-42DF-49AC-B420-63E6269BFDD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GillSans-bold.fntdata"/><Relationship Id="rId14" Type="http://schemas.openxmlformats.org/officeDocument/2006/relationships/font" Target="fonts/Gill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541c12e0d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e541c12e0d_1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541c12e0d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541c12e0d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541c12e0d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541c12e0d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541c12e0d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541c12e0d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541c12e0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541c12e0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541c12e0d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541c12e0d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938759" y="286789"/>
            <a:ext cx="76338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938759" y="1714501"/>
            <a:ext cx="76338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34" y="185797"/>
            <a:ext cx="8779326" cy="420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1610878" y="106068"/>
            <a:ext cx="63405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Impact"/>
              <a:buNone/>
            </a:pPr>
            <a:r>
              <a:rPr lang="es"/>
              <a:t>EQUIPO COVID-19 SECRETARÍA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8728" y="733806"/>
            <a:ext cx="750557" cy="714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0000" y="824944"/>
            <a:ext cx="750544" cy="56135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389773" y="1740623"/>
            <a:ext cx="16131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mpact"/>
              <a:buNone/>
            </a:pPr>
            <a:r>
              <a:rPr lang="es" sz="1800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SINTOMÁTICO</a:t>
            </a:r>
            <a:endParaRPr sz="1100"/>
          </a:p>
        </p:txBody>
      </p:sp>
      <p:sp>
        <p:nvSpPr>
          <p:cNvPr id="71" name="Google Shape;71;p15"/>
          <p:cNvSpPr txBox="1"/>
          <p:nvPr/>
        </p:nvSpPr>
        <p:spPr>
          <a:xfrm>
            <a:off x="4964716" y="1740623"/>
            <a:ext cx="30297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mpact"/>
              <a:buNone/>
            </a:pPr>
            <a:r>
              <a:rPr lang="es" sz="1800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ASINTOMÁTICO</a:t>
            </a:r>
            <a:endParaRPr sz="1100"/>
          </a:p>
        </p:txBody>
      </p:sp>
      <p:sp>
        <p:nvSpPr>
          <p:cNvPr id="72" name="Google Shape;72;p15"/>
          <p:cNvSpPr/>
          <p:nvPr/>
        </p:nvSpPr>
        <p:spPr>
          <a:xfrm rot="7689543">
            <a:off x="3897400" y="1481784"/>
            <a:ext cx="530714" cy="33308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B482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15"/>
          <p:cNvSpPr/>
          <p:nvPr/>
        </p:nvSpPr>
        <p:spPr>
          <a:xfrm rot="2948956">
            <a:off x="4434897" y="1477382"/>
            <a:ext cx="530660" cy="33307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B482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960120" y="2477770"/>
            <a:ext cx="1616700" cy="7248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1077686" y="3030764"/>
            <a:ext cx="1381500" cy="94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2955472" y="2492053"/>
            <a:ext cx="1616700" cy="7248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3073038" y="3045048"/>
            <a:ext cx="1381500" cy="94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5051880" y="2477770"/>
            <a:ext cx="1616700" cy="7248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5169447" y="3030764"/>
            <a:ext cx="1381500" cy="94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7148290" y="2455164"/>
            <a:ext cx="1616700" cy="7248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7265856" y="3008159"/>
            <a:ext cx="1381500" cy="94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51922" y="2798731"/>
            <a:ext cx="1269900" cy="36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8807B"/>
              </a:gs>
              <a:gs pos="50000">
                <a:srgbClr val="D76A62"/>
              </a:gs>
              <a:gs pos="100000">
                <a:srgbClr val="C4584F"/>
              </a:gs>
            </a:gsLst>
            <a:lin ang="5400012" scaled="0"/>
          </a:gradFill>
          <a:ln>
            <a:noFill/>
          </a:ln>
          <a:effectLst>
            <a:outerShdw blurRad="38100" rotWithShape="0" algn="ctr" dir="5400000" dist="25400">
              <a:srgbClr val="000000">
                <a:alpha val="2471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EAPB</a:t>
            </a:r>
            <a:endParaRPr sz="1100"/>
          </a:p>
        </p:txBody>
      </p:sp>
      <p:cxnSp>
        <p:nvCxnSpPr>
          <p:cNvPr id="83" name="Google Shape;83;p15"/>
          <p:cNvCxnSpPr/>
          <p:nvPr/>
        </p:nvCxnSpPr>
        <p:spPr>
          <a:xfrm>
            <a:off x="228600" y="1592583"/>
            <a:ext cx="85362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dot"/>
            <a:round/>
            <a:headEnd len="sm" w="sm" type="none"/>
            <a:tailEnd len="med" w="med" type="triangle"/>
          </a:ln>
        </p:spPr>
      </p:cxn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4906" y="2382619"/>
            <a:ext cx="589891" cy="5613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3371119" y="4647619"/>
            <a:ext cx="1020600" cy="36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7EDE4"/>
              </a:gs>
              <a:gs pos="50000">
                <a:srgbClr val="D76A62"/>
              </a:gs>
              <a:gs pos="100000">
                <a:srgbClr val="E7EDE4"/>
              </a:gs>
            </a:gsLst>
            <a:lin ang="5400700" scaled="0"/>
          </a:gradFill>
          <a:ln>
            <a:noFill/>
          </a:ln>
          <a:effectLst>
            <a:outerShdw blurRad="38100" rotWithShape="0" algn="ctr" dir="5400000" dist="25400">
              <a:srgbClr val="000000">
                <a:alpha val="2471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Positivo</a:t>
            </a:r>
            <a:endParaRPr sz="1100"/>
          </a:p>
        </p:txBody>
      </p:sp>
      <p:sp>
        <p:nvSpPr>
          <p:cNvPr id="86" name="Google Shape;86;p15"/>
          <p:cNvSpPr/>
          <p:nvPr/>
        </p:nvSpPr>
        <p:spPr>
          <a:xfrm>
            <a:off x="3121919" y="4034379"/>
            <a:ext cx="1269900" cy="36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5"/>
              </a:gs>
              <a:gs pos="50000">
                <a:schemeClr val="lt1"/>
              </a:gs>
              <a:gs pos="89020">
                <a:schemeClr val="accent6"/>
              </a:gs>
              <a:gs pos="98000">
                <a:srgbClr val="00B050"/>
              </a:gs>
              <a:gs pos="100000">
                <a:srgbClr val="00B050"/>
              </a:gs>
            </a:gsLst>
            <a:lin ang="5400012" scaled="0"/>
          </a:gradFill>
          <a:ln>
            <a:noFill/>
          </a:ln>
          <a:effectLst>
            <a:outerShdw blurRad="38100" rotWithShape="0" algn="ctr" dir="5400000" dist="25400">
              <a:srgbClr val="000000">
                <a:alpha val="2471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Bio Quality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6146799" y="4034379"/>
            <a:ext cx="716700" cy="36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00"/>
              </a:gs>
              <a:gs pos="50000">
                <a:schemeClr val="lt1"/>
              </a:gs>
              <a:gs pos="79000">
                <a:srgbClr val="FFFF00"/>
              </a:gs>
              <a:gs pos="98000">
                <a:srgbClr val="FEEFD0"/>
              </a:gs>
              <a:gs pos="100000">
                <a:srgbClr val="FEEFD0"/>
              </a:gs>
            </a:gsLst>
            <a:lin ang="5400012" scaled="0"/>
          </a:gradFill>
          <a:ln>
            <a:noFill/>
          </a:ln>
          <a:effectLst>
            <a:outerShdw blurRad="38100" rotWithShape="0" algn="ctr" dir="5400000" dist="25400">
              <a:srgbClr val="000000">
                <a:alpha val="2471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 y L</a:t>
            </a:r>
            <a:endParaRPr sz="1100"/>
          </a:p>
        </p:txBody>
      </p:sp>
      <p:sp>
        <p:nvSpPr>
          <p:cNvPr id="88" name="Google Shape;88;p15"/>
          <p:cNvSpPr/>
          <p:nvPr/>
        </p:nvSpPr>
        <p:spPr>
          <a:xfrm>
            <a:off x="7560589" y="4034379"/>
            <a:ext cx="1269900" cy="36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00"/>
              </a:gs>
              <a:gs pos="2000">
                <a:srgbClr val="00B0F0"/>
              </a:gs>
              <a:gs pos="20000">
                <a:srgbClr val="00B0F0"/>
              </a:gs>
              <a:gs pos="50000">
                <a:schemeClr val="lt1"/>
              </a:gs>
              <a:gs pos="79000">
                <a:srgbClr val="00B0F0"/>
              </a:gs>
              <a:gs pos="98000">
                <a:srgbClr val="FEEFD0"/>
              </a:gs>
              <a:gs pos="100000">
                <a:srgbClr val="FEEFD0"/>
              </a:gs>
            </a:gsLst>
            <a:lin ang="5400012" scaled="0"/>
          </a:gradFill>
          <a:ln>
            <a:noFill/>
          </a:ln>
          <a:effectLst>
            <a:outerShdw blurRad="38100" rotWithShape="0" algn="ctr" dir="5400000" dist="25400">
              <a:srgbClr val="000000">
                <a:alpha val="2471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IDIME</a:t>
            </a:r>
            <a:endParaRPr sz="1100"/>
          </a:p>
        </p:txBody>
      </p:sp>
      <p:sp>
        <p:nvSpPr>
          <p:cNvPr id="89" name="Google Shape;89;p15"/>
          <p:cNvSpPr/>
          <p:nvPr/>
        </p:nvSpPr>
        <p:spPr>
          <a:xfrm>
            <a:off x="4964716" y="4034378"/>
            <a:ext cx="918600" cy="36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2D050"/>
              </a:gs>
              <a:gs pos="50000">
                <a:schemeClr val="lt1"/>
              </a:gs>
              <a:gs pos="98000">
                <a:srgbClr val="00B050"/>
              </a:gs>
              <a:gs pos="100000">
                <a:srgbClr val="00B050"/>
              </a:gs>
            </a:gsLst>
            <a:lin ang="5400012" scaled="0"/>
          </a:gradFill>
          <a:ln>
            <a:noFill/>
          </a:ln>
          <a:effectLst>
            <a:outerShdw blurRad="38100" rotWithShape="0" algn="ctr" dir="5400000" dist="25400">
              <a:srgbClr val="000000">
                <a:alpha val="2471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Ángeles</a:t>
            </a:r>
            <a:endParaRPr sz="1100"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892878" y="3520914"/>
            <a:ext cx="203343" cy="36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367325" y="2035235"/>
            <a:ext cx="203343" cy="367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/>
          <p:nvPr/>
        </p:nvSpPr>
        <p:spPr>
          <a:xfrm rot="7689543">
            <a:off x="3912115" y="2510610"/>
            <a:ext cx="530714" cy="33308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B482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Google Shape;93;p15"/>
          <p:cNvSpPr/>
          <p:nvPr/>
        </p:nvSpPr>
        <p:spPr>
          <a:xfrm rot="2948956">
            <a:off x="4449613" y="2506208"/>
            <a:ext cx="530660" cy="33307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B482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601798" y="4034377"/>
            <a:ext cx="716700" cy="36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00"/>
              </a:gs>
              <a:gs pos="50000">
                <a:schemeClr val="lt1"/>
              </a:gs>
              <a:gs pos="79000">
                <a:srgbClr val="FFFF00"/>
              </a:gs>
              <a:gs pos="98000">
                <a:srgbClr val="FEEFD0"/>
              </a:gs>
              <a:gs pos="100000">
                <a:srgbClr val="FEEFD0"/>
              </a:gs>
            </a:gsLst>
            <a:lin ang="5400012" scaled="0"/>
          </a:gradFill>
          <a:ln>
            <a:noFill/>
          </a:ln>
          <a:effectLst>
            <a:outerShdw blurRad="38100" rotWithShape="0" algn="ctr" dir="5400000" dist="25400">
              <a:srgbClr val="000000">
                <a:alpha val="2471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E.S.E</a:t>
            </a:r>
            <a:endParaRPr sz="1100"/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329946" y="934322"/>
            <a:ext cx="203343" cy="36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758473" y="3515311"/>
            <a:ext cx="203343" cy="36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679198" y="3520914"/>
            <a:ext cx="203343" cy="36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610870" y="3520914"/>
            <a:ext cx="203343" cy="367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2459197" y="4450629"/>
            <a:ext cx="850800" cy="302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2521077" y="4681399"/>
            <a:ext cx="727200" cy="392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6099" y="4519236"/>
            <a:ext cx="1269899" cy="53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800" y="733800"/>
            <a:ext cx="2241948" cy="94051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1412123" y="4038128"/>
            <a:ext cx="1269900" cy="36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2D050"/>
              </a:gs>
              <a:gs pos="50000">
                <a:schemeClr val="lt1"/>
              </a:gs>
              <a:gs pos="98000">
                <a:srgbClr val="00B050"/>
              </a:gs>
              <a:gs pos="100000">
                <a:srgbClr val="00B050"/>
              </a:gs>
            </a:gsLst>
            <a:lin ang="5400012" scaled="0"/>
          </a:gradFill>
          <a:ln>
            <a:noFill/>
          </a:ln>
          <a:effectLst>
            <a:outerShdw blurRad="38100" rotWithShape="0" algn="ctr" dir="5400000" dist="25400">
              <a:srgbClr val="000000">
                <a:alpha val="2471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Humanizar</a:t>
            </a:r>
            <a:endParaRPr sz="1100"/>
          </a:p>
        </p:txBody>
      </p:sp>
      <p:sp>
        <p:nvSpPr>
          <p:cNvPr id="104" name="Google Shape;104;p15"/>
          <p:cNvSpPr/>
          <p:nvPr/>
        </p:nvSpPr>
        <p:spPr>
          <a:xfrm>
            <a:off x="5014350" y="4676194"/>
            <a:ext cx="1020600" cy="36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00"/>
              </a:gs>
              <a:gs pos="50000">
                <a:schemeClr val="lt1"/>
              </a:gs>
              <a:gs pos="79000">
                <a:srgbClr val="FFFF00"/>
              </a:gs>
              <a:gs pos="98000">
                <a:srgbClr val="FEEFD0"/>
              </a:gs>
              <a:gs pos="100000">
                <a:srgbClr val="FEEFD0"/>
              </a:gs>
            </a:gsLst>
            <a:lin ang="5400700" scaled="0"/>
          </a:gradFill>
          <a:ln>
            <a:noFill/>
          </a:ln>
          <a:effectLst>
            <a:outerShdw blurRad="38100" rotWithShape="0" algn="ctr" dir="5400000" dist="25400">
              <a:srgbClr val="000000">
                <a:alpha val="2471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Negativo</a:t>
            </a:r>
            <a:endParaRPr sz="1100"/>
          </a:p>
        </p:txBody>
      </p:sp>
      <p:sp>
        <p:nvSpPr>
          <p:cNvPr id="105" name="Google Shape;105;p15"/>
          <p:cNvSpPr/>
          <p:nvPr/>
        </p:nvSpPr>
        <p:spPr>
          <a:xfrm>
            <a:off x="6146803" y="4676196"/>
            <a:ext cx="1269900" cy="36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>
            <a:noFill/>
          </a:ln>
          <a:effectLst>
            <a:outerShdw blurRad="38100" rotWithShape="0" algn="ctr" dir="5400000" dist="25400">
              <a:srgbClr val="000000">
                <a:alpha val="2471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Salida</a:t>
            </a:r>
            <a:endParaRPr sz="1100"/>
          </a:p>
        </p:txBody>
      </p:sp>
      <p:sp>
        <p:nvSpPr>
          <p:cNvPr id="106" name="Google Shape;106;p15"/>
          <p:cNvSpPr/>
          <p:nvPr/>
        </p:nvSpPr>
        <p:spPr>
          <a:xfrm>
            <a:off x="5689599" y="889591"/>
            <a:ext cx="1595400" cy="36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7EDE4"/>
              </a:gs>
              <a:gs pos="50000">
                <a:srgbClr val="D76A62"/>
              </a:gs>
              <a:gs pos="100000">
                <a:srgbClr val="E7EDE4"/>
              </a:gs>
            </a:gsLst>
            <a:lin ang="5400012" scaled="0"/>
          </a:gradFill>
          <a:ln>
            <a:noFill/>
          </a:ln>
          <a:effectLst>
            <a:outerShdw blurRad="38100" rotWithShape="0" algn="ctr" dir="5400000" dist="25400">
              <a:srgbClr val="000000">
                <a:alpha val="2471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ADRES</a:t>
            </a:r>
            <a:endParaRPr sz="1100"/>
          </a:p>
        </p:txBody>
      </p:sp>
      <p:sp>
        <p:nvSpPr>
          <p:cNvPr id="107" name="Google Shape;107;p15"/>
          <p:cNvSpPr/>
          <p:nvPr/>
        </p:nvSpPr>
        <p:spPr>
          <a:xfrm>
            <a:off x="2195944" y="2087803"/>
            <a:ext cx="1686600" cy="6195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300"/>
              <a:t>GARANTIZAR LA NOTIFICACIÓN </a:t>
            </a:r>
            <a:endParaRPr b="1" i="1" sz="1300"/>
          </a:p>
        </p:txBody>
      </p:sp>
      <p:sp>
        <p:nvSpPr>
          <p:cNvPr id="108" name="Google Shape;108;p15"/>
          <p:cNvSpPr/>
          <p:nvPr/>
        </p:nvSpPr>
        <p:spPr>
          <a:xfrm>
            <a:off x="6853013" y="1883344"/>
            <a:ext cx="1243200" cy="6195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B0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300"/>
              <a:t>SOLO LOS POSITIVOS</a:t>
            </a:r>
            <a:endParaRPr b="1" i="1" sz="1300"/>
          </a:p>
        </p:txBody>
      </p:sp>
      <p:sp>
        <p:nvSpPr>
          <p:cNvPr id="109" name="Google Shape;109;p15"/>
          <p:cNvSpPr/>
          <p:nvPr/>
        </p:nvSpPr>
        <p:spPr>
          <a:xfrm>
            <a:off x="7363913" y="691181"/>
            <a:ext cx="1686600" cy="6195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300"/>
              <a:t>GARANTIZAR LA NOTIFICACIÓN </a:t>
            </a:r>
            <a:endParaRPr b="1" i="1"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6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16"/>
          <p:cNvGraphicFramePr/>
          <p:nvPr/>
        </p:nvGraphicFramePr>
        <p:xfrm>
          <a:off x="186575" y="345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{D3A9993A-42DF-49AC-B420-63E6269BFDDA}</a:tableStyleId>
              </a:tblPr>
              <a:tblGrid>
                <a:gridCol w="1493400"/>
                <a:gridCol w="677025"/>
              </a:tblGrid>
              <a:tr h="265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Masculino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2223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Fenemino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/>
                        <a:t>2278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8" name="Google Shape;118;p16"/>
          <p:cNvSpPr/>
          <p:nvPr/>
        </p:nvSpPr>
        <p:spPr>
          <a:xfrm>
            <a:off x="7245325" y="461375"/>
            <a:ext cx="1572000" cy="1093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/>
              <a:t>5100</a:t>
            </a:r>
            <a:endParaRPr b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/>
              <a:t>Pruebas</a:t>
            </a:r>
            <a:endParaRPr b="1"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7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250" y="249352"/>
            <a:ext cx="6259499" cy="23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603" y="2571745"/>
            <a:ext cx="3962800" cy="24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18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700" y="363150"/>
            <a:ext cx="5912451" cy="380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7937" y="363150"/>
            <a:ext cx="6033974" cy="38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50">
                <a:highlight>
                  <a:srgbClr val="FFFFFF"/>
                </a:highlight>
              </a:rPr>
              <a:t>Has tenido contacto estrecho con casos positivos ?</a:t>
            </a:r>
            <a:endParaRPr b="1" sz="3700"/>
          </a:p>
        </p:txBody>
      </p:sp>
      <p:pic>
        <p:nvPicPr>
          <p:cNvPr id="145" name="Google Shape;145;p20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6318450" cy="39069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6" name="Google Shape;146;p20"/>
          <p:cNvGraphicFramePr/>
          <p:nvPr/>
        </p:nvGraphicFramePr>
        <p:xfrm>
          <a:off x="5928150" y="252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{D3A9993A-42DF-49AC-B420-63E6269BFDDA}</a:tableStyleId>
              </a:tblPr>
              <a:tblGrid>
                <a:gridCol w="2439325"/>
                <a:gridCol w="628200"/>
              </a:tblGrid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Has tenido contacto estrecho con casos positivos ?</a:t>
                      </a:r>
                      <a:endParaRPr b="1" sz="1000"/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Sí</a:t>
                      </a:r>
                      <a:endParaRPr b="1" sz="1000"/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3520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No</a:t>
                      </a:r>
                      <a:endParaRPr b="1" sz="1000"/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/>
                        <a:t>1581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