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6" r:id="rId10"/>
    <p:sldId id="265" r:id="rId11"/>
    <p:sldId id="273" r:id="rId12"/>
    <p:sldId id="274" r:id="rId13"/>
    <p:sldId id="267" r:id="rId14"/>
    <p:sldId id="271" r:id="rId15"/>
    <p:sldId id="260" r:id="rId16"/>
    <p:sldId id="270" r:id="rId17"/>
  </p:sldIdLst>
  <p:sldSz cx="12192000" cy="6858000"/>
  <p:notesSz cx="6858000" cy="914400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hyperlink" Target="FORMATO%20AUTOPSIA%20VERBAL.pdf" TargetMode="External"/><Relationship Id="rId5" Type="http://schemas.openxmlformats.org/officeDocument/2006/relationships/image" Target="../media/image29.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hyperlink" Target="FORMATO%20AUTOPSIA%20VERBAL.pdf" TargetMode="External"/><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7D43A-D57A-49BC-8DEB-A51A1F4C798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5275D779-9EBF-4D97-B953-916E1FF99BD2}">
      <dgm:prSet phldrT="[Texto]" phldr="0" custT="1"/>
      <dgm:spPr>
        <a:noFill/>
      </dgm:spPr>
      <dgm:t>
        <a:bodyPr/>
        <a:lstStyle/>
        <a:p>
          <a:r>
            <a:rPr lang="es-ES" sz="2800" b="1" dirty="0">
              <a:latin typeface="Arial" panose="020B0604020202020204" pitchFamily="34" charset="0"/>
              <a:cs typeface="Arial" panose="020B0604020202020204" pitchFamily="34" charset="0"/>
            </a:rPr>
            <a:t>INFORMACION GENERAL DE LAS ESTADISTICA VITALES</a:t>
          </a:r>
          <a:endParaRPr lang="es-CO" sz="2800" b="1" dirty="0">
            <a:latin typeface="Arial" panose="020B0604020202020204" pitchFamily="34" charset="0"/>
            <a:cs typeface="Arial" panose="020B0604020202020204" pitchFamily="34" charset="0"/>
          </a:endParaRPr>
        </a:p>
      </dgm:t>
    </dgm:pt>
    <dgm:pt modelId="{11C61945-9AC0-45E3-B4CC-627B1226E0EF}" type="parTrans" cxnId="{B24A3D29-129F-4D67-9612-14C549C293F7}">
      <dgm:prSet/>
      <dgm:spPr/>
      <dgm:t>
        <a:bodyPr/>
        <a:lstStyle/>
        <a:p>
          <a:endParaRPr lang="es-CO"/>
        </a:p>
      </dgm:t>
    </dgm:pt>
    <dgm:pt modelId="{B3C96CA0-9083-42CE-964C-DBD503A0AD0D}" type="sibTrans" cxnId="{B24A3D29-129F-4D67-9612-14C549C293F7}">
      <dgm:prSet/>
      <dgm:spPr/>
      <dgm:t>
        <a:bodyPr/>
        <a:lstStyle/>
        <a:p>
          <a:endParaRPr lang="es-CO"/>
        </a:p>
      </dgm:t>
    </dgm:pt>
    <dgm:pt modelId="{F066F9A1-2FEF-47E5-BDE6-900D9A42434E}">
      <dgm:prSet phldrT="[Texto]" phldr="0" custT="1"/>
      <dgm:spPr>
        <a:noFill/>
      </dgm:spPr>
      <dgm:t>
        <a:bodyPr/>
        <a:lstStyle/>
        <a:p>
          <a:r>
            <a:rPr lang="es-ES" sz="2800" b="1" dirty="0">
              <a:latin typeface="Arial" panose="020B0604020202020204" pitchFamily="34" charset="0"/>
              <a:cs typeface="Arial" panose="020B0604020202020204" pitchFamily="34" charset="0"/>
            </a:rPr>
            <a:t>ENFASIS EN CERTIFICACIONES DE DEFUNCION.</a:t>
          </a:r>
          <a:endParaRPr lang="es-CO" sz="2800" b="1" dirty="0">
            <a:latin typeface="Arial" panose="020B0604020202020204" pitchFamily="34" charset="0"/>
            <a:cs typeface="Arial" panose="020B0604020202020204" pitchFamily="34" charset="0"/>
          </a:endParaRPr>
        </a:p>
      </dgm:t>
    </dgm:pt>
    <dgm:pt modelId="{B861F35E-1A1A-45D1-8B8C-7A304C67A345}" type="parTrans" cxnId="{DC6570F4-548C-457C-A055-FD73327F650A}">
      <dgm:prSet/>
      <dgm:spPr/>
      <dgm:t>
        <a:bodyPr/>
        <a:lstStyle/>
        <a:p>
          <a:endParaRPr lang="es-CO"/>
        </a:p>
      </dgm:t>
    </dgm:pt>
    <dgm:pt modelId="{B6432831-89E4-4F39-9FAF-B91ECD2541D5}" type="sibTrans" cxnId="{DC6570F4-548C-457C-A055-FD73327F650A}">
      <dgm:prSet/>
      <dgm:spPr/>
      <dgm:t>
        <a:bodyPr/>
        <a:lstStyle/>
        <a:p>
          <a:endParaRPr lang="es-CO"/>
        </a:p>
      </dgm:t>
    </dgm:pt>
    <dgm:pt modelId="{CE385F33-A06C-436E-B49B-B453AB0F492C}">
      <dgm:prSet phldrT="[Texto]" phldr="0" custT="1"/>
      <dgm:spPr>
        <a:noFill/>
      </dgm:spPr>
      <dgm:t>
        <a:bodyPr/>
        <a:lstStyle/>
        <a:p>
          <a:r>
            <a:rPr lang="es-ES" sz="2800" b="1" dirty="0">
              <a:latin typeface="Arial" panose="020B0604020202020204" pitchFamily="34" charset="0"/>
              <a:cs typeface="Arial" panose="020B0604020202020204" pitchFamily="34" charset="0"/>
            </a:rPr>
            <a:t>RESOLUCION DUDAS E INQUIETUDES.</a:t>
          </a:r>
          <a:endParaRPr lang="es-CO" sz="2800" b="1" dirty="0">
            <a:latin typeface="Arial" panose="020B0604020202020204" pitchFamily="34" charset="0"/>
            <a:cs typeface="Arial" panose="020B0604020202020204" pitchFamily="34" charset="0"/>
          </a:endParaRPr>
        </a:p>
      </dgm:t>
    </dgm:pt>
    <dgm:pt modelId="{2403900E-C22B-4FCA-97BC-A977FEAA9759}" type="parTrans" cxnId="{4AEC37BA-B7C2-4856-9690-FEF2E18969B0}">
      <dgm:prSet/>
      <dgm:spPr/>
      <dgm:t>
        <a:bodyPr/>
        <a:lstStyle/>
        <a:p>
          <a:endParaRPr lang="es-CO"/>
        </a:p>
      </dgm:t>
    </dgm:pt>
    <dgm:pt modelId="{2ABCA34E-A784-4F65-BCB2-A6594CFCBB59}" type="sibTrans" cxnId="{4AEC37BA-B7C2-4856-9690-FEF2E18969B0}">
      <dgm:prSet/>
      <dgm:spPr/>
      <dgm:t>
        <a:bodyPr/>
        <a:lstStyle/>
        <a:p>
          <a:endParaRPr lang="es-CO"/>
        </a:p>
      </dgm:t>
    </dgm:pt>
    <dgm:pt modelId="{E31E2E06-AADB-4BA1-B3EA-9F20DF1C7BEE}" type="pres">
      <dgm:prSet presAssocID="{4EB7D43A-D57A-49BC-8DEB-A51A1F4C7988}" presName="linearFlow" presStyleCnt="0">
        <dgm:presLayoutVars>
          <dgm:dir/>
          <dgm:resizeHandles val="exact"/>
        </dgm:presLayoutVars>
      </dgm:prSet>
      <dgm:spPr/>
    </dgm:pt>
    <dgm:pt modelId="{734CFC49-CB64-4238-8E1A-A52004791336}" type="pres">
      <dgm:prSet presAssocID="{5275D779-9EBF-4D97-B953-916E1FF99BD2}" presName="composite" presStyleCnt="0"/>
      <dgm:spPr/>
    </dgm:pt>
    <dgm:pt modelId="{DACE1AD3-C4EC-467D-A45A-D8ADE15421D9}" type="pres">
      <dgm:prSet presAssocID="{5275D779-9EBF-4D97-B953-916E1FF99BD2}" presName="imgShp" presStyleLbl="fgImgPlace1" presStyleIdx="0" presStyleCnt="3"/>
      <dgm:spPr>
        <a:blipFill rotWithShape="1">
          <a:blip xmlns:r="http://schemas.openxmlformats.org/officeDocument/2006/relationships" r:embed="rId1"/>
          <a:srcRect/>
          <a:stretch>
            <a:fillRect l="-17000" r="-17000"/>
          </a:stretch>
        </a:blipFill>
      </dgm:spPr>
    </dgm:pt>
    <dgm:pt modelId="{E4411430-7358-4672-AE8E-9CDE22C6BB73}" type="pres">
      <dgm:prSet presAssocID="{5275D779-9EBF-4D97-B953-916E1FF99BD2}" presName="txShp" presStyleLbl="node1" presStyleIdx="0" presStyleCnt="3">
        <dgm:presLayoutVars>
          <dgm:bulletEnabled val="1"/>
        </dgm:presLayoutVars>
      </dgm:prSet>
      <dgm:spPr/>
    </dgm:pt>
    <dgm:pt modelId="{FA41CA2B-475A-4715-839E-05E34141301B}" type="pres">
      <dgm:prSet presAssocID="{B3C96CA0-9083-42CE-964C-DBD503A0AD0D}" presName="spacing" presStyleCnt="0"/>
      <dgm:spPr/>
    </dgm:pt>
    <dgm:pt modelId="{BED634DB-2B56-4407-A9EB-E287556F8E0F}" type="pres">
      <dgm:prSet presAssocID="{F066F9A1-2FEF-47E5-BDE6-900D9A42434E}" presName="composite" presStyleCnt="0"/>
      <dgm:spPr/>
    </dgm:pt>
    <dgm:pt modelId="{163313DD-D28B-4F3B-8392-B876A879A657}" type="pres">
      <dgm:prSet presAssocID="{F066F9A1-2FEF-47E5-BDE6-900D9A42434E}" presName="imgShp" presStyleLbl="fgImgPlace1" presStyleIdx="1" presStyleCnt="3"/>
      <dgm:spPr>
        <a:blipFill rotWithShape="1">
          <a:blip xmlns:r="http://schemas.openxmlformats.org/officeDocument/2006/relationships" r:embed="rId2"/>
          <a:srcRect/>
          <a:stretch>
            <a:fillRect l="-73000" r="-73000"/>
          </a:stretch>
        </a:blipFill>
      </dgm:spPr>
    </dgm:pt>
    <dgm:pt modelId="{2BEA7F24-BE83-4BAA-BFD9-EC00B0A3A346}" type="pres">
      <dgm:prSet presAssocID="{F066F9A1-2FEF-47E5-BDE6-900D9A42434E}" presName="txShp" presStyleLbl="node1" presStyleIdx="1" presStyleCnt="3">
        <dgm:presLayoutVars>
          <dgm:bulletEnabled val="1"/>
        </dgm:presLayoutVars>
      </dgm:prSet>
      <dgm:spPr/>
    </dgm:pt>
    <dgm:pt modelId="{AF7E8AF6-CB9B-4ED9-949E-0EEE94AC9013}" type="pres">
      <dgm:prSet presAssocID="{B6432831-89E4-4F39-9FAF-B91ECD2541D5}" presName="spacing" presStyleCnt="0"/>
      <dgm:spPr/>
    </dgm:pt>
    <dgm:pt modelId="{0762BACA-4891-406F-9840-084D88A10913}" type="pres">
      <dgm:prSet presAssocID="{CE385F33-A06C-436E-B49B-B453AB0F492C}" presName="composite" presStyleCnt="0"/>
      <dgm:spPr/>
    </dgm:pt>
    <dgm:pt modelId="{E7FB4781-B5CF-4728-A338-6C556F326DCD}" type="pres">
      <dgm:prSet presAssocID="{CE385F33-A06C-436E-B49B-B453AB0F492C}" presName="imgShp" presStyleLbl="fgImgPlace1" presStyleIdx="2" presStyleCnt="3"/>
      <dgm:spPr>
        <a:blipFill rotWithShape="1">
          <a:blip xmlns:r="http://schemas.openxmlformats.org/officeDocument/2006/relationships" r:embed="rId3"/>
          <a:srcRect/>
          <a:stretch>
            <a:fillRect l="-25000" r="-25000"/>
          </a:stretch>
        </a:blipFill>
      </dgm:spPr>
    </dgm:pt>
    <dgm:pt modelId="{8B7E3685-9545-4410-92D8-22ABA0291B46}" type="pres">
      <dgm:prSet presAssocID="{CE385F33-A06C-436E-B49B-B453AB0F492C}" presName="txShp" presStyleLbl="node1" presStyleIdx="2" presStyleCnt="3">
        <dgm:presLayoutVars>
          <dgm:bulletEnabled val="1"/>
        </dgm:presLayoutVars>
      </dgm:prSet>
      <dgm:spPr/>
    </dgm:pt>
  </dgm:ptLst>
  <dgm:cxnLst>
    <dgm:cxn modelId="{B24A3D29-129F-4D67-9612-14C549C293F7}" srcId="{4EB7D43A-D57A-49BC-8DEB-A51A1F4C7988}" destId="{5275D779-9EBF-4D97-B953-916E1FF99BD2}" srcOrd="0" destOrd="0" parTransId="{11C61945-9AC0-45E3-B4CC-627B1226E0EF}" sibTransId="{B3C96CA0-9083-42CE-964C-DBD503A0AD0D}"/>
    <dgm:cxn modelId="{E9FF6E69-F858-4C65-9EF4-8355D590A83D}" type="presOf" srcId="{F066F9A1-2FEF-47E5-BDE6-900D9A42434E}" destId="{2BEA7F24-BE83-4BAA-BFD9-EC00B0A3A346}" srcOrd="0" destOrd="0" presId="urn:microsoft.com/office/officeart/2005/8/layout/vList3"/>
    <dgm:cxn modelId="{D3F60C51-B49B-4991-BC34-9B379F7B19B5}" type="presOf" srcId="{5275D779-9EBF-4D97-B953-916E1FF99BD2}" destId="{E4411430-7358-4672-AE8E-9CDE22C6BB73}" srcOrd="0" destOrd="0" presId="urn:microsoft.com/office/officeart/2005/8/layout/vList3"/>
    <dgm:cxn modelId="{B2AAE393-E2E7-47E5-B0CF-7749AF3489DB}" type="presOf" srcId="{CE385F33-A06C-436E-B49B-B453AB0F492C}" destId="{8B7E3685-9545-4410-92D8-22ABA0291B46}" srcOrd="0" destOrd="0" presId="urn:microsoft.com/office/officeart/2005/8/layout/vList3"/>
    <dgm:cxn modelId="{4AEC37BA-B7C2-4856-9690-FEF2E18969B0}" srcId="{4EB7D43A-D57A-49BC-8DEB-A51A1F4C7988}" destId="{CE385F33-A06C-436E-B49B-B453AB0F492C}" srcOrd="2" destOrd="0" parTransId="{2403900E-C22B-4FCA-97BC-A977FEAA9759}" sibTransId="{2ABCA34E-A784-4F65-BCB2-A6594CFCBB59}"/>
    <dgm:cxn modelId="{B25AE2BF-70E4-4D29-B7EE-23DC37E3CCDB}" type="presOf" srcId="{4EB7D43A-D57A-49BC-8DEB-A51A1F4C7988}" destId="{E31E2E06-AADB-4BA1-B3EA-9F20DF1C7BEE}" srcOrd="0" destOrd="0" presId="urn:microsoft.com/office/officeart/2005/8/layout/vList3"/>
    <dgm:cxn modelId="{DC6570F4-548C-457C-A055-FD73327F650A}" srcId="{4EB7D43A-D57A-49BC-8DEB-A51A1F4C7988}" destId="{F066F9A1-2FEF-47E5-BDE6-900D9A42434E}" srcOrd="1" destOrd="0" parTransId="{B861F35E-1A1A-45D1-8B8C-7A304C67A345}" sibTransId="{B6432831-89E4-4F39-9FAF-B91ECD2541D5}"/>
    <dgm:cxn modelId="{4A572EBC-74BE-4EEE-B04B-0AE9A81505BA}" type="presParOf" srcId="{E31E2E06-AADB-4BA1-B3EA-9F20DF1C7BEE}" destId="{734CFC49-CB64-4238-8E1A-A52004791336}" srcOrd="0" destOrd="0" presId="urn:microsoft.com/office/officeart/2005/8/layout/vList3"/>
    <dgm:cxn modelId="{02DF8312-C39A-4C4D-ABBC-E849E9E93D7C}" type="presParOf" srcId="{734CFC49-CB64-4238-8E1A-A52004791336}" destId="{DACE1AD3-C4EC-467D-A45A-D8ADE15421D9}" srcOrd="0" destOrd="0" presId="urn:microsoft.com/office/officeart/2005/8/layout/vList3"/>
    <dgm:cxn modelId="{1E67639F-7533-4297-B73E-E5398B932332}" type="presParOf" srcId="{734CFC49-CB64-4238-8E1A-A52004791336}" destId="{E4411430-7358-4672-AE8E-9CDE22C6BB73}" srcOrd="1" destOrd="0" presId="urn:microsoft.com/office/officeart/2005/8/layout/vList3"/>
    <dgm:cxn modelId="{839D8C0E-36CA-4E5C-B7C3-DA85701406FB}" type="presParOf" srcId="{E31E2E06-AADB-4BA1-B3EA-9F20DF1C7BEE}" destId="{FA41CA2B-475A-4715-839E-05E34141301B}" srcOrd="1" destOrd="0" presId="urn:microsoft.com/office/officeart/2005/8/layout/vList3"/>
    <dgm:cxn modelId="{8791A73C-5481-474E-A071-8DFEABE78A87}" type="presParOf" srcId="{E31E2E06-AADB-4BA1-B3EA-9F20DF1C7BEE}" destId="{BED634DB-2B56-4407-A9EB-E287556F8E0F}" srcOrd="2" destOrd="0" presId="urn:microsoft.com/office/officeart/2005/8/layout/vList3"/>
    <dgm:cxn modelId="{979AF618-2FF4-4B1D-9405-C8914999CE60}" type="presParOf" srcId="{BED634DB-2B56-4407-A9EB-E287556F8E0F}" destId="{163313DD-D28B-4F3B-8392-B876A879A657}" srcOrd="0" destOrd="0" presId="urn:microsoft.com/office/officeart/2005/8/layout/vList3"/>
    <dgm:cxn modelId="{367FFF7E-44FE-474A-99F3-D5A817DFFE38}" type="presParOf" srcId="{BED634DB-2B56-4407-A9EB-E287556F8E0F}" destId="{2BEA7F24-BE83-4BAA-BFD9-EC00B0A3A346}" srcOrd="1" destOrd="0" presId="urn:microsoft.com/office/officeart/2005/8/layout/vList3"/>
    <dgm:cxn modelId="{9D63D985-F988-4695-A863-8C104F883B18}" type="presParOf" srcId="{E31E2E06-AADB-4BA1-B3EA-9F20DF1C7BEE}" destId="{AF7E8AF6-CB9B-4ED9-949E-0EEE94AC9013}" srcOrd="3" destOrd="0" presId="urn:microsoft.com/office/officeart/2005/8/layout/vList3"/>
    <dgm:cxn modelId="{5C5F1215-F35A-4505-843E-7768ADC227BE}" type="presParOf" srcId="{E31E2E06-AADB-4BA1-B3EA-9F20DF1C7BEE}" destId="{0762BACA-4891-406F-9840-084D88A10913}" srcOrd="4" destOrd="0" presId="urn:microsoft.com/office/officeart/2005/8/layout/vList3"/>
    <dgm:cxn modelId="{791873BE-D781-4AF5-B4F0-5024111D1221}" type="presParOf" srcId="{0762BACA-4891-406F-9840-084D88A10913}" destId="{E7FB4781-B5CF-4728-A338-6C556F326DCD}" srcOrd="0" destOrd="0" presId="urn:microsoft.com/office/officeart/2005/8/layout/vList3"/>
    <dgm:cxn modelId="{5A81ACA9-A762-4D4E-9E9E-042849B02841}" type="presParOf" srcId="{0762BACA-4891-406F-9840-084D88A10913}" destId="{8B7E3685-9545-4410-92D8-22ABA0291B4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83850-8C09-46DC-B41F-EAE2E106CDEA}"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CO"/>
        </a:p>
      </dgm:t>
    </dgm:pt>
    <dgm:pt modelId="{60D8CAC5-5EFA-4EE2-977A-AFEC5212361D}">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dirty="0"/>
            <a:t>.</a:t>
          </a:r>
          <a:endParaRPr lang="es-CO" sz="1600" dirty="0"/>
        </a:p>
      </dgm:t>
    </dgm:pt>
    <dgm:pt modelId="{2DCF7C9C-443E-4E41-B363-28456F7A743E}" type="parTrans" cxnId="{D429BDE6-105A-4AF2-902F-CBC761534ABA}">
      <dgm:prSet/>
      <dgm:spPr/>
      <dgm:t>
        <a:bodyPr/>
        <a:lstStyle/>
        <a:p>
          <a:endParaRPr lang="es-CO"/>
        </a:p>
      </dgm:t>
    </dgm:pt>
    <dgm:pt modelId="{38B0FE6F-05F5-4566-A745-B0C58C5B8672}" type="sibTrans" cxnId="{D429BDE6-105A-4AF2-902F-CBC761534ABA}">
      <dgm:prSet/>
      <dgm:spPr/>
      <dgm:t>
        <a:bodyPr/>
        <a:lstStyle/>
        <a:p>
          <a:endParaRPr lang="es-CO"/>
        </a:p>
      </dgm:t>
    </dgm:pt>
    <dgm:pt modelId="{EB3C8669-3631-4DD2-AA51-5D3E2EE12430}">
      <dgm:prSet phldrT="[Texto]" custT="1"/>
      <dgm:spPr>
        <a:scene3d>
          <a:camera prst="orthographicFront">
            <a:rot lat="0" lon="0" rev="0"/>
          </a:camera>
          <a:lightRig rig="glow" dir="t">
            <a:rot lat="0" lon="0" rev="4800000"/>
          </a:lightRig>
        </a:scene3d>
        <a:sp3d prstMaterial="matte">
          <a:bevelT w="127000" h="63500"/>
        </a:sp3d>
      </dgm:spPr>
      <dgm: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no existe normativa ni directriz alguna que establezca restricciones de tiempo o periodos límites 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gm:t>
    </dgm:pt>
    <dgm:pt modelId="{DD34BEB9-C6CC-43E0-9028-15914754EC9D}" type="parTrans" cxnId="{CDE29834-FEEE-4F74-BD12-94ED3D70A0A8}">
      <dgm:prSet/>
      <dgm:spPr/>
      <dgm:t>
        <a:bodyPr/>
        <a:lstStyle/>
        <a:p>
          <a:endParaRPr lang="es-CO"/>
        </a:p>
      </dgm:t>
    </dgm:pt>
    <dgm:pt modelId="{813E812B-C140-4C01-937C-C04496903560}" type="sibTrans" cxnId="{CDE29834-FEEE-4F74-BD12-94ED3D70A0A8}">
      <dgm:prSet/>
      <dgm:spPr/>
      <dgm:t>
        <a:bodyPr/>
        <a:lstStyle/>
        <a:p>
          <a:endParaRPr lang="es-CO"/>
        </a:p>
      </dgm:t>
    </dgm:pt>
    <dgm:pt modelId="{6ED0C1A4-5BE1-411C-A5D8-B05E0FF044C5}">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dirty="0">
              <a:latin typeface="Arial" panose="020B0604020202020204" pitchFamily="34" charset="0"/>
              <a:cs typeface="Arial" panose="020B0604020202020204" pitchFamily="34" charset="0"/>
              <a:hlinkClick xmlns:r="http://schemas.openxmlformats.org/officeDocument/2006/relationships" r:id="rId1" action="ppaction://hlinkfile"/>
            </a:rPr>
            <a:t>autopsia verbal</a:t>
          </a:r>
          <a:r>
            <a:rPr lang="es-ES" sz="1600" dirty="0">
              <a:latin typeface="Arial" panose="020B0604020202020204" pitchFamily="34" charset="0"/>
              <a:cs typeface="Arial" panose="020B0604020202020204" pitchFamily="34" charset="0"/>
            </a:rPr>
            <a:t>), la indagación de su historia clínica (de contar o no con ella) y otras fuentes </a:t>
          </a:r>
          <a:r>
            <a:rPr lang="es-CO" sz="1600" dirty="0">
              <a:latin typeface="Arial" panose="020B0604020202020204" pitchFamily="34" charset="0"/>
              <a:cs typeface="Arial" panose="020B0604020202020204" pitchFamily="34" charset="0"/>
            </a:rPr>
            <a:t>que aporten datos pertinentes (formulas medicas, médicos tradicionales, Entre otros).</a:t>
          </a:r>
        </a:p>
      </dgm:t>
    </dgm:pt>
    <dgm:pt modelId="{FC95E96F-27C6-4CAC-B53A-AFD2B7EDC128}" type="parTrans" cxnId="{FDEC239A-CE1F-4773-A65A-8DF1B090B519}">
      <dgm:prSet/>
      <dgm:spPr/>
      <dgm:t>
        <a:bodyPr/>
        <a:lstStyle/>
        <a:p>
          <a:endParaRPr lang="es-CO"/>
        </a:p>
      </dgm:t>
    </dgm:pt>
    <dgm:pt modelId="{C0D813EA-71D5-4D7E-8B6C-F8F500F8A9CB}" type="sibTrans" cxnId="{FDEC239A-CE1F-4773-A65A-8DF1B090B519}">
      <dgm:prSet/>
      <dgm:spPr/>
      <dgm:t>
        <a:bodyPr/>
        <a:lstStyle/>
        <a:p>
          <a:endParaRPr lang="es-CO"/>
        </a:p>
      </dgm:t>
    </dgm:pt>
    <dgm:pt modelId="{F8A67F99-216D-4F29-97D3-5BB5539A42BF}">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dirty="0">
            <a:latin typeface="Arial" panose="020B0604020202020204" pitchFamily="34" charset="0"/>
            <a:cs typeface="Arial" panose="020B0604020202020204" pitchFamily="34" charset="0"/>
          </a:endParaRPr>
        </a:p>
      </dgm:t>
    </dgm:pt>
    <dgm:pt modelId="{E549D487-1E17-4847-832B-F8ECAD00E860}" type="parTrans" cxnId="{C8BACBDC-7911-4525-A873-86CFA21BD413}">
      <dgm:prSet/>
      <dgm:spPr/>
      <dgm:t>
        <a:bodyPr/>
        <a:lstStyle/>
        <a:p>
          <a:endParaRPr lang="es-CO"/>
        </a:p>
      </dgm:t>
    </dgm:pt>
    <dgm:pt modelId="{4DD17F0F-E2B1-476B-A1CE-4DDBB7073F61}" type="sibTrans" cxnId="{C8BACBDC-7911-4525-A873-86CFA21BD413}">
      <dgm:prSet/>
      <dgm:spPr/>
      <dgm:t>
        <a:bodyPr/>
        <a:lstStyle/>
        <a:p>
          <a:endParaRPr lang="es-CO"/>
        </a:p>
      </dgm:t>
    </dgm:pt>
    <dgm:pt modelId="{1786F274-9E9C-41A1-84D4-52FEB5378D45}" type="pres">
      <dgm:prSet presAssocID="{F3183850-8C09-46DC-B41F-EAE2E106CDEA}" presName="linear" presStyleCnt="0">
        <dgm:presLayoutVars>
          <dgm:dir/>
          <dgm:resizeHandles val="exact"/>
        </dgm:presLayoutVars>
      </dgm:prSet>
      <dgm:spPr/>
    </dgm:pt>
    <dgm:pt modelId="{2F7F010E-08C5-442E-B031-CDBD8AAA616F}" type="pres">
      <dgm:prSet presAssocID="{60D8CAC5-5EFA-4EE2-977A-AFEC5212361D}" presName="comp" presStyleCnt="0"/>
      <dgm:spPr/>
    </dgm:pt>
    <dgm:pt modelId="{1021CD66-A173-4865-8918-56E73A07277E}" type="pres">
      <dgm:prSet presAssocID="{60D8CAC5-5EFA-4EE2-977A-AFEC5212361D}" presName="box" presStyleLbl="node1" presStyleIdx="0" presStyleCnt="4"/>
      <dgm:spPr/>
    </dgm:pt>
    <dgm:pt modelId="{A73AEA0E-55FD-4CCE-8EBB-42B15845BD31}" type="pres">
      <dgm:prSet presAssocID="{60D8CAC5-5EFA-4EE2-977A-AFEC5212361D}" presName="img" presStyleLbl="fgImgPlace1" presStyleIdx="0" presStyleCnt="4" custScaleX="94159" custScaleY="88811"/>
      <dgm:spPr>
        <a:blipFill rotWithShape="1">
          <a:blip xmlns:r="http://schemas.openxmlformats.org/officeDocument/2006/relationships" r:embed="rId2"/>
          <a:srcRect/>
          <a:stretch>
            <a:fillRect t="-28000" b="-28000"/>
          </a:stretch>
        </a:blipFill>
      </dgm:spPr>
    </dgm:pt>
    <dgm:pt modelId="{95289A6B-EFEF-42AF-A68F-F697C22C0410}" type="pres">
      <dgm:prSet presAssocID="{60D8CAC5-5EFA-4EE2-977A-AFEC5212361D}" presName="text" presStyleLbl="node1" presStyleIdx="0" presStyleCnt="4">
        <dgm:presLayoutVars>
          <dgm:bulletEnabled val="1"/>
        </dgm:presLayoutVars>
      </dgm:prSet>
      <dgm:spPr/>
    </dgm:pt>
    <dgm:pt modelId="{D46D7C36-6265-4B2E-A0F8-78AA76001F6C}" type="pres">
      <dgm:prSet presAssocID="{38B0FE6F-05F5-4566-A745-B0C58C5B8672}" presName="spacer" presStyleCnt="0"/>
      <dgm:spPr/>
    </dgm:pt>
    <dgm:pt modelId="{DA40E6EE-B999-473B-981F-C0E3EE6B7C1D}" type="pres">
      <dgm:prSet presAssocID="{EB3C8669-3631-4DD2-AA51-5D3E2EE12430}" presName="comp" presStyleCnt="0"/>
      <dgm:spPr/>
    </dgm:pt>
    <dgm:pt modelId="{9E35D00A-BF15-46C6-842C-E387AEDDC1F9}" type="pres">
      <dgm:prSet presAssocID="{EB3C8669-3631-4DD2-AA51-5D3E2EE12430}" presName="box" presStyleLbl="node1" presStyleIdx="1" presStyleCnt="4"/>
      <dgm:spPr/>
    </dgm:pt>
    <dgm:pt modelId="{C740C96C-B86F-496E-937E-81B6EBEFF260}" type="pres">
      <dgm:prSet presAssocID="{EB3C8669-3631-4DD2-AA51-5D3E2EE12430}" presName="img" presStyleLbl="fgImgPlace1" presStyleIdx="1" presStyleCnt="4"/>
      <dgm:spPr>
        <a:blipFill rotWithShape="1">
          <a:blip xmlns:r="http://schemas.openxmlformats.org/officeDocument/2006/relationships" r:embed="rId3"/>
          <a:srcRect/>
          <a:stretch>
            <a:fillRect t="-11000" b="-11000"/>
          </a:stretch>
        </a:blipFill>
      </dgm:spPr>
    </dgm:pt>
    <dgm:pt modelId="{A5B8366E-C1EC-4CAA-855F-58A97B881A96}" type="pres">
      <dgm:prSet presAssocID="{EB3C8669-3631-4DD2-AA51-5D3E2EE12430}" presName="text" presStyleLbl="node1" presStyleIdx="1" presStyleCnt="4">
        <dgm:presLayoutVars>
          <dgm:bulletEnabled val="1"/>
        </dgm:presLayoutVars>
      </dgm:prSet>
      <dgm:spPr/>
    </dgm:pt>
    <dgm:pt modelId="{D178893A-B078-421A-943F-72102D896A69}" type="pres">
      <dgm:prSet presAssocID="{813E812B-C140-4C01-937C-C04496903560}" presName="spacer" presStyleCnt="0"/>
      <dgm:spPr/>
    </dgm:pt>
    <dgm:pt modelId="{3F32BF72-A296-41B7-9B25-696479BCA847}" type="pres">
      <dgm:prSet presAssocID="{6ED0C1A4-5BE1-411C-A5D8-B05E0FF044C5}" presName="comp" presStyleCnt="0"/>
      <dgm:spPr/>
    </dgm:pt>
    <dgm:pt modelId="{20D0D087-8D2A-42E2-B9F6-C3EA09581616}" type="pres">
      <dgm:prSet presAssocID="{6ED0C1A4-5BE1-411C-A5D8-B05E0FF044C5}" presName="box" presStyleLbl="node1" presStyleIdx="2" presStyleCnt="4"/>
      <dgm:spPr/>
    </dgm:pt>
    <dgm:pt modelId="{469FD871-0A30-4D1C-8584-EAD2F6034293}" type="pres">
      <dgm:prSet presAssocID="{6ED0C1A4-5BE1-411C-A5D8-B05E0FF044C5}" presName="img" presStyleLbl="fgImgPlace1" presStyleIdx="2" presStyleCnt="4"/>
      <dgm:spPr>
        <a:blipFill rotWithShape="1">
          <a:blip xmlns:r="http://schemas.openxmlformats.org/officeDocument/2006/relationships" r:embed="rId4"/>
          <a:srcRect/>
          <a:stretch>
            <a:fillRect t="-9000" b="-9000"/>
          </a:stretch>
        </a:blipFill>
      </dgm:spPr>
    </dgm:pt>
    <dgm:pt modelId="{EE7A823E-A639-483E-B844-EECEC06BFAB1}" type="pres">
      <dgm:prSet presAssocID="{6ED0C1A4-5BE1-411C-A5D8-B05E0FF044C5}" presName="text" presStyleLbl="node1" presStyleIdx="2" presStyleCnt="4">
        <dgm:presLayoutVars>
          <dgm:bulletEnabled val="1"/>
        </dgm:presLayoutVars>
      </dgm:prSet>
      <dgm:spPr/>
    </dgm:pt>
    <dgm:pt modelId="{A1343485-D2D4-443C-B248-7D2BD6C80A41}" type="pres">
      <dgm:prSet presAssocID="{C0D813EA-71D5-4D7E-8B6C-F8F500F8A9CB}" presName="spacer" presStyleCnt="0"/>
      <dgm:spPr/>
    </dgm:pt>
    <dgm:pt modelId="{7D42C7C8-D0C7-4BD9-9016-257145802E4B}" type="pres">
      <dgm:prSet presAssocID="{F8A67F99-216D-4F29-97D3-5BB5539A42BF}" presName="comp" presStyleCnt="0"/>
      <dgm:spPr/>
    </dgm:pt>
    <dgm:pt modelId="{B5D40071-F508-4550-A098-444E45AA30C6}" type="pres">
      <dgm:prSet presAssocID="{F8A67F99-216D-4F29-97D3-5BB5539A42BF}" presName="box" presStyleLbl="node1" presStyleIdx="3" presStyleCnt="4"/>
      <dgm:spPr/>
    </dgm:pt>
    <dgm:pt modelId="{E1AC65A5-737E-4617-BCA9-9D7E4F872F43}" type="pres">
      <dgm:prSet presAssocID="{F8A67F99-216D-4F29-97D3-5BB5539A42BF}" presName="img" presStyleLbl="fgImgPlace1" presStyleIdx="3" presStyleCnt="4"/>
      <dgm:spPr>
        <a:blipFill rotWithShape="1">
          <a:blip xmlns:r="http://schemas.openxmlformats.org/officeDocument/2006/relationships" r:embed="rId5"/>
          <a:srcRect/>
          <a:stretch>
            <a:fillRect l="-12000" r="-12000"/>
          </a:stretch>
        </a:blipFill>
      </dgm:spPr>
    </dgm:pt>
    <dgm:pt modelId="{6AC507A2-A262-4BBE-878D-460C77C0FC6A}" type="pres">
      <dgm:prSet presAssocID="{F8A67F99-216D-4F29-97D3-5BB5539A42BF}" presName="text" presStyleLbl="node1" presStyleIdx="3" presStyleCnt="4">
        <dgm:presLayoutVars>
          <dgm:bulletEnabled val="1"/>
        </dgm:presLayoutVars>
      </dgm:prSet>
      <dgm:spPr/>
    </dgm:pt>
  </dgm:ptLst>
  <dgm:cxnLst>
    <dgm:cxn modelId="{C42F8308-6046-4EC0-8C9C-3DF5C9A38E80}" type="presOf" srcId="{F3183850-8C09-46DC-B41F-EAE2E106CDEA}" destId="{1786F274-9E9C-41A1-84D4-52FEB5378D45}" srcOrd="0" destOrd="0" presId="urn:microsoft.com/office/officeart/2005/8/layout/vList4"/>
    <dgm:cxn modelId="{06891014-6FCB-4708-9DEF-7033C8D7C15A}" type="presOf" srcId="{EB3C8669-3631-4DD2-AA51-5D3E2EE12430}" destId="{9E35D00A-BF15-46C6-842C-E387AEDDC1F9}" srcOrd="0" destOrd="0" presId="urn:microsoft.com/office/officeart/2005/8/layout/vList4"/>
    <dgm:cxn modelId="{CDE29834-FEEE-4F74-BD12-94ED3D70A0A8}" srcId="{F3183850-8C09-46DC-B41F-EAE2E106CDEA}" destId="{EB3C8669-3631-4DD2-AA51-5D3E2EE12430}" srcOrd="1" destOrd="0" parTransId="{DD34BEB9-C6CC-43E0-9028-15914754EC9D}" sibTransId="{813E812B-C140-4C01-937C-C04496903560}"/>
    <dgm:cxn modelId="{7B51A340-6C37-4089-881E-C12A970F2568}" type="presOf" srcId="{F8A67F99-216D-4F29-97D3-5BB5539A42BF}" destId="{6AC507A2-A262-4BBE-878D-460C77C0FC6A}" srcOrd="1" destOrd="0" presId="urn:microsoft.com/office/officeart/2005/8/layout/vList4"/>
    <dgm:cxn modelId="{FA839053-B4ED-482F-B48F-9E35E3C1266B}" type="presOf" srcId="{60D8CAC5-5EFA-4EE2-977A-AFEC5212361D}" destId="{1021CD66-A173-4865-8918-56E73A07277E}" srcOrd="0" destOrd="0" presId="urn:microsoft.com/office/officeart/2005/8/layout/vList4"/>
    <dgm:cxn modelId="{F4C62C7B-E11D-4A38-B338-C1DB8DE64864}" type="presOf" srcId="{60D8CAC5-5EFA-4EE2-977A-AFEC5212361D}" destId="{95289A6B-EFEF-42AF-A68F-F697C22C0410}" srcOrd="1" destOrd="0" presId="urn:microsoft.com/office/officeart/2005/8/layout/vList4"/>
    <dgm:cxn modelId="{4A9D9D96-66E9-4882-90D6-86CE09CED1D7}" type="presOf" srcId="{6ED0C1A4-5BE1-411C-A5D8-B05E0FF044C5}" destId="{20D0D087-8D2A-42E2-B9F6-C3EA09581616}" srcOrd="0" destOrd="0" presId="urn:microsoft.com/office/officeart/2005/8/layout/vList4"/>
    <dgm:cxn modelId="{FDEC239A-CE1F-4773-A65A-8DF1B090B519}" srcId="{F3183850-8C09-46DC-B41F-EAE2E106CDEA}" destId="{6ED0C1A4-5BE1-411C-A5D8-B05E0FF044C5}" srcOrd="2" destOrd="0" parTransId="{FC95E96F-27C6-4CAC-B53A-AFD2B7EDC128}" sibTransId="{C0D813EA-71D5-4D7E-8B6C-F8F500F8A9CB}"/>
    <dgm:cxn modelId="{3D663BB0-BED9-4B38-8384-A4C45CD82DC9}" type="presOf" srcId="{F8A67F99-216D-4F29-97D3-5BB5539A42BF}" destId="{B5D40071-F508-4550-A098-444E45AA30C6}" srcOrd="0" destOrd="0" presId="urn:microsoft.com/office/officeart/2005/8/layout/vList4"/>
    <dgm:cxn modelId="{ADCC19B3-F0A8-4F7C-8FB7-660F94BEC568}" type="presOf" srcId="{6ED0C1A4-5BE1-411C-A5D8-B05E0FF044C5}" destId="{EE7A823E-A639-483E-B844-EECEC06BFAB1}" srcOrd="1" destOrd="0" presId="urn:microsoft.com/office/officeart/2005/8/layout/vList4"/>
    <dgm:cxn modelId="{C8BACBDC-7911-4525-A873-86CFA21BD413}" srcId="{F3183850-8C09-46DC-B41F-EAE2E106CDEA}" destId="{F8A67F99-216D-4F29-97D3-5BB5539A42BF}" srcOrd="3" destOrd="0" parTransId="{E549D487-1E17-4847-832B-F8ECAD00E860}" sibTransId="{4DD17F0F-E2B1-476B-A1CE-4DDBB7073F61}"/>
    <dgm:cxn modelId="{D429BDE6-105A-4AF2-902F-CBC761534ABA}" srcId="{F3183850-8C09-46DC-B41F-EAE2E106CDEA}" destId="{60D8CAC5-5EFA-4EE2-977A-AFEC5212361D}" srcOrd="0" destOrd="0" parTransId="{2DCF7C9C-443E-4E41-B363-28456F7A743E}" sibTransId="{38B0FE6F-05F5-4566-A745-B0C58C5B8672}"/>
    <dgm:cxn modelId="{E86FB3EE-0184-49E2-B027-7CF4DFBA9658}" type="presOf" srcId="{EB3C8669-3631-4DD2-AA51-5D3E2EE12430}" destId="{A5B8366E-C1EC-4CAA-855F-58A97B881A96}" srcOrd="1" destOrd="0" presId="urn:microsoft.com/office/officeart/2005/8/layout/vList4"/>
    <dgm:cxn modelId="{4DD82001-DF60-431B-BC94-1A71D071C5A4}" type="presParOf" srcId="{1786F274-9E9C-41A1-84D4-52FEB5378D45}" destId="{2F7F010E-08C5-442E-B031-CDBD8AAA616F}" srcOrd="0" destOrd="0" presId="urn:microsoft.com/office/officeart/2005/8/layout/vList4"/>
    <dgm:cxn modelId="{69F44B3F-A77F-40DC-A60B-47408D8A7A5B}" type="presParOf" srcId="{2F7F010E-08C5-442E-B031-CDBD8AAA616F}" destId="{1021CD66-A173-4865-8918-56E73A07277E}" srcOrd="0" destOrd="0" presId="urn:microsoft.com/office/officeart/2005/8/layout/vList4"/>
    <dgm:cxn modelId="{AE999C2C-3F23-44F3-AD37-EED2CEBA817D}" type="presParOf" srcId="{2F7F010E-08C5-442E-B031-CDBD8AAA616F}" destId="{A73AEA0E-55FD-4CCE-8EBB-42B15845BD31}" srcOrd="1" destOrd="0" presId="urn:microsoft.com/office/officeart/2005/8/layout/vList4"/>
    <dgm:cxn modelId="{DE9C94B2-8CAE-4A14-B474-86228542014D}" type="presParOf" srcId="{2F7F010E-08C5-442E-B031-CDBD8AAA616F}" destId="{95289A6B-EFEF-42AF-A68F-F697C22C0410}" srcOrd="2" destOrd="0" presId="urn:microsoft.com/office/officeart/2005/8/layout/vList4"/>
    <dgm:cxn modelId="{D2FB642F-66C8-4664-B5EB-DB95946EA838}" type="presParOf" srcId="{1786F274-9E9C-41A1-84D4-52FEB5378D45}" destId="{D46D7C36-6265-4B2E-A0F8-78AA76001F6C}" srcOrd="1" destOrd="0" presId="urn:microsoft.com/office/officeart/2005/8/layout/vList4"/>
    <dgm:cxn modelId="{4097DF8C-7375-4547-910C-096A30154444}" type="presParOf" srcId="{1786F274-9E9C-41A1-84D4-52FEB5378D45}" destId="{DA40E6EE-B999-473B-981F-C0E3EE6B7C1D}" srcOrd="2" destOrd="0" presId="urn:microsoft.com/office/officeart/2005/8/layout/vList4"/>
    <dgm:cxn modelId="{E8167FBF-02CF-4F56-9620-8280E9E1CDD9}" type="presParOf" srcId="{DA40E6EE-B999-473B-981F-C0E3EE6B7C1D}" destId="{9E35D00A-BF15-46C6-842C-E387AEDDC1F9}" srcOrd="0" destOrd="0" presId="urn:microsoft.com/office/officeart/2005/8/layout/vList4"/>
    <dgm:cxn modelId="{A48C7A6F-62DD-4959-9010-1BBB1F0E1FA0}" type="presParOf" srcId="{DA40E6EE-B999-473B-981F-C0E3EE6B7C1D}" destId="{C740C96C-B86F-496E-937E-81B6EBEFF260}" srcOrd="1" destOrd="0" presId="urn:microsoft.com/office/officeart/2005/8/layout/vList4"/>
    <dgm:cxn modelId="{345C8B22-3033-4EC8-A92F-F9D14517591C}" type="presParOf" srcId="{DA40E6EE-B999-473B-981F-C0E3EE6B7C1D}" destId="{A5B8366E-C1EC-4CAA-855F-58A97B881A96}" srcOrd="2" destOrd="0" presId="urn:microsoft.com/office/officeart/2005/8/layout/vList4"/>
    <dgm:cxn modelId="{1F1C9239-7F8D-4D87-9A91-6A4F2368EA06}" type="presParOf" srcId="{1786F274-9E9C-41A1-84D4-52FEB5378D45}" destId="{D178893A-B078-421A-943F-72102D896A69}" srcOrd="3" destOrd="0" presId="urn:microsoft.com/office/officeart/2005/8/layout/vList4"/>
    <dgm:cxn modelId="{A2AD9F5A-2577-4894-9DAD-862193EAB796}" type="presParOf" srcId="{1786F274-9E9C-41A1-84D4-52FEB5378D45}" destId="{3F32BF72-A296-41B7-9B25-696479BCA847}" srcOrd="4" destOrd="0" presId="urn:microsoft.com/office/officeart/2005/8/layout/vList4"/>
    <dgm:cxn modelId="{6136F574-0E6A-47E4-8A1F-164DDC445503}" type="presParOf" srcId="{3F32BF72-A296-41B7-9B25-696479BCA847}" destId="{20D0D087-8D2A-42E2-B9F6-C3EA09581616}" srcOrd="0" destOrd="0" presId="urn:microsoft.com/office/officeart/2005/8/layout/vList4"/>
    <dgm:cxn modelId="{67FC32F4-A537-4BE0-A5D0-38D646788697}" type="presParOf" srcId="{3F32BF72-A296-41B7-9B25-696479BCA847}" destId="{469FD871-0A30-4D1C-8584-EAD2F6034293}" srcOrd="1" destOrd="0" presId="urn:microsoft.com/office/officeart/2005/8/layout/vList4"/>
    <dgm:cxn modelId="{8662F9B8-ABA5-4442-AD6A-0768C9EEDD88}" type="presParOf" srcId="{3F32BF72-A296-41B7-9B25-696479BCA847}" destId="{EE7A823E-A639-483E-B844-EECEC06BFAB1}" srcOrd="2" destOrd="0" presId="urn:microsoft.com/office/officeart/2005/8/layout/vList4"/>
    <dgm:cxn modelId="{498CC58B-CC5C-49C6-940D-D6AF4B7A16BF}" type="presParOf" srcId="{1786F274-9E9C-41A1-84D4-52FEB5378D45}" destId="{A1343485-D2D4-443C-B248-7D2BD6C80A41}" srcOrd="5" destOrd="0" presId="urn:microsoft.com/office/officeart/2005/8/layout/vList4"/>
    <dgm:cxn modelId="{E7873BA8-2896-451F-B7C4-1599D17D6421}" type="presParOf" srcId="{1786F274-9E9C-41A1-84D4-52FEB5378D45}" destId="{7D42C7C8-D0C7-4BD9-9016-257145802E4B}" srcOrd="6" destOrd="0" presId="urn:microsoft.com/office/officeart/2005/8/layout/vList4"/>
    <dgm:cxn modelId="{40F8202B-FDDE-4347-8A19-689F1CBFD5F5}" type="presParOf" srcId="{7D42C7C8-D0C7-4BD9-9016-257145802E4B}" destId="{B5D40071-F508-4550-A098-444E45AA30C6}" srcOrd="0" destOrd="0" presId="urn:microsoft.com/office/officeart/2005/8/layout/vList4"/>
    <dgm:cxn modelId="{EC79A3B9-4D27-42DB-A7C7-9290E554F2A0}" type="presParOf" srcId="{7D42C7C8-D0C7-4BD9-9016-257145802E4B}" destId="{E1AC65A5-737E-4617-BCA9-9D7E4F872F43}" srcOrd="1" destOrd="0" presId="urn:microsoft.com/office/officeart/2005/8/layout/vList4"/>
    <dgm:cxn modelId="{BF4E3BD1-349D-4B73-8F65-FDF9F36BBADD}" type="presParOf" srcId="{7D42C7C8-D0C7-4BD9-9016-257145802E4B}" destId="{6AC507A2-A262-4BBE-878D-460C77C0FC6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75EE09-17B1-481C-8CA2-CA54BA709C0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CO"/>
        </a:p>
      </dgm:t>
    </dgm:pt>
    <dgm:pt modelId="{F796D027-2834-415C-BE05-F321A6E744F5}">
      <dgm:prSet phldrT="[Texto]" phldr="0" custT="1"/>
      <dgm:spPr/>
      <dgm:t>
        <a:bodyPr/>
        <a:lstStyle/>
        <a:p>
          <a:r>
            <a:rPr lang="es-ES" sz="2800" b="1" dirty="0">
              <a:latin typeface="Arial" panose="020B0604020202020204" pitchFamily="34" charset="0"/>
              <a:cs typeface="Arial" panose="020B0604020202020204" pitchFamily="34" charset="0"/>
            </a:rPr>
            <a:t>Muerte Natural</a:t>
          </a:r>
          <a:endParaRPr lang="es-CO" sz="2800" b="1" dirty="0">
            <a:latin typeface="Arial" panose="020B0604020202020204" pitchFamily="34" charset="0"/>
            <a:cs typeface="Arial" panose="020B0604020202020204" pitchFamily="34" charset="0"/>
          </a:endParaRPr>
        </a:p>
      </dgm:t>
    </dgm:pt>
    <dgm:pt modelId="{4860A21B-9AB9-4CF6-BDF0-4774906221AD}" type="parTrans" cxnId="{499237C5-D3F5-47FC-A928-D3E0E313354E}">
      <dgm:prSet/>
      <dgm:spPr/>
      <dgm:t>
        <a:bodyPr/>
        <a:lstStyle/>
        <a:p>
          <a:endParaRPr lang="es-CO"/>
        </a:p>
      </dgm:t>
    </dgm:pt>
    <dgm:pt modelId="{17AEEA92-5BED-4233-B8D8-B334AFD78490}" type="sibTrans" cxnId="{499237C5-D3F5-47FC-A928-D3E0E313354E}">
      <dgm:prSet/>
      <dgm:spPr/>
      <dgm:t>
        <a:bodyPr/>
        <a:lstStyle/>
        <a:p>
          <a:endParaRPr lang="es-CO"/>
        </a:p>
      </dgm:t>
    </dgm:pt>
    <dgm:pt modelId="{E6111E5E-C518-4456-8052-59B1A2D2C159}">
      <dgm:prSet phldrT="[Texto]"/>
      <dgm:spPr/>
      <dgm:t>
        <a:bodyPr/>
        <a:lstStyle/>
        <a:p>
          <a:r>
            <a:rPr lang="es-ES" dirty="0">
              <a:latin typeface="Arial" panose="020B0604020202020204" pitchFamily="34" charset="0"/>
              <a:cs typeface="Arial" panose="020B0604020202020204" pitchFamily="34" charset="0"/>
            </a:rPr>
            <a:t>Estados morbosos que produjeron la muerte, sin presentar causa externa.</a:t>
          </a:r>
          <a:endParaRPr lang="es-CO" dirty="0">
            <a:latin typeface="Arial" panose="020B0604020202020204" pitchFamily="34" charset="0"/>
            <a:cs typeface="Arial" panose="020B0604020202020204" pitchFamily="34" charset="0"/>
          </a:endParaRPr>
        </a:p>
      </dgm:t>
    </dgm:pt>
    <dgm:pt modelId="{E78A030B-D200-4AEC-B8CE-0CC31A6EAA26}" type="parTrans" cxnId="{16A90387-E733-439A-A5E0-3D0E4690B9CE}">
      <dgm:prSet/>
      <dgm:spPr/>
      <dgm:t>
        <a:bodyPr/>
        <a:lstStyle/>
        <a:p>
          <a:endParaRPr lang="es-CO"/>
        </a:p>
      </dgm:t>
    </dgm:pt>
    <dgm:pt modelId="{9C83B89D-A80E-44C4-AFD9-5258CB9311C2}" type="sibTrans" cxnId="{16A90387-E733-439A-A5E0-3D0E4690B9CE}">
      <dgm:prSet/>
      <dgm:spPr/>
      <dgm:t>
        <a:bodyPr/>
        <a:lstStyle/>
        <a:p>
          <a:endParaRPr lang="es-CO"/>
        </a:p>
      </dgm:t>
    </dgm:pt>
    <dgm:pt modelId="{768B7EB7-C5CA-4144-9264-034BBF66EDDA}">
      <dgm:prSet phldrT="[Texto]" phldr="0" custT="1"/>
      <dgm:spPr/>
      <dgm: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ea typeface="+mn-ea"/>
              <a:cs typeface="Arial" panose="020B0604020202020204" pitchFamily="34" charset="0"/>
            </a:rPr>
            <a:t>Muerte Externa</a:t>
          </a:r>
          <a:endParaRPr lang="es-CO" sz="2800" b="1" kern="1200" dirty="0">
            <a:latin typeface="Arial" panose="020B0604020202020204" pitchFamily="34" charset="0"/>
            <a:ea typeface="+mn-ea"/>
            <a:cs typeface="Arial" panose="020B0604020202020204" pitchFamily="34" charset="0"/>
          </a:endParaRPr>
        </a:p>
      </dgm:t>
    </dgm:pt>
    <dgm:pt modelId="{AF21AF5C-C2BC-4B8A-B5F3-A3C5C8143243}" type="parTrans" cxnId="{51A4DDFD-D4A0-4854-ACA5-8875FE03C93C}">
      <dgm:prSet/>
      <dgm:spPr/>
      <dgm:t>
        <a:bodyPr/>
        <a:lstStyle/>
        <a:p>
          <a:endParaRPr lang="es-CO"/>
        </a:p>
      </dgm:t>
    </dgm:pt>
    <dgm:pt modelId="{78D0AB4B-230C-4622-B050-A9358B0BC406}" type="sibTrans" cxnId="{51A4DDFD-D4A0-4854-ACA5-8875FE03C93C}">
      <dgm:prSet/>
      <dgm:spPr/>
      <dgm:t>
        <a:bodyPr/>
        <a:lstStyle/>
        <a:p>
          <a:endParaRPr lang="es-CO"/>
        </a:p>
      </dgm:t>
    </dgm:pt>
    <dgm:pt modelId="{A71846B9-42E4-4675-91BA-7C7F94CF6E4D}">
      <dgm:prSet phldrT="[Texto]"/>
      <dgm:spPr/>
      <dgm:t>
        <a:bodyPr/>
        <a:lstStyle/>
        <a:p>
          <a:pPr algn="just"/>
          <a:r>
            <a:rPr lang="es-ES" dirty="0">
              <a:latin typeface="Arial" panose="020B0604020202020204" pitchFamily="34" charset="0"/>
              <a:cs typeface="Arial" panose="020B0604020202020204" pitchFamily="34" charset="0"/>
            </a:rPr>
            <a:t>Todas aquellas defunciones por traumatismos o cualquier otra consecuencia de causa externa, en las que la probable manera de manera de muerte se trata de una agresión u homicidio, una lesión autoinfligida, un accidente de tránsito u otro tipo de accidente, estas muertes requieren de necropsia médico-legal.</a:t>
          </a:r>
          <a:endParaRPr lang="es-CO" dirty="0">
            <a:latin typeface="Arial" panose="020B0604020202020204" pitchFamily="34" charset="0"/>
            <a:cs typeface="Arial" panose="020B0604020202020204" pitchFamily="34" charset="0"/>
          </a:endParaRPr>
        </a:p>
      </dgm:t>
    </dgm:pt>
    <dgm:pt modelId="{EF9C8F46-8165-432D-96DB-88D6A323E647}" type="parTrans" cxnId="{F1B782DE-B781-438A-909A-281F5CE2B3A5}">
      <dgm:prSet/>
      <dgm:spPr/>
      <dgm:t>
        <a:bodyPr/>
        <a:lstStyle/>
        <a:p>
          <a:endParaRPr lang="es-CO"/>
        </a:p>
      </dgm:t>
    </dgm:pt>
    <dgm:pt modelId="{E46B9AB0-00A7-4512-A110-3967D6266CD7}" type="sibTrans" cxnId="{F1B782DE-B781-438A-909A-281F5CE2B3A5}">
      <dgm:prSet/>
      <dgm:spPr/>
      <dgm:t>
        <a:bodyPr/>
        <a:lstStyle/>
        <a:p>
          <a:endParaRPr lang="es-CO"/>
        </a:p>
      </dgm:t>
    </dgm:pt>
    <dgm:pt modelId="{B425A641-1E24-4E7B-B92C-2DCED88B1575}">
      <dgm:prSet phldrT="[Texto]" phldr="0" custT="1"/>
      <dgm:spPr/>
      <dgm:t>
        <a:bodyPr/>
        <a:lstStyle/>
        <a:p>
          <a:r>
            <a:rPr lang="es-ES" sz="2800" b="1" kern="1200" dirty="0">
              <a:latin typeface="Arial" panose="020B0604020202020204" pitchFamily="34" charset="0"/>
              <a:ea typeface="+mn-ea"/>
              <a:cs typeface="Arial" panose="020B0604020202020204" pitchFamily="34" charset="0"/>
            </a:rPr>
            <a:t>En Estudio</a:t>
          </a:r>
          <a:endParaRPr lang="es-CO" sz="2800" b="1" kern="1200" dirty="0">
            <a:latin typeface="Arial" panose="020B0604020202020204" pitchFamily="34" charset="0"/>
            <a:ea typeface="+mn-ea"/>
            <a:cs typeface="Arial" panose="020B0604020202020204" pitchFamily="34" charset="0"/>
          </a:endParaRPr>
        </a:p>
      </dgm:t>
    </dgm:pt>
    <dgm:pt modelId="{2C9A7759-84CC-40EB-941A-F52556FEE6AE}" type="parTrans" cxnId="{B6AD97A2-0572-47FF-9AEF-A192ED3746B1}">
      <dgm:prSet/>
      <dgm:spPr/>
      <dgm:t>
        <a:bodyPr/>
        <a:lstStyle/>
        <a:p>
          <a:endParaRPr lang="es-CO"/>
        </a:p>
      </dgm:t>
    </dgm:pt>
    <dgm:pt modelId="{EA530DBA-F5EE-4EEE-85C8-62F4392DA823}" type="sibTrans" cxnId="{B6AD97A2-0572-47FF-9AEF-A192ED3746B1}">
      <dgm:prSet/>
      <dgm:spPr/>
      <dgm:t>
        <a:bodyPr/>
        <a:lstStyle/>
        <a:p>
          <a:endParaRPr lang="es-CO"/>
        </a:p>
      </dgm:t>
    </dgm:pt>
    <dgm:pt modelId="{10B07289-609C-4C66-9A0F-77169140069C}">
      <dgm:prSet phldrT="[Texto]" custT="1"/>
      <dgm:spPr/>
      <dgm:t>
        <a:bodyPr/>
        <a:lstStyle/>
        <a:p>
          <a:pPr algn="just"/>
          <a:r>
            <a:rPr lang="es-ES" sz="2000" dirty="0">
              <a:latin typeface="Arial" panose="020B0604020202020204" pitchFamily="34" charset="0"/>
              <a:cs typeface="Arial" panose="020B0604020202020204" pitchFamily="34" charset="0"/>
            </a:rPr>
            <a:t>Es usada por Medicina Legal o por los Médicos Rurales u oficiales, que cumplan funciones de este tipo, y al certificar una muerte, no se pudo establecer en ese instante la manera de la muerte.</a:t>
          </a:r>
          <a:endParaRPr lang="es-CO" sz="2000" dirty="0">
            <a:latin typeface="Arial" panose="020B0604020202020204" pitchFamily="34" charset="0"/>
            <a:cs typeface="Arial" panose="020B0604020202020204" pitchFamily="34" charset="0"/>
          </a:endParaRPr>
        </a:p>
      </dgm:t>
    </dgm:pt>
    <dgm:pt modelId="{828D03B6-B160-4E71-BFC0-FCA0D6A920ED}" type="parTrans" cxnId="{B35B48BD-1FF7-43DE-A64A-851364F01A42}">
      <dgm:prSet/>
      <dgm:spPr/>
      <dgm:t>
        <a:bodyPr/>
        <a:lstStyle/>
        <a:p>
          <a:endParaRPr lang="es-CO"/>
        </a:p>
      </dgm:t>
    </dgm:pt>
    <dgm:pt modelId="{6789734A-5718-4FD6-8BFB-E20FD3552B87}" type="sibTrans" cxnId="{B35B48BD-1FF7-43DE-A64A-851364F01A42}">
      <dgm:prSet/>
      <dgm:spPr/>
      <dgm:t>
        <a:bodyPr/>
        <a:lstStyle/>
        <a:p>
          <a:endParaRPr lang="es-CO"/>
        </a:p>
      </dgm:t>
    </dgm:pt>
    <dgm:pt modelId="{E49CDC5C-1F94-431C-8566-4E279B63C907}" type="pres">
      <dgm:prSet presAssocID="{4375EE09-17B1-481C-8CA2-CA54BA709C06}" presName="linearFlow" presStyleCnt="0">
        <dgm:presLayoutVars>
          <dgm:dir/>
          <dgm:animLvl val="lvl"/>
          <dgm:resizeHandles val="exact"/>
        </dgm:presLayoutVars>
      </dgm:prSet>
      <dgm:spPr/>
    </dgm:pt>
    <dgm:pt modelId="{DF97DCEB-2308-403B-99DE-57BA316064EE}" type="pres">
      <dgm:prSet presAssocID="{F796D027-2834-415C-BE05-F321A6E744F5}" presName="composite" presStyleCnt="0"/>
      <dgm:spPr/>
    </dgm:pt>
    <dgm:pt modelId="{7563AF67-4DB8-4DAE-A6FF-B0C85FB26E25}" type="pres">
      <dgm:prSet presAssocID="{F796D027-2834-415C-BE05-F321A6E744F5}" presName="parentText" presStyleLbl="alignNode1" presStyleIdx="0" presStyleCnt="3">
        <dgm:presLayoutVars>
          <dgm:chMax val="1"/>
          <dgm:bulletEnabled val="1"/>
        </dgm:presLayoutVars>
      </dgm:prSet>
      <dgm:spPr/>
    </dgm:pt>
    <dgm:pt modelId="{09F7D2CD-B952-43C2-84C7-65A4004855F4}" type="pres">
      <dgm:prSet presAssocID="{F796D027-2834-415C-BE05-F321A6E744F5}" presName="descendantText" presStyleLbl="alignAcc1" presStyleIdx="0" presStyleCnt="3">
        <dgm:presLayoutVars>
          <dgm:bulletEnabled val="1"/>
        </dgm:presLayoutVars>
      </dgm:prSet>
      <dgm:spPr/>
    </dgm:pt>
    <dgm:pt modelId="{A3AD541A-6ECC-4AC1-A678-0EAFA611C439}" type="pres">
      <dgm:prSet presAssocID="{17AEEA92-5BED-4233-B8D8-B334AFD78490}" presName="sp" presStyleCnt="0"/>
      <dgm:spPr/>
    </dgm:pt>
    <dgm:pt modelId="{713171EB-40A6-418A-9529-A1BBE9421401}" type="pres">
      <dgm:prSet presAssocID="{768B7EB7-C5CA-4144-9264-034BBF66EDDA}" presName="composite" presStyleCnt="0"/>
      <dgm:spPr/>
    </dgm:pt>
    <dgm:pt modelId="{BF904653-7464-47E3-8159-D0E614D81EE3}" type="pres">
      <dgm:prSet presAssocID="{768B7EB7-C5CA-4144-9264-034BBF66EDDA}" presName="parentText" presStyleLbl="alignNode1" presStyleIdx="1" presStyleCnt="3">
        <dgm:presLayoutVars>
          <dgm:chMax val="1"/>
          <dgm:bulletEnabled val="1"/>
        </dgm:presLayoutVars>
      </dgm:prSet>
      <dgm:spPr/>
    </dgm:pt>
    <dgm:pt modelId="{2778663A-47D0-49FF-8E7E-495478DFD037}" type="pres">
      <dgm:prSet presAssocID="{768B7EB7-C5CA-4144-9264-034BBF66EDDA}" presName="descendantText" presStyleLbl="alignAcc1" presStyleIdx="1" presStyleCnt="3">
        <dgm:presLayoutVars>
          <dgm:bulletEnabled val="1"/>
        </dgm:presLayoutVars>
      </dgm:prSet>
      <dgm:spPr/>
    </dgm:pt>
    <dgm:pt modelId="{80DE3FD6-07B1-4D14-99AC-C4F0A4C88F32}" type="pres">
      <dgm:prSet presAssocID="{78D0AB4B-230C-4622-B050-A9358B0BC406}" presName="sp" presStyleCnt="0"/>
      <dgm:spPr/>
    </dgm:pt>
    <dgm:pt modelId="{95474830-5CF8-4092-B4BC-B7CE462C9E5D}" type="pres">
      <dgm:prSet presAssocID="{B425A641-1E24-4E7B-B92C-2DCED88B1575}" presName="composite" presStyleCnt="0"/>
      <dgm:spPr/>
    </dgm:pt>
    <dgm:pt modelId="{700E431F-A6AA-4ACD-8298-6BAD8C7BD5F6}" type="pres">
      <dgm:prSet presAssocID="{B425A641-1E24-4E7B-B92C-2DCED88B1575}" presName="parentText" presStyleLbl="alignNode1" presStyleIdx="2" presStyleCnt="3">
        <dgm:presLayoutVars>
          <dgm:chMax val="1"/>
          <dgm:bulletEnabled val="1"/>
        </dgm:presLayoutVars>
      </dgm:prSet>
      <dgm:spPr/>
    </dgm:pt>
    <dgm:pt modelId="{418572AF-4134-4AE5-9D60-81221B0A2864}" type="pres">
      <dgm:prSet presAssocID="{B425A641-1E24-4E7B-B92C-2DCED88B1575}" presName="descendantText" presStyleLbl="alignAcc1" presStyleIdx="2" presStyleCnt="3">
        <dgm:presLayoutVars>
          <dgm:bulletEnabled val="1"/>
        </dgm:presLayoutVars>
      </dgm:prSet>
      <dgm:spPr/>
    </dgm:pt>
  </dgm:ptLst>
  <dgm:cxnLst>
    <dgm:cxn modelId="{201B6A07-A734-452A-BAB5-031ECBD387F0}" type="presOf" srcId="{768B7EB7-C5CA-4144-9264-034BBF66EDDA}" destId="{BF904653-7464-47E3-8159-D0E614D81EE3}" srcOrd="0" destOrd="0" presId="urn:microsoft.com/office/officeart/2005/8/layout/chevron2"/>
    <dgm:cxn modelId="{E813050B-AC7B-4DD0-8042-5C1F9FE178FB}" type="presOf" srcId="{A71846B9-42E4-4675-91BA-7C7F94CF6E4D}" destId="{2778663A-47D0-49FF-8E7E-495478DFD037}" srcOrd="0" destOrd="0" presId="urn:microsoft.com/office/officeart/2005/8/layout/chevron2"/>
    <dgm:cxn modelId="{46DBE82A-B61C-4B77-BAA3-6C7F26831765}" type="presOf" srcId="{4375EE09-17B1-481C-8CA2-CA54BA709C06}" destId="{E49CDC5C-1F94-431C-8566-4E279B63C907}" srcOrd="0" destOrd="0" presId="urn:microsoft.com/office/officeart/2005/8/layout/chevron2"/>
    <dgm:cxn modelId="{2CF9B54E-71FE-46B7-B8E6-30CDBA62143E}" type="presOf" srcId="{B425A641-1E24-4E7B-B92C-2DCED88B1575}" destId="{700E431F-A6AA-4ACD-8298-6BAD8C7BD5F6}" srcOrd="0" destOrd="0" presId="urn:microsoft.com/office/officeart/2005/8/layout/chevron2"/>
    <dgm:cxn modelId="{16A90387-E733-439A-A5E0-3D0E4690B9CE}" srcId="{F796D027-2834-415C-BE05-F321A6E744F5}" destId="{E6111E5E-C518-4456-8052-59B1A2D2C159}" srcOrd="0" destOrd="0" parTransId="{E78A030B-D200-4AEC-B8CE-0CC31A6EAA26}" sibTransId="{9C83B89D-A80E-44C4-AFD9-5258CB9311C2}"/>
    <dgm:cxn modelId="{701D8096-CE96-4B7A-9734-A5283EC5D18E}" type="presOf" srcId="{E6111E5E-C518-4456-8052-59B1A2D2C159}" destId="{09F7D2CD-B952-43C2-84C7-65A4004855F4}" srcOrd="0" destOrd="0" presId="urn:microsoft.com/office/officeart/2005/8/layout/chevron2"/>
    <dgm:cxn modelId="{B6AD97A2-0572-47FF-9AEF-A192ED3746B1}" srcId="{4375EE09-17B1-481C-8CA2-CA54BA709C06}" destId="{B425A641-1E24-4E7B-B92C-2DCED88B1575}" srcOrd="2" destOrd="0" parTransId="{2C9A7759-84CC-40EB-941A-F52556FEE6AE}" sibTransId="{EA530DBA-F5EE-4EEE-85C8-62F4392DA823}"/>
    <dgm:cxn modelId="{B35B48BD-1FF7-43DE-A64A-851364F01A42}" srcId="{B425A641-1E24-4E7B-B92C-2DCED88B1575}" destId="{10B07289-609C-4C66-9A0F-77169140069C}" srcOrd="0" destOrd="0" parTransId="{828D03B6-B160-4E71-BFC0-FCA0D6A920ED}" sibTransId="{6789734A-5718-4FD6-8BFB-E20FD3552B87}"/>
    <dgm:cxn modelId="{499237C5-D3F5-47FC-A928-D3E0E313354E}" srcId="{4375EE09-17B1-481C-8CA2-CA54BA709C06}" destId="{F796D027-2834-415C-BE05-F321A6E744F5}" srcOrd="0" destOrd="0" parTransId="{4860A21B-9AB9-4CF6-BDF0-4774906221AD}" sibTransId="{17AEEA92-5BED-4233-B8D8-B334AFD78490}"/>
    <dgm:cxn modelId="{C7CB63D2-148D-4A96-8E37-2BCB5494FBF3}" type="presOf" srcId="{10B07289-609C-4C66-9A0F-77169140069C}" destId="{418572AF-4134-4AE5-9D60-81221B0A2864}" srcOrd="0" destOrd="0" presId="urn:microsoft.com/office/officeart/2005/8/layout/chevron2"/>
    <dgm:cxn modelId="{F1B782DE-B781-438A-909A-281F5CE2B3A5}" srcId="{768B7EB7-C5CA-4144-9264-034BBF66EDDA}" destId="{A71846B9-42E4-4675-91BA-7C7F94CF6E4D}" srcOrd="0" destOrd="0" parTransId="{EF9C8F46-8165-432D-96DB-88D6A323E647}" sibTransId="{E46B9AB0-00A7-4512-A110-3967D6266CD7}"/>
    <dgm:cxn modelId="{D376F4FC-ACA1-4FB3-8917-F2B77F337C3D}" type="presOf" srcId="{F796D027-2834-415C-BE05-F321A6E744F5}" destId="{7563AF67-4DB8-4DAE-A6FF-B0C85FB26E25}" srcOrd="0" destOrd="0" presId="urn:microsoft.com/office/officeart/2005/8/layout/chevron2"/>
    <dgm:cxn modelId="{51A4DDFD-D4A0-4854-ACA5-8875FE03C93C}" srcId="{4375EE09-17B1-481C-8CA2-CA54BA709C06}" destId="{768B7EB7-C5CA-4144-9264-034BBF66EDDA}" srcOrd="1" destOrd="0" parTransId="{AF21AF5C-C2BC-4B8A-B5F3-A3C5C8143243}" sibTransId="{78D0AB4B-230C-4622-B050-A9358B0BC406}"/>
    <dgm:cxn modelId="{78F134ED-1651-431A-AAC7-7398F0DC60E3}" type="presParOf" srcId="{E49CDC5C-1F94-431C-8566-4E279B63C907}" destId="{DF97DCEB-2308-403B-99DE-57BA316064EE}" srcOrd="0" destOrd="0" presId="urn:microsoft.com/office/officeart/2005/8/layout/chevron2"/>
    <dgm:cxn modelId="{08F4BA13-857B-4040-8FF5-0BA290F91374}" type="presParOf" srcId="{DF97DCEB-2308-403B-99DE-57BA316064EE}" destId="{7563AF67-4DB8-4DAE-A6FF-B0C85FB26E25}" srcOrd="0" destOrd="0" presId="urn:microsoft.com/office/officeart/2005/8/layout/chevron2"/>
    <dgm:cxn modelId="{01D201AC-DBD8-40EA-B97D-21C4AA0D3603}" type="presParOf" srcId="{DF97DCEB-2308-403B-99DE-57BA316064EE}" destId="{09F7D2CD-B952-43C2-84C7-65A4004855F4}" srcOrd="1" destOrd="0" presId="urn:microsoft.com/office/officeart/2005/8/layout/chevron2"/>
    <dgm:cxn modelId="{87024532-16CB-40E4-9A33-5DE50A6791ED}" type="presParOf" srcId="{E49CDC5C-1F94-431C-8566-4E279B63C907}" destId="{A3AD541A-6ECC-4AC1-A678-0EAFA611C439}" srcOrd="1" destOrd="0" presId="urn:microsoft.com/office/officeart/2005/8/layout/chevron2"/>
    <dgm:cxn modelId="{56DD60CB-EB08-45D6-8138-B8541018007D}" type="presParOf" srcId="{E49CDC5C-1F94-431C-8566-4E279B63C907}" destId="{713171EB-40A6-418A-9529-A1BBE9421401}" srcOrd="2" destOrd="0" presId="urn:microsoft.com/office/officeart/2005/8/layout/chevron2"/>
    <dgm:cxn modelId="{93EC4936-A1E2-4AA7-ADBD-7F2A7CCF6399}" type="presParOf" srcId="{713171EB-40A6-418A-9529-A1BBE9421401}" destId="{BF904653-7464-47E3-8159-D0E614D81EE3}" srcOrd="0" destOrd="0" presId="urn:microsoft.com/office/officeart/2005/8/layout/chevron2"/>
    <dgm:cxn modelId="{71319CD3-8436-431C-8F44-FA154B95938A}" type="presParOf" srcId="{713171EB-40A6-418A-9529-A1BBE9421401}" destId="{2778663A-47D0-49FF-8E7E-495478DFD037}" srcOrd="1" destOrd="0" presId="urn:microsoft.com/office/officeart/2005/8/layout/chevron2"/>
    <dgm:cxn modelId="{96BA0B4C-A571-4276-BCF5-D49158851D2C}" type="presParOf" srcId="{E49CDC5C-1F94-431C-8566-4E279B63C907}" destId="{80DE3FD6-07B1-4D14-99AC-C4F0A4C88F32}" srcOrd="3" destOrd="0" presId="urn:microsoft.com/office/officeart/2005/8/layout/chevron2"/>
    <dgm:cxn modelId="{A3635CFF-8163-4922-86C9-3E89DDFE63C2}" type="presParOf" srcId="{E49CDC5C-1F94-431C-8566-4E279B63C907}" destId="{95474830-5CF8-4092-B4BC-B7CE462C9E5D}" srcOrd="4" destOrd="0" presId="urn:microsoft.com/office/officeart/2005/8/layout/chevron2"/>
    <dgm:cxn modelId="{EF8AFD74-CDDA-4FEF-87C5-AB542A290302}" type="presParOf" srcId="{95474830-5CF8-4092-B4BC-B7CE462C9E5D}" destId="{700E431F-A6AA-4ACD-8298-6BAD8C7BD5F6}" srcOrd="0" destOrd="0" presId="urn:microsoft.com/office/officeart/2005/8/layout/chevron2"/>
    <dgm:cxn modelId="{60EB4EE4-000C-4B66-A36F-D4A0DA359A15}" type="presParOf" srcId="{95474830-5CF8-4092-B4BC-B7CE462C9E5D}" destId="{418572AF-4134-4AE5-9D60-81221B0A28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11430-7358-4672-AE8E-9CDE22C6BB73}">
      <dsp:nvSpPr>
        <dsp:cNvPr id="0" name=""/>
        <dsp:cNvSpPr/>
      </dsp:nvSpPr>
      <dsp:spPr>
        <a:xfrm rot="10800000">
          <a:off x="1954871" y="285"/>
          <a:ext cx="6302457" cy="1469641"/>
        </a:xfrm>
        <a:prstGeom prst="homePlat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071"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cs typeface="Arial" panose="020B0604020202020204" pitchFamily="34" charset="0"/>
            </a:rPr>
            <a:t>INFORMACION GENERAL DE LAS ESTADISTICA VITALES</a:t>
          </a:r>
          <a:endParaRPr lang="es-CO" sz="2800" b="1" kern="1200" dirty="0">
            <a:latin typeface="Arial" panose="020B0604020202020204" pitchFamily="34" charset="0"/>
            <a:cs typeface="Arial" panose="020B0604020202020204" pitchFamily="34" charset="0"/>
          </a:endParaRPr>
        </a:p>
      </dsp:txBody>
      <dsp:txXfrm rot="10800000">
        <a:off x="2322281" y="285"/>
        <a:ext cx="5935047" cy="1469641"/>
      </dsp:txXfrm>
    </dsp:sp>
    <dsp:sp modelId="{DACE1AD3-C4EC-467D-A45A-D8ADE15421D9}">
      <dsp:nvSpPr>
        <dsp:cNvPr id="0" name=""/>
        <dsp:cNvSpPr/>
      </dsp:nvSpPr>
      <dsp:spPr>
        <a:xfrm>
          <a:off x="1220050" y="285"/>
          <a:ext cx="1469641" cy="1469641"/>
        </a:xfrm>
        <a:prstGeom prst="ellipse">
          <a:avLst/>
        </a:prstGeom>
        <a:blipFill rotWithShape="1">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A7F24-BE83-4BAA-BFD9-EC00B0A3A346}">
      <dsp:nvSpPr>
        <dsp:cNvPr id="0" name=""/>
        <dsp:cNvSpPr/>
      </dsp:nvSpPr>
      <dsp:spPr>
        <a:xfrm rot="10800000">
          <a:off x="1954871" y="1908626"/>
          <a:ext cx="6302457" cy="1469641"/>
        </a:xfrm>
        <a:prstGeom prst="homePlat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071"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cs typeface="Arial" panose="020B0604020202020204" pitchFamily="34" charset="0"/>
            </a:rPr>
            <a:t>ENFASIS EN CERTIFICACIONES DE DEFUNCION.</a:t>
          </a:r>
          <a:endParaRPr lang="es-CO" sz="2800" b="1" kern="1200" dirty="0">
            <a:latin typeface="Arial" panose="020B0604020202020204" pitchFamily="34" charset="0"/>
            <a:cs typeface="Arial" panose="020B0604020202020204" pitchFamily="34" charset="0"/>
          </a:endParaRPr>
        </a:p>
      </dsp:txBody>
      <dsp:txXfrm rot="10800000">
        <a:off x="2322281" y="1908626"/>
        <a:ext cx="5935047" cy="1469641"/>
      </dsp:txXfrm>
    </dsp:sp>
    <dsp:sp modelId="{163313DD-D28B-4F3B-8392-B876A879A657}">
      <dsp:nvSpPr>
        <dsp:cNvPr id="0" name=""/>
        <dsp:cNvSpPr/>
      </dsp:nvSpPr>
      <dsp:spPr>
        <a:xfrm>
          <a:off x="1220050" y="1908626"/>
          <a:ext cx="1469641" cy="1469641"/>
        </a:xfrm>
        <a:prstGeom prst="ellipse">
          <a:avLst/>
        </a:prstGeom>
        <a:blipFill rotWithShape="1">
          <a:blip xmlns:r="http://schemas.openxmlformats.org/officeDocument/2006/relationships" r:embed="rId2"/>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E3685-9545-4410-92D8-22ABA0291B46}">
      <dsp:nvSpPr>
        <dsp:cNvPr id="0" name=""/>
        <dsp:cNvSpPr/>
      </dsp:nvSpPr>
      <dsp:spPr>
        <a:xfrm rot="10800000">
          <a:off x="1954871" y="3816967"/>
          <a:ext cx="6302457" cy="1469641"/>
        </a:xfrm>
        <a:prstGeom prst="homePlat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071"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cs typeface="Arial" panose="020B0604020202020204" pitchFamily="34" charset="0"/>
            </a:rPr>
            <a:t>RESOLUCION DUDAS E INQUIETUDES.</a:t>
          </a:r>
          <a:endParaRPr lang="es-CO" sz="2800" b="1" kern="1200" dirty="0">
            <a:latin typeface="Arial" panose="020B0604020202020204" pitchFamily="34" charset="0"/>
            <a:cs typeface="Arial" panose="020B0604020202020204" pitchFamily="34" charset="0"/>
          </a:endParaRPr>
        </a:p>
      </dsp:txBody>
      <dsp:txXfrm rot="10800000">
        <a:off x="2322281" y="3816967"/>
        <a:ext cx="5935047" cy="1469641"/>
      </dsp:txXfrm>
    </dsp:sp>
    <dsp:sp modelId="{E7FB4781-B5CF-4728-A338-6C556F326DCD}">
      <dsp:nvSpPr>
        <dsp:cNvPr id="0" name=""/>
        <dsp:cNvSpPr/>
      </dsp:nvSpPr>
      <dsp:spPr>
        <a:xfrm>
          <a:off x="1220050" y="3816967"/>
          <a:ext cx="1469641" cy="1469641"/>
        </a:xfrm>
        <a:prstGeom prst="ellipse">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1CD66-A173-4865-8918-56E73A07277E}">
      <dsp:nvSpPr>
        <dsp:cNvPr id="0" name=""/>
        <dsp:cNvSpPr/>
      </dsp:nvSpPr>
      <dsp:spPr>
        <a:xfrm>
          <a:off x="0" y="0"/>
          <a:ext cx="11277601" cy="13614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kern="1200" dirty="0"/>
            <a:t>.</a:t>
          </a:r>
          <a:endParaRPr lang="es-CO" sz="1600" kern="1200" dirty="0"/>
        </a:p>
      </dsp:txBody>
      <dsp:txXfrm>
        <a:off x="2391660" y="0"/>
        <a:ext cx="8885940" cy="1361402"/>
      </dsp:txXfrm>
    </dsp:sp>
    <dsp:sp modelId="{A73AEA0E-55FD-4CCE-8EBB-42B15845BD31}">
      <dsp:nvSpPr>
        <dsp:cNvPr id="0" name=""/>
        <dsp:cNvSpPr/>
      </dsp:nvSpPr>
      <dsp:spPr>
        <a:xfrm>
          <a:off x="202012" y="197071"/>
          <a:ext cx="2123775" cy="967259"/>
        </a:xfrm>
        <a:prstGeom prst="roundRect">
          <a:avLst>
            <a:gd name="adj" fmla="val 10000"/>
          </a:avLst>
        </a:prstGeom>
        <a:blipFill rotWithShape="1">
          <a:blip xmlns:r="http://schemas.openxmlformats.org/officeDocument/2006/relationships" r:embed="rId1"/>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5D00A-BF15-46C6-842C-E387AEDDC1F9}">
      <dsp:nvSpPr>
        <dsp:cNvPr id="0" name=""/>
        <dsp:cNvSpPr/>
      </dsp:nvSpPr>
      <dsp:spPr>
        <a:xfrm>
          <a:off x="0" y="1497542"/>
          <a:ext cx="11277601" cy="1361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no existe normativa ni directriz alguna que establezca restricciones de tiempo o periodos límites 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sp:txBody>
      <dsp:txXfrm>
        <a:off x="2391660" y="1497542"/>
        <a:ext cx="8885940" cy="1361402"/>
      </dsp:txXfrm>
    </dsp:sp>
    <dsp:sp modelId="{C740C96C-B86F-496E-937E-81B6EBEFF260}">
      <dsp:nvSpPr>
        <dsp:cNvPr id="0" name=""/>
        <dsp:cNvSpPr/>
      </dsp:nvSpPr>
      <dsp:spPr>
        <a:xfrm>
          <a:off x="136140" y="1633682"/>
          <a:ext cx="2255520" cy="1089121"/>
        </a:xfrm>
        <a:prstGeom prst="roundRect">
          <a:avLst>
            <a:gd name="adj" fmla="val 10000"/>
          </a:avLst>
        </a:prstGeom>
        <a:blipFill rotWithShape="1">
          <a:blip xmlns:r="http://schemas.openxmlformats.org/officeDocument/2006/relationships" r:embed="rId2"/>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0D087-8D2A-42E2-B9F6-C3EA09581616}">
      <dsp:nvSpPr>
        <dsp:cNvPr id="0" name=""/>
        <dsp:cNvSpPr/>
      </dsp:nvSpPr>
      <dsp:spPr>
        <a:xfrm>
          <a:off x="0" y="2995084"/>
          <a:ext cx="11277601" cy="13614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kern="1200" dirty="0">
              <a:latin typeface="Arial" panose="020B0604020202020204" pitchFamily="34" charset="0"/>
              <a:cs typeface="Arial" panose="020B0604020202020204" pitchFamily="34" charset="0"/>
              <a:hlinkClick xmlns:r="http://schemas.openxmlformats.org/officeDocument/2006/relationships" r:id="rId3"/>
            </a:rPr>
            <a:t>autopsia verbal</a:t>
          </a:r>
          <a:r>
            <a:rPr lang="es-ES" sz="1600" kern="1200" dirty="0">
              <a:latin typeface="Arial" panose="020B0604020202020204" pitchFamily="34" charset="0"/>
              <a:cs typeface="Arial" panose="020B0604020202020204" pitchFamily="34" charset="0"/>
            </a:rPr>
            <a:t>), la indagación de su historia clínica (de contar o no con ella) y otras fuentes </a:t>
          </a:r>
          <a:r>
            <a:rPr lang="es-CO" sz="1600" kern="1200" dirty="0">
              <a:latin typeface="Arial" panose="020B0604020202020204" pitchFamily="34" charset="0"/>
              <a:cs typeface="Arial" panose="020B0604020202020204" pitchFamily="34" charset="0"/>
            </a:rPr>
            <a:t>que aporten datos pertinentes (formulas medicas, médicos tradicionales, Entre otros).</a:t>
          </a:r>
        </a:p>
      </dsp:txBody>
      <dsp:txXfrm>
        <a:off x="2391660" y="2995084"/>
        <a:ext cx="8885940" cy="1361402"/>
      </dsp:txXfrm>
    </dsp:sp>
    <dsp:sp modelId="{469FD871-0A30-4D1C-8584-EAD2F6034293}">
      <dsp:nvSpPr>
        <dsp:cNvPr id="0" name=""/>
        <dsp:cNvSpPr/>
      </dsp:nvSpPr>
      <dsp:spPr>
        <a:xfrm>
          <a:off x="136140" y="3131224"/>
          <a:ext cx="2255520" cy="1089121"/>
        </a:xfrm>
        <a:prstGeom prst="roundRect">
          <a:avLst>
            <a:gd name="adj" fmla="val 10000"/>
          </a:avLst>
        </a:prstGeom>
        <a:blipFill rotWithShape="1">
          <a:blip xmlns:r="http://schemas.openxmlformats.org/officeDocument/2006/relationships" r:embed="rId4"/>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40071-F508-4550-A098-444E45AA30C6}">
      <dsp:nvSpPr>
        <dsp:cNvPr id="0" name=""/>
        <dsp:cNvSpPr/>
      </dsp:nvSpPr>
      <dsp:spPr>
        <a:xfrm>
          <a:off x="0" y="4492626"/>
          <a:ext cx="11277601" cy="13614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kern="1200" dirty="0">
            <a:latin typeface="Arial" panose="020B0604020202020204" pitchFamily="34" charset="0"/>
            <a:cs typeface="Arial" panose="020B0604020202020204" pitchFamily="34" charset="0"/>
          </a:endParaRPr>
        </a:p>
      </dsp:txBody>
      <dsp:txXfrm>
        <a:off x="2391660" y="4492626"/>
        <a:ext cx="8885940" cy="1361402"/>
      </dsp:txXfrm>
    </dsp:sp>
    <dsp:sp modelId="{E1AC65A5-737E-4617-BCA9-9D7E4F872F43}">
      <dsp:nvSpPr>
        <dsp:cNvPr id="0" name=""/>
        <dsp:cNvSpPr/>
      </dsp:nvSpPr>
      <dsp:spPr>
        <a:xfrm>
          <a:off x="136140" y="4628767"/>
          <a:ext cx="2255520" cy="1089121"/>
        </a:xfrm>
        <a:prstGeom prst="roundRect">
          <a:avLst>
            <a:gd name="adj" fmla="val 10000"/>
          </a:avLst>
        </a:prstGeom>
        <a:blipFill rotWithShape="1">
          <a:blip xmlns:r="http://schemas.openxmlformats.org/officeDocument/2006/relationships" r:embed="rId5"/>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3AF67-4DB8-4DAE-A6FF-B0C85FB26E25}">
      <dsp:nvSpPr>
        <dsp:cNvPr id="0" name=""/>
        <dsp:cNvSpPr/>
      </dsp:nvSpPr>
      <dsp:spPr>
        <a:xfrm rot="5400000">
          <a:off x="-296404" y="301223"/>
          <a:ext cx="1976029" cy="138322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cs typeface="Arial" panose="020B0604020202020204" pitchFamily="34" charset="0"/>
            </a:rPr>
            <a:t>Muerte Natural</a:t>
          </a:r>
          <a:endParaRPr lang="es-CO" sz="2800" b="1" kern="1200" dirty="0">
            <a:latin typeface="Arial" panose="020B0604020202020204" pitchFamily="34" charset="0"/>
            <a:cs typeface="Arial" panose="020B0604020202020204" pitchFamily="34" charset="0"/>
          </a:endParaRPr>
        </a:p>
      </dsp:txBody>
      <dsp:txXfrm rot="-5400000">
        <a:off x="1" y="696428"/>
        <a:ext cx="1383220" cy="592809"/>
      </dsp:txXfrm>
    </dsp:sp>
    <dsp:sp modelId="{09F7D2CD-B952-43C2-84C7-65A4004855F4}">
      <dsp:nvSpPr>
        <dsp:cNvPr id="0" name=""/>
        <dsp:cNvSpPr/>
      </dsp:nvSpPr>
      <dsp:spPr>
        <a:xfrm rot="5400000">
          <a:off x="5472158" y="-4084118"/>
          <a:ext cx="1285094" cy="946297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latin typeface="Arial" panose="020B0604020202020204" pitchFamily="34" charset="0"/>
              <a:cs typeface="Arial" panose="020B0604020202020204" pitchFamily="34" charset="0"/>
            </a:rPr>
            <a:t>Estados morbosos que produjeron la muerte, sin presentar causa externa.</a:t>
          </a:r>
          <a:endParaRPr lang="es-CO" sz="2000" kern="1200" dirty="0">
            <a:latin typeface="Arial" panose="020B0604020202020204" pitchFamily="34" charset="0"/>
            <a:cs typeface="Arial" panose="020B0604020202020204" pitchFamily="34" charset="0"/>
          </a:endParaRPr>
        </a:p>
      </dsp:txBody>
      <dsp:txXfrm rot="-5400000">
        <a:off x="1383221" y="67552"/>
        <a:ext cx="9400237" cy="1159628"/>
      </dsp:txXfrm>
    </dsp:sp>
    <dsp:sp modelId="{BF904653-7464-47E3-8159-D0E614D81EE3}">
      <dsp:nvSpPr>
        <dsp:cNvPr id="0" name=""/>
        <dsp:cNvSpPr/>
      </dsp:nvSpPr>
      <dsp:spPr>
        <a:xfrm rot="5400000">
          <a:off x="-296404" y="2086759"/>
          <a:ext cx="1976029" cy="1383220"/>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ea typeface="+mn-ea"/>
              <a:cs typeface="Arial" panose="020B0604020202020204" pitchFamily="34" charset="0"/>
            </a:rPr>
            <a:t>Muerte Externa</a:t>
          </a:r>
          <a:endParaRPr lang="es-CO" sz="2800" b="1" kern="1200" dirty="0">
            <a:latin typeface="Arial" panose="020B0604020202020204" pitchFamily="34" charset="0"/>
            <a:ea typeface="+mn-ea"/>
            <a:cs typeface="Arial" panose="020B0604020202020204" pitchFamily="34" charset="0"/>
          </a:endParaRPr>
        </a:p>
      </dsp:txBody>
      <dsp:txXfrm rot="-5400000">
        <a:off x="1" y="2481964"/>
        <a:ext cx="1383220" cy="592809"/>
      </dsp:txXfrm>
    </dsp:sp>
    <dsp:sp modelId="{2778663A-47D0-49FF-8E7E-495478DFD037}">
      <dsp:nvSpPr>
        <dsp:cNvPr id="0" name=""/>
        <dsp:cNvSpPr/>
      </dsp:nvSpPr>
      <dsp:spPr>
        <a:xfrm rot="5400000">
          <a:off x="5472496" y="-2298920"/>
          <a:ext cx="1284418" cy="9462970"/>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a:latin typeface="Arial" panose="020B0604020202020204" pitchFamily="34" charset="0"/>
              <a:cs typeface="Arial" panose="020B0604020202020204" pitchFamily="34" charset="0"/>
            </a:rPr>
            <a:t>Todas aquellas defunciones por traumatismos o cualquier otra consecuencia de causa externa, en las que la probable manera de manera de muerte se trata de una agresión u homicidio, una lesión autoinfligida, un accidente de tránsito u otro tipo de accidente, estas muertes requieren de necropsia médico-legal.</a:t>
          </a:r>
          <a:endParaRPr lang="es-CO" sz="2000" kern="1200" dirty="0">
            <a:latin typeface="Arial" panose="020B0604020202020204" pitchFamily="34" charset="0"/>
            <a:cs typeface="Arial" panose="020B0604020202020204" pitchFamily="34" charset="0"/>
          </a:endParaRPr>
        </a:p>
      </dsp:txBody>
      <dsp:txXfrm rot="-5400000">
        <a:off x="1383220" y="1853056"/>
        <a:ext cx="9400270" cy="1159018"/>
      </dsp:txXfrm>
    </dsp:sp>
    <dsp:sp modelId="{700E431F-A6AA-4ACD-8298-6BAD8C7BD5F6}">
      <dsp:nvSpPr>
        <dsp:cNvPr id="0" name=""/>
        <dsp:cNvSpPr/>
      </dsp:nvSpPr>
      <dsp:spPr>
        <a:xfrm rot="5400000">
          <a:off x="-296404" y="3872296"/>
          <a:ext cx="1976029" cy="1383220"/>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ea typeface="+mn-ea"/>
              <a:cs typeface="Arial" panose="020B0604020202020204" pitchFamily="34" charset="0"/>
            </a:rPr>
            <a:t>En Estudio</a:t>
          </a:r>
          <a:endParaRPr lang="es-CO" sz="2800" b="1" kern="1200" dirty="0">
            <a:latin typeface="Arial" panose="020B0604020202020204" pitchFamily="34" charset="0"/>
            <a:ea typeface="+mn-ea"/>
            <a:cs typeface="Arial" panose="020B0604020202020204" pitchFamily="34" charset="0"/>
          </a:endParaRPr>
        </a:p>
      </dsp:txBody>
      <dsp:txXfrm rot="-5400000">
        <a:off x="1" y="4267501"/>
        <a:ext cx="1383220" cy="592809"/>
      </dsp:txXfrm>
    </dsp:sp>
    <dsp:sp modelId="{418572AF-4134-4AE5-9D60-81221B0A2864}">
      <dsp:nvSpPr>
        <dsp:cNvPr id="0" name=""/>
        <dsp:cNvSpPr/>
      </dsp:nvSpPr>
      <dsp:spPr>
        <a:xfrm rot="5400000">
          <a:off x="5472496" y="-513384"/>
          <a:ext cx="1284418" cy="9462970"/>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a:latin typeface="Arial" panose="020B0604020202020204" pitchFamily="34" charset="0"/>
              <a:cs typeface="Arial" panose="020B0604020202020204" pitchFamily="34" charset="0"/>
            </a:rPr>
            <a:t>Es usada por Medicina Legal o por los Médicos Rurales u oficiales, que cumplan funciones de este tipo, y al certificar una muerte, no se pudo establecer en ese instante la manera de la muerte.</a:t>
          </a:r>
          <a:endParaRPr lang="es-CO" sz="2000" kern="1200" dirty="0">
            <a:latin typeface="Arial" panose="020B0604020202020204" pitchFamily="34" charset="0"/>
            <a:cs typeface="Arial" panose="020B0604020202020204" pitchFamily="34" charset="0"/>
          </a:endParaRPr>
        </a:p>
      </dsp:txBody>
      <dsp:txXfrm rot="-5400000">
        <a:off x="1383220" y="3638592"/>
        <a:ext cx="9400270" cy="11590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29/06/2021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29/06/2021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29/06/2021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29/06/2021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29/06/2021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29/06/2021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29/06/2021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29/06/2021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29/06/2021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29/06/2021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29/06/2021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29/06/2021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9AACCB-9897-4730-AB86-D9DE05E1720E}"/>
              </a:ext>
            </a:extLst>
          </p:cNvPr>
          <p:cNvSpPr txBox="1"/>
          <p:nvPr/>
        </p:nvSpPr>
        <p:spPr>
          <a:xfrm>
            <a:off x="304798" y="149375"/>
            <a:ext cx="11887201" cy="369332"/>
          </a:xfrm>
          <a:prstGeom prst="rect">
            <a:avLst/>
          </a:prstGeom>
          <a:noFill/>
        </p:spPr>
        <p:txBody>
          <a:bodyPr wrap="square" rtlCol="0">
            <a:spAutoFit/>
          </a:bodyPr>
          <a:lstStyle/>
          <a:p>
            <a:r>
              <a:rPr lang="es-ES" b="1" dirty="0">
                <a:solidFill>
                  <a:srgbClr val="FF0000"/>
                </a:solidFill>
                <a:latin typeface="Arial" panose="020B0604020202020204" pitchFamily="34" charset="0"/>
                <a:cs typeface="Arial" panose="020B0604020202020204" pitchFamily="34" charset="0"/>
              </a:rPr>
              <a:t>En conclusión a lo descrito en la circular anteriormente mencionada, se debe tener en cuenta los siguiente:</a:t>
            </a:r>
            <a:endParaRPr lang="es-CO" b="1" dirty="0">
              <a:solidFill>
                <a:srgbClr val="FF0000"/>
              </a:solidFill>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8C4CF369-CAD3-4FC9-89F6-0BDD5457309A}"/>
              </a:ext>
            </a:extLst>
          </p:cNvPr>
          <p:cNvGraphicFramePr/>
          <p:nvPr>
            <p:extLst>
              <p:ext uri="{D42A27DB-BD31-4B8C-83A1-F6EECF244321}">
                <p14:modId xmlns:p14="http://schemas.microsoft.com/office/powerpoint/2010/main" val="1897744359"/>
              </p:ext>
            </p:extLst>
          </p:nvPr>
        </p:nvGraphicFramePr>
        <p:xfrm>
          <a:off x="304799" y="755374"/>
          <a:ext cx="11277601" cy="585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79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203F2DD-ABFE-445B-8FB1-90B08ECCD3DB}"/>
              </a:ext>
            </a:extLst>
          </p:cNvPr>
          <p:cNvSpPr txBox="1"/>
          <p:nvPr/>
        </p:nvSpPr>
        <p:spPr>
          <a:xfrm>
            <a:off x="239151" y="323557"/>
            <a:ext cx="10803987" cy="6238503"/>
          </a:xfrm>
          <a:prstGeom prst="rect">
            <a:avLst/>
          </a:prstGeom>
          <a:noFill/>
        </p:spPr>
        <p:txBody>
          <a:bodyPr wrap="square">
            <a:spAutoFit/>
          </a:bodyPr>
          <a:lstStyle/>
          <a:p>
            <a:pPr marL="257175">
              <a:lnSpc>
                <a:spcPct val="115000"/>
              </a:lnSpc>
              <a:tabLst>
                <a:tab pos="2934335" algn="ctr"/>
                <a:tab pos="4867275" algn="l"/>
              </a:tabLst>
            </a:pPr>
            <a:r>
              <a:rPr lang="es-ES" sz="2400" b="1" dirty="0">
                <a:solidFill>
                  <a:srgbClr val="FF0000"/>
                </a:solidFill>
                <a:effectLst/>
                <a:latin typeface="Arial Black" panose="020B0A04020102020204" pitchFamily="34" charset="0"/>
                <a:ea typeface="Calibri" panose="020F0502020204030204" pitchFamily="34" charset="0"/>
                <a:cs typeface="Arial" panose="020B0604020202020204" pitchFamily="34" charset="0"/>
              </a:rPr>
              <a:t>¿CÓMO SE CLASIFICAN LAS NECROPSIAS?</a:t>
            </a:r>
            <a:endParaRPr lang="es-CO" sz="2000" b="1" dirty="0">
              <a:solidFill>
                <a:srgbClr val="FF0000"/>
              </a:solidFill>
              <a:effectLst/>
              <a:latin typeface="Arial Black" panose="020B0A04020102020204" pitchFamily="34" charset="0"/>
              <a:ea typeface="Calibri" panose="020F0502020204030204" pitchFamily="34" charset="0"/>
              <a:cs typeface="Arial" panose="020B0604020202020204" pitchFamily="34" charset="0"/>
            </a:endParaRPr>
          </a:p>
          <a:p>
            <a:pPr marL="257175">
              <a:lnSpc>
                <a:spcPct val="115000"/>
              </a:lnSpc>
              <a:tabLst>
                <a:tab pos="2934335" algn="ctr"/>
                <a:tab pos="4867275" algn="l"/>
              </a:tabLst>
            </a:pPr>
            <a:r>
              <a:rPr lang="es-ES" sz="1400" dirty="0">
                <a:effectLst/>
                <a:latin typeface="Arial Black" panose="020B0A04020102020204" pitchFamily="34" charset="0"/>
                <a:ea typeface="Calibri" panose="020F0502020204030204" pitchFamily="34" charset="0"/>
                <a:cs typeface="Arial" panose="020B0604020202020204" pitchFamily="34"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15000"/>
              </a:lnSpc>
              <a:tabLst>
                <a:tab pos="2934335" algn="ctr"/>
                <a:tab pos="4867275" algn="l"/>
              </a:tabLst>
            </a:pPr>
            <a:r>
              <a:rPr lang="es-CO" dirty="0">
                <a:solidFill>
                  <a:srgbClr val="000000"/>
                </a:solidFill>
                <a:effectLst/>
                <a:latin typeface="Arial" panose="020B0604020202020204" pitchFamily="34" charset="0"/>
                <a:ea typeface="Calibri" panose="020F0502020204030204" pitchFamily="34" charset="0"/>
                <a:cs typeface="Arial" panose="020B0604020202020204" pitchFamily="34" charset="0"/>
              </a:rPr>
              <a:t>Según el Decreto  780 </a:t>
            </a:r>
            <a:r>
              <a:rPr lang="es-CO" dirty="0">
                <a:solidFill>
                  <a:srgbClr val="000000"/>
                </a:solidFill>
                <a:latin typeface="Arial" panose="020B0604020202020204" pitchFamily="34" charset="0"/>
                <a:ea typeface="Calibri" panose="020F0502020204030204" pitchFamily="34" charset="0"/>
                <a:cs typeface="Arial" panose="020B0604020202020204" pitchFamily="34" charset="0"/>
              </a:rPr>
              <a:t>de 2016. </a:t>
            </a:r>
            <a:r>
              <a:rPr lang="es-CO" dirty="0">
                <a:solidFill>
                  <a:srgbClr val="000000"/>
                </a:solidFill>
                <a:effectLst/>
                <a:latin typeface="Arial" panose="020B0604020202020204" pitchFamily="34" charset="0"/>
                <a:ea typeface="Calibri" panose="020F0502020204030204" pitchFamily="34" charset="0"/>
                <a:cs typeface="Arial" panose="020B0604020202020204" pitchFamily="34" charset="0"/>
              </a:rPr>
              <a:t>De manera general las autopsias se clasifican en </a:t>
            </a:r>
            <a:r>
              <a:rPr lang="es-CO"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MEDICO-LEGALES y CLINICAS</a:t>
            </a:r>
            <a:r>
              <a:rPr lang="es-CO" dirty="0">
                <a:solidFill>
                  <a:srgbClr val="000000"/>
                </a:solidFill>
                <a:effectLst/>
                <a:latin typeface="Arial" panose="020B0604020202020204" pitchFamily="34" charset="0"/>
                <a:ea typeface="Calibri" panose="020F0502020204030204" pitchFamily="34" charset="0"/>
                <a:cs typeface="Arial" panose="020B0604020202020204" pitchFamily="34" charset="0"/>
              </a:rPr>
              <a:t>. Son médico-legales cuando se realizan con fines de investigación judicial y son clínicas en los demás casos.</a:t>
            </a:r>
          </a:p>
          <a:p>
            <a:pPr marL="257175" algn="just">
              <a:lnSpc>
                <a:spcPct val="115000"/>
              </a:lnSpc>
              <a:tabLst>
                <a:tab pos="2934335" algn="ctr"/>
                <a:tab pos="4867275" algn="l"/>
              </a:tabLst>
            </a:pP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57175">
              <a:lnSpc>
                <a:spcPct val="115000"/>
              </a:lnSpc>
              <a:tabLst>
                <a:tab pos="2934335" algn="ctr"/>
                <a:tab pos="4867275" algn="l"/>
              </a:tabLst>
            </a:pPr>
            <a:r>
              <a:rPr lang="es-ES" sz="1400" dirty="0">
                <a:effectLst/>
                <a:latin typeface="Arial Black" panose="020B0A04020102020204" pitchFamily="34" charset="0"/>
                <a:ea typeface="Calibri" panose="020F0502020204030204" pitchFamily="34" charset="0"/>
                <a:cs typeface="Arial" panose="020B0604020202020204" pitchFamily="34"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257175">
              <a:lnSpc>
                <a:spcPct val="115000"/>
              </a:lnSpc>
              <a:tabLst>
                <a:tab pos="2934335" algn="ctr"/>
                <a:tab pos="4867275" algn="l"/>
              </a:tabLst>
            </a:pPr>
            <a:r>
              <a:rPr lang="es-ES" sz="2400" b="1" dirty="0">
                <a:solidFill>
                  <a:srgbClr val="FF0000"/>
                </a:solidFill>
                <a:latin typeface="Arial Black" panose="020B0A04020102020204" pitchFamily="34" charset="0"/>
                <a:cs typeface="Arial" panose="020B0604020202020204" pitchFamily="34" charset="0"/>
              </a:rPr>
              <a:t>¿CUÁL ES LA DIFERENCIA ENTRE PROBABLE MANERA DE MUERTE Y CAUSAS DEL FALLECIMIENTO?</a:t>
            </a:r>
          </a:p>
          <a:p>
            <a:pPr marL="257175">
              <a:lnSpc>
                <a:spcPct val="115000"/>
              </a:lnSpc>
              <a:tabLst>
                <a:tab pos="2934335" algn="ctr"/>
                <a:tab pos="4867275" algn="l"/>
              </a:tabLst>
            </a:pPr>
            <a:endParaRPr lang="es-ES" sz="2400" b="1" dirty="0">
              <a:solidFill>
                <a:srgbClr val="FF0000"/>
              </a:solidFill>
              <a:latin typeface="Arial Black" panose="020B0A04020102020204" pitchFamily="34" charset="0"/>
              <a:cs typeface="Arial" panose="020B0604020202020204" pitchFamily="34" charset="0"/>
            </a:endParaRPr>
          </a:p>
          <a:p>
            <a:pPr marL="257175" algn="just">
              <a:lnSpc>
                <a:spcPct val="115000"/>
              </a:lnSpc>
              <a:tabLst>
                <a:tab pos="2934335" algn="ctr"/>
                <a:tab pos="4867275" algn="l"/>
              </a:tabLst>
            </a:pPr>
            <a:r>
              <a:rPr lang="es-CO" dirty="0">
                <a:latin typeface="Arial" panose="020B0604020202020204" pitchFamily="34" charset="0"/>
                <a:ea typeface="Calibri" panose="020F0502020204030204" pitchFamily="34" charset="0"/>
                <a:cs typeface="Arial" panose="020B0604020202020204" pitchFamily="34" charset="0"/>
              </a:rPr>
              <a:t>Con</a:t>
            </a:r>
            <a:r>
              <a:rPr lang="es-CO" sz="1800" dirty="0">
                <a:effectLst/>
                <a:latin typeface="Arial" panose="020B0604020202020204" pitchFamily="34" charset="0"/>
                <a:ea typeface="Calibri" panose="020F0502020204030204" pitchFamily="34" charset="0"/>
                <a:cs typeface="Arial" panose="020B0604020202020204" pitchFamily="34" charset="0"/>
              </a:rPr>
              <a:t>, las </a:t>
            </a:r>
            <a:r>
              <a:rPr lang="es-CO" sz="1800" b="1" dirty="0">
                <a:effectLst/>
                <a:latin typeface="Arial" panose="020B0604020202020204" pitchFamily="34" charset="0"/>
                <a:ea typeface="Calibri" panose="020F0502020204030204" pitchFamily="34" charset="0"/>
                <a:cs typeface="Arial" panose="020B0604020202020204" pitchFamily="34" charset="0"/>
              </a:rPr>
              <a:t>casuales del fallecimiento</a:t>
            </a:r>
            <a:r>
              <a:rPr lang="es-CO" sz="1800" dirty="0">
                <a:effectLst/>
                <a:latin typeface="Arial" panose="020B0604020202020204" pitchFamily="34" charset="0"/>
                <a:ea typeface="Calibri" panose="020F0502020204030204" pitchFamily="34" charset="0"/>
                <a:cs typeface="Arial" panose="020B0604020202020204" pitchFamily="34" charset="0"/>
              </a:rPr>
              <a:t>, es la enfermedad o lesión que inició la cadena de acontecimientos patológicos que condujeron directamente a la muerte y, en su caso, las circunstancias del accidente o violencia que produjo la lesión fatal.</a:t>
            </a:r>
          </a:p>
          <a:p>
            <a:pPr marL="257175">
              <a:lnSpc>
                <a:spcPct val="115000"/>
              </a:lnSpc>
              <a:tabLst>
                <a:tab pos="2934335" algn="ctr"/>
                <a:tab pos="5612130" algn="r"/>
              </a:tabLst>
            </a:pPr>
            <a:r>
              <a:rPr lang="es-ES" sz="1400" dirty="0">
                <a:effectLst/>
                <a:latin typeface="Arial Black" panose="020B0A04020102020204" pitchFamily="34" charset="0"/>
                <a:ea typeface="Calibri" panose="020F0502020204030204" pitchFamily="34" charset="0"/>
                <a:cs typeface="Arial" panose="020B0604020202020204" pitchFamily="34"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15000"/>
              </a:lnSpc>
              <a:tabLst>
                <a:tab pos="2934335" algn="ctr"/>
                <a:tab pos="5612130" algn="r"/>
              </a:tabLst>
            </a:pPr>
            <a:r>
              <a:rPr lang="es-ES" sz="2000" dirty="0">
                <a:effectLst/>
                <a:latin typeface="Arial" panose="020B0604020202020204" pitchFamily="34" charset="0"/>
                <a:ea typeface="Calibri" panose="020F0502020204030204" pitchFamily="34" charset="0"/>
                <a:cs typeface="Arial" panose="020B0604020202020204" pitchFamily="34" charset="0"/>
              </a:rPr>
              <a:t>En cambio con la </a:t>
            </a:r>
            <a:r>
              <a:rPr lang="es-ES" sz="2000" b="1" dirty="0">
                <a:effectLst/>
                <a:latin typeface="Arial" panose="020B0604020202020204" pitchFamily="34" charset="0"/>
                <a:ea typeface="Calibri" panose="020F0502020204030204" pitchFamily="34" charset="0"/>
                <a:cs typeface="Arial" panose="020B0604020202020204" pitchFamily="34" charset="0"/>
              </a:rPr>
              <a:t>probable manera de muerte </a:t>
            </a:r>
            <a:r>
              <a:rPr lang="es-ES" sz="2000" dirty="0">
                <a:effectLst/>
                <a:latin typeface="Arial" panose="020B0604020202020204" pitchFamily="34" charset="0"/>
                <a:ea typeface="Calibri" panose="020F0502020204030204" pitchFamily="34" charset="0"/>
                <a:cs typeface="Arial" panose="020B0604020202020204" pitchFamily="34" charset="0"/>
              </a:rPr>
              <a:t>lo que se hace es definir o especificar si la defunción, fue natural, externa o posiblemente en estudio. Las cuales tienen las siguientes diferencias:</a:t>
            </a:r>
            <a:endParaRPr lang="es-CO" dirty="0">
              <a:effectLst/>
              <a:latin typeface="Arial" panose="020B0604020202020204" pitchFamily="34" charset="0"/>
              <a:ea typeface="Calibri" panose="020F0502020204030204" pitchFamily="34" charset="0"/>
              <a:cs typeface="Arial" panose="020B0604020202020204" pitchFamily="34" charset="0"/>
            </a:endParaRPr>
          </a:p>
          <a:p>
            <a:pPr marL="257175" algn="just">
              <a:lnSpc>
                <a:spcPct val="115000"/>
              </a:lnSpc>
              <a:tabLst>
                <a:tab pos="2934335" algn="ctr"/>
                <a:tab pos="5612130" algn="r"/>
              </a:tabLst>
            </a:pPr>
            <a:r>
              <a:rPr lang="es-ES" sz="1400" dirty="0">
                <a:effectLst/>
                <a:latin typeface="Arial" panose="020B060402020202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15000"/>
              </a:lnSpc>
              <a:tabLst>
                <a:tab pos="2934335" algn="ctr"/>
                <a:tab pos="5612130" algn="r"/>
              </a:tabLs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02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FF5A28C-0D4D-4AA2-AAF1-EF63A9BBFD27}"/>
              </a:ext>
            </a:extLst>
          </p:cNvPr>
          <p:cNvGraphicFramePr/>
          <p:nvPr>
            <p:extLst>
              <p:ext uri="{D42A27DB-BD31-4B8C-83A1-F6EECF244321}">
                <p14:modId xmlns:p14="http://schemas.microsoft.com/office/powerpoint/2010/main" val="2857499530"/>
              </p:ext>
            </p:extLst>
          </p:nvPr>
        </p:nvGraphicFramePr>
        <p:xfrm>
          <a:off x="633046" y="548638"/>
          <a:ext cx="10846191" cy="55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964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63D6594-782F-4BCC-93AA-7744DF92E6DF}"/>
              </a:ext>
            </a:extLst>
          </p:cNvPr>
          <p:cNvSpPr txBox="1"/>
          <p:nvPr/>
        </p:nvSpPr>
        <p:spPr>
          <a:xfrm>
            <a:off x="3260035" y="65421"/>
            <a:ext cx="56719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DECRETO 780 DE 2016</a:t>
            </a:r>
            <a:endParaRPr kumimoji="0" lang="es-CO"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5" name="CuadroTexto 4">
            <a:extLst>
              <a:ext uri="{FF2B5EF4-FFF2-40B4-BE49-F238E27FC236}">
                <a16:creationId xmlns:a16="http://schemas.microsoft.com/office/drawing/2014/main" id="{B2683646-CBCA-4EE7-90BB-77CEDDF0A82B}"/>
              </a:ext>
            </a:extLst>
          </p:cNvPr>
          <p:cNvSpPr txBox="1"/>
          <p:nvPr/>
        </p:nvSpPr>
        <p:spPr>
          <a:xfrm>
            <a:off x="211218" y="1324164"/>
            <a:ext cx="6681951"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 objetivos de las autopsias clínicas los siguientes: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Establecer las causas de la muerte, así como la existencia de patologías asociadas y otras particularidades del individuo y de su medio ambiente;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Aportar la información necesaria para diligenciar el certificado de defunción;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Confirmar o descartar la existencia de una entidad patológica específica,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Determinar la evolución de las patologías encontradas y las modificaciones debidas al tratamiento en orden a establecer la causa directa de la muerte y sus antecedentes;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Efectuar la correlación entre los hallazgos de la autopsia y el contenido de la historia clínica correspondiente, cuando sea del caso;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Practicar viscerotomías para recolectar órganos u obtener muestras de componentes anatómicos o líquidos orgánicos para fines de docencia o investigación. </a:t>
            </a:r>
            <a:endPar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1C254795-F958-41A6-9675-0D2F24A241EB}"/>
              </a:ext>
            </a:extLst>
          </p:cNvPr>
          <p:cNvSpPr txBox="1"/>
          <p:nvPr/>
        </p:nvSpPr>
        <p:spPr>
          <a:xfrm>
            <a:off x="735495" y="595215"/>
            <a:ext cx="10721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Artículo 2.8.9.15 </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 de las autopsias clínicas</a:t>
            </a:r>
            <a:endParaRPr kumimoji="0" lang="es-CO"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Imagen 6">
            <a:extLst>
              <a:ext uri="{FF2B5EF4-FFF2-40B4-BE49-F238E27FC236}">
                <a16:creationId xmlns:a16="http://schemas.microsoft.com/office/drawing/2014/main" id="{CE5B96B4-8E49-46B4-9452-E74F0F7D8048}"/>
              </a:ext>
            </a:extLst>
          </p:cNvPr>
          <p:cNvPicPr>
            <a:picLocks noChangeAspect="1"/>
          </p:cNvPicPr>
          <p:nvPr/>
        </p:nvPicPr>
        <p:blipFill>
          <a:blip r:embed="rId3"/>
          <a:stretch>
            <a:fillRect/>
          </a:stretch>
        </p:blipFill>
        <p:spPr>
          <a:xfrm>
            <a:off x="7421276" y="1805681"/>
            <a:ext cx="3021377" cy="3246637"/>
          </a:xfrm>
          <a:prstGeom prst="rect">
            <a:avLst/>
          </a:prstGeom>
        </p:spPr>
      </p:pic>
    </p:spTree>
    <p:extLst>
      <p:ext uri="{BB962C8B-B14F-4D97-AF65-F5344CB8AC3E}">
        <p14:creationId xmlns:p14="http://schemas.microsoft.com/office/powerpoint/2010/main" val="286329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D853D32-EFA6-4398-8187-E6624368569F}"/>
              </a:ext>
            </a:extLst>
          </p:cNvPr>
          <p:cNvSpPr txBox="1"/>
          <p:nvPr/>
        </p:nvSpPr>
        <p:spPr>
          <a:xfrm>
            <a:off x="543339" y="684541"/>
            <a:ext cx="109728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Artículo 2.8.9.6 </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Casos En Los Que Deben Realizarse Autopsias Medicolegales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21CFA499-8F8B-49FB-9474-A4E8FA3F7CAD}"/>
              </a:ext>
            </a:extLst>
          </p:cNvPr>
          <p:cNvSpPr txBox="1"/>
          <p:nvPr/>
        </p:nvSpPr>
        <p:spPr>
          <a:xfrm>
            <a:off x="477078" y="2122387"/>
            <a:ext cx="11105322"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autopsias médico-legales procederán obligatoriamente en los siguientes casos: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Homicidio o sospecha de homicidio;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Suicidio o sospecha de suicidio;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se requiera distinguir entre homicidio y suicidio;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Muerte accidental o sospecha de la misma;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otras muertes en las cuales no exista claridad sobre su causa, o la autopsia 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necesaria para coadyuvar a la identificación de un cadáver cuando medie solicitud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autoridad competente. </a:t>
            </a:r>
            <a:endPar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205EA61C-C3B1-4A77-AF05-4149A50A6849}"/>
              </a:ext>
            </a:extLst>
          </p:cNvPr>
          <p:cNvSpPr txBox="1"/>
          <p:nvPr/>
        </p:nvSpPr>
        <p:spPr>
          <a:xfrm>
            <a:off x="3260035" y="35488"/>
            <a:ext cx="56719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DECRETO 780 DE 2016</a:t>
            </a:r>
            <a:endParaRPr kumimoji="0" lang="es-CO"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pic>
        <p:nvPicPr>
          <p:cNvPr id="5" name="Imagen 4">
            <a:extLst>
              <a:ext uri="{FF2B5EF4-FFF2-40B4-BE49-F238E27FC236}">
                <a16:creationId xmlns:a16="http://schemas.microsoft.com/office/drawing/2014/main" id="{7B655EFF-C496-4937-801D-E06B287AA0DE}"/>
              </a:ext>
            </a:extLst>
          </p:cNvPr>
          <p:cNvPicPr>
            <a:picLocks noChangeAspect="1"/>
          </p:cNvPicPr>
          <p:nvPr/>
        </p:nvPicPr>
        <p:blipFill>
          <a:blip r:embed="rId3"/>
          <a:stretch>
            <a:fillRect/>
          </a:stretch>
        </p:blipFill>
        <p:spPr>
          <a:xfrm>
            <a:off x="7459818" y="2556937"/>
            <a:ext cx="4548010" cy="2334970"/>
          </a:xfrm>
          <a:prstGeom prst="rect">
            <a:avLst/>
          </a:prstGeom>
        </p:spPr>
      </p:pic>
    </p:spTree>
    <p:extLst>
      <p:ext uri="{BB962C8B-B14F-4D97-AF65-F5344CB8AC3E}">
        <p14:creationId xmlns:p14="http://schemas.microsoft.com/office/powerpoint/2010/main" val="353450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p:cNvSpPr txBox="1"/>
          <p:nvPr/>
        </p:nvSpPr>
        <p:spPr>
          <a:xfrm>
            <a:off x="8448937" y="3293673"/>
            <a:ext cx="2888565" cy="13619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750" b="1" i="0" u="none" strike="noStrike" kern="1200" cap="none" spc="0" normalizeH="0" baseline="0" noProof="0" dirty="0">
                <a:ln>
                  <a:noFill/>
                </a:ln>
                <a:solidFill>
                  <a:srgbClr val="E20E18"/>
                </a:solidFill>
                <a:effectLst/>
                <a:uLnTx/>
                <a:uFillTx/>
                <a:latin typeface="Arial" panose="020B0604020202020204" pitchFamily="34" charset="0"/>
                <a:cs typeface="Arial" panose="020B0604020202020204" pitchFamily="34" charset="0"/>
              </a:rPr>
              <a:t>ESPACIO, PARA PREGUNTAS Y RESPUESTAS</a:t>
            </a:r>
          </a:p>
        </p:txBody>
      </p:sp>
      <p:pic>
        <p:nvPicPr>
          <p:cNvPr id="3" name="Imagen 2">
            <a:extLst>
              <a:ext uri="{FF2B5EF4-FFF2-40B4-BE49-F238E27FC236}">
                <a16:creationId xmlns:a16="http://schemas.microsoft.com/office/drawing/2014/main" id="{03F9C2F7-F110-4D52-8DBD-CF8625513567}"/>
              </a:ext>
            </a:extLst>
          </p:cNvPr>
          <p:cNvPicPr>
            <a:picLocks noChangeAspect="1"/>
          </p:cNvPicPr>
          <p:nvPr/>
        </p:nvPicPr>
        <p:blipFill rotWithShape="1">
          <a:blip r:embed="rId3"/>
          <a:srcRect l="15408" r="24285"/>
          <a:stretch/>
        </p:blipFill>
        <p:spPr>
          <a:xfrm>
            <a:off x="2638980" y="1966349"/>
            <a:ext cx="3170977" cy="3019814"/>
          </a:xfrm>
          <a:prstGeom prst="rect">
            <a:avLst/>
          </a:prstGeom>
        </p:spPr>
      </p:pic>
      <p:pic>
        <p:nvPicPr>
          <p:cNvPr id="9" name="Imagen 8">
            <a:extLst>
              <a:ext uri="{FF2B5EF4-FFF2-40B4-BE49-F238E27FC236}">
                <a16:creationId xmlns:a16="http://schemas.microsoft.com/office/drawing/2014/main" id="{7281C7B8-268F-4DFA-8279-B77AE0519588}"/>
              </a:ext>
            </a:extLst>
          </p:cNvPr>
          <p:cNvPicPr>
            <a:picLocks noChangeAspect="1"/>
          </p:cNvPicPr>
          <p:nvPr/>
        </p:nvPicPr>
        <p:blipFill>
          <a:blip r:embed="rId4"/>
          <a:stretch>
            <a:fillRect/>
          </a:stretch>
        </p:blipFill>
        <p:spPr>
          <a:xfrm>
            <a:off x="8448937" y="1828735"/>
            <a:ext cx="2355051" cy="1464938"/>
          </a:xfrm>
          <a:prstGeom prst="rect">
            <a:avLst/>
          </a:prstGeom>
        </p:spPr>
      </p:pic>
    </p:spTree>
    <p:extLst>
      <p:ext uri="{BB962C8B-B14F-4D97-AF65-F5344CB8AC3E}">
        <p14:creationId xmlns:p14="http://schemas.microsoft.com/office/powerpoint/2010/main" val="39878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42DA2F9-6B59-4DA6-B037-37164949832C}"/>
              </a:ext>
            </a:extLst>
          </p:cNvPr>
          <p:cNvSpPr txBox="1"/>
          <p:nvPr/>
        </p:nvSpPr>
        <p:spPr>
          <a:xfrm>
            <a:off x="1294228" y="568386"/>
            <a:ext cx="8820443" cy="3693319"/>
          </a:xfrm>
          <a:prstGeom prst="rect">
            <a:avLst/>
          </a:prstGeom>
          <a:noFill/>
        </p:spPr>
        <p:txBody>
          <a:bodyPr wrap="square" rtlCol="0">
            <a:spAutoFit/>
          </a:bodyPr>
          <a:lstStyle/>
          <a:p>
            <a:pPr algn="ctr"/>
            <a:r>
              <a:rPr lang="es-ES" sz="9600" b="1" dirty="0">
                <a:solidFill>
                  <a:srgbClr val="FF0000"/>
                </a:solidFill>
                <a:latin typeface="Ink Free" panose="03080402000500000000" pitchFamily="66" charset="0"/>
              </a:rPr>
              <a:t>MUCHAS</a:t>
            </a:r>
            <a:r>
              <a:rPr lang="es-ES" dirty="0"/>
              <a:t> </a:t>
            </a:r>
          </a:p>
          <a:p>
            <a:pPr algn="ctr"/>
            <a:r>
              <a:rPr lang="es-ES" sz="13800" b="1" dirty="0">
                <a:solidFill>
                  <a:srgbClr val="FF0000"/>
                </a:solidFill>
                <a:latin typeface="Ink Free" panose="03080402000500000000" pitchFamily="66" charset="0"/>
              </a:rPr>
              <a:t>GRACIAS</a:t>
            </a:r>
            <a:endParaRPr lang="es-CO" sz="13800" b="1" dirty="0">
              <a:solidFill>
                <a:srgbClr val="FF0000"/>
              </a:solidFill>
              <a:latin typeface="Ink Free" panose="03080402000500000000" pitchFamily="66" charset="0"/>
            </a:endParaRPr>
          </a:p>
        </p:txBody>
      </p:sp>
      <p:pic>
        <p:nvPicPr>
          <p:cNvPr id="6" name="Imagen 5">
            <a:extLst>
              <a:ext uri="{FF2B5EF4-FFF2-40B4-BE49-F238E27FC236}">
                <a16:creationId xmlns:a16="http://schemas.microsoft.com/office/drawing/2014/main" id="{6CF45101-F768-48FB-98A6-E1CDEFD80577}"/>
              </a:ext>
            </a:extLst>
          </p:cNvPr>
          <p:cNvPicPr>
            <a:picLocks noChangeAspect="1"/>
          </p:cNvPicPr>
          <p:nvPr/>
        </p:nvPicPr>
        <p:blipFill>
          <a:blip r:embed="rId3"/>
          <a:stretch>
            <a:fillRect/>
          </a:stretch>
        </p:blipFill>
        <p:spPr>
          <a:xfrm>
            <a:off x="8619198" y="568386"/>
            <a:ext cx="2545860" cy="1789307"/>
          </a:xfrm>
          <a:prstGeom prst="rect">
            <a:avLst/>
          </a:prstGeom>
        </p:spPr>
      </p:pic>
      <p:pic>
        <p:nvPicPr>
          <p:cNvPr id="8" name="Imagen 7">
            <a:extLst>
              <a:ext uri="{FF2B5EF4-FFF2-40B4-BE49-F238E27FC236}">
                <a16:creationId xmlns:a16="http://schemas.microsoft.com/office/drawing/2014/main" id="{34CA9AD9-EC78-4632-8F6B-BBAC4C64FD7F}"/>
              </a:ext>
            </a:extLst>
          </p:cNvPr>
          <p:cNvPicPr>
            <a:picLocks noChangeAspect="1"/>
          </p:cNvPicPr>
          <p:nvPr/>
        </p:nvPicPr>
        <p:blipFill>
          <a:blip r:embed="rId3"/>
          <a:stretch>
            <a:fillRect/>
          </a:stretch>
        </p:blipFill>
        <p:spPr>
          <a:xfrm>
            <a:off x="408642" y="568386"/>
            <a:ext cx="2622066" cy="1842867"/>
          </a:xfrm>
          <a:prstGeom prst="rect">
            <a:avLst/>
          </a:prstGeom>
        </p:spPr>
      </p:pic>
      <p:sp>
        <p:nvSpPr>
          <p:cNvPr id="10" name="CuadroTexto 9">
            <a:extLst>
              <a:ext uri="{FF2B5EF4-FFF2-40B4-BE49-F238E27FC236}">
                <a16:creationId xmlns:a16="http://schemas.microsoft.com/office/drawing/2014/main" id="{2ED70619-0780-48B1-8320-252C108C59F5}"/>
              </a:ext>
            </a:extLst>
          </p:cNvPr>
          <p:cNvSpPr txBox="1"/>
          <p:nvPr/>
        </p:nvSpPr>
        <p:spPr>
          <a:xfrm>
            <a:off x="0" y="4540599"/>
            <a:ext cx="11957538" cy="830997"/>
          </a:xfrm>
          <a:prstGeom prst="rect">
            <a:avLst/>
          </a:prstGeom>
          <a:noFill/>
        </p:spPr>
        <p:txBody>
          <a:bodyPr wrap="square">
            <a:spAutoFit/>
          </a:bodyPr>
          <a:lstStyle/>
          <a:p>
            <a:r>
              <a:rPr lang="es-CO" sz="2400" b="1" u="sng" dirty="0">
                <a:solidFill>
                  <a:srgbClr val="0000FF"/>
                </a:solidFill>
              </a:rPr>
              <a:t>https://www.campusvirtualsp.org/es/curso/correcto-llenado-del-certificado-de-defuncion-2015</a:t>
            </a:r>
            <a:r>
              <a:rPr lang="es-CO" sz="2400" dirty="0"/>
              <a:t>.</a:t>
            </a:r>
          </a:p>
        </p:txBody>
      </p:sp>
    </p:spTree>
    <p:extLst>
      <p:ext uri="{BB962C8B-B14F-4D97-AF65-F5344CB8AC3E}">
        <p14:creationId xmlns:p14="http://schemas.microsoft.com/office/powerpoint/2010/main" val="5819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171012" y="138852"/>
            <a:ext cx="10256334" cy="1754326"/>
          </a:xfrm>
          <a:prstGeom prst="rect">
            <a:avLst/>
          </a:prstGeom>
          <a:noFill/>
        </p:spPr>
        <p:txBody>
          <a:bodyPr wrap="square" rtlCol="0">
            <a:spAutoFit/>
          </a:bodyPr>
          <a:lstStyle/>
          <a:p>
            <a:r>
              <a:rPr lang="es-ES" sz="3600" dirty="0">
                <a:solidFill>
                  <a:srgbClr val="E20E18"/>
                </a:solidFill>
                <a:latin typeface="Arial Black" panose="020B0A04020102020204" pitchFamily="34" charset="0"/>
              </a:rPr>
              <a:t>C</a:t>
            </a:r>
            <a:r>
              <a:rPr lang="es-CO" sz="3600" dirty="0">
                <a:solidFill>
                  <a:srgbClr val="E20E18"/>
                </a:solidFill>
                <a:latin typeface="Arial Black" panose="020B0A04020102020204" pitchFamily="34" charset="0"/>
              </a:rPr>
              <a:t>ONVERSATORIO ESE </a:t>
            </a:r>
          </a:p>
          <a:p>
            <a:r>
              <a:rPr lang="es-CO" sz="3600" dirty="0">
                <a:solidFill>
                  <a:srgbClr val="E20E18"/>
                </a:solidFill>
                <a:latin typeface="Arial Black" panose="020B0A04020102020204" pitchFamily="34" charset="0"/>
              </a:rPr>
              <a:t>SALUD PEREIRA Y SECRETARIA </a:t>
            </a:r>
          </a:p>
          <a:p>
            <a:r>
              <a:rPr lang="es-CO" sz="3600" dirty="0">
                <a:solidFill>
                  <a:srgbClr val="E20E18"/>
                </a:solidFill>
                <a:latin typeface="Arial Black" panose="020B0A04020102020204" pitchFamily="34" charset="0"/>
              </a:rPr>
              <a:t>DE SALUD MUNICIPAL</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
        <p:nvSpPr>
          <p:cNvPr id="8" name="5 Rectángulo">
            <a:extLst>
              <a:ext uri="{FF2B5EF4-FFF2-40B4-BE49-F238E27FC236}">
                <a16:creationId xmlns:a16="http://schemas.microsoft.com/office/drawing/2014/main" id="{D6F797C2-8223-47D0-8C4F-04C292468A3B}"/>
              </a:ext>
            </a:extLst>
          </p:cNvPr>
          <p:cNvSpPr/>
          <p:nvPr/>
        </p:nvSpPr>
        <p:spPr>
          <a:xfrm>
            <a:off x="944734" y="3784692"/>
            <a:ext cx="4572000" cy="1477328"/>
          </a:xfrm>
          <a:prstGeom prst="rect">
            <a:avLst/>
          </a:prstGeom>
        </p:spPr>
        <p:txBody>
          <a:bodyPr>
            <a:spAutoFit/>
          </a:bodyPr>
          <a:lstStyle/>
          <a:p>
            <a:r>
              <a:rPr lang="es-CO" b="1" dirty="0">
                <a:latin typeface="Arial Black" panose="020B0A04020102020204" pitchFamily="34" charset="0"/>
                <a:cs typeface="Arial" panose="020B0604020202020204" pitchFamily="34" charset="0"/>
              </a:rPr>
              <a:t>JUAN JOSE OSPINA.</a:t>
            </a:r>
          </a:p>
          <a:p>
            <a:r>
              <a:rPr lang="es-CO" b="1" dirty="0">
                <a:latin typeface="Arial" panose="020B0604020202020204" pitchFamily="34" charset="0"/>
                <a:cs typeface="Arial" panose="020B0604020202020204" pitchFamily="34" charset="0"/>
              </a:rPr>
              <a:t>Medico Especialista y Epidemiólogo.</a:t>
            </a:r>
            <a:endParaRPr lang="es-CO" b="1" dirty="0">
              <a:latin typeface="Arial Black" panose="020B0A04020102020204" pitchFamily="34" charset="0"/>
              <a:cs typeface="Arial" panose="020B0604020202020204" pitchFamily="34" charset="0"/>
            </a:endParaRPr>
          </a:p>
          <a:p>
            <a:endParaRPr lang="es-CO" b="1" dirty="0">
              <a:latin typeface="Arial Black" panose="020B0A04020102020204" pitchFamily="34" charset="0"/>
              <a:cs typeface="Arial" panose="020B0604020202020204" pitchFamily="34" charset="0"/>
            </a:endParaRPr>
          </a:p>
          <a:p>
            <a:r>
              <a:rPr lang="es-CO" b="1" dirty="0">
                <a:latin typeface="Arial Black" panose="020B0A04020102020204" pitchFamily="34" charset="0"/>
                <a:cs typeface="Arial" panose="020B0604020202020204" pitchFamily="34" charset="0"/>
              </a:rPr>
              <a:t>CARLOS ALBERTO BETANCUR G.</a:t>
            </a:r>
          </a:p>
          <a:p>
            <a:r>
              <a:rPr lang="es-CO" b="1" dirty="0">
                <a:latin typeface="Arial" panose="020B0604020202020204" pitchFamily="34" charset="0"/>
                <a:cs typeface="Arial" panose="020B0604020202020204" pitchFamily="34" charset="0"/>
              </a:rPr>
              <a:t>Profesional De Estadísticas Vitales</a:t>
            </a:r>
            <a:endParaRPr lang="es-CO"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3E99CA81-9344-4BC3-9A41-12B55C8C539A}"/>
              </a:ext>
            </a:extLst>
          </p:cNvPr>
          <p:cNvPicPr>
            <a:picLocks noChangeAspect="1"/>
          </p:cNvPicPr>
          <p:nvPr/>
        </p:nvPicPr>
        <p:blipFill>
          <a:blip r:embed="rId4"/>
          <a:stretch>
            <a:fillRect/>
          </a:stretch>
        </p:blipFill>
        <p:spPr>
          <a:xfrm>
            <a:off x="9326632" y="2433238"/>
            <a:ext cx="2865368" cy="1889924"/>
          </a:xfrm>
          <a:prstGeom prst="rect">
            <a:avLst/>
          </a:prstGeom>
        </p:spPr>
      </p:pic>
    </p:spTree>
    <p:extLst>
      <p:ext uri="{BB962C8B-B14F-4D97-AF65-F5344CB8AC3E}">
        <p14:creationId xmlns:p14="http://schemas.microsoft.com/office/powerpoint/2010/main" val="169262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31520" y="103992"/>
            <a:ext cx="8194231" cy="784830"/>
          </a:xfrm>
          <a:prstGeom prst="rect">
            <a:avLst/>
          </a:prstGeom>
          <a:noFill/>
        </p:spPr>
        <p:txBody>
          <a:bodyPr wrap="none" rtlCol="0">
            <a:spAutoFit/>
          </a:bodyPr>
          <a:lstStyle/>
          <a:p>
            <a:r>
              <a:rPr lang="es-CO" sz="4500" b="1" dirty="0">
                <a:latin typeface="Montserrat Black" panose="00000A00000000000000" pitchFamily="2" charset="0"/>
              </a:rPr>
              <a:t>OBJETIVOS DEL CONVERSATORIO </a:t>
            </a:r>
          </a:p>
        </p:txBody>
      </p:sp>
      <p:graphicFrame>
        <p:nvGraphicFramePr>
          <p:cNvPr id="2" name="Diagrama 1">
            <a:extLst>
              <a:ext uri="{FF2B5EF4-FFF2-40B4-BE49-F238E27FC236}">
                <a16:creationId xmlns:a16="http://schemas.microsoft.com/office/drawing/2014/main" id="{FF54F454-5722-42BD-8618-E633D3503943}"/>
              </a:ext>
            </a:extLst>
          </p:cNvPr>
          <p:cNvGraphicFramePr/>
          <p:nvPr>
            <p:extLst>
              <p:ext uri="{D42A27DB-BD31-4B8C-83A1-F6EECF244321}">
                <p14:modId xmlns:p14="http://schemas.microsoft.com/office/powerpoint/2010/main" val="1012939577"/>
              </p:ext>
            </p:extLst>
          </p:nvPr>
        </p:nvGraphicFramePr>
        <p:xfrm>
          <a:off x="-1034756" y="888822"/>
          <a:ext cx="9477380" cy="5286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69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491741" y="981639"/>
            <a:ext cx="10692074" cy="1631216"/>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Son un proceso que reúne información mediante un registro y reporta la frecuencia o la ocurrencia de acontecimientos vitales específicos y definidos por el sistema (Nacimientos y defunciones en Colombia), así como las características propias de los hechos vitales. También integra procesos de compilación, procesamiento, análisis, evaluación y difusión de los datos de forma estadística”</a:t>
            </a:r>
          </a:p>
        </p:txBody>
      </p:sp>
      <p:sp>
        <p:nvSpPr>
          <p:cNvPr id="7" name="CuadroTexto 6"/>
          <p:cNvSpPr txBox="1"/>
          <p:nvPr/>
        </p:nvSpPr>
        <p:spPr>
          <a:xfrm>
            <a:off x="491741" y="301960"/>
            <a:ext cx="7691529" cy="569387"/>
          </a:xfrm>
          <a:prstGeom prst="rect">
            <a:avLst/>
          </a:prstGeom>
          <a:noFill/>
        </p:spPr>
        <p:txBody>
          <a:bodyPr wrap="none" rtlCol="0">
            <a:spAutoFit/>
          </a:bodyPr>
          <a:lstStyle/>
          <a:p>
            <a:r>
              <a:rPr lang="es-ES" sz="3100" dirty="0">
                <a:solidFill>
                  <a:srgbClr val="E20E18"/>
                </a:solidFill>
                <a:latin typeface="Arial Black" panose="020B0A04020102020204" pitchFamily="34" charset="0"/>
              </a:rPr>
              <a:t>¿Qué son las Estadísticas Vitales?</a:t>
            </a:r>
          </a:p>
        </p:txBody>
      </p:sp>
      <p:sp>
        <p:nvSpPr>
          <p:cNvPr id="9" name="CuadroTexto 8"/>
          <p:cNvSpPr txBox="1"/>
          <p:nvPr/>
        </p:nvSpPr>
        <p:spPr>
          <a:xfrm>
            <a:off x="379200" y="2850374"/>
            <a:ext cx="8656216" cy="523220"/>
          </a:xfrm>
          <a:prstGeom prst="rect">
            <a:avLst/>
          </a:prstGeom>
          <a:noFill/>
        </p:spPr>
        <p:txBody>
          <a:bodyPr wrap="none" rtlCol="0">
            <a:spAutoFit/>
          </a:bodyPr>
          <a:lstStyle/>
          <a:p>
            <a:r>
              <a:rPr lang="es-ES" sz="2800" dirty="0">
                <a:solidFill>
                  <a:srgbClr val="E20E18"/>
                </a:solidFill>
                <a:latin typeface="Arial Black" panose="020B0A04020102020204" pitchFamily="34" charset="0"/>
              </a:rPr>
              <a:t>¿Para Que Sirven Las Estadísticas Vitales?</a:t>
            </a:r>
          </a:p>
        </p:txBody>
      </p:sp>
      <p:sp>
        <p:nvSpPr>
          <p:cNvPr id="10" name="CuadroTexto 9">
            <a:extLst>
              <a:ext uri="{FF2B5EF4-FFF2-40B4-BE49-F238E27FC236}">
                <a16:creationId xmlns:a16="http://schemas.microsoft.com/office/drawing/2014/main" id="{B45CAA75-066D-48CA-B279-15A83A0A7A40}"/>
              </a:ext>
            </a:extLst>
          </p:cNvPr>
          <p:cNvSpPr txBox="1"/>
          <p:nvPr/>
        </p:nvSpPr>
        <p:spPr>
          <a:xfrm>
            <a:off x="475643" y="3429000"/>
            <a:ext cx="11240714" cy="646331"/>
          </a:xfrm>
          <a:prstGeom prst="rect">
            <a:avLst/>
          </a:prstGeom>
          <a:noFill/>
        </p:spPr>
        <p:txBody>
          <a:bodyPr wrap="square">
            <a:spAutoFit/>
          </a:bodyPr>
          <a:lstStyle/>
          <a:p>
            <a:pPr algn="just"/>
            <a:r>
              <a:rPr lang="es-ES" b="0" i="0" dirty="0">
                <a:effectLst/>
                <a:latin typeface="Arial" panose="020B0604020202020204" pitchFamily="34" charset="0"/>
                <a:cs typeface="Arial" panose="020B0604020202020204" pitchFamily="34" charset="0"/>
              </a:rPr>
              <a:t>Conocer y analizar la estructura de la fecundidad y la mortalidad en el país, y aportar insumos para el análisis posterior de la composición y evolución de la población.</a:t>
            </a:r>
            <a:endParaRPr lang="es-CO"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40A46E91-6CAC-47A8-BA34-E1CFE9597D1B}"/>
              </a:ext>
            </a:extLst>
          </p:cNvPr>
          <p:cNvSpPr txBox="1"/>
          <p:nvPr/>
        </p:nvSpPr>
        <p:spPr>
          <a:xfrm>
            <a:off x="475643" y="4189739"/>
            <a:ext cx="6246684" cy="2031325"/>
          </a:xfrm>
          <a:prstGeom prst="rect">
            <a:avLst/>
          </a:prstGeom>
          <a:noFill/>
        </p:spPr>
        <p:txBody>
          <a:bodyPr wrap="square">
            <a:spAutoFit/>
          </a:bodyPr>
          <a:lstStyle/>
          <a:p>
            <a:pPr algn="just"/>
            <a:r>
              <a:rPr lang="es-ES" b="0" i="0" dirty="0">
                <a:effectLst/>
                <a:latin typeface="Arial" panose="020B0604020202020204" pitchFamily="34" charset="0"/>
                <a:cs typeface="Arial" panose="020B0604020202020204" pitchFamily="34" charset="0"/>
              </a:rPr>
              <a:t>Facilitar los insumos necesarios para planear y evaluar políticas en salud, educación, economía, vivienda, infraestructura, seguridad, entre otras. Así como brinda insumos para la realización de proyectos de investigación, y el cálculo de múltiples indicadores nacionales, territoriales y de medición de los objetivos de desarrollo sostenible – ODS.</a:t>
            </a:r>
            <a:endParaRPr lang="es-CO"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5F554236-FA3A-4BCE-824A-78DB7E52FD3C}"/>
              </a:ext>
            </a:extLst>
          </p:cNvPr>
          <p:cNvPicPr>
            <a:picLocks noChangeAspect="1"/>
          </p:cNvPicPr>
          <p:nvPr/>
        </p:nvPicPr>
        <p:blipFill>
          <a:blip r:embed="rId3"/>
          <a:stretch>
            <a:fillRect/>
          </a:stretch>
        </p:blipFill>
        <p:spPr>
          <a:xfrm>
            <a:off x="7216726" y="4236441"/>
            <a:ext cx="4684541" cy="1271659"/>
          </a:xfrm>
          <a:prstGeom prst="rect">
            <a:avLst/>
          </a:prstGeom>
        </p:spPr>
      </p:pic>
    </p:spTree>
    <p:extLst>
      <p:ext uri="{BB962C8B-B14F-4D97-AF65-F5344CB8AC3E}">
        <p14:creationId xmlns:p14="http://schemas.microsoft.com/office/powerpoint/2010/main" val="252759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69" y="4618544"/>
            <a:ext cx="827314" cy="1630175"/>
          </a:xfrm>
          <a:prstGeom prst="rect">
            <a:avLst/>
          </a:prstGeom>
        </p:spPr>
      </p:pic>
      <p:sp>
        <p:nvSpPr>
          <p:cNvPr id="12" name="CuadroTexto 11">
            <a:extLst>
              <a:ext uri="{FF2B5EF4-FFF2-40B4-BE49-F238E27FC236}">
                <a16:creationId xmlns:a16="http://schemas.microsoft.com/office/drawing/2014/main" id="{B8B7A145-4701-4130-BDA3-35240254F8C8}"/>
              </a:ext>
            </a:extLst>
          </p:cNvPr>
          <p:cNvSpPr txBox="1"/>
          <p:nvPr/>
        </p:nvSpPr>
        <p:spPr>
          <a:xfrm>
            <a:off x="1113183" y="384313"/>
            <a:ext cx="10270434"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FORMULA DE INDICADORES ESTADISTICAS VITALES</a:t>
            </a:r>
            <a:endParaRPr lang="es-CO" sz="2800" b="1" dirty="0">
              <a:solidFill>
                <a:srgbClr val="FF0000"/>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42FDC43A-93AE-4743-B011-0FCD0C84EF67}"/>
              </a:ext>
            </a:extLst>
          </p:cNvPr>
          <p:cNvPicPr>
            <a:picLocks noChangeAspect="1"/>
          </p:cNvPicPr>
          <p:nvPr/>
        </p:nvPicPr>
        <p:blipFill>
          <a:blip r:embed="rId4"/>
          <a:stretch>
            <a:fillRect/>
          </a:stretch>
        </p:blipFill>
        <p:spPr>
          <a:xfrm>
            <a:off x="622730" y="907533"/>
            <a:ext cx="1820549" cy="1916470"/>
          </a:xfrm>
          <a:prstGeom prst="rect">
            <a:avLst/>
          </a:prstGeom>
        </p:spPr>
      </p:pic>
      <p:pic>
        <p:nvPicPr>
          <p:cNvPr id="17" name="Imagen 16">
            <a:extLst>
              <a:ext uri="{FF2B5EF4-FFF2-40B4-BE49-F238E27FC236}">
                <a16:creationId xmlns:a16="http://schemas.microsoft.com/office/drawing/2014/main" id="{CF4957F1-EDEC-4CAB-8DF7-BE5CAF43F7E3}"/>
              </a:ext>
            </a:extLst>
          </p:cNvPr>
          <p:cNvPicPr>
            <a:picLocks noChangeAspect="1"/>
          </p:cNvPicPr>
          <p:nvPr/>
        </p:nvPicPr>
        <p:blipFill>
          <a:blip r:embed="rId5"/>
          <a:stretch>
            <a:fillRect/>
          </a:stretch>
        </p:blipFill>
        <p:spPr>
          <a:xfrm>
            <a:off x="1696666" y="3208879"/>
            <a:ext cx="1523612" cy="1237227"/>
          </a:xfrm>
          <a:prstGeom prst="rect">
            <a:avLst/>
          </a:prstGeom>
        </p:spPr>
      </p:pic>
      <p:pic>
        <p:nvPicPr>
          <p:cNvPr id="18" name="Imagen 17">
            <a:extLst>
              <a:ext uri="{FF2B5EF4-FFF2-40B4-BE49-F238E27FC236}">
                <a16:creationId xmlns:a16="http://schemas.microsoft.com/office/drawing/2014/main" id="{5DD5A109-5FEE-458B-9A51-9DE435A2517E}"/>
              </a:ext>
            </a:extLst>
          </p:cNvPr>
          <p:cNvPicPr>
            <a:picLocks noChangeAspect="1"/>
          </p:cNvPicPr>
          <p:nvPr/>
        </p:nvPicPr>
        <p:blipFill>
          <a:blip r:embed="rId6"/>
          <a:stretch>
            <a:fillRect/>
          </a:stretch>
        </p:blipFill>
        <p:spPr>
          <a:xfrm>
            <a:off x="2849217" y="4830982"/>
            <a:ext cx="2368000" cy="1205300"/>
          </a:xfrm>
          <a:prstGeom prst="rect">
            <a:avLst/>
          </a:prstGeom>
        </p:spPr>
      </p:pic>
      <p:pic>
        <p:nvPicPr>
          <p:cNvPr id="19" name="Imagen 18">
            <a:extLst>
              <a:ext uri="{FF2B5EF4-FFF2-40B4-BE49-F238E27FC236}">
                <a16:creationId xmlns:a16="http://schemas.microsoft.com/office/drawing/2014/main" id="{53600825-D48C-45A0-87B1-2E1420F8E59B}"/>
              </a:ext>
            </a:extLst>
          </p:cNvPr>
          <p:cNvPicPr>
            <a:picLocks noChangeAspect="1"/>
          </p:cNvPicPr>
          <p:nvPr/>
        </p:nvPicPr>
        <p:blipFill>
          <a:blip r:embed="rId7"/>
          <a:stretch>
            <a:fillRect/>
          </a:stretch>
        </p:blipFill>
        <p:spPr>
          <a:xfrm>
            <a:off x="2443279" y="1206596"/>
            <a:ext cx="7851033" cy="1205299"/>
          </a:xfrm>
          <a:prstGeom prst="rect">
            <a:avLst/>
          </a:prstGeom>
        </p:spPr>
      </p:pic>
      <p:pic>
        <p:nvPicPr>
          <p:cNvPr id="20" name="Imagen 19">
            <a:extLst>
              <a:ext uri="{FF2B5EF4-FFF2-40B4-BE49-F238E27FC236}">
                <a16:creationId xmlns:a16="http://schemas.microsoft.com/office/drawing/2014/main" id="{D50A8B5A-866C-4D73-B63C-29126A60A898}"/>
              </a:ext>
            </a:extLst>
          </p:cNvPr>
          <p:cNvPicPr>
            <a:picLocks noChangeAspect="1"/>
          </p:cNvPicPr>
          <p:nvPr/>
        </p:nvPicPr>
        <p:blipFill>
          <a:blip r:embed="rId8"/>
          <a:stretch>
            <a:fillRect/>
          </a:stretch>
        </p:blipFill>
        <p:spPr>
          <a:xfrm>
            <a:off x="3337477" y="3000375"/>
            <a:ext cx="7851033" cy="1015034"/>
          </a:xfrm>
          <a:prstGeom prst="rect">
            <a:avLst/>
          </a:prstGeom>
        </p:spPr>
      </p:pic>
      <p:pic>
        <p:nvPicPr>
          <p:cNvPr id="21" name="Imagen 20">
            <a:extLst>
              <a:ext uri="{FF2B5EF4-FFF2-40B4-BE49-F238E27FC236}">
                <a16:creationId xmlns:a16="http://schemas.microsoft.com/office/drawing/2014/main" id="{0F53EF82-F2BD-4588-8A42-CABBF14A4B29}"/>
              </a:ext>
            </a:extLst>
          </p:cNvPr>
          <p:cNvPicPr>
            <a:picLocks noChangeAspect="1"/>
          </p:cNvPicPr>
          <p:nvPr/>
        </p:nvPicPr>
        <p:blipFill>
          <a:blip r:embed="rId9"/>
          <a:stretch>
            <a:fillRect/>
          </a:stretch>
        </p:blipFill>
        <p:spPr>
          <a:xfrm>
            <a:off x="5217217" y="4603889"/>
            <a:ext cx="6762750" cy="1211386"/>
          </a:xfrm>
          <a:prstGeom prst="rect">
            <a:avLst/>
          </a:prstGeom>
        </p:spPr>
      </p:pic>
    </p:spTree>
    <p:extLst>
      <p:ext uri="{BB962C8B-B14F-4D97-AF65-F5344CB8AC3E}">
        <p14:creationId xmlns:p14="http://schemas.microsoft.com/office/powerpoint/2010/main" val="313456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2 Subtítulo">
            <a:extLst>
              <a:ext uri="{FF2B5EF4-FFF2-40B4-BE49-F238E27FC236}">
                <a16:creationId xmlns:a16="http://schemas.microsoft.com/office/drawing/2014/main" id="{B2B34DCE-8FB6-46D3-856A-AEF24C3C0F6E}"/>
              </a:ext>
            </a:extLst>
          </p:cNvPr>
          <p:cNvSpPr txBox="1">
            <a:spLocks/>
          </p:cNvSpPr>
          <p:nvPr/>
        </p:nvSpPr>
        <p:spPr>
          <a:xfrm>
            <a:off x="1997630" y="314409"/>
            <a:ext cx="7888492" cy="9061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2800" b="1" dirty="0">
                <a:solidFill>
                  <a:srgbClr val="FF0000"/>
                </a:solidFill>
                <a:effectLst>
                  <a:outerShdw blurRad="38100" dist="38100" dir="2700000" algn="tl">
                    <a:srgbClr val="C0C0C0"/>
                  </a:outerShdw>
                </a:effectLst>
                <a:latin typeface="Arial Black" panose="020B0A04020102020204" pitchFamily="34" charset="0"/>
                <a:cs typeface="Arial" pitchFamily="34" charset="0"/>
              </a:rPr>
              <a:t>CRITERIOS PARA REGISTRO ADECUADO CAUSAS DE DEFUNCION</a:t>
            </a:r>
            <a:endParaRPr lang="es-MX" sz="2800" dirty="0">
              <a:solidFill>
                <a:srgbClr val="FF0000"/>
              </a:solidFill>
              <a:latin typeface="Arial Black" panose="020B0A04020102020204" pitchFamily="34" charset="0"/>
              <a:cs typeface="Arial" pitchFamily="34" charset="0"/>
            </a:endParaRPr>
          </a:p>
        </p:txBody>
      </p:sp>
      <p:sp>
        <p:nvSpPr>
          <p:cNvPr id="12" name="17 CuadroTexto">
            <a:extLst>
              <a:ext uri="{FF2B5EF4-FFF2-40B4-BE49-F238E27FC236}">
                <a16:creationId xmlns:a16="http://schemas.microsoft.com/office/drawing/2014/main" id="{86AF18F8-A859-4586-8D3B-C8ED6AF25128}"/>
              </a:ext>
            </a:extLst>
          </p:cNvPr>
          <p:cNvSpPr txBox="1"/>
          <p:nvPr/>
        </p:nvSpPr>
        <p:spPr>
          <a:xfrm>
            <a:off x="343959" y="1310609"/>
            <a:ext cx="7488832" cy="2834622"/>
          </a:xfrm>
          <a:prstGeom prst="rect">
            <a:avLst/>
          </a:prstGeom>
          <a:noFill/>
        </p:spPr>
        <p:txBody>
          <a:bodyPr wrap="square" rtlCol="0">
            <a:spAutoFit/>
          </a:bodyPr>
          <a:lstStyle/>
          <a:p>
            <a:pPr>
              <a:lnSpc>
                <a:spcPct val="80000"/>
              </a:lnSpc>
            </a:pPr>
            <a:endParaRPr lang="es-ES" dirty="0">
              <a:latin typeface="Arial" pitchFamily="34" charset="0"/>
              <a:cs typeface="Arial" pitchFamily="34" charset="0"/>
            </a:endParaRPr>
          </a:p>
          <a:p>
            <a:pPr marL="285750" indent="-285750" algn="just">
              <a:lnSpc>
                <a:spcPct val="80000"/>
              </a:lnSpc>
              <a:buFont typeface="Wingdings" panose="05000000000000000000" pitchFamily="2" charset="2"/>
              <a:buChar char="ü"/>
            </a:pPr>
            <a:r>
              <a:rPr lang="es-ES" dirty="0">
                <a:latin typeface="Arial" pitchFamily="34" charset="0"/>
                <a:cs typeface="Arial" pitchFamily="34" charset="0"/>
              </a:rPr>
              <a:t>Debe diligenciarse </a:t>
            </a:r>
            <a:r>
              <a:rPr lang="es-ES" b="1" dirty="0">
                <a:latin typeface="Arial" pitchFamily="34" charset="0"/>
                <a:cs typeface="Arial" pitchFamily="34" charset="0"/>
              </a:rPr>
              <a:t>una sola causa por renglón</a:t>
            </a:r>
            <a:r>
              <a:rPr lang="es-ES" dirty="0">
                <a:latin typeface="Arial" pitchFamily="34" charset="0"/>
                <a:cs typeface="Arial" pitchFamily="34" charset="0"/>
              </a:rPr>
              <a:t> y relacionar en </a:t>
            </a:r>
            <a:r>
              <a:rPr lang="es-ES" b="1" dirty="0">
                <a:latin typeface="Arial" pitchFamily="34" charset="0"/>
                <a:cs typeface="Arial" pitchFamily="34" charset="0"/>
              </a:rPr>
              <a:t>secuencia </a:t>
            </a:r>
            <a:r>
              <a:rPr lang="es-ES" dirty="0">
                <a:latin typeface="Arial" pitchFamily="34" charset="0"/>
                <a:cs typeface="Arial" pitchFamily="34" charset="0"/>
              </a:rPr>
              <a:t>las causas que desencadenaron  la muerte.</a:t>
            </a:r>
          </a:p>
          <a:p>
            <a:pPr marL="285750" indent="-285750" algn="just">
              <a:spcBef>
                <a:spcPct val="50000"/>
              </a:spcBef>
              <a:buFont typeface="Wingdings" panose="05000000000000000000" pitchFamily="2" charset="2"/>
              <a:buChar char="ü"/>
            </a:pPr>
            <a:r>
              <a:rPr lang="es-ES" dirty="0">
                <a:latin typeface="Arial" pitchFamily="34" charset="0"/>
                <a:cs typeface="Arial" pitchFamily="34" charset="0"/>
              </a:rPr>
              <a:t>Cuando la probable manera de muerte es natural la causa de muerte descrita en cualquiera de los renglones no debe aparecer como externa o violenta, y viceversa.</a:t>
            </a:r>
          </a:p>
          <a:p>
            <a:pPr>
              <a:lnSpc>
                <a:spcPct val="80000"/>
              </a:lnSpc>
            </a:pPr>
            <a:endParaRPr lang="es-ES" dirty="0">
              <a:latin typeface="Arial" pitchFamily="34" charset="0"/>
              <a:cs typeface="Arial" pitchFamily="34" charset="0"/>
            </a:endParaRPr>
          </a:p>
          <a:p>
            <a:pPr marL="285750" indent="-285750" algn="just">
              <a:lnSpc>
                <a:spcPct val="80000"/>
              </a:lnSpc>
              <a:buFont typeface="Wingdings" panose="05000000000000000000" pitchFamily="2" charset="2"/>
              <a:buChar char="ü"/>
            </a:pPr>
            <a:r>
              <a:rPr lang="es-MX" b="1" dirty="0">
                <a:latin typeface="Arial" pitchFamily="34" charset="0"/>
                <a:cs typeface="Arial" pitchFamily="34" charset="0"/>
              </a:rPr>
              <a:t>Además tener en cuenta todos las observaciones en las causas de muerte presentadas a continuación</a:t>
            </a:r>
            <a:r>
              <a:rPr lang="es-MX" dirty="0">
                <a:latin typeface="Arial" pitchFamily="34" charset="0"/>
                <a:cs typeface="Arial" pitchFamily="34" charset="0"/>
              </a:rPr>
              <a:t>.</a:t>
            </a:r>
          </a:p>
          <a:p>
            <a:pPr>
              <a:lnSpc>
                <a:spcPct val="80000"/>
              </a:lnSpc>
            </a:pPr>
            <a:endParaRPr lang="es-MX" dirty="0">
              <a:latin typeface="Arial" pitchFamily="34" charset="0"/>
              <a:cs typeface="Arial" pitchFamily="34" charset="0"/>
            </a:endParaRPr>
          </a:p>
          <a:p>
            <a:pPr>
              <a:lnSpc>
                <a:spcPct val="80000"/>
              </a:lnSpc>
            </a:pPr>
            <a:endParaRPr lang="es-MX" dirty="0">
              <a:latin typeface="Arial" pitchFamily="34" charset="0"/>
              <a:cs typeface="Arial" pitchFamily="34" charset="0"/>
            </a:endParaRPr>
          </a:p>
        </p:txBody>
      </p:sp>
      <p:sp>
        <p:nvSpPr>
          <p:cNvPr id="13" name="20 Rectángulo">
            <a:extLst>
              <a:ext uri="{FF2B5EF4-FFF2-40B4-BE49-F238E27FC236}">
                <a16:creationId xmlns:a16="http://schemas.microsoft.com/office/drawing/2014/main" id="{5F6A5582-0160-4334-BF4A-F5BA6331DE36}"/>
              </a:ext>
            </a:extLst>
          </p:cNvPr>
          <p:cNvSpPr/>
          <p:nvPr/>
        </p:nvSpPr>
        <p:spPr>
          <a:xfrm>
            <a:off x="573948" y="3897642"/>
            <a:ext cx="7258843" cy="2308324"/>
          </a:xfrm>
          <a:prstGeom prst="rect">
            <a:avLst/>
          </a:prstGeom>
        </p:spPr>
        <p:txBody>
          <a:bodyPr wrap="square">
            <a:spAutoFit/>
          </a:bodyPr>
          <a:lstStyle/>
          <a:p>
            <a:pPr algn="just">
              <a:buFontTx/>
              <a:buNone/>
              <a:defRPr/>
            </a:pPr>
            <a:r>
              <a:rPr lang="es-ES" dirty="0">
                <a:effectLst>
                  <a:outerShdw blurRad="38100" dist="38100" dir="2700000" algn="tl">
                    <a:srgbClr val="C0C0C0"/>
                  </a:outerShdw>
                </a:effectLst>
                <a:latin typeface="Arial" pitchFamily="34" charset="0"/>
                <a:cs typeface="Arial" pitchFamily="34" charset="0"/>
              </a:rPr>
              <a:t>Las abreviaturas o siglas </a:t>
            </a:r>
            <a:r>
              <a:rPr lang="es-ES" b="1" dirty="0">
                <a:solidFill>
                  <a:srgbClr val="FF0000"/>
                </a:solidFill>
                <a:effectLst>
                  <a:outerShdw blurRad="38100" dist="38100" dir="2700000" algn="tl">
                    <a:srgbClr val="C0C0C0"/>
                  </a:outerShdw>
                </a:effectLst>
                <a:latin typeface="Arial" pitchFamily="34" charset="0"/>
                <a:cs typeface="Arial" pitchFamily="34" charset="0"/>
              </a:rPr>
              <a:t>NO</a:t>
            </a:r>
            <a:r>
              <a:rPr lang="es-ES" dirty="0">
                <a:effectLst>
                  <a:outerShdw blurRad="38100" dist="38100" dir="2700000" algn="tl">
                    <a:srgbClr val="C0C0C0"/>
                  </a:outerShdw>
                </a:effectLst>
                <a:latin typeface="Arial" pitchFamily="34" charset="0"/>
                <a:cs typeface="Arial" pitchFamily="34" charset="0"/>
              </a:rPr>
              <a:t> deben ser usadas en los diagnósticos de causa de muerte :</a:t>
            </a:r>
          </a:p>
          <a:p>
            <a:pPr algn="just">
              <a:buFontTx/>
              <a:buNone/>
              <a:defRPr/>
            </a:pPr>
            <a:endParaRPr lang="es-ES" dirty="0">
              <a:effectLst>
                <a:outerShdw blurRad="38100" dist="38100" dir="2700000" algn="tl">
                  <a:srgbClr val="C0C0C0"/>
                </a:outerShdw>
              </a:effectLst>
              <a:latin typeface="Arial" pitchFamily="34" charset="0"/>
              <a:cs typeface="Arial" pitchFamily="34" charset="0"/>
            </a:endParaRPr>
          </a:p>
          <a:p>
            <a:r>
              <a:rPr lang="es-ES" b="1" dirty="0"/>
              <a:t>ACV             </a:t>
            </a:r>
            <a:r>
              <a:rPr lang="es-CO" b="1" dirty="0"/>
              <a:t>CID</a:t>
            </a:r>
            <a:r>
              <a:rPr lang="es-ES" b="1" dirty="0"/>
              <a:t>	    </a:t>
            </a:r>
            <a:r>
              <a:rPr lang="es-CO" b="1" dirty="0"/>
              <a:t>CA	</a:t>
            </a:r>
            <a:r>
              <a:rPr lang="es-ES" b="1" dirty="0"/>
              <a:t>DHT  	 </a:t>
            </a:r>
            <a:r>
              <a:rPr lang="es-CO" b="1" dirty="0"/>
              <a:t>DM	</a:t>
            </a:r>
            <a:r>
              <a:rPr lang="es-ES" b="1" dirty="0"/>
              <a:t>EPOC	</a:t>
            </a:r>
          </a:p>
          <a:p>
            <a:r>
              <a:rPr lang="es-ES" b="1" dirty="0"/>
              <a:t> EDA 	   FUV 	    </a:t>
            </a:r>
            <a:r>
              <a:rPr lang="es-CO" b="1" dirty="0"/>
              <a:t>FX	HTA	 HVDA	</a:t>
            </a:r>
            <a:r>
              <a:rPr lang="en-US" b="1" dirty="0"/>
              <a:t>MALL</a:t>
            </a:r>
            <a:endParaRPr lang="es-CO" dirty="0"/>
          </a:p>
          <a:p>
            <a:r>
              <a:rPr lang="es-CO" b="1" dirty="0"/>
              <a:t> IAM     	   ICC            IRA 	IVU	 </a:t>
            </a:r>
            <a:r>
              <a:rPr lang="en-US" b="1" dirty="0"/>
              <a:t>SFA	STP	</a:t>
            </a:r>
          </a:p>
          <a:p>
            <a:r>
              <a:rPr lang="en-US" b="1" dirty="0"/>
              <a:t>TCE 	  TBC	    TEC       TPPDB	 TX	TVP</a:t>
            </a:r>
            <a:endParaRPr lang="es-CO" dirty="0"/>
          </a:p>
          <a:p>
            <a:pPr>
              <a:buFontTx/>
              <a:buNone/>
              <a:defRPr/>
            </a:pPr>
            <a:endParaRPr lang="es-ES" b="1" dirty="0">
              <a:latin typeface="Arial" pitchFamily="34" charset="0"/>
              <a:cs typeface="Arial" pitchFamily="34" charset="0"/>
            </a:endParaRPr>
          </a:p>
        </p:txBody>
      </p:sp>
      <p:pic>
        <p:nvPicPr>
          <p:cNvPr id="3" name="Imagen 2">
            <a:extLst>
              <a:ext uri="{FF2B5EF4-FFF2-40B4-BE49-F238E27FC236}">
                <a16:creationId xmlns:a16="http://schemas.microsoft.com/office/drawing/2014/main" id="{9D46DA64-2380-4DFA-B370-958E0C1ED220}"/>
              </a:ext>
            </a:extLst>
          </p:cNvPr>
          <p:cNvPicPr>
            <a:picLocks noChangeAspect="1"/>
          </p:cNvPicPr>
          <p:nvPr/>
        </p:nvPicPr>
        <p:blipFill>
          <a:blip r:embed="rId3"/>
          <a:stretch>
            <a:fillRect/>
          </a:stretch>
        </p:blipFill>
        <p:spPr>
          <a:xfrm>
            <a:off x="8211727" y="1596786"/>
            <a:ext cx="3229370" cy="1695054"/>
          </a:xfrm>
          <a:prstGeom prst="rect">
            <a:avLst/>
          </a:prstGeom>
        </p:spPr>
      </p:pic>
      <p:pic>
        <p:nvPicPr>
          <p:cNvPr id="4" name="Imagen 3">
            <a:extLst>
              <a:ext uri="{FF2B5EF4-FFF2-40B4-BE49-F238E27FC236}">
                <a16:creationId xmlns:a16="http://schemas.microsoft.com/office/drawing/2014/main" id="{5D5D91A8-81BC-4B01-8EA4-A3E0B7C46CA5}"/>
              </a:ext>
            </a:extLst>
          </p:cNvPr>
          <p:cNvPicPr>
            <a:picLocks noChangeAspect="1"/>
          </p:cNvPicPr>
          <p:nvPr/>
        </p:nvPicPr>
        <p:blipFill>
          <a:blip r:embed="rId4"/>
          <a:stretch>
            <a:fillRect/>
          </a:stretch>
        </p:blipFill>
        <p:spPr>
          <a:xfrm>
            <a:off x="8062780" y="3535166"/>
            <a:ext cx="2169476" cy="2022313"/>
          </a:xfrm>
          <a:prstGeom prst="rect">
            <a:avLst/>
          </a:prstGeom>
        </p:spPr>
      </p:pic>
    </p:spTree>
    <p:extLst>
      <p:ext uri="{BB962C8B-B14F-4D97-AF65-F5344CB8AC3E}">
        <p14:creationId xmlns:p14="http://schemas.microsoft.com/office/powerpoint/2010/main" val="190447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2CB8D9F0-295B-4EB1-81F5-5D1E1B469F1D}"/>
              </a:ext>
            </a:extLst>
          </p:cNvPr>
          <p:cNvSpPr txBox="1">
            <a:spLocks/>
          </p:cNvSpPr>
          <p:nvPr/>
        </p:nvSpPr>
        <p:spPr>
          <a:xfrm>
            <a:off x="861391" y="169653"/>
            <a:ext cx="10101383" cy="595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600" b="1" dirty="0">
                <a:solidFill>
                  <a:srgbClr val="FF0000"/>
                </a:solidFill>
                <a:latin typeface="Arial Black" panose="020B0A04020102020204" pitchFamily="34" charset="0"/>
                <a:cs typeface="Arial" pitchFamily="34" charset="0"/>
              </a:rPr>
              <a:t>DIAGNÓSTICOS MAL DEFINIDOS Y/O NO PRECISOS</a:t>
            </a:r>
          </a:p>
          <a:p>
            <a:endParaRPr lang="es-MX" sz="2600" dirty="0">
              <a:solidFill>
                <a:srgbClr val="006600"/>
              </a:solidFill>
              <a:latin typeface="+mj-lt"/>
              <a:cs typeface="Arial" pitchFamily="34" charset="0"/>
            </a:endParaRPr>
          </a:p>
        </p:txBody>
      </p:sp>
      <p:sp>
        <p:nvSpPr>
          <p:cNvPr id="3" name="17 Rectángulo">
            <a:extLst>
              <a:ext uri="{FF2B5EF4-FFF2-40B4-BE49-F238E27FC236}">
                <a16:creationId xmlns:a16="http://schemas.microsoft.com/office/drawing/2014/main" id="{0CE67467-2D90-4FC1-B6BD-3FB0C0474D20}"/>
              </a:ext>
            </a:extLst>
          </p:cNvPr>
          <p:cNvSpPr/>
          <p:nvPr/>
        </p:nvSpPr>
        <p:spPr>
          <a:xfrm>
            <a:off x="297347" y="2728240"/>
            <a:ext cx="2766691" cy="3693319"/>
          </a:xfrm>
          <a:prstGeom prst="rect">
            <a:avLst/>
          </a:prstGeom>
          <a:ln w="3175">
            <a:solidFill>
              <a:schemeClr val="tx1"/>
            </a:solidFill>
          </a:ln>
        </p:spPr>
        <p:txBody>
          <a:bodyPr wrap="square">
            <a:spAutoFit/>
          </a:bodyPr>
          <a:lstStyle/>
          <a:p>
            <a:pPr>
              <a:spcBef>
                <a:spcPct val="50000"/>
              </a:spcBef>
            </a:pPr>
            <a:r>
              <a:rPr lang="es-ES" dirty="0">
                <a:solidFill>
                  <a:srgbClr val="000000"/>
                </a:solidFill>
                <a:latin typeface="Arial" pitchFamily="34" charset="0"/>
                <a:cs typeface="Arial" pitchFamily="34" charset="0"/>
              </a:rPr>
              <a:t>• </a:t>
            </a:r>
            <a:r>
              <a:rPr lang="es-ES" sz="1600" dirty="0">
                <a:solidFill>
                  <a:srgbClr val="000000"/>
                </a:solidFill>
                <a:latin typeface="Arial" pitchFamily="34" charset="0"/>
                <a:cs typeface="Arial" pitchFamily="34" charset="0"/>
              </a:rPr>
              <a:t>Paro Cardiorrespiratorio</a:t>
            </a:r>
          </a:p>
          <a:p>
            <a:pPr>
              <a:spcBef>
                <a:spcPct val="50000"/>
              </a:spcBef>
            </a:pPr>
            <a:r>
              <a:rPr lang="es-ES" sz="1600" dirty="0">
                <a:solidFill>
                  <a:srgbClr val="000000"/>
                </a:solidFill>
                <a:latin typeface="Arial" pitchFamily="34" charset="0"/>
                <a:cs typeface="Arial" pitchFamily="34" charset="0"/>
              </a:rPr>
              <a:t>• Anoxia </a:t>
            </a:r>
          </a:p>
          <a:p>
            <a:pPr marL="180975" indent="-180975">
              <a:spcBef>
                <a:spcPct val="50000"/>
              </a:spcBef>
              <a:buFont typeface="Arial" pitchFamily="34" charset="0"/>
              <a:buChar char="•"/>
            </a:pPr>
            <a:r>
              <a:rPr lang="es-ES" sz="1600" dirty="0">
                <a:solidFill>
                  <a:srgbClr val="000000"/>
                </a:solidFill>
                <a:latin typeface="Arial" pitchFamily="34" charset="0"/>
                <a:cs typeface="Arial" pitchFamily="34" charset="0"/>
              </a:rPr>
              <a:t>Carcinomatosis                    </a:t>
            </a:r>
          </a:p>
          <a:p>
            <a:pPr marL="180975" indent="-180975">
              <a:spcBef>
                <a:spcPct val="50000"/>
              </a:spcBef>
              <a:buFont typeface="Arial" pitchFamily="34" charset="0"/>
              <a:buChar char="•"/>
            </a:pPr>
            <a:r>
              <a:rPr lang="es-ES" sz="1600" dirty="0">
                <a:solidFill>
                  <a:srgbClr val="000000"/>
                </a:solidFill>
                <a:latin typeface="Arial" pitchFamily="34" charset="0"/>
                <a:cs typeface="Arial" pitchFamily="34" charset="0"/>
              </a:rPr>
              <a:t>Anemia </a:t>
            </a:r>
          </a:p>
          <a:p>
            <a:pPr>
              <a:spcBef>
                <a:spcPct val="50000"/>
              </a:spcBef>
            </a:pPr>
            <a:r>
              <a:rPr lang="es-ES" sz="1600" dirty="0">
                <a:solidFill>
                  <a:srgbClr val="000000"/>
                </a:solidFill>
                <a:latin typeface="Arial" pitchFamily="34" charset="0"/>
                <a:cs typeface="Arial" pitchFamily="34" charset="0"/>
              </a:rPr>
              <a:t>• Hipotensión                         </a:t>
            </a:r>
          </a:p>
          <a:p>
            <a:pPr>
              <a:spcBef>
                <a:spcPct val="50000"/>
              </a:spcBef>
            </a:pPr>
            <a:r>
              <a:rPr lang="es-ES" sz="1600" dirty="0">
                <a:solidFill>
                  <a:srgbClr val="000000"/>
                </a:solidFill>
                <a:latin typeface="Arial" pitchFamily="34" charset="0"/>
                <a:cs typeface="Arial" pitchFamily="34" charset="0"/>
              </a:rPr>
              <a:t> • Ascitis </a:t>
            </a:r>
          </a:p>
          <a:p>
            <a:pPr>
              <a:spcBef>
                <a:spcPct val="50000"/>
              </a:spcBef>
            </a:pPr>
            <a:r>
              <a:rPr lang="es-ES" sz="1600" dirty="0">
                <a:solidFill>
                  <a:srgbClr val="000000"/>
                </a:solidFill>
                <a:latin typeface="Arial" pitchFamily="34" charset="0"/>
                <a:cs typeface="Arial" pitchFamily="34" charset="0"/>
              </a:rPr>
              <a:t>• Convulsiones 	  </a:t>
            </a:r>
          </a:p>
          <a:p>
            <a:pPr marL="285750" indent="-285750">
              <a:spcBef>
                <a:spcPct val="50000"/>
              </a:spcBef>
              <a:buFont typeface="Arial" panose="020B0604020202020204" pitchFamily="34" charset="0"/>
              <a:buChar char="•"/>
            </a:pPr>
            <a:r>
              <a:rPr lang="es-ES" sz="1600" dirty="0">
                <a:solidFill>
                  <a:srgbClr val="000000"/>
                </a:solidFill>
                <a:latin typeface="Arial" pitchFamily="34" charset="0"/>
                <a:cs typeface="Arial" pitchFamily="34" charset="0"/>
              </a:rPr>
              <a:t>Asistolia </a:t>
            </a:r>
          </a:p>
          <a:p>
            <a:pPr marL="285750" indent="-285750">
              <a:spcBef>
                <a:spcPct val="50000"/>
              </a:spcBef>
              <a:buFont typeface="Arial" panose="020B0604020202020204" pitchFamily="34" charset="0"/>
              <a:buChar char="•"/>
            </a:pPr>
            <a:r>
              <a:rPr lang="es-ES" sz="1600" dirty="0">
                <a:solidFill>
                  <a:srgbClr val="000000"/>
                </a:solidFill>
                <a:latin typeface="Arial" pitchFamily="34" charset="0"/>
                <a:cs typeface="Arial" pitchFamily="34" charset="0"/>
              </a:rPr>
              <a:t>Arritmia</a:t>
            </a:r>
          </a:p>
          <a:p>
            <a:pPr marL="285750" indent="-285750">
              <a:spcBef>
                <a:spcPct val="50000"/>
              </a:spcBef>
              <a:buFont typeface="Arial" panose="020B0604020202020204" pitchFamily="34" charset="0"/>
              <a:buChar char="•"/>
            </a:pPr>
            <a:r>
              <a:rPr lang="es-ES" sz="1600" dirty="0">
                <a:solidFill>
                  <a:srgbClr val="000000"/>
                </a:solidFill>
                <a:latin typeface="Arial" pitchFamily="34" charset="0"/>
                <a:cs typeface="Arial" pitchFamily="34" charset="0"/>
              </a:rPr>
              <a:t>Falla multisistémica</a:t>
            </a:r>
          </a:p>
        </p:txBody>
      </p:sp>
      <p:sp>
        <p:nvSpPr>
          <p:cNvPr id="4" name="16 Llamada ovalada">
            <a:extLst>
              <a:ext uri="{FF2B5EF4-FFF2-40B4-BE49-F238E27FC236}">
                <a16:creationId xmlns:a16="http://schemas.microsoft.com/office/drawing/2014/main" id="{458A7706-31E9-4FD9-B7A9-0C713CB97BFB}"/>
              </a:ext>
            </a:extLst>
          </p:cNvPr>
          <p:cNvSpPr/>
          <p:nvPr/>
        </p:nvSpPr>
        <p:spPr>
          <a:xfrm>
            <a:off x="160340" y="764965"/>
            <a:ext cx="3622551" cy="1827139"/>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s-MX" sz="1300" b="1" dirty="0">
              <a:solidFill>
                <a:srgbClr val="003300"/>
              </a:solidFill>
              <a:effectLst>
                <a:outerShdw blurRad="38100" dist="38100" dir="2700000" algn="tl">
                  <a:srgbClr val="C0C0C0"/>
                </a:outerShdw>
              </a:effectLst>
              <a:latin typeface="Arial" pitchFamily="34" charset="0"/>
              <a:cs typeface="Arial" pitchFamily="34" charset="0"/>
            </a:endParaRPr>
          </a:p>
          <a:p>
            <a:pPr algn="ctr">
              <a:spcBef>
                <a:spcPct val="50000"/>
              </a:spcBef>
              <a:defRPr/>
            </a:pPr>
            <a:r>
              <a:rPr lang="es-MX" sz="1300" b="1" dirty="0">
                <a:solidFill>
                  <a:srgbClr val="003300"/>
                </a:solidFill>
                <a:effectLst>
                  <a:outerShdw blurRad="38100" dist="38100" dir="2700000" algn="tl">
                    <a:srgbClr val="C0C0C0"/>
                  </a:outerShdw>
                </a:effectLst>
                <a:latin typeface="Arial" pitchFamily="34" charset="0"/>
                <a:cs typeface="Arial" pitchFamily="34" charset="0"/>
              </a:rPr>
              <a:t>ESTAS CAUSAS ENTRE OTRAS, NO DEBEN SER USADAS COMO CAUSAS UNICAS DE MUERTE </a:t>
            </a:r>
            <a:endParaRPr lang="es-ES" sz="1300" b="1" dirty="0">
              <a:solidFill>
                <a:srgbClr val="003300"/>
              </a:solidFill>
              <a:effectLst>
                <a:outerShdw blurRad="38100" dist="38100" dir="2700000" algn="tl">
                  <a:srgbClr val="C0C0C0"/>
                </a:outerShdw>
              </a:effectLst>
              <a:latin typeface="Arial" pitchFamily="34" charset="0"/>
              <a:cs typeface="Arial" pitchFamily="34" charset="0"/>
            </a:endParaRPr>
          </a:p>
          <a:p>
            <a:pPr algn="ctr">
              <a:spcBef>
                <a:spcPct val="50000"/>
              </a:spcBef>
              <a:defRPr/>
            </a:pPr>
            <a:endParaRPr lang="es-ES" sz="1300" b="1" dirty="0">
              <a:solidFill>
                <a:srgbClr val="003300"/>
              </a:solidFill>
              <a:effectLst>
                <a:outerShdw blurRad="38100" dist="38100" dir="2700000" algn="tl">
                  <a:srgbClr val="C0C0C0"/>
                </a:outerShdw>
              </a:effectLst>
              <a:latin typeface="Arial" pitchFamily="34" charset="0"/>
              <a:cs typeface="Arial" pitchFamily="34" charset="0"/>
            </a:endParaRPr>
          </a:p>
        </p:txBody>
      </p:sp>
      <p:sp>
        <p:nvSpPr>
          <p:cNvPr id="5" name="19 Rectángulo">
            <a:extLst>
              <a:ext uri="{FF2B5EF4-FFF2-40B4-BE49-F238E27FC236}">
                <a16:creationId xmlns:a16="http://schemas.microsoft.com/office/drawing/2014/main" id="{8CC13549-E035-4349-95D0-966E266C6D05}"/>
              </a:ext>
            </a:extLst>
          </p:cNvPr>
          <p:cNvSpPr/>
          <p:nvPr/>
        </p:nvSpPr>
        <p:spPr>
          <a:xfrm>
            <a:off x="3579995" y="3070943"/>
            <a:ext cx="4664174" cy="2723823"/>
          </a:xfrm>
          <a:prstGeom prst="rect">
            <a:avLst/>
          </a:prstGeom>
          <a:ln>
            <a:solidFill>
              <a:schemeClr val="tx1"/>
            </a:solidFill>
            <a:prstDash val="solid"/>
          </a:ln>
        </p:spPr>
        <p:txBody>
          <a:bodyPr wrap="square">
            <a:spAutoFit/>
          </a:bodyPr>
          <a:lstStyle/>
          <a:p>
            <a:pPr>
              <a:spcBef>
                <a:spcPct val="50000"/>
              </a:spcBef>
            </a:pPr>
            <a:r>
              <a:rPr lang="es-ES" dirty="0">
                <a:solidFill>
                  <a:srgbClr val="000000"/>
                </a:solidFill>
                <a:latin typeface="Tahoma" pitchFamily="34" charset="0"/>
                <a:cs typeface="Tahoma" pitchFamily="34" charset="0"/>
              </a:rPr>
              <a:t>• Tumor (sin mención de sitio y/o naturaleza) </a:t>
            </a:r>
          </a:p>
          <a:p>
            <a:pPr>
              <a:spcBef>
                <a:spcPct val="50000"/>
              </a:spcBef>
            </a:pPr>
            <a:r>
              <a:rPr lang="es-ES" dirty="0">
                <a:solidFill>
                  <a:srgbClr val="000000"/>
                </a:solidFill>
                <a:latin typeface="Tahoma" pitchFamily="34" charset="0"/>
                <a:cs typeface="Tahoma" pitchFamily="34" charset="0"/>
              </a:rPr>
              <a:t>• Malformación congénita sin especificación </a:t>
            </a:r>
          </a:p>
          <a:p>
            <a:pPr>
              <a:spcBef>
                <a:spcPct val="50000"/>
              </a:spcBef>
            </a:pPr>
            <a:r>
              <a:rPr lang="es-ES" dirty="0">
                <a:solidFill>
                  <a:srgbClr val="000000"/>
                </a:solidFill>
                <a:latin typeface="Tahoma" pitchFamily="34" charset="0"/>
                <a:cs typeface="Tahoma" pitchFamily="34" charset="0"/>
              </a:rPr>
              <a:t>• Hepatitis sin clasificar (tipo) </a:t>
            </a:r>
          </a:p>
          <a:p>
            <a:pPr>
              <a:spcBef>
                <a:spcPct val="50000"/>
              </a:spcBef>
            </a:pPr>
            <a:r>
              <a:rPr lang="es-ES" dirty="0">
                <a:solidFill>
                  <a:srgbClr val="000000"/>
                </a:solidFill>
                <a:latin typeface="Tahoma" pitchFamily="34" charset="0"/>
                <a:cs typeface="Tahoma" pitchFamily="34" charset="0"/>
              </a:rPr>
              <a:t>• Hemorragia. </a:t>
            </a:r>
          </a:p>
          <a:p>
            <a:pPr>
              <a:spcBef>
                <a:spcPct val="50000"/>
              </a:spcBef>
            </a:pPr>
            <a:endParaRPr lang="es-ES" dirty="0">
              <a:solidFill>
                <a:srgbClr val="000000"/>
              </a:solidFill>
              <a:latin typeface="Tahoma" pitchFamily="34" charset="0"/>
              <a:cs typeface="Tahoma" pitchFamily="34" charset="0"/>
            </a:endParaRPr>
          </a:p>
          <a:p>
            <a:pPr>
              <a:spcBef>
                <a:spcPct val="50000"/>
              </a:spcBef>
            </a:pPr>
            <a:endParaRPr lang="es-ES" dirty="0">
              <a:solidFill>
                <a:srgbClr val="000000"/>
              </a:solidFill>
              <a:latin typeface="Tahoma" pitchFamily="34" charset="0"/>
              <a:cs typeface="Tahoma" pitchFamily="34" charset="0"/>
            </a:endParaRPr>
          </a:p>
        </p:txBody>
      </p:sp>
      <p:sp>
        <p:nvSpPr>
          <p:cNvPr id="6" name="20 Llamada ovalada">
            <a:extLst>
              <a:ext uri="{FF2B5EF4-FFF2-40B4-BE49-F238E27FC236}">
                <a16:creationId xmlns:a16="http://schemas.microsoft.com/office/drawing/2014/main" id="{DDDBCD1B-FEA7-43C9-88BC-F10A2EF8DD2B}"/>
              </a:ext>
            </a:extLst>
          </p:cNvPr>
          <p:cNvSpPr/>
          <p:nvPr/>
        </p:nvSpPr>
        <p:spPr>
          <a:xfrm>
            <a:off x="4331186" y="1042904"/>
            <a:ext cx="3779972" cy="1750099"/>
          </a:xfrm>
          <a:prstGeom prst="wedgeEllipse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300" b="1" i="1" dirty="0">
                <a:solidFill>
                  <a:srgbClr val="003300"/>
                </a:solidFill>
                <a:effectLst>
                  <a:outerShdw blurRad="38100" dist="38100" dir="2700000" algn="tl">
                    <a:srgbClr val="C0C0C0"/>
                  </a:outerShdw>
                </a:effectLst>
                <a:latin typeface="Arial" pitchFamily="34" charset="0"/>
                <a:cs typeface="Arial" pitchFamily="34" charset="0"/>
              </a:rPr>
              <a:t>EL MEDICO DEBE ESPECIFICAR TIPO, LOCALIZACION Y DEMAS INFORMACION QUE PERMITA CLASIFICAR MEJOR LA CAUSA</a:t>
            </a:r>
            <a:endParaRPr lang="es-CO" sz="1300" i="1" dirty="0">
              <a:latin typeface="Arial" pitchFamily="34" charset="0"/>
              <a:cs typeface="Arial" pitchFamily="34" charset="0"/>
            </a:endParaRPr>
          </a:p>
        </p:txBody>
      </p:sp>
      <p:pic>
        <p:nvPicPr>
          <p:cNvPr id="7" name="Imagen 6">
            <a:extLst>
              <a:ext uri="{FF2B5EF4-FFF2-40B4-BE49-F238E27FC236}">
                <a16:creationId xmlns:a16="http://schemas.microsoft.com/office/drawing/2014/main" id="{099F7DFF-B33A-4A64-9FDE-98179967A5DF}"/>
              </a:ext>
            </a:extLst>
          </p:cNvPr>
          <p:cNvPicPr>
            <a:picLocks noChangeAspect="1"/>
          </p:cNvPicPr>
          <p:nvPr/>
        </p:nvPicPr>
        <p:blipFill>
          <a:blip r:embed="rId3"/>
          <a:stretch>
            <a:fillRect/>
          </a:stretch>
        </p:blipFill>
        <p:spPr>
          <a:xfrm>
            <a:off x="8792464" y="774978"/>
            <a:ext cx="2644570" cy="3001892"/>
          </a:xfrm>
          <a:prstGeom prst="rect">
            <a:avLst/>
          </a:prstGeom>
        </p:spPr>
      </p:pic>
      <p:pic>
        <p:nvPicPr>
          <p:cNvPr id="8" name="Picture 2" descr="Diagnósticos y auditorías de comunicación para empresas e instituciones">
            <a:extLst>
              <a:ext uri="{FF2B5EF4-FFF2-40B4-BE49-F238E27FC236}">
                <a16:creationId xmlns:a16="http://schemas.microsoft.com/office/drawing/2014/main" id="{5F2C849D-91AE-49E5-B55B-8094895CC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2463" y="3776869"/>
            <a:ext cx="2461691" cy="189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0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E710AAE5-DBDA-4E51-B908-A6287C242F8C}"/>
              </a:ext>
            </a:extLst>
          </p:cNvPr>
          <p:cNvSpPr txBox="1">
            <a:spLocks/>
          </p:cNvSpPr>
          <p:nvPr/>
        </p:nvSpPr>
        <p:spPr>
          <a:xfrm>
            <a:off x="786891" y="194527"/>
            <a:ext cx="10618217" cy="595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b="1" dirty="0">
                <a:solidFill>
                  <a:srgbClr val="FF0000"/>
                </a:solidFill>
                <a:latin typeface="Arial Black" panose="020B0A04020102020204" pitchFamily="34" charset="0"/>
                <a:cs typeface="Arial" pitchFamily="34" charset="0"/>
              </a:rPr>
              <a:t>CORRECTO DILIGENCIAMIENTO DE CAUSAS DE MUERTE</a:t>
            </a:r>
          </a:p>
          <a:p>
            <a:endParaRPr lang="es-MX" sz="2600" dirty="0">
              <a:solidFill>
                <a:srgbClr val="006600"/>
              </a:solidFill>
              <a:latin typeface="+mj-lt"/>
              <a:cs typeface="Arial" pitchFamily="34" charset="0"/>
            </a:endParaRPr>
          </a:p>
        </p:txBody>
      </p:sp>
      <p:sp>
        <p:nvSpPr>
          <p:cNvPr id="3" name="CuadroTexto 2">
            <a:extLst>
              <a:ext uri="{FF2B5EF4-FFF2-40B4-BE49-F238E27FC236}">
                <a16:creationId xmlns:a16="http://schemas.microsoft.com/office/drawing/2014/main" id="{82C2FBCD-BB91-4D69-81E8-68CFA08ED50E}"/>
              </a:ext>
            </a:extLst>
          </p:cNvPr>
          <p:cNvSpPr txBox="1"/>
          <p:nvPr/>
        </p:nvSpPr>
        <p:spPr>
          <a:xfrm>
            <a:off x="299787" y="817974"/>
            <a:ext cx="11189848" cy="1477328"/>
          </a:xfrm>
          <a:prstGeom prst="rect">
            <a:avLst/>
          </a:prstGeom>
          <a:noFill/>
        </p:spPr>
        <p:txBody>
          <a:bodyPr wrap="square">
            <a:spAutoFit/>
          </a:bodyPr>
          <a:lstStyle/>
          <a:p>
            <a:pPr algn="just"/>
            <a:r>
              <a:rPr lang="es-CO" sz="1800" b="1" dirty="0">
                <a:latin typeface="Arial" panose="020B0604020202020204" pitchFamily="34" charset="0"/>
                <a:cs typeface="Arial" panose="020B0604020202020204" pitchFamily="34" charset="0"/>
              </a:rPr>
              <a:t>Ejemplo : </a:t>
            </a:r>
            <a:r>
              <a:rPr lang="es-CO" sz="1800" dirty="0">
                <a:latin typeface="Arial" panose="020B0604020202020204" pitchFamily="34" charset="0"/>
                <a:cs typeface="Arial" panose="020B0604020202020204" pitchFamily="34" charset="0"/>
              </a:rPr>
              <a:t>Paciente con enfermedad pulmonar obstructiva crónica que presenta una exacerbación</a:t>
            </a:r>
            <a:r>
              <a:rPr lang="" sz="1800" dirty="0">
                <a:latin typeface="Arial" panose="020B0604020202020204" pitchFamily="34" charset="0"/>
                <a:cs typeface="Arial" panose="020B0604020202020204" pitchFamily="34" charset="0"/>
              </a:rPr>
              <a:t> de 12 años,</a:t>
            </a:r>
            <a:r>
              <a:rPr lang="es-CO" sz="1800" dirty="0">
                <a:latin typeface="Arial" panose="020B0604020202020204" pitchFamily="34" charset="0"/>
                <a:cs typeface="Arial" panose="020B0604020202020204" pitchFamily="34" charset="0"/>
              </a:rPr>
              <a:t> secundaria a un proceso infeccioso pulmonar tipo neumonía adquirida en comunidad</a:t>
            </a:r>
            <a:r>
              <a:rPr lang="" sz="1800" dirty="0">
                <a:latin typeface="Arial" panose="020B0604020202020204" pitchFamily="34" charset="0"/>
                <a:cs typeface="Arial" panose="020B0604020202020204" pitchFamily="34" charset="0"/>
              </a:rPr>
              <a:t> hace 9 días.</a:t>
            </a:r>
            <a:r>
              <a:rPr lang="es-CO" sz="1800" dirty="0">
                <a:latin typeface="Arial" panose="020B0604020202020204" pitchFamily="34" charset="0"/>
                <a:cs typeface="Arial" panose="020B0604020202020204" pitchFamily="34" charset="0"/>
              </a:rPr>
              <a:t> </a:t>
            </a:r>
            <a:r>
              <a:rPr lang="" sz="1800" dirty="0">
                <a:latin typeface="Arial" panose="020B0604020202020204" pitchFamily="34" charset="0"/>
                <a:cs typeface="Arial" panose="020B0604020202020204" pitchFamily="34" charset="0"/>
              </a:rPr>
              <a:t>E</a:t>
            </a:r>
            <a:r>
              <a:rPr lang="es-CO" sz="1800" dirty="0">
                <a:latin typeface="Arial" panose="020B0604020202020204" pitchFamily="34" charset="0"/>
                <a:cs typeface="Arial" panose="020B0604020202020204" pitchFamily="34" charset="0"/>
              </a:rPr>
              <a:t>voluciona con falla ventilatoria y fallece</a:t>
            </a:r>
            <a:r>
              <a:rPr lang="" sz="1800" dirty="0">
                <a:latin typeface="Arial" panose="020B0604020202020204" pitchFamily="34" charset="0"/>
                <a:cs typeface="Arial" panose="020B0604020202020204" pitchFamily="34" charset="0"/>
              </a:rPr>
              <a:t> hace 12 horas</a:t>
            </a:r>
            <a:r>
              <a:rPr lang="es-CO" sz="1800" dirty="0">
                <a:latin typeface="Arial" panose="020B0604020202020204" pitchFamily="34" charset="0"/>
                <a:cs typeface="Arial" panose="020B0604020202020204" pitchFamily="34" charset="0"/>
              </a:rPr>
              <a:t>. La paciente adicionalmente venía</a:t>
            </a:r>
            <a:r>
              <a:rPr lang="" sz="1800" dirty="0">
                <a:latin typeface="Arial" panose="020B0604020202020204" pitchFamily="34" charset="0"/>
                <a:cs typeface="Arial" panose="020B0604020202020204" pitchFamily="34" charset="0"/>
              </a:rPr>
              <a:t> hace 5 años</a:t>
            </a:r>
            <a:r>
              <a:rPr lang="es-CO" sz="1800" dirty="0">
                <a:latin typeface="Arial" panose="020B0604020202020204" pitchFamily="34" charset="0"/>
                <a:cs typeface="Arial" panose="020B0604020202020204" pitchFamily="34" charset="0"/>
              </a:rPr>
              <a:t> siendo tratada por un cáncer de mama y asistía a controles periódicos con la especialidad de cirugía de mama.</a:t>
            </a:r>
            <a:endParaRPr lang="" sz="18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906D0D9-E6AA-4252-81F7-94AB94187868}"/>
              </a:ext>
            </a:extLst>
          </p:cNvPr>
          <p:cNvPicPr>
            <a:picLocks noChangeAspect="1"/>
          </p:cNvPicPr>
          <p:nvPr/>
        </p:nvPicPr>
        <p:blipFill>
          <a:blip r:embed="rId3"/>
          <a:stretch>
            <a:fillRect/>
          </a:stretch>
        </p:blipFill>
        <p:spPr>
          <a:xfrm>
            <a:off x="450824" y="2252442"/>
            <a:ext cx="11337901" cy="4554646"/>
          </a:xfrm>
          <a:prstGeom prst="rect">
            <a:avLst/>
          </a:prstGeom>
        </p:spPr>
      </p:pic>
      <p:sp>
        <p:nvSpPr>
          <p:cNvPr id="5" name="Flecha: a la derecha 4">
            <a:extLst>
              <a:ext uri="{FF2B5EF4-FFF2-40B4-BE49-F238E27FC236}">
                <a16:creationId xmlns:a16="http://schemas.microsoft.com/office/drawing/2014/main" id="{54C22CB3-339E-489B-A5DD-1A872591F868}"/>
              </a:ext>
            </a:extLst>
          </p:cNvPr>
          <p:cNvSpPr/>
          <p:nvPr/>
        </p:nvSpPr>
        <p:spPr>
          <a:xfrm rot="16200000">
            <a:off x="7433518" y="4150422"/>
            <a:ext cx="3379304" cy="75868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b="1" dirty="0">
                <a:latin typeface="Arial" panose="020B0604020202020204" pitchFamily="34" charset="0"/>
                <a:cs typeface="Arial" panose="020B0604020202020204" pitchFamily="34" charset="0"/>
              </a:rPr>
              <a:t>TIEMPO</a:t>
            </a:r>
            <a:endParaRPr lang="es-CO" sz="2000" b="1" dirty="0">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44E5B146-8835-4BAB-8D96-DC1055FB10DE}"/>
              </a:ext>
            </a:extLst>
          </p:cNvPr>
          <p:cNvSpPr/>
          <p:nvPr/>
        </p:nvSpPr>
        <p:spPr>
          <a:xfrm rot="16200000">
            <a:off x="10179328" y="4246955"/>
            <a:ext cx="3379304" cy="758687"/>
          </a:xfrm>
          <a:prstGeom prst="rightArrow">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b="1" dirty="0">
                <a:latin typeface="Arial" panose="020B0604020202020204" pitchFamily="34" charset="0"/>
                <a:cs typeface="Arial" panose="020B0604020202020204" pitchFamily="34" charset="0"/>
              </a:rPr>
              <a:t>SECUENCIA LOGICA</a:t>
            </a:r>
            <a:endParaRPr lang="es-C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33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1AB2E1-3AA4-415C-938F-8EE1A5988B6A}"/>
              </a:ext>
            </a:extLst>
          </p:cNvPr>
          <p:cNvSpPr txBox="1"/>
          <p:nvPr/>
        </p:nvSpPr>
        <p:spPr>
          <a:xfrm>
            <a:off x="219476" y="213633"/>
            <a:ext cx="7176052" cy="2739211"/>
          </a:xfrm>
          <a:prstGeom prst="rect">
            <a:avLst/>
          </a:prstGeom>
          <a:noFill/>
        </p:spPr>
        <p:txBody>
          <a:bodyPr wrap="square">
            <a:spAutoFit/>
          </a:bodyPr>
          <a:lstStyle/>
          <a:p>
            <a:pPr algn="ctr"/>
            <a:r>
              <a:rPr lang="es-ES" sz="2800" b="1" dirty="0">
                <a:solidFill>
                  <a:srgbClr val="FF0000"/>
                </a:solidFill>
                <a:latin typeface="Arial Black" panose="020B0A04020102020204" pitchFamily="34" charset="0"/>
                <a:cs typeface="Arial" panose="020B0604020202020204" pitchFamily="34" charset="0"/>
              </a:rPr>
              <a:t>Circular Ext. 019/07</a:t>
            </a:r>
          </a:p>
          <a:p>
            <a:endParaRPr lang="es-ES" dirty="0">
              <a:solidFill>
                <a:srgbClr val="FF0000"/>
              </a:solidFill>
              <a:latin typeface="Arial Black" panose="020B0A040201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corresponde al último profesional que haya prestado atención en salud al fallecido, expedir el certificado de defunción; en el evento de no encontrarse éste, se deberá acudir al médico que le haya prestado servicios de salud con anterioridad. De no ser posible ubicar un profesional médico para surtir el procedimiento anterior, se aplicará lo dispuesto en el Art. 7 del Decreto. 1171 de 1997”. </a:t>
            </a:r>
          </a:p>
          <a:p>
            <a:pPr algn="just"/>
            <a:endParaRPr lang="es-ES"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12B2B6F-D9CE-4657-B42E-6D73F5373B30}"/>
              </a:ext>
            </a:extLst>
          </p:cNvPr>
          <p:cNvSpPr txBox="1"/>
          <p:nvPr/>
        </p:nvSpPr>
        <p:spPr>
          <a:xfrm>
            <a:off x="219476" y="2989386"/>
            <a:ext cx="11522764" cy="258532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“Cuando la última atención haya sido brindada en una institución prestadora de servicios de salud, ésta deberá garantizar durante las 24 horas del día, el médico responsable de expedir los certificados de defunción”.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Si el paciente fallece durante el traslado a otra IPS, la responsabilidad de expedir el certificado, es de la IPS que está refiriendo al paciente.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Cuando el paciente no tiene diagnóstico clínico y no hay sospecha de muerte violenta, se realizará autopsia clínica en los términos establecidos en los arts. 16 y 17 del Decreto 786 de 1990.</a:t>
            </a:r>
          </a:p>
          <a:p>
            <a:endParaRPr lang="es-CO" dirty="0"/>
          </a:p>
        </p:txBody>
      </p:sp>
      <p:pic>
        <p:nvPicPr>
          <p:cNvPr id="4" name="Imagen 3">
            <a:extLst>
              <a:ext uri="{FF2B5EF4-FFF2-40B4-BE49-F238E27FC236}">
                <a16:creationId xmlns:a16="http://schemas.microsoft.com/office/drawing/2014/main" id="{1B2195D7-3ABF-4D0D-BC91-7373939BBBEB}"/>
              </a:ext>
            </a:extLst>
          </p:cNvPr>
          <p:cNvPicPr>
            <a:picLocks noChangeAspect="1"/>
          </p:cNvPicPr>
          <p:nvPr/>
        </p:nvPicPr>
        <p:blipFill>
          <a:blip r:embed="rId3"/>
          <a:stretch>
            <a:fillRect/>
          </a:stretch>
        </p:blipFill>
        <p:spPr>
          <a:xfrm>
            <a:off x="7638756" y="510545"/>
            <a:ext cx="3657600" cy="2220041"/>
          </a:xfrm>
          <a:prstGeom prst="rect">
            <a:avLst/>
          </a:prstGeom>
        </p:spPr>
      </p:pic>
    </p:spTree>
    <p:extLst>
      <p:ext uri="{BB962C8B-B14F-4D97-AF65-F5344CB8AC3E}">
        <p14:creationId xmlns:p14="http://schemas.microsoft.com/office/powerpoint/2010/main" val="37566136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1520</Words>
  <Application>Microsoft Office PowerPoint</Application>
  <PresentationFormat>Panorámica</PresentationFormat>
  <Paragraphs>116</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Arial</vt:lpstr>
      <vt:lpstr>Arial Black</vt:lpstr>
      <vt:lpstr>Calibri</vt:lpstr>
      <vt:lpstr>Calibri Light</vt:lpstr>
      <vt:lpstr>Ink Free</vt:lpstr>
      <vt:lpstr>Montserrat Black</vt:lpstr>
      <vt:lpstr>Tahoma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Carlos Betancur</dc:creator>
  <cp:lastModifiedBy>carlos alberto betancur guevara</cp:lastModifiedBy>
  <cp:revision>7</cp:revision>
  <dcterms:modified xsi:type="dcterms:W3CDTF">2021-06-29T18:59:11Z</dcterms:modified>
</cp:coreProperties>
</file>