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2" r:id="rId4"/>
    <p:sldId id="263" r:id="rId5"/>
    <p:sldId id="257" r:id="rId6"/>
    <p:sldId id="258" r:id="rId7"/>
    <p:sldId id="260" r:id="rId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hyperlink" Target="FORMATO%20AUTOPSIA%20VERBAL.pdf" TargetMode="External"/><Relationship Id="rId5" Type="http://schemas.openxmlformats.org/officeDocument/2006/relationships/image" Target="../media/image11.png"/><Relationship Id="rId4"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hyperlink" Target="FORMATO%20AUTOPSIA%20VERBAL.pdf" TargetMode="External"/><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183850-8C09-46DC-B41F-EAE2E106CDEA}"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s-CO"/>
        </a:p>
      </dgm:t>
    </dgm:pt>
    <dgm:pt modelId="{60D8CAC5-5EFA-4EE2-977A-AFEC5212361D}">
      <dgm:prSet phldrT="[Texto]" custT="1"/>
      <dgm:spPr>
        <a:scene3d>
          <a:camera prst="orthographicFront">
            <a:rot lat="0" lon="0" rev="0"/>
          </a:camera>
          <a:lightRig rig="glow" dir="t">
            <a:rot lat="0" lon="0" rev="4800000"/>
          </a:lightRig>
        </a:scene3d>
        <a:sp3d prstMaterial="matte">
          <a:bevelT w="127000" h="63500"/>
        </a:sp3d>
      </dgm:spPr>
      <dgm:t>
        <a:bodyPr/>
        <a:lstStyle/>
        <a:p>
          <a:pPr algn="just"/>
          <a:r>
            <a:rPr lang="es-ES" sz="1600" dirty="0">
              <a:latin typeface="Arial" panose="020B0604020202020204" pitchFamily="34" charset="0"/>
              <a:cs typeface="Arial" panose="020B0604020202020204" pitchFamily="34" charset="0"/>
            </a:rPr>
            <a:t>Toda entidad de salud debe responder a la solicitud de certificar una defunción ocurrida fuera de la institución, máxime si es paciente conocido que cuenta con historia clínica en ella y más aún, si la entidad tiene compromiso contractual con un asegurador (EAPB), para la atención de la persona fallecida</a:t>
          </a:r>
          <a:r>
            <a:rPr lang="es-ES" sz="1600" dirty="0"/>
            <a:t>.</a:t>
          </a:r>
          <a:endParaRPr lang="es-CO" sz="1600" dirty="0"/>
        </a:p>
      </dgm:t>
    </dgm:pt>
    <dgm:pt modelId="{2DCF7C9C-443E-4E41-B363-28456F7A743E}" type="parTrans" cxnId="{D429BDE6-105A-4AF2-902F-CBC761534ABA}">
      <dgm:prSet/>
      <dgm:spPr/>
      <dgm:t>
        <a:bodyPr/>
        <a:lstStyle/>
        <a:p>
          <a:endParaRPr lang="es-CO"/>
        </a:p>
      </dgm:t>
    </dgm:pt>
    <dgm:pt modelId="{38B0FE6F-05F5-4566-A745-B0C58C5B8672}" type="sibTrans" cxnId="{D429BDE6-105A-4AF2-902F-CBC761534ABA}">
      <dgm:prSet/>
      <dgm:spPr/>
      <dgm:t>
        <a:bodyPr/>
        <a:lstStyle/>
        <a:p>
          <a:endParaRPr lang="es-CO"/>
        </a:p>
      </dgm:t>
    </dgm:pt>
    <dgm:pt modelId="{EB3C8669-3631-4DD2-AA51-5D3E2EE12430}">
      <dgm:prSet phldrT="[Texto]" custT="1"/>
      <dgm:spPr>
        <a:scene3d>
          <a:camera prst="orthographicFront">
            <a:rot lat="0" lon="0" rev="0"/>
          </a:camera>
          <a:lightRig rig="glow" dir="t">
            <a:rot lat="0" lon="0" rev="4800000"/>
          </a:lightRig>
        </a:scene3d>
        <a:sp3d prstMaterial="matte">
          <a:bevelT w="127000" h="63500"/>
        </a:sp3d>
      </dgm:spPr>
      <dgm:t>
        <a:bodyPr/>
        <a:lstStyle/>
        <a:p>
          <a:pPr marL="0" lvl="0" indent="0" algn="just" defTabSz="711200">
            <a:lnSpc>
              <a:spcPct val="90000"/>
            </a:lnSpc>
            <a:spcBef>
              <a:spcPct val="0"/>
            </a:spcBef>
            <a:spcAft>
              <a:spcPct val="35000"/>
            </a:spcAft>
            <a:buNone/>
          </a:pPr>
          <a:r>
            <a:rPr lang="es-ES" sz="1600" kern="1200" dirty="0">
              <a:latin typeface="Arial" panose="020B0604020202020204" pitchFamily="34" charset="0"/>
              <a:ea typeface="+mn-ea"/>
              <a:cs typeface="Arial" panose="020B0604020202020204" pitchFamily="34" charset="0"/>
            </a:rPr>
            <a:t>Adicionalmente, la obligación de certificar las defunciones dentro de las 48 horas siguientes a la ocurrencia del hecho, está establecido en el artículo 73 del Estatuto de Registro del Estado Civil (Decreto Ley 1260 de 1970), y su incumplimiento es punible; por otra parte, no existe normativa ni directriz alguna que establezca restricciones de tiempo o periodos límites para que un prestador de servicios de salud resuelva la expedición de registros médicos, entre ellos el certificado de defunción, cuando hubiere lugar.</a:t>
          </a:r>
          <a:endParaRPr lang="es-CO" sz="1600" kern="1200" dirty="0">
            <a:latin typeface="Arial" panose="020B0604020202020204" pitchFamily="34" charset="0"/>
            <a:ea typeface="+mn-ea"/>
            <a:cs typeface="Arial" panose="020B0604020202020204" pitchFamily="34" charset="0"/>
          </a:endParaRPr>
        </a:p>
      </dgm:t>
    </dgm:pt>
    <dgm:pt modelId="{DD34BEB9-C6CC-43E0-9028-15914754EC9D}" type="parTrans" cxnId="{CDE29834-FEEE-4F74-BD12-94ED3D70A0A8}">
      <dgm:prSet/>
      <dgm:spPr/>
      <dgm:t>
        <a:bodyPr/>
        <a:lstStyle/>
        <a:p>
          <a:endParaRPr lang="es-CO"/>
        </a:p>
      </dgm:t>
    </dgm:pt>
    <dgm:pt modelId="{813E812B-C140-4C01-937C-C04496903560}" type="sibTrans" cxnId="{CDE29834-FEEE-4F74-BD12-94ED3D70A0A8}">
      <dgm:prSet/>
      <dgm:spPr/>
      <dgm:t>
        <a:bodyPr/>
        <a:lstStyle/>
        <a:p>
          <a:endParaRPr lang="es-CO"/>
        </a:p>
      </dgm:t>
    </dgm:pt>
    <dgm:pt modelId="{6ED0C1A4-5BE1-411C-A5D8-B05E0FF044C5}">
      <dgm:prSet phldrT="[Texto]" custT="1"/>
      <dgm:spPr>
        <a:scene3d>
          <a:camera prst="orthographicFront">
            <a:rot lat="0" lon="0" rev="0"/>
          </a:camera>
          <a:lightRig rig="glow" dir="t">
            <a:rot lat="0" lon="0" rev="4800000"/>
          </a:lightRig>
        </a:scene3d>
        <a:sp3d prstMaterial="matte">
          <a:bevelT w="127000" h="63500"/>
        </a:sp3d>
      </dgm:spPr>
      <dgm:t>
        <a:bodyPr/>
        <a:lstStyle/>
        <a:p>
          <a:pPr algn="just"/>
          <a:r>
            <a:rPr lang="es-ES" sz="1600" dirty="0">
              <a:latin typeface="Arial" panose="020B0604020202020204" pitchFamily="34" charset="0"/>
              <a:cs typeface="Arial" panose="020B0604020202020204" pitchFamily="34" charset="0"/>
            </a:rPr>
            <a:t>Pese a la obligatoriedad legal que impide al médico negarse a certificar una defunción, cuando ocurren muertes de personas en casa y le solicitan a éste, diligenciar el certificado de defunción. El procedimiento correcto en la certificación médica de una defunción comienza con el reconocimiento físico del cadáver, el interrogatorio a la familia o testigos (</a:t>
          </a:r>
          <a:r>
            <a:rPr lang="es-ES" sz="1600" b="1" dirty="0">
              <a:latin typeface="Arial" panose="020B0604020202020204" pitchFamily="34" charset="0"/>
              <a:cs typeface="Arial" panose="020B0604020202020204" pitchFamily="34" charset="0"/>
              <a:hlinkClick xmlns:r="http://schemas.openxmlformats.org/officeDocument/2006/relationships" r:id="rId1" action="ppaction://hlinkfile"/>
            </a:rPr>
            <a:t>autopsia verbal</a:t>
          </a:r>
          <a:r>
            <a:rPr lang="es-ES" sz="1600" dirty="0">
              <a:latin typeface="Arial" panose="020B0604020202020204" pitchFamily="34" charset="0"/>
              <a:cs typeface="Arial" panose="020B0604020202020204" pitchFamily="34" charset="0"/>
            </a:rPr>
            <a:t>), la indagación de su historia clínica (de contar o no con ella) y otras fuentes </a:t>
          </a:r>
          <a:r>
            <a:rPr lang="es-CO" sz="1600" dirty="0">
              <a:latin typeface="Arial" panose="020B0604020202020204" pitchFamily="34" charset="0"/>
              <a:cs typeface="Arial" panose="020B0604020202020204" pitchFamily="34" charset="0"/>
            </a:rPr>
            <a:t>que aporten datos pertinentes (formulas medicas, médicos tradicionales, Entre otros).</a:t>
          </a:r>
        </a:p>
      </dgm:t>
    </dgm:pt>
    <dgm:pt modelId="{FC95E96F-27C6-4CAC-B53A-AFD2B7EDC128}" type="parTrans" cxnId="{FDEC239A-CE1F-4773-A65A-8DF1B090B519}">
      <dgm:prSet/>
      <dgm:spPr/>
      <dgm:t>
        <a:bodyPr/>
        <a:lstStyle/>
        <a:p>
          <a:endParaRPr lang="es-CO"/>
        </a:p>
      </dgm:t>
    </dgm:pt>
    <dgm:pt modelId="{C0D813EA-71D5-4D7E-8B6C-F8F500F8A9CB}" type="sibTrans" cxnId="{FDEC239A-CE1F-4773-A65A-8DF1B090B519}">
      <dgm:prSet/>
      <dgm:spPr/>
      <dgm:t>
        <a:bodyPr/>
        <a:lstStyle/>
        <a:p>
          <a:endParaRPr lang="es-CO"/>
        </a:p>
      </dgm:t>
    </dgm:pt>
    <dgm:pt modelId="{F8A67F99-216D-4F29-97D3-5BB5539A42BF}">
      <dgm:prSet phldrT="[Texto]" custT="1"/>
      <dgm:spPr>
        <a:scene3d>
          <a:camera prst="orthographicFront">
            <a:rot lat="0" lon="0" rev="0"/>
          </a:camera>
          <a:lightRig rig="glow" dir="t">
            <a:rot lat="0" lon="0" rev="4800000"/>
          </a:lightRig>
        </a:scene3d>
        <a:sp3d prstMaterial="matte">
          <a:bevelT w="127000" h="63500"/>
        </a:sp3d>
      </dgm:spPr>
      <dgm:t>
        <a:bodyPr/>
        <a:lstStyle/>
        <a:p>
          <a:pPr algn="just"/>
          <a:r>
            <a:rPr lang="es-ES" sz="1600" dirty="0">
              <a:latin typeface="Arial" panose="020B0604020202020204" pitchFamily="34" charset="0"/>
              <a:cs typeface="Arial" panose="020B0604020202020204" pitchFamily="34" charset="0"/>
            </a:rPr>
            <a:t>Por otra parte, aquellos casos de defunciones ocurridas en domicilio si se sospecha de una muerte por evento de interés en salud pública se procede a diligenciamiento de la ficha de notificación y siguiendo los lineamientos del INS protocolos.</a:t>
          </a:r>
          <a:endParaRPr lang="es-CO" sz="1600" dirty="0">
            <a:latin typeface="Arial" panose="020B0604020202020204" pitchFamily="34" charset="0"/>
            <a:cs typeface="Arial" panose="020B0604020202020204" pitchFamily="34" charset="0"/>
          </a:endParaRPr>
        </a:p>
      </dgm:t>
    </dgm:pt>
    <dgm:pt modelId="{E549D487-1E17-4847-832B-F8ECAD00E860}" type="parTrans" cxnId="{C8BACBDC-7911-4525-A873-86CFA21BD413}">
      <dgm:prSet/>
      <dgm:spPr/>
      <dgm:t>
        <a:bodyPr/>
        <a:lstStyle/>
        <a:p>
          <a:endParaRPr lang="es-CO"/>
        </a:p>
      </dgm:t>
    </dgm:pt>
    <dgm:pt modelId="{4DD17F0F-E2B1-476B-A1CE-4DDBB7073F61}" type="sibTrans" cxnId="{C8BACBDC-7911-4525-A873-86CFA21BD413}">
      <dgm:prSet/>
      <dgm:spPr/>
      <dgm:t>
        <a:bodyPr/>
        <a:lstStyle/>
        <a:p>
          <a:endParaRPr lang="es-CO"/>
        </a:p>
      </dgm:t>
    </dgm:pt>
    <dgm:pt modelId="{1786F274-9E9C-41A1-84D4-52FEB5378D45}" type="pres">
      <dgm:prSet presAssocID="{F3183850-8C09-46DC-B41F-EAE2E106CDEA}" presName="linear" presStyleCnt="0">
        <dgm:presLayoutVars>
          <dgm:dir/>
          <dgm:resizeHandles val="exact"/>
        </dgm:presLayoutVars>
      </dgm:prSet>
      <dgm:spPr/>
    </dgm:pt>
    <dgm:pt modelId="{2F7F010E-08C5-442E-B031-CDBD8AAA616F}" type="pres">
      <dgm:prSet presAssocID="{60D8CAC5-5EFA-4EE2-977A-AFEC5212361D}" presName="comp" presStyleCnt="0"/>
      <dgm:spPr/>
    </dgm:pt>
    <dgm:pt modelId="{1021CD66-A173-4865-8918-56E73A07277E}" type="pres">
      <dgm:prSet presAssocID="{60D8CAC5-5EFA-4EE2-977A-AFEC5212361D}" presName="box" presStyleLbl="node1" presStyleIdx="0" presStyleCnt="4"/>
      <dgm:spPr/>
    </dgm:pt>
    <dgm:pt modelId="{A73AEA0E-55FD-4CCE-8EBB-42B15845BD31}" type="pres">
      <dgm:prSet presAssocID="{60D8CAC5-5EFA-4EE2-977A-AFEC5212361D}" presName="img" presStyleLbl="fgImgPlace1" presStyleIdx="0" presStyleCnt="4" custScaleX="94159" custScaleY="88811"/>
      <dgm:spPr>
        <a:blipFill rotWithShape="1">
          <a:blip xmlns:r="http://schemas.openxmlformats.org/officeDocument/2006/relationships" r:embed="rId2"/>
          <a:srcRect/>
          <a:stretch>
            <a:fillRect t="-28000" b="-28000"/>
          </a:stretch>
        </a:blipFill>
      </dgm:spPr>
    </dgm:pt>
    <dgm:pt modelId="{95289A6B-EFEF-42AF-A68F-F697C22C0410}" type="pres">
      <dgm:prSet presAssocID="{60D8CAC5-5EFA-4EE2-977A-AFEC5212361D}" presName="text" presStyleLbl="node1" presStyleIdx="0" presStyleCnt="4">
        <dgm:presLayoutVars>
          <dgm:bulletEnabled val="1"/>
        </dgm:presLayoutVars>
      </dgm:prSet>
      <dgm:spPr/>
    </dgm:pt>
    <dgm:pt modelId="{D46D7C36-6265-4B2E-A0F8-78AA76001F6C}" type="pres">
      <dgm:prSet presAssocID="{38B0FE6F-05F5-4566-A745-B0C58C5B8672}" presName="spacer" presStyleCnt="0"/>
      <dgm:spPr/>
    </dgm:pt>
    <dgm:pt modelId="{DA40E6EE-B999-473B-981F-C0E3EE6B7C1D}" type="pres">
      <dgm:prSet presAssocID="{EB3C8669-3631-4DD2-AA51-5D3E2EE12430}" presName="comp" presStyleCnt="0"/>
      <dgm:spPr/>
    </dgm:pt>
    <dgm:pt modelId="{9E35D00A-BF15-46C6-842C-E387AEDDC1F9}" type="pres">
      <dgm:prSet presAssocID="{EB3C8669-3631-4DD2-AA51-5D3E2EE12430}" presName="box" presStyleLbl="node1" presStyleIdx="1" presStyleCnt="4"/>
      <dgm:spPr/>
    </dgm:pt>
    <dgm:pt modelId="{C740C96C-B86F-496E-937E-81B6EBEFF260}" type="pres">
      <dgm:prSet presAssocID="{EB3C8669-3631-4DD2-AA51-5D3E2EE12430}" presName="img" presStyleLbl="fgImgPlace1" presStyleIdx="1" presStyleCnt="4"/>
      <dgm:spPr>
        <a:blipFill rotWithShape="1">
          <a:blip xmlns:r="http://schemas.openxmlformats.org/officeDocument/2006/relationships" r:embed="rId3"/>
          <a:srcRect/>
          <a:stretch>
            <a:fillRect t="-11000" b="-11000"/>
          </a:stretch>
        </a:blipFill>
      </dgm:spPr>
    </dgm:pt>
    <dgm:pt modelId="{A5B8366E-C1EC-4CAA-855F-58A97B881A96}" type="pres">
      <dgm:prSet presAssocID="{EB3C8669-3631-4DD2-AA51-5D3E2EE12430}" presName="text" presStyleLbl="node1" presStyleIdx="1" presStyleCnt="4">
        <dgm:presLayoutVars>
          <dgm:bulletEnabled val="1"/>
        </dgm:presLayoutVars>
      </dgm:prSet>
      <dgm:spPr/>
    </dgm:pt>
    <dgm:pt modelId="{D178893A-B078-421A-943F-72102D896A69}" type="pres">
      <dgm:prSet presAssocID="{813E812B-C140-4C01-937C-C04496903560}" presName="spacer" presStyleCnt="0"/>
      <dgm:spPr/>
    </dgm:pt>
    <dgm:pt modelId="{3F32BF72-A296-41B7-9B25-696479BCA847}" type="pres">
      <dgm:prSet presAssocID="{6ED0C1A4-5BE1-411C-A5D8-B05E0FF044C5}" presName="comp" presStyleCnt="0"/>
      <dgm:spPr/>
    </dgm:pt>
    <dgm:pt modelId="{20D0D087-8D2A-42E2-B9F6-C3EA09581616}" type="pres">
      <dgm:prSet presAssocID="{6ED0C1A4-5BE1-411C-A5D8-B05E0FF044C5}" presName="box" presStyleLbl="node1" presStyleIdx="2" presStyleCnt="4"/>
      <dgm:spPr/>
    </dgm:pt>
    <dgm:pt modelId="{469FD871-0A30-4D1C-8584-EAD2F6034293}" type="pres">
      <dgm:prSet presAssocID="{6ED0C1A4-5BE1-411C-A5D8-B05E0FF044C5}" presName="img" presStyleLbl="fgImgPlace1" presStyleIdx="2" presStyleCnt="4"/>
      <dgm:spPr>
        <a:blipFill rotWithShape="1">
          <a:blip xmlns:r="http://schemas.openxmlformats.org/officeDocument/2006/relationships" r:embed="rId4"/>
          <a:srcRect/>
          <a:stretch>
            <a:fillRect t="-9000" b="-9000"/>
          </a:stretch>
        </a:blipFill>
      </dgm:spPr>
    </dgm:pt>
    <dgm:pt modelId="{EE7A823E-A639-483E-B844-EECEC06BFAB1}" type="pres">
      <dgm:prSet presAssocID="{6ED0C1A4-5BE1-411C-A5D8-B05E0FF044C5}" presName="text" presStyleLbl="node1" presStyleIdx="2" presStyleCnt="4">
        <dgm:presLayoutVars>
          <dgm:bulletEnabled val="1"/>
        </dgm:presLayoutVars>
      </dgm:prSet>
      <dgm:spPr/>
    </dgm:pt>
    <dgm:pt modelId="{A1343485-D2D4-443C-B248-7D2BD6C80A41}" type="pres">
      <dgm:prSet presAssocID="{C0D813EA-71D5-4D7E-8B6C-F8F500F8A9CB}" presName="spacer" presStyleCnt="0"/>
      <dgm:spPr/>
    </dgm:pt>
    <dgm:pt modelId="{7D42C7C8-D0C7-4BD9-9016-257145802E4B}" type="pres">
      <dgm:prSet presAssocID="{F8A67F99-216D-4F29-97D3-5BB5539A42BF}" presName="comp" presStyleCnt="0"/>
      <dgm:spPr/>
    </dgm:pt>
    <dgm:pt modelId="{B5D40071-F508-4550-A098-444E45AA30C6}" type="pres">
      <dgm:prSet presAssocID="{F8A67F99-216D-4F29-97D3-5BB5539A42BF}" presName="box" presStyleLbl="node1" presStyleIdx="3" presStyleCnt="4"/>
      <dgm:spPr/>
    </dgm:pt>
    <dgm:pt modelId="{E1AC65A5-737E-4617-BCA9-9D7E4F872F43}" type="pres">
      <dgm:prSet presAssocID="{F8A67F99-216D-4F29-97D3-5BB5539A42BF}" presName="img" presStyleLbl="fgImgPlace1" presStyleIdx="3" presStyleCnt="4"/>
      <dgm:spPr>
        <a:blipFill rotWithShape="1">
          <a:blip xmlns:r="http://schemas.openxmlformats.org/officeDocument/2006/relationships" r:embed="rId5"/>
          <a:srcRect/>
          <a:stretch>
            <a:fillRect l="-12000" r="-12000"/>
          </a:stretch>
        </a:blipFill>
      </dgm:spPr>
    </dgm:pt>
    <dgm:pt modelId="{6AC507A2-A262-4BBE-878D-460C77C0FC6A}" type="pres">
      <dgm:prSet presAssocID="{F8A67F99-216D-4F29-97D3-5BB5539A42BF}" presName="text" presStyleLbl="node1" presStyleIdx="3" presStyleCnt="4">
        <dgm:presLayoutVars>
          <dgm:bulletEnabled val="1"/>
        </dgm:presLayoutVars>
      </dgm:prSet>
      <dgm:spPr/>
    </dgm:pt>
  </dgm:ptLst>
  <dgm:cxnLst>
    <dgm:cxn modelId="{C42F8308-6046-4EC0-8C9C-3DF5C9A38E80}" type="presOf" srcId="{F3183850-8C09-46DC-B41F-EAE2E106CDEA}" destId="{1786F274-9E9C-41A1-84D4-52FEB5378D45}" srcOrd="0" destOrd="0" presId="urn:microsoft.com/office/officeart/2005/8/layout/vList4"/>
    <dgm:cxn modelId="{06891014-6FCB-4708-9DEF-7033C8D7C15A}" type="presOf" srcId="{EB3C8669-3631-4DD2-AA51-5D3E2EE12430}" destId="{9E35D00A-BF15-46C6-842C-E387AEDDC1F9}" srcOrd="0" destOrd="0" presId="urn:microsoft.com/office/officeart/2005/8/layout/vList4"/>
    <dgm:cxn modelId="{CDE29834-FEEE-4F74-BD12-94ED3D70A0A8}" srcId="{F3183850-8C09-46DC-B41F-EAE2E106CDEA}" destId="{EB3C8669-3631-4DD2-AA51-5D3E2EE12430}" srcOrd="1" destOrd="0" parTransId="{DD34BEB9-C6CC-43E0-9028-15914754EC9D}" sibTransId="{813E812B-C140-4C01-937C-C04496903560}"/>
    <dgm:cxn modelId="{7B51A340-6C37-4089-881E-C12A970F2568}" type="presOf" srcId="{F8A67F99-216D-4F29-97D3-5BB5539A42BF}" destId="{6AC507A2-A262-4BBE-878D-460C77C0FC6A}" srcOrd="1" destOrd="0" presId="urn:microsoft.com/office/officeart/2005/8/layout/vList4"/>
    <dgm:cxn modelId="{FA839053-B4ED-482F-B48F-9E35E3C1266B}" type="presOf" srcId="{60D8CAC5-5EFA-4EE2-977A-AFEC5212361D}" destId="{1021CD66-A173-4865-8918-56E73A07277E}" srcOrd="0" destOrd="0" presId="urn:microsoft.com/office/officeart/2005/8/layout/vList4"/>
    <dgm:cxn modelId="{F4C62C7B-E11D-4A38-B338-C1DB8DE64864}" type="presOf" srcId="{60D8CAC5-5EFA-4EE2-977A-AFEC5212361D}" destId="{95289A6B-EFEF-42AF-A68F-F697C22C0410}" srcOrd="1" destOrd="0" presId="urn:microsoft.com/office/officeart/2005/8/layout/vList4"/>
    <dgm:cxn modelId="{4A9D9D96-66E9-4882-90D6-86CE09CED1D7}" type="presOf" srcId="{6ED0C1A4-5BE1-411C-A5D8-B05E0FF044C5}" destId="{20D0D087-8D2A-42E2-B9F6-C3EA09581616}" srcOrd="0" destOrd="0" presId="urn:microsoft.com/office/officeart/2005/8/layout/vList4"/>
    <dgm:cxn modelId="{FDEC239A-CE1F-4773-A65A-8DF1B090B519}" srcId="{F3183850-8C09-46DC-B41F-EAE2E106CDEA}" destId="{6ED0C1A4-5BE1-411C-A5D8-B05E0FF044C5}" srcOrd="2" destOrd="0" parTransId="{FC95E96F-27C6-4CAC-B53A-AFD2B7EDC128}" sibTransId="{C0D813EA-71D5-4D7E-8B6C-F8F500F8A9CB}"/>
    <dgm:cxn modelId="{3D663BB0-BED9-4B38-8384-A4C45CD82DC9}" type="presOf" srcId="{F8A67F99-216D-4F29-97D3-5BB5539A42BF}" destId="{B5D40071-F508-4550-A098-444E45AA30C6}" srcOrd="0" destOrd="0" presId="urn:microsoft.com/office/officeart/2005/8/layout/vList4"/>
    <dgm:cxn modelId="{ADCC19B3-F0A8-4F7C-8FB7-660F94BEC568}" type="presOf" srcId="{6ED0C1A4-5BE1-411C-A5D8-B05E0FF044C5}" destId="{EE7A823E-A639-483E-B844-EECEC06BFAB1}" srcOrd="1" destOrd="0" presId="urn:microsoft.com/office/officeart/2005/8/layout/vList4"/>
    <dgm:cxn modelId="{C8BACBDC-7911-4525-A873-86CFA21BD413}" srcId="{F3183850-8C09-46DC-B41F-EAE2E106CDEA}" destId="{F8A67F99-216D-4F29-97D3-5BB5539A42BF}" srcOrd="3" destOrd="0" parTransId="{E549D487-1E17-4847-832B-F8ECAD00E860}" sibTransId="{4DD17F0F-E2B1-476B-A1CE-4DDBB7073F61}"/>
    <dgm:cxn modelId="{D429BDE6-105A-4AF2-902F-CBC761534ABA}" srcId="{F3183850-8C09-46DC-B41F-EAE2E106CDEA}" destId="{60D8CAC5-5EFA-4EE2-977A-AFEC5212361D}" srcOrd="0" destOrd="0" parTransId="{2DCF7C9C-443E-4E41-B363-28456F7A743E}" sibTransId="{38B0FE6F-05F5-4566-A745-B0C58C5B8672}"/>
    <dgm:cxn modelId="{E86FB3EE-0184-49E2-B027-7CF4DFBA9658}" type="presOf" srcId="{EB3C8669-3631-4DD2-AA51-5D3E2EE12430}" destId="{A5B8366E-C1EC-4CAA-855F-58A97B881A96}" srcOrd="1" destOrd="0" presId="urn:microsoft.com/office/officeart/2005/8/layout/vList4"/>
    <dgm:cxn modelId="{4DD82001-DF60-431B-BC94-1A71D071C5A4}" type="presParOf" srcId="{1786F274-9E9C-41A1-84D4-52FEB5378D45}" destId="{2F7F010E-08C5-442E-B031-CDBD8AAA616F}" srcOrd="0" destOrd="0" presId="urn:microsoft.com/office/officeart/2005/8/layout/vList4"/>
    <dgm:cxn modelId="{69F44B3F-A77F-40DC-A60B-47408D8A7A5B}" type="presParOf" srcId="{2F7F010E-08C5-442E-B031-CDBD8AAA616F}" destId="{1021CD66-A173-4865-8918-56E73A07277E}" srcOrd="0" destOrd="0" presId="urn:microsoft.com/office/officeart/2005/8/layout/vList4"/>
    <dgm:cxn modelId="{AE999C2C-3F23-44F3-AD37-EED2CEBA817D}" type="presParOf" srcId="{2F7F010E-08C5-442E-B031-CDBD8AAA616F}" destId="{A73AEA0E-55FD-4CCE-8EBB-42B15845BD31}" srcOrd="1" destOrd="0" presId="urn:microsoft.com/office/officeart/2005/8/layout/vList4"/>
    <dgm:cxn modelId="{DE9C94B2-8CAE-4A14-B474-86228542014D}" type="presParOf" srcId="{2F7F010E-08C5-442E-B031-CDBD8AAA616F}" destId="{95289A6B-EFEF-42AF-A68F-F697C22C0410}" srcOrd="2" destOrd="0" presId="urn:microsoft.com/office/officeart/2005/8/layout/vList4"/>
    <dgm:cxn modelId="{D2FB642F-66C8-4664-B5EB-DB95946EA838}" type="presParOf" srcId="{1786F274-9E9C-41A1-84D4-52FEB5378D45}" destId="{D46D7C36-6265-4B2E-A0F8-78AA76001F6C}" srcOrd="1" destOrd="0" presId="urn:microsoft.com/office/officeart/2005/8/layout/vList4"/>
    <dgm:cxn modelId="{4097DF8C-7375-4547-910C-096A30154444}" type="presParOf" srcId="{1786F274-9E9C-41A1-84D4-52FEB5378D45}" destId="{DA40E6EE-B999-473B-981F-C0E3EE6B7C1D}" srcOrd="2" destOrd="0" presId="urn:microsoft.com/office/officeart/2005/8/layout/vList4"/>
    <dgm:cxn modelId="{E8167FBF-02CF-4F56-9620-8280E9E1CDD9}" type="presParOf" srcId="{DA40E6EE-B999-473B-981F-C0E3EE6B7C1D}" destId="{9E35D00A-BF15-46C6-842C-E387AEDDC1F9}" srcOrd="0" destOrd="0" presId="urn:microsoft.com/office/officeart/2005/8/layout/vList4"/>
    <dgm:cxn modelId="{A48C7A6F-62DD-4959-9010-1BBB1F0E1FA0}" type="presParOf" srcId="{DA40E6EE-B999-473B-981F-C0E3EE6B7C1D}" destId="{C740C96C-B86F-496E-937E-81B6EBEFF260}" srcOrd="1" destOrd="0" presId="urn:microsoft.com/office/officeart/2005/8/layout/vList4"/>
    <dgm:cxn modelId="{345C8B22-3033-4EC8-A92F-F9D14517591C}" type="presParOf" srcId="{DA40E6EE-B999-473B-981F-C0E3EE6B7C1D}" destId="{A5B8366E-C1EC-4CAA-855F-58A97B881A96}" srcOrd="2" destOrd="0" presId="urn:microsoft.com/office/officeart/2005/8/layout/vList4"/>
    <dgm:cxn modelId="{1F1C9239-7F8D-4D87-9A91-6A4F2368EA06}" type="presParOf" srcId="{1786F274-9E9C-41A1-84D4-52FEB5378D45}" destId="{D178893A-B078-421A-943F-72102D896A69}" srcOrd="3" destOrd="0" presId="urn:microsoft.com/office/officeart/2005/8/layout/vList4"/>
    <dgm:cxn modelId="{A2AD9F5A-2577-4894-9DAD-862193EAB796}" type="presParOf" srcId="{1786F274-9E9C-41A1-84D4-52FEB5378D45}" destId="{3F32BF72-A296-41B7-9B25-696479BCA847}" srcOrd="4" destOrd="0" presId="urn:microsoft.com/office/officeart/2005/8/layout/vList4"/>
    <dgm:cxn modelId="{6136F574-0E6A-47E4-8A1F-164DDC445503}" type="presParOf" srcId="{3F32BF72-A296-41B7-9B25-696479BCA847}" destId="{20D0D087-8D2A-42E2-B9F6-C3EA09581616}" srcOrd="0" destOrd="0" presId="urn:microsoft.com/office/officeart/2005/8/layout/vList4"/>
    <dgm:cxn modelId="{67FC32F4-A537-4BE0-A5D0-38D646788697}" type="presParOf" srcId="{3F32BF72-A296-41B7-9B25-696479BCA847}" destId="{469FD871-0A30-4D1C-8584-EAD2F6034293}" srcOrd="1" destOrd="0" presId="urn:microsoft.com/office/officeart/2005/8/layout/vList4"/>
    <dgm:cxn modelId="{8662F9B8-ABA5-4442-AD6A-0768C9EEDD88}" type="presParOf" srcId="{3F32BF72-A296-41B7-9B25-696479BCA847}" destId="{EE7A823E-A639-483E-B844-EECEC06BFAB1}" srcOrd="2" destOrd="0" presId="urn:microsoft.com/office/officeart/2005/8/layout/vList4"/>
    <dgm:cxn modelId="{498CC58B-CC5C-49C6-940D-D6AF4B7A16BF}" type="presParOf" srcId="{1786F274-9E9C-41A1-84D4-52FEB5378D45}" destId="{A1343485-D2D4-443C-B248-7D2BD6C80A41}" srcOrd="5" destOrd="0" presId="urn:microsoft.com/office/officeart/2005/8/layout/vList4"/>
    <dgm:cxn modelId="{E7873BA8-2896-451F-B7C4-1599D17D6421}" type="presParOf" srcId="{1786F274-9E9C-41A1-84D4-52FEB5378D45}" destId="{7D42C7C8-D0C7-4BD9-9016-257145802E4B}" srcOrd="6" destOrd="0" presId="urn:microsoft.com/office/officeart/2005/8/layout/vList4"/>
    <dgm:cxn modelId="{40F8202B-FDDE-4347-8A19-689F1CBFD5F5}" type="presParOf" srcId="{7D42C7C8-D0C7-4BD9-9016-257145802E4B}" destId="{B5D40071-F508-4550-A098-444E45AA30C6}" srcOrd="0" destOrd="0" presId="urn:microsoft.com/office/officeart/2005/8/layout/vList4"/>
    <dgm:cxn modelId="{EC79A3B9-4D27-42DB-A7C7-9290E554F2A0}" type="presParOf" srcId="{7D42C7C8-D0C7-4BD9-9016-257145802E4B}" destId="{E1AC65A5-737E-4617-BCA9-9D7E4F872F43}" srcOrd="1" destOrd="0" presId="urn:microsoft.com/office/officeart/2005/8/layout/vList4"/>
    <dgm:cxn modelId="{BF4E3BD1-349D-4B73-8F65-FDF9F36BBADD}" type="presParOf" srcId="{7D42C7C8-D0C7-4BD9-9016-257145802E4B}" destId="{6AC507A2-A262-4BBE-878D-460C77C0FC6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1CD66-A173-4865-8918-56E73A07277E}">
      <dsp:nvSpPr>
        <dsp:cNvPr id="0" name=""/>
        <dsp:cNvSpPr/>
      </dsp:nvSpPr>
      <dsp:spPr>
        <a:xfrm>
          <a:off x="0" y="0"/>
          <a:ext cx="11277601" cy="13614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Toda entidad de salud debe responder a la solicitud de certificar una defunción ocurrida fuera de la institución, máxime si es paciente conocido que cuenta con historia clínica en ella y más aún, si la entidad tiene compromiso contractual con un asegurador (EAPB), para la atención de la persona fallecida</a:t>
          </a:r>
          <a:r>
            <a:rPr lang="es-ES" sz="1600" kern="1200" dirty="0"/>
            <a:t>.</a:t>
          </a:r>
          <a:endParaRPr lang="es-CO" sz="1600" kern="1200" dirty="0"/>
        </a:p>
      </dsp:txBody>
      <dsp:txXfrm>
        <a:off x="2391660" y="0"/>
        <a:ext cx="8885940" cy="1361402"/>
      </dsp:txXfrm>
    </dsp:sp>
    <dsp:sp modelId="{A73AEA0E-55FD-4CCE-8EBB-42B15845BD31}">
      <dsp:nvSpPr>
        <dsp:cNvPr id="0" name=""/>
        <dsp:cNvSpPr/>
      </dsp:nvSpPr>
      <dsp:spPr>
        <a:xfrm>
          <a:off x="202012" y="197071"/>
          <a:ext cx="2123775" cy="967259"/>
        </a:xfrm>
        <a:prstGeom prst="roundRect">
          <a:avLst>
            <a:gd name="adj" fmla="val 10000"/>
          </a:avLst>
        </a:prstGeom>
        <a:blipFill rotWithShape="1">
          <a:blip xmlns:r="http://schemas.openxmlformats.org/officeDocument/2006/relationships" r:embed="rId1"/>
          <a:srcRect/>
          <a:stretch>
            <a:fillRect t="-28000" b="-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35D00A-BF15-46C6-842C-E387AEDDC1F9}">
      <dsp:nvSpPr>
        <dsp:cNvPr id="0" name=""/>
        <dsp:cNvSpPr/>
      </dsp:nvSpPr>
      <dsp:spPr>
        <a:xfrm>
          <a:off x="0" y="1497542"/>
          <a:ext cx="11277601" cy="136140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latin typeface="Arial" panose="020B0604020202020204" pitchFamily="34" charset="0"/>
              <a:ea typeface="+mn-ea"/>
              <a:cs typeface="Arial" panose="020B0604020202020204" pitchFamily="34" charset="0"/>
            </a:rPr>
            <a:t>Adicionalmente, la obligación de certificar las defunciones dentro de las 48 horas siguientes a la ocurrencia del hecho, está establecido en el artículo 73 del Estatuto de Registro del Estado Civil (Decreto Ley 1260 de 1970), y su incumplimiento es punible; por otra parte, no existe normativa ni directriz alguna que establezca restricciones de tiempo o periodos límites para que un prestador de servicios de salud resuelva la expedición de registros médicos, entre ellos el certificado de defunción, cuando hubiere lugar.</a:t>
          </a:r>
          <a:endParaRPr lang="es-CO" sz="1600" kern="1200" dirty="0">
            <a:latin typeface="Arial" panose="020B0604020202020204" pitchFamily="34" charset="0"/>
            <a:ea typeface="+mn-ea"/>
            <a:cs typeface="Arial" panose="020B0604020202020204" pitchFamily="34" charset="0"/>
          </a:endParaRPr>
        </a:p>
      </dsp:txBody>
      <dsp:txXfrm>
        <a:off x="2391660" y="1497542"/>
        <a:ext cx="8885940" cy="1361402"/>
      </dsp:txXfrm>
    </dsp:sp>
    <dsp:sp modelId="{C740C96C-B86F-496E-937E-81B6EBEFF260}">
      <dsp:nvSpPr>
        <dsp:cNvPr id="0" name=""/>
        <dsp:cNvSpPr/>
      </dsp:nvSpPr>
      <dsp:spPr>
        <a:xfrm>
          <a:off x="136140" y="1633682"/>
          <a:ext cx="2255520" cy="1089121"/>
        </a:xfrm>
        <a:prstGeom prst="roundRect">
          <a:avLst>
            <a:gd name="adj" fmla="val 10000"/>
          </a:avLst>
        </a:prstGeom>
        <a:blipFill rotWithShape="1">
          <a:blip xmlns:r="http://schemas.openxmlformats.org/officeDocument/2006/relationships" r:embed="rId2"/>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D0D087-8D2A-42E2-B9F6-C3EA09581616}">
      <dsp:nvSpPr>
        <dsp:cNvPr id="0" name=""/>
        <dsp:cNvSpPr/>
      </dsp:nvSpPr>
      <dsp:spPr>
        <a:xfrm>
          <a:off x="0" y="2995084"/>
          <a:ext cx="11277601" cy="136140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Pese a la obligatoriedad legal que impide al médico negarse a certificar una defunción, cuando ocurren muertes de personas en casa y le solicitan a éste, diligenciar el certificado de defunción. El procedimiento correcto en la certificación médica de una defunción comienza con el reconocimiento físico del cadáver, el interrogatorio a la familia o testigos (</a:t>
          </a:r>
          <a:r>
            <a:rPr lang="es-ES" sz="1600" b="1" kern="1200" dirty="0">
              <a:latin typeface="Arial" panose="020B0604020202020204" pitchFamily="34" charset="0"/>
              <a:cs typeface="Arial" panose="020B0604020202020204" pitchFamily="34" charset="0"/>
              <a:hlinkClick xmlns:r="http://schemas.openxmlformats.org/officeDocument/2006/relationships" r:id="rId3" action="ppaction://hlinkfile"/>
            </a:rPr>
            <a:t>autopsia verbal</a:t>
          </a:r>
          <a:r>
            <a:rPr lang="es-ES" sz="1600" kern="1200" dirty="0">
              <a:latin typeface="Arial" panose="020B0604020202020204" pitchFamily="34" charset="0"/>
              <a:cs typeface="Arial" panose="020B0604020202020204" pitchFamily="34" charset="0"/>
            </a:rPr>
            <a:t>), la indagación de su historia clínica (de contar o no con ella) y otras fuentes </a:t>
          </a:r>
          <a:r>
            <a:rPr lang="es-CO" sz="1600" kern="1200" dirty="0">
              <a:latin typeface="Arial" panose="020B0604020202020204" pitchFamily="34" charset="0"/>
              <a:cs typeface="Arial" panose="020B0604020202020204" pitchFamily="34" charset="0"/>
            </a:rPr>
            <a:t>que aporten datos pertinentes (formulas medicas, médicos tradicionales, Entre otros).</a:t>
          </a:r>
        </a:p>
      </dsp:txBody>
      <dsp:txXfrm>
        <a:off x="2391660" y="2995084"/>
        <a:ext cx="8885940" cy="1361402"/>
      </dsp:txXfrm>
    </dsp:sp>
    <dsp:sp modelId="{469FD871-0A30-4D1C-8584-EAD2F6034293}">
      <dsp:nvSpPr>
        <dsp:cNvPr id="0" name=""/>
        <dsp:cNvSpPr/>
      </dsp:nvSpPr>
      <dsp:spPr>
        <a:xfrm>
          <a:off x="136140" y="3131224"/>
          <a:ext cx="2255520" cy="1089121"/>
        </a:xfrm>
        <a:prstGeom prst="roundRect">
          <a:avLst>
            <a:gd name="adj" fmla="val 10000"/>
          </a:avLst>
        </a:prstGeom>
        <a:blipFill rotWithShape="1">
          <a:blip xmlns:r="http://schemas.openxmlformats.org/officeDocument/2006/relationships" r:embed="rId4"/>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D40071-F508-4550-A098-444E45AA30C6}">
      <dsp:nvSpPr>
        <dsp:cNvPr id="0" name=""/>
        <dsp:cNvSpPr/>
      </dsp:nvSpPr>
      <dsp:spPr>
        <a:xfrm>
          <a:off x="0" y="4492626"/>
          <a:ext cx="11277601" cy="136140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Por otra parte, aquellos casos de defunciones ocurridas en domicilio si se sospecha de una muerte por evento de interés en salud pública se procede a diligenciamiento de la ficha de notificación y siguiendo los lineamientos del INS protocolos.</a:t>
          </a:r>
          <a:endParaRPr lang="es-CO" sz="1600" kern="1200" dirty="0">
            <a:latin typeface="Arial" panose="020B0604020202020204" pitchFamily="34" charset="0"/>
            <a:cs typeface="Arial" panose="020B0604020202020204" pitchFamily="34" charset="0"/>
          </a:endParaRPr>
        </a:p>
      </dsp:txBody>
      <dsp:txXfrm>
        <a:off x="2391660" y="4492626"/>
        <a:ext cx="8885940" cy="1361402"/>
      </dsp:txXfrm>
    </dsp:sp>
    <dsp:sp modelId="{E1AC65A5-737E-4617-BCA9-9D7E4F872F43}">
      <dsp:nvSpPr>
        <dsp:cNvPr id="0" name=""/>
        <dsp:cNvSpPr/>
      </dsp:nvSpPr>
      <dsp:spPr>
        <a:xfrm>
          <a:off x="136140" y="4628767"/>
          <a:ext cx="2255520" cy="1089121"/>
        </a:xfrm>
        <a:prstGeom prst="roundRect">
          <a:avLst>
            <a:gd name="adj" fmla="val 10000"/>
          </a:avLst>
        </a:prstGeom>
        <a:blipFill rotWithShape="1">
          <a:blip xmlns:r="http://schemas.openxmlformats.org/officeDocument/2006/relationships" r:embed="rId5"/>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0B0E5A-D057-4DB4-AC60-625A5CBAD8A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C15005E-6B23-4F1F-A4ED-D84EDF481A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2F6F6113-7031-46AC-B44C-13A061D4F28F}"/>
              </a:ext>
            </a:extLst>
          </p:cNvPr>
          <p:cNvSpPr>
            <a:spLocks noGrp="1"/>
          </p:cNvSpPr>
          <p:nvPr>
            <p:ph type="dt" sz="half" idx="10"/>
          </p:nvPr>
        </p:nvSpPr>
        <p:spPr/>
        <p:txBody>
          <a:bodyPr/>
          <a:lstStyle/>
          <a:p>
            <a:fld id="{511ECF61-E2A9-4D99-8244-ED38201B070F}" type="datetimeFigureOut">
              <a:rPr lang="es-CO" smtClean="0"/>
              <a:t>19/04/2021</a:t>
            </a:fld>
            <a:endParaRPr lang="es-CO"/>
          </a:p>
        </p:txBody>
      </p:sp>
      <p:sp>
        <p:nvSpPr>
          <p:cNvPr id="5" name="Marcador de pie de página 4">
            <a:extLst>
              <a:ext uri="{FF2B5EF4-FFF2-40B4-BE49-F238E27FC236}">
                <a16:creationId xmlns:a16="http://schemas.microsoft.com/office/drawing/2014/main" id="{5EAAB615-CBDD-4EBE-90FF-D499D71AC8A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6A2A0D1-B49B-4469-8F2F-42A9E78C02B7}"/>
              </a:ext>
            </a:extLst>
          </p:cNvPr>
          <p:cNvSpPr>
            <a:spLocks noGrp="1"/>
          </p:cNvSpPr>
          <p:nvPr>
            <p:ph type="sldNum" sz="quarter" idx="12"/>
          </p:nvPr>
        </p:nvSpPr>
        <p:spPr/>
        <p:txBody>
          <a:bodyPr/>
          <a:lstStyle/>
          <a:p>
            <a:fld id="{6F5AFEB7-E16C-4A6F-8B85-B2D6F7703209}" type="slidenum">
              <a:rPr lang="es-CO" smtClean="0"/>
              <a:t>‹Nº›</a:t>
            </a:fld>
            <a:endParaRPr lang="es-CO"/>
          </a:p>
        </p:txBody>
      </p:sp>
    </p:spTree>
    <p:extLst>
      <p:ext uri="{BB962C8B-B14F-4D97-AF65-F5344CB8AC3E}">
        <p14:creationId xmlns:p14="http://schemas.microsoft.com/office/powerpoint/2010/main" val="224765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22B24F-F8FC-4271-A2C4-C115FF4DC54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0727E10-C29D-40A7-9BC1-D197EA30E33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F8FBFB8-301D-4E14-9F2B-E2C528460DC0}"/>
              </a:ext>
            </a:extLst>
          </p:cNvPr>
          <p:cNvSpPr>
            <a:spLocks noGrp="1"/>
          </p:cNvSpPr>
          <p:nvPr>
            <p:ph type="dt" sz="half" idx="10"/>
          </p:nvPr>
        </p:nvSpPr>
        <p:spPr/>
        <p:txBody>
          <a:bodyPr/>
          <a:lstStyle/>
          <a:p>
            <a:fld id="{511ECF61-E2A9-4D99-8244-ED38201B070F}" type="datetimeFigureOut">
              <a:rPr lang="es-CO" smtClean="0"/>
              <a:t>19/04/2021</a:t>
            </a:fld>
            <a:endParaRPr lang="es-CO"/>
          </a:p>
        </p:txBody>
      </p:sp>
      <p:sp>
        <p:nvSpPr>
          <p:cNvPr id="5" name="Marcador de pie de página 4">
            <a:extLst>
              <a:ext uri="{FF2B5EF4-FFF2-40B4-BE49-F238E27FC236}">
                <a16:creationId xmlns:a16="http://schemas.microsoft.com/office/drawing/2014/main" id="{A24935EA-6653-4AD2-B395-A7F280FBC73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B467CBB-43DC-4611-8D0C-9A1E1D75C413}"/>
              </a:ext>
            </a:extLst>
          </p:cNvPr>
          <p:cNvSpPr>
            <a:spLocks noGrp="1"/>
          </p:cNvSpPr>
          <p:nvPr>
            <p:ph type="sldNum" sz="quarter" idx="12"/>
          </p:nvPr>
        </p:nvSpPr>
        <p:spPr/>
        <p:txBody>
          <a:bodyPr/>
          <a:lstStyle/>
          <a:p>
            <a:fld id="{6F5AFEB7-E16C-4A6F-8B85-B2D6F7703209}" type="slidenum">
              <a:rPr lang="es-CO" smtClean="0"/>
              <a:t>‹Nº›</a:t>
            </a:fld>
            <a:endParaRPr lang="es-CO"/>
          </a:p>
        </p:txBody>
      </p:sp>
    </p:spTree>
    <p:extLst>
      <p:ext uri="{BB962C8B-B14F-4D97-AF65-F5344CB8AC3E}">
        <p14:creationId xmlns:p14="http://schemas.microsoft.com/office/powerpoint/2010/main" val="2646873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93A2A99-15DC-4EAC-AD77-C363665E6AB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C7F6926-CCB9-4EE9-8715-3939EF26C6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CB8CAB0-FED8-4159-8D45-1290B1181D3C}"/>
              </a:ext>
            </a:extLst>
          </p:cNvPr>
          <p:cNvSpPr>
            <a:spLocks noGrp="1"/>
          </p:cNvSpPr>
          <p:nvPr>
            <p:ph type="dt" sz="half" idx="10"/>
          </p:nvPr>
        </p:nvSpPr>
        <p:spPr/>
        <p:txBody>
          <a:bodyPr/>
          <a:lstStyle/>
          <a:p>
            <a:fld id="{511ECF61-E2A9-4D99-8244-ED38201B070F}" type="datetimeFigureOut">
              <a:rPr lang="es-CO" smtClean="0"/>
              <a:t>19/04/2021</a:t>
            </a:fld>
            <a:endParaRPr lang="es-CO"/>
          </a:p>
        </p:txBody>
      </p:sp>
      <p:sp>
        <p:nvSpPr>
          <p:cNvPr id="5" name="Marcador de pie de página 4">
            <a:extLst>
              <a:ext uri="{FF2B5EF4-FFF2-40B4-BE49-F238E27FC236}">
                <a16:creationId xmlns:a16="http://schemas.microsoft.com/office/drawing/2014/main" id="{53DBEE64-B28C-45D6-B994-C8AA08ADCD8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63CE271-12EE-4124-A9BB-8F721D55C02F}"/>
              </a:ext>
            </a:extLst>
          </p:cNvPr>
          <p:cNvSpPr>
            <a:spLocks noGrp="1"/>
          </p:cNvSpPr>
          <p:nvPr>
            <p:ph type="sldNum" sz="quarter" idx="12"/>
          </p:nvPr>
        </p:nvSpPr>
        <p:spPr/>
        <p:txBody>
          <a:bodyPr/>
          <a:lstStyle/>
          <a:p>
            <a:fld id="{6F5AFEB7-E16C-4A6F-8B85-B2D6F7703209}" type="slidenum">
              <a:rPr lang="es-CO" smtClean="0"/>
              <a:t>‹Nº›</a:t>
            </a:fld>
            <a:endParaRPr lang="es-CO"/>
          </a:p>
        </p:txBody>
      </p:sp>
    </p:spTree>
    <p:extLst>
      <p:ext uri="{BB962C8B-B14F-4D97-AF65-F5344CB8AC3E}">
        <p14:creationId xmlns:p14="http://schemas.microsoft.com/office/powerpoint/2010/main" val="2409474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A8EB39-2ED0-4256-A23A-EA9BE97DD6B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DEEC3B7-6EC9-4FCA-992A-8F355695466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2862A60-A1C6-4981-9583-A1CDADB0B22B}"/>
              </a:ext>
            </a:extLst>
          </p:cNvPr>
          <p:cNvSpPr>
            <a:spLocks noGrp="1"/>
          </p:cNvSpPr>
          <p:nvPr>
            <p:ph type="dt" sz="half" idx="10"/>
          </p:nvPr>
        </p:nvSpPr>
        <p:spPr/>
        <p:txBody>
          <a:bodyPr/>
          <a:lstStyle/>
          <a:p>
            <a:fld id="{511ECF61-E2A9-4D99-8244-ED38201B070F}" type="datetimeFigureOut">
              <a:rPr lang="es-CO" smtClean="0"/>
              <a:t>19/04/2021</a:t>
            </a:fld>
            <a:endParaRPr lang="es-CO"/>
          </a:p>
        </p:txBody>
      </p:sp>
      <p:sp>
        <p:nvSpPr>
          <p:cNvPr id="5" name="Marcador de pie de página 4">
            <a:extLst>
              <a:ext uri="{FF2B5EF4-FFF2-40B4-BE49-F238E27FC236}">
                <a16:creationId xmlns:a16="http://schemas.microsoft.com/office/drawing/2014/main" id="{2711C672-7E6F-4739-8F41-9967CF0E8EA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6C611B8-BB13-4F98-8D3A-F4BD7E443FF6}"/>
              </a:ext>
            </a:extLst>
          </p:cNvPr>
          <p:cNvSpPr>
            <a:spLocks noGrp="1"/>
          </p:cNvSpPr>
          <p:nvPr>
            <p:ph type="sldNum" sz="quarter" idx="12"/>
          </p:nvPr>
        </p:nvSpPr>
        <p:spPr/>
        <p:txBody>
          <a:bodyPr/>
          <a:lstStyle/>
          <a:p>
            <a:fld id="{6F5AFEB7-E16C-4A6F-8B85-B2D6F7703209}" type="slidenum">
              <a:rPr lang="es-CO" smtClean="0"/>
              <a:t>‹Nº›</a:t>
            </a:fld>
            <a:endParaRPr lang="es-CO"/>
          </a:p>
        </p:txBody>
      </p:sp>
    </p:spTree>
    <p:extLst>
      <p:ext uri="{BB962C8B-B14F-4D97-AF65-F5344CB8AC3E}">
        <p14:creationId xmlns:p14="http://schemas.microsoft.com/office/powerpoint/2010/main" val="6800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ADC188-AA97-4E7F-9946-6137D0A4FAD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86C72DE-CFA6-4881-BB97-DF17CDF08E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23DDA84-C797-4A3A-A759-9EBBA278BD0E}"/>
              </a:ext>
            </a:extLst>
          </p:cNvPr>
          <p:cNvSpPr>
            <a:spLocks noGrp="1"/>
          </p:cNvSpPr>
          <p:nvPr>
            <p:ph type="dt" sz="half" idx="10"/>
          </p:nvPr>
        </p:nvSpPr>
        <p:spPr/>
        <p:txBody>
          <a:bodyPr/>
          <a:lstStyle/>
          <a:p>
            <a:fld id="{511ECF61-E2A9-4D99-8244-ED38201B070F}" type="datetimeFigureOut">
              <a:rPr lang="es-CO" smtClean="0"/>
              <a:t>19/04/2021</a:t>
            </a:fld>
            <a:endParaRPr lang="es-CO"/>
          </a:p>
        </p:txBody>
      </p:sp>
      <p:sp>
        <p:nvSpPr>
          <p:cNvPr id="5" name="Marcador de pie de página 4">
            <a:extLst>
              <a:ext uri="{FF2B5EF4-FFF2-40B4-BE49-F238E27FC236}">
                <a16:creationId xmlns:a16="http://schemas.microsoft.com/office/drawing/2014/main" id="{9D1D3CA2-888E-4B0A-B1CC-5C62579687E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4F7249D-2552-44AD-A5A4-6D7FA0AC3A5D}"/>
              </a:ext>
            </a:extLst>
          </p:cNvPr>
          <p:cNvSpPr>
            <a:spLocks noGrp="1"/>
          </p:cNvSpPr>
          <p:nvPr>
            <p:ph type="sldNum" sz="quarter" idx="12"/>
          </p:nvPr>
        </p:nvSpPr>
        <p:spPr/>
        <p:txBody>
          <a:bodyPr/>
          <a:lstStyle/>
          <a:p>
            <a:fld id="{6F5AFEB7-E16C-4A6F-8B85-B2D6F7703209}" type="slidenum">
              <a:rPr lang="es-CO" smtClean="0"/>
              <a:t>‹Nº›</a:t>
            </a:fld>
            <a:endParaRPr lang="es-CO"/>
          </a:p>
        </p:txBody>
      </p:sp>
    </p:spTree>
    <p:extLst>
      <p:ext uri="{BB962C8B-B14F-4D97-AF65-F5344CB8AC3E}">
        <p14:creationId xmlns:p14="http://schemas.microsoft.com/office/powerpoint/2010/main" val="3596077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8EAD98-A91B-4401-AA07-AC7FC29C51D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8E74446-9330-4118-9C25-77C83BB6F8B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1A2F26D8-B4FA-4B2D-A136-B10567C79CC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B9CAF17A-3D7D-4B8C-964B-080303FB1B09}"/>
              </a:ext>
            </a:extLst>
          </p:cNvPr>
          <p:cNvSpPr>
            <a:spLocks noGrp="1"/>
          </p:cNvSpPr>
          <p:nvPr>
            <p:ph type="dt" sz="half" idx="10"/>
          </p:nvPr>
        </p:nvSpPr>
        <p:spPr/>
        <p:txBody>
          <a:bodyPr/>
          <a:lstStyle/>
          <a:p>
            <a:fld id="{511ECF61-E2A9-4D99-8244-ED38201B070F}" type="datetimeFigureOut">
              <a:rPr lang="es-CO" smtClean="0"/>
              <a:t>19/04/2021</a:t>
            </a:fld>
            <a:endParaRPr lang="es-CO"/>
          </a:p>
        </p:txBody>
      </p:sp>
      <p:sp>
        <p:nvSpPr>
          <p:cNvPr id="6" name="Marcador de pie de página 5">
            <a:extLst>
              <a:ext uri="{FF2B5EF4-FFF2-40B4-BE49-F238E27FC236}">
                <a16:creationId xmlns:a16="http://schemas.microsoft.com/office/drawing/2014/main" id="{00E53872-948E-48F8-98A2-AF62C2B9B2D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636A769-443E-4DBB-BF11-29570A06C6F7}"/>
              </a:ext>
            </a:extLst>
          </p:cNvPr>
          <p:cNvSpPr>
            <a:spLocks noGrp="1"/>
          </p:cNvSpPr>
          <p:nvPr>
            <p:ph type="sldNum" sz="quarter" idx="12"/>
          </p:nvPr>
        </p:nvSpPr>
        <p:spPr/>
        <p:txBody>
          <a:bodyPr/>
          <a:lstStyle/>
          <a:p>
            <a:fld id="{6F5AFEB7-E16C-4A6F-8B85-B2D6F7703209}" type="slidenum">
              <a:rPr lang="es-CO" smtClean="0"/>
              <a:t>‹Nº›</a:t>
            </a:fld>
            <a:endParaRPr lang="es-CO"/>
          </a:p>
        </p:txBody>
      </p:sp>
    </p:spTree>
    <p:extLst>
      <p:ext uri="{BB962C8B-B14F-4D97-AF65-F5344CB8AC3E}">
        <p14:creationId xmlns:p14="http://schemas.microsoft.com/office/powerpoint/2010/main" val="2243428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0FAEB8-E4E9-4112-8369-680652797D6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497A198-05D2-4AB6-8661-78DB838F46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C571A1-A2F4-4255-B430-CCF54AA8791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767B2039-2287-4299-8A0B-1D7E25B98F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A58D984-5BBE-4631-8C31-BFD8AFC4E12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934B3F63-C4A1-472F-B0E9-8E122AAA9E98}"/>
              </a:ext>
            </a:extLst>
          </p:cNvPr>
          <p:cNvSpPr>
            <a:spLocks noGrp="1"/>
          </p:cNvSpPr>
          <p:nvPr>
            <p:ph type="dt" sz="half" idx="10"/>
          </p:nvPr>
        </p:nvSpPr>
        <p:spPr/>
        <p:txBody>
          <a:bodyPr/>
          <a:lstStyle/>
          <a:p>
            <a:fld id="{511ECF61-E2A9-4D99-8244-ED38201B070F}" type="datetimeFigureOut">
              <a:rPr lang="es-CO" smtClean="0"/>
              <a:t>19/04/2021</a:t>
            </a:fld>
            <a:endParaRPr lang="es-CO"/>
          </a:p>
        </p:txBody>
      </p:sp>
      <p:sp>
        <p:nvSpPr>
          <p:cNvPr id="8" name="Marcador de pie de página 7">
            <a:extLst>
              <a:ext uri="{FF2B5EF4-FFF2-40B4-BE49-F238E27FC236}">
                <a16:creationId xmlns:a16="http://schemas.microsoft.com/office/drawing/2014/main" id="{16B91D43-35C4-4BF4-90D4-01FFBE0F997C}"/>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D11DC2AF-892A-4DB7-8AD8-759353198A1C}"/>
              </a:ext>
            </a:extLst>
          </p:cNvPr>
          <p:cNvSpPr>
            <a:spLocks noGrp="1"/>
          </p:cNvSpPr>
          <p:nvPr>
            <p:ph type="sldNum" sz="quarter" idx="12"/>
          </p:nvPr>
        </p:nvSpPr>
        <p:spPr/>
        <p:txBody>
          <a:bodyPr/>
          <a:lstStyle/>
          <a:p>
            <a:fld id="{6F5AFEB7-E16C-4A6F-8B85-B2D6F7703209}" type="slidenum">
              <a:rPr lang="es-CO" smtClean="0"/>
              <a:t>‹Nº›</a:t>
            </a:fld>
            <a:endParaRPr lang="es-CO"/>
          </a:p>
        </p:txBody>
      </p:sp>
    </p:spTree>
    <p:extLst>
      <p:ext uri="{BB962C8B-B14F-4D97-AF65-F5344CB8AC3E}">
        <p14:creationId xmlns:p14="http://schemas.microsoft.com/office/powerpoint/2010/main" val="3272649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B6A9CB-EE03-467F-8231-5575A2EBEB3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4970D55A-BA4F-422F-966F-4AA126B443B0}"/>
              </a:ext>
            </a:extLst>
          </p:cNvPr>
          <p:cNvSpPr>
            <a:spLocks noGrp="1"/>
          </p:cNvSpPr>
          <p:nvPr>
            <p:ph type="dt" sz="half" idx="10"/>
          </p:nvPr>
        </p:nvSpPr>
        <p:spPr/>
        <p:txBody>
          <a:bodyPr/>
          <a:lstStyle/>
          <a:p>
            <a:fld id="{511ECF61-E2A9-4D99-8244-ED38201B070F}" type="datetimeFigureOut">
              <a:rPr lang="es-CO" smtClean="0"/>
              <a:t>19/04/2021</a:t>
            </a:fld>
            <a:endParaRPr lang="es-CO"/>
          </a:p>
        </p:txBody>
      </p:sp>
      <p:sp>
        <p:nvSpPr>
          <p:cNvPr id="4" name="Marcador de pie de página 3">
            <a:extLst>
              <a:ext uri="{FF2B5EF4-FFF2-40B4-BE49-F238E27FC236}">
                <a16:creationId xmlns:a16="http://schemas.microsoft.com/office/drawing/2014/main" id="{FBFD5D93-5386-4EFC-A146-729069D5DE4A}"/>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EE462901-4A91-42C4-97C1-F9E6B0A29CAA}"/>
              </a:ext>
            </a:extLst>
          </p:cNvPr>
          <p:cNvSpPr>
            <a:spLocks noGrp="1"/>
          </p:cNvSpPr>
          <p:nvPr>
            <p:ph type="sldNum" sz="quarter" idx="12"/>
          </p:nvPr>
        </p:nvSpPr>
        <p:spPr/>
        <p:txBody>
          <a:bodyPr/>
          <a:lstStyle/>
          <a:p>
            <a:fld id="{6F5AFEB7-E16C-4A6F-8B85-B2D6F7703209}" type="slidenum">
              <a:rPr lang="es-CO" smtClean="0"/>
              <a:t>‹Nº›</a:t>
            </a:fld>
            <a:endParaRPr lang="es-CO"/>
          </a:p>
        </p:txBody>
      </p:sp>
    </p:spTree>
    <p:extLst>
      <p:ext uri="{BB962C8B-B14F-4D97-AF65-F5344CB8AC3E}">
        <p14:creationId xmlns:p14="http://schemas.microsoft.com/office/powerpoint/2010/main" val="965355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C87EF99-6BEA-4E16-8ACA-B9AAFC9D233F}"/>
              </a:ext>
            </a:extLst>
          </p:cNvPr>
          <p:cNvSpPr>
            <a:spLocks noGrp="1"/>
          </p:cNvSpPr>
          <p:nvPr>
            <p:ph type="dt" sz="half" idx="10"/>
          </p:nvPr>
        </p:nvSpPr>
        <p:spPr/>
        <p:txBody>
          <a:bodyPr/>
          <a:lstStyle/>
          <a:p>
            <a:fld id="{511ECF61-E2A9-4D99-8244-ED38201B070F}" type="datetimeFigureOut">
              <a:rPr lang="es-CO" smtClean="0"/>
              <a:t>19/04/2021</a:t>
            </a:fld>
            <a:endParaRPr lang="es-CO"/>
          </a:p>
        </p:txBody>
      </p:sp>
      <p:sp>
        <p:nvSpPr>
          <p:cNvPr id="3" name="Marcador de pie de página 2">
            <a:extLst>
              <a:ext uri="{FF2B5EF4-FFF2-40B4-BE49-F238E27FC236}">
                <a16:creationId xmlns:a16="http://schemas.microsoft.com/office/drawing/2014/main" id="{28344AE9-EA70-4EEE-A38B-706527258EC4}"/>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BF2EA7CB-521E-4651-AEA0-FE793E93BF1B}"/>
              </a:ext>
            </a:extLst>
          </p:cNvPr>
          <p:cNvSpPr>
            <a:spLocks noGrp="1"/>
          </p:cNvSpPr>
          <p:nvPr>
            <p:ph type="sldNum" sz="quarter" idx="12"/>
          </p:nvPr>
        </p:nvSpPr>
        <p:spPr/>
        <p:txBody>
          <a:bodyPr/>
          <a:lstStyle/>
          <a:p>
            <a:fld id="{6F5AFEB7-E16C-4A6F-8B85-B2D6F7703209}" type="slidenum">
              <a:rPr lang="es-CO" smtClean="0"/>
              <a:t>‹Nº›</a:t>
            </a:fld>
            <a:endParaRPr lang="es-CO"/>
          </a:p>
        </p:txBody>
      </p:sp>
    </p:spTree>
    <p:extLst>
      <p:ext uri="{BB962C8B-B14F-4D97-AF65-F5344CB8AC3E}">
        <p14:creationId xmlns:p14="http://schemas.microsoft.com/office/powerpoint/2010/main" val="3394703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6FE49-1DB3-431A-B5EE-091FFBF43D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9271A75-BD48-4F72-9315-22D459E20C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4D843F9-A85E-4AFB-9D6A-611FA88C2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1BF6B1-0ADD-4C98-B080-6267EE8DB740}"/>
              </a:ext>
            </a:extLst>
          </p:cNvPr>
          <p:cNvSpPr>
            <a:spLocks noGrp="1"/>
          </p:cNvSpPr>
          <p:nvPr>
            <p:ph type="dt" sz="half" idx="10"/>
          </p:nvPr>
        </p:nvSpPr>
        <p:spPr/>
        <p:txBody>
          <a:bodyPr/>
          <a:lstStyle/>
          <a:p>
            <a:fld id="{511ECF61-E2A9-4D99-8244-ED38201B070F}" type="datetimeFigureOut">
              <a:rPr lang="es-CO" smtClean="0"/>
              <a:t>19/04/2021</a:t>
            </a:fld>
            <a:endParaRPr lang="es-CO"/>
          </a:p>
        </p:txBody>
      </p:sp>
      <p:sp>
        <p:nvSpPr>
          <p:cNvPr id="6" name="Marcador de pie de página 5">
            <a:extLst>
              <a:ext uri="{FF2B5EF4-FFF2-40B4-BE49-F238E27FC236}">
                <a16:creationId xmlns:a16="http://schemas.microsoft.com/office/drawing/2014/main" id="{4E668A9A-DFB3-44CA-986E-FD8E423F3D4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976B549-8206-4C0D-A44A-3471A4BDB6CA}"/>
              </a:ext>
            </a:extLst>
          </p:cNvPr>
          <p:cNvSpPr>
            <a:spLocks noGrp="1"/>
          </p:cNvSpPr>
          <p:nvPr>
            <p:ph type="sldNum" sz="quarter" idx="12"/>
          </p:nvPr>
        </p:nvSpPr>
        <p:spPr/>
        <p:txBody>
          <a:bodyPr/>
          <a:lstStyle/>
          <a:p>
            <a:fld id="{6F5AFEB7-E16C-4A6F-8B85-B2D6F7703209}" type="slidenum">
              <a:rPr lang="es-CO" smtClean="0"/>
              <a:t>‹Nº›</a:t>
            </a:fld>
            <a:endParaRPr lang="es-CO"/>
          </a:p>
        </p:txBody>
      </p:sp>
    </p:spTree>
    <p:extLst>
      <p:ext uri="{BB962C8B-B14F-4D97-AF65-F5344CB8AC3E}">
        <p14:creationId xmlns:p14="http://schemas.microsoft.com/office/powerpoint/2010/main" val="4220402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B1952D-CF00-4F0C-8E9F-5D0FE3B0C76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8E822856-5D56-471C-A272-3E691DE92B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B439EC64-54A4-498C-8E34-E4E64C06DD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96DE7FF-25B2-4721-845D-C43C0409D13A}"/>
              </a:ext>
            </a:extLst>
          </p:cNvPr>
          <p:cNvSpPr>
            <a:spLocks noGrp="1"/>
          </p:cNvSpPr>
          <p:nvPr>
            <p:ph type="dt" sz="half" idx="10"/>
          </p:nvPr>
        </p:nvSpPr>
        <p:spPr/>
        <p:txBody>
          <a:bodyPr/>
          <a:lstStyle/>
          <a:p>
            <a:fld id="{511ECF61-E2A9-4D99-8244-ED38201B070F}" type="datetimeFigureOut">
              <a:rPr lang="es-CO" smtClean="0"/>
              <a:t>19/04/2021</a:t>
            </a:fld>
            <a:endParaRPr lang="es-CO"/>
          </a:p>
        </p:txBody>
      </p:sp>
      <p:sp>
        <p:nvSpPr>
          <p:cNvPr id="6" name="Marcador de pie de página 5">
            <a:extLst>
              <a:ext uri="{FF2B5EF4-FFF2-40B4-BE49-F238E27FC236}">
                <a16:creationId xmlns:a16="http://schemas.microsoft.com/office/drawing/2014/main" id="{FC37E1C0-4B66-4CC0-9AC4-471288D9077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789DE6B-262F-4CE2-A9C5-D8189AFECB90}"/>
              </a:ext>
            </a:extLst>
          </p:cNvPr>
          <p:cNvSpPr>
            <a:spLocks noGrp="1"/>
          </p:cNvSpPr>
          <p:nvPr>
            <p:ph type="sldNum" sz="quarter" idx="12"/>
          </p:nvPr>
        </p:nvSpPr>
        <p:spPr/>
        <p:txBody>
          <a:bodyPr/>
          <a:lstStyle/>
          <a:p>
            <a:fld id="{6F5AFEB7-E16C-4A6F-8B85-B2D6F7703209}" type="slidenum">
              <a:rPr lang="es-CO" smtClean="0"/>
              <a:t>‹Nº›</a:t>
            </a:fld>
            <a:endParaRPr lang="es-CO"/>
          </a:p>
        </p:txBody>
      </p:sp>
    </p:spTree>
    <p:extLst>
      <p:ext uri="{BB962C8B-B14F-4D97-AF65-F5344CB8AC3E}">
        <p14:creationId xmlns:p14="http://schemas.microsoft.com/office/powerpoint/2010/main" val="111101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DC3F50B-5D00-4F3F-9190-2F1BD57D86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597BDCF-1552-4783-B374-6FD00697F2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E9ACF01-000B-4CE4-A452-697D9C2F5E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ECF61-E2A9-4D99-8244-ED38201B070F}" type="datetimeFigureOut">
              <a:rPr lang="es-CO" smtClean="0"/>
              <a:t>19/04/2021</a:t>
            </a:fld>
            <a:endParaRPr lang="es-CO"/>
          </a:p>
        </p:txBody>
      </p:sp>
      <p:sp>
        <p:nvSpPr>
          <p:cNvPr id="5" name="Marcador de pie de página 4">
            <a:extLst>
              <a:ext uri="{FF2B5EF4-FFF2-40B4-BE49-F238E27FC236}">
                <a16:creationId xmlns:a16="http://schemas.microsoft.com/office/drawing/2014/main" id="{42A99942-9F93-488E-8FBE-43CA524FD6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CDC70B80-70A8-4CB9-B6EE-523566CA6D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5AFEB7-E16C-4A6F-8B85-B2D6F7703209}" type="slidenum">
              <a:rPr lang="es-CO" smtClean="0"/>
              <a:t>‹Nº›</a:t>
            </a:fld>
            <a:endParaRPr lang="es-CO"/>
          </a:p>
        </p:txBody>
      </p:sp>
    </p:spTree>
    <p:extLst>
      <p:ext uri="{BB962C8B-B14F-4D97-AF65-F5344CB8AC3E}">
        <p14:creationId xmlns:p14="http://schemas.microsoft.com/office/powerpoint/2010/main" val="1265779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646A71E-31FD-452C-A98A-A3B72D387BF0}"/>
              </a:ext>
            </a:extLst>
          </p:cNvPr>
          <p:cNvPicPr>
            <a:picLocks noChangeAspect="1"/>
          </p:cNvPicPr>
          <p:nvPr/>
        </p:nvPicPr>
        <p:blipFill rotWithShape="1">
          <a:blip r:embed="rId2"/>
          <a:srcRect l="62024" t="21572" r="13334" b="41584"/>
          <a:stretch/>
        </p:blipFill>
        <p:spPr>
          <a:xfrm>
            <a:off x="3710609" y="4334754"/>
            <a:ext cx="2385391" cy="1519189"/>
          </a:xfrm>
          <a:prstGeom prst="rect">
            <a:avLst/>
          </a:prstGeom>
        </p:spPr>
      </p:pic>
      <p:pic>
        <p:nvPicPr>
          <p:cNvPr id="5" name="Imagen 4">
            <a:extLst>
              <a:ext uri="{FF2B5EF4-FFF2-40B4-BE49-F238E27FC236}">
                <a16:creationId xmlns:a16="http://schemas.microsoft.com/office/drawing/2014/main" id="{35279591-368A-4B14-BD74-38EC3A64D704}"/>
              </a:ext>
            </a:extLst>
          </p:cNvPr>
          <p:cNvPicPr>
            <a:picLocks noChangeAspect="1"/>
          </p:cNvPicPr>
          <p:nvPr/>
        </p:nvPicPr>
        <p:blipFill>
          <a:blip r:embed="rId3"/>
          <a:stretch>
            <a:fillRect/>
          </a:stretch>
        </p:blipFill>
        <p:spPr>
          <a:xfrm>
            <a:off x="580571" y="2173371"/>
            <a:ext cx="1669143" cy="1514475"/>
          </a:xfrm>
          <a:prstGeom prst="rect">
            <a:avLst/>
          </a:prstGeom>
        </p:spPr>
      </p:pic>
      <p:pic>
        <p:nvPicPr>
          <p:cNvPr id="6" name="Imagen 5">
            <a:extLst>
              <a:ext uri="{FF2B5EF4-FFF2-40B4-BE49-F238E27FC236}">
                <a16:creationId xmlns:a16="http://schemas.microsoft.com/office/drawing/2014/main" id="{4251B7DD-8017-4C48-A2E6-86E83E934D80}"/>
              </a:ext>
            </a:extLst>
          </p:cNvPr>
          <p:cNvPicPr>
            <a:picLocks noChangeAspect="1"/>
          </p:cNvPicPr>
          <p:nvPr/>
        </p:nvPicPr>
        <p:blipFill>
          <a:blip r:embed="rId4"/>
          <a:stretch>
            <a:fillRect/>
          </a:stretch>
        </p:blipFill>
        <p:spPr>
          <a:xfrm>
            <a:off x="213185" y="4076108"/>
            <a:ext cx="2403913" cy="2056177"/>
          </a:xfrm>
          <a:prstGeom prst="rect">
            <a:avLst/>
          </a:prstGeom>
        </p:spPr>
      </p:pic>
      <p:sp>
        <p:nvSpPr>
          <p:cNvPr id="9" name="CuadroTexto 8">
            <a:extLst>
              <a:ext uri="{FF2B5EF4-FFF2-40B4-BE49-F238E27FC236}">
                <a16:creationId xmlns:a16="http://schemas.microsoft.com/office/drawing/2014/main" id="{645347E3-033F-497B-8226-33668CFB91D3}"/>
              </a:ext>
            </a:extLst>
          </p:cNvPr>
          <p:cNvSpPr txBox="1"/>
          <p:nvPr/>
        </p:nvSpPr>
        <p:spPr>
          <a:xfrm>
            <a:off x="3114260" y="1823885"/>
            <a:ext cx="7381461" cy="830997"/>
          </a:xfrm>
          <a:prstGeom prst="rect">
            <a:avLst/>
          </a:prstGeom>
          <a:noFill/>
        </p:spPr>
        <p:txBody>
          <a:bodyPr wrap="square" rtlCol="0">
            <a:spAutoFit/>
          </a:bodyPr>
          <a:lstStyle/>
          <a:p>
            <a:pPr algn="ctr"/>
            <a:r>
              <a:rPr lang="es-ES" sz="2400" dirty="0">
                <a:latin typeface="Arial Black" panose="020B0A04020102020204" pitchFamily="34" charset="0"/>
              </a:rPr>
              <a:t>CAPACITACION CERTIFICADOS DE DEFUNCIONES</a:t>
            </a:r>
            <a:endParaRPr lang="es-CO" sz="2400" dirty="0">
              <a:latin typeface="Arial Black" panose="020B0A04020102020204" pitchFamily="34" charset="0"/>
            </a:endParaRPr>
          </a:p>
        </p:txBody>
      </p:sp>
      <p:sp>
        <p:nvSpPr>
          <p:cNvPr id="10" name="CuadroTexto 9">
            <a:extLst>
              <a:ext uri="{FF2B5EF4-FFF2-40B4-BE49-F238E27FC236}">
                <a16:creationId xmlns:a16="http://schemas.microsoft.com/office/drawing/2014/main" id="{32317760-F0B6-4C1D-9F58-02FA8963D85B}"/>
              </a:ext>
            </a:extLst>
          </p:cNvPr>
          <p:cNvSpPr txBox="1"/>
          <p:nvPr/>
        </p:nvSpPr>
        <p:spPr>
          <a:xfrm>
            <a:off x="7189511" y="3687846"/>
            <a:ext cx="4789304" cy="2431435"/>
          </a:xfrm>
          <a:prstGeom prst="rect">
            <a:avLst/>
          </a:prstGeom>
          <a:noFill/>
        </p:spPr>
        <p:txBody>
          <a:bodyPr wrap="square" rtlCol="0">
            <a:spAutoFit/>
          </a:bodyPr>
          <a:lstStyle/>
          <a:p>
            <a:r>
              <a:rPr lang="es-CO" sz="2000" dirty="0">
                <a:latin typeface="Arial Black" panose="020B0A04020102020204" pitchFamily="34" charset="0"/>
              </a:rPr>
              <a:t>Juan José Ospina.</a:t>
            </a:r>
          </a:p>
          <a:p>
            <a:r>
              <a:rPr lang="es-CO" sz="1600" dirty="0">
                <a:latin typeface="Aharoni" panose="02010803020104030203" pitchFamily="2" charset="-79"/>
                <a:cs typeface="Aharoni" panose="02010803020104030203" pitchFamily="2" charset="-79"/>
              </a:rPr>
              <a:t>Medico Especialista y Epidemiólogo.</a:t>
            </a:r>
          </a:p>
          <a:p>
            <a:r>
              <a:rPr lang="es-CO" sz="1600" b="1" dirty="0">
                <a:latin typeface="Aharoni" panose="02010803020104030203" pitchFamily="2" charset="-79"/>
                <a:cs typeface="Aharoni" panose="02010803020104030203" pitchFamily="2" charset="-79"/>
              </a:rPr>
              <a:t>Secretaria de Salud Municipal.</a:t>
            </a:r>
          </a:p>
          <a:p>
            <a:endParaRPr lang="es-CO" sz="1600" b="1" dirty="0">
              <a:latin typeface="Aharoni" panose="02010803020104030203" pitchFamily="2" charset="-79"/>
              <a:cs typeface="Aharoni" panose="02010803020104030203" pitchFamily="2" charset="-79"/>
            </a:endParaRPr>
          </a:p>
          <a:p>
            <a:r>
              <a:rPr lang="es-CO" sz="2000" dirty="0">
                <a:latin typeface="Arial Black" panose="020B0A04020102020204" pitchFamily="34" charset="0"/>
              </a:rPr>
              <a:t>Carlos Alberto Betancur G.</a:t>
            </a:r>
          </a:p>
          <a:p>
            <a:r>
              <a:rPr lang="es-CO" sz="1600" dirty="0">
                <a:latin typeface="Aharoni" panose="02010803020104030203" pitchFamily="2" charset="-79"/>
                <a:cs typeface="Aharoni" panose="02010803020104030203" pitchFamily="2" charset="-79"/>
              </a:rPr>
              <a:t>Profesional Estadísticas Vitales.</a:t>
            </a:r>
          </a:p>
          <a:p>
            <a:r>
              <a:rPr lang="es-CO" sz="1600" b="1" dirty="0">
                <a:latin typeface="Aharoni" panose="02010803020104030203" pitchFamily="2" charset="-79"/>
                <a:cs typeface="Aharoni" panose="02010803020104030203" pitchFamily="2" charset="-79"/>
              </a:rPr>
              <a:t>Secretaria de Salud Municipal.</a:t>
            </a:r>
          </a:p>
          <a:p>
            <a:endParaRPr lang="es-CO" sz="1600" b="1" dirty="0">
              <a:latin typeface="Aharoni" panose="02010803020104030203" pitchFamily="2" charset="-79"/>
              <a:cs typeface="Aharoni" panose="02010803020104030203" pitchFamily="2" charset="-79"/>
            </a:endParaRPr>
          </a:p>
          <a:p>
            <a:endParaRPr lang="es-CO" sz="1600" dirty="0">
              <a:latin typeface="Arial Black" panose="020B0A04020102020204" pitchFamily="34" charset="0"/>
            </a:endParaRPr>
          </a:p>
        </p:txBody>
      </p:sp>
      <p:pic>
        <p:nvPicPr>
          <p:cNvPr id="12" name="Imagen 11">
            <a:extLst>
              <a:ext uri="{FF2B5EF4-FFF2-40B4-BE49-F238E27FC236}">
                <a16:creationId xmlns:a16="http://schemas.microsoft.com/office/drawing/2014/main" id="{0078F074-D1FF-479F-A7AF-ADBBFF9C984A}"/>
              </a:ext>
            </a:extLst>
          </p:cNvPr>
          <p:cNvPicPr>
            <a:picLocks noChangeAspect="1"/>
          </p:cNvPicPr>
          <p:nvPr/>
        </p:nvPicPr>
        <p:blipFill>
          <a:blip r:embed="rId5"/>
          <a:stretch>
            <a:fillRect/>
          </a:stretch>
        </p:blipFill>
        <p:spPr>
          <a:xfrm>
            <a:off x="0" y="50341"/>
            <a:ext cx="12192000" cy="1734768"/>
          </a:xfrm>
          <a:prstGeom prst="rect">
            <a:avLst/>
          </a:prstGeom>
        </p:spPr>
      </p:pic>
    </p:spTree>
    <p:extLst>
      <p:ext uri="{BB962C8B-B14F-4D97-AF65-F5344CB8AC3E}">
        <p14:creationId xmlns:p14="http://schemas.microsoft.com/office/powerpoint/2010/main" val="604620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914ADE5-0167-4DC7-8144-961117059DEE}"/>
              </a:ext>
            </a:extLst>
          </p:cNvPr>
          <p:cNvSpPr txBox="1"/>
          <p:nvPr/>
        </p:nvSpPr>
        <p:spPr>
          <a:xfrm>
            <a:off x="2688609" y="397565"/>
            <a:ext cx="6508400" cy="523220"/>
          </a:xfrm>
          <a:prstGeom prst="rect">
            <a:avLst/>
          </a:prstGeom>
          <a:noFill/>
        </p:spPr>
        <p:txBody>
          <a:bodyPr wrap="square" rtlCol="0">
            <a:spAutoFit/>
          </a:bodyPr>
          <a:lstStyle/>
          <a:p>
            <a:pPr algn="ctr"/>
            <a:r>
              <a:rPr lang="es-ES" sz="2800" dirty="0">
                <a:latin typeface="Arial Black" panose="020B0A04020102020204" pitchFamily="34" charset="0"/>
              </a:rPr>
              <a:t>CASOS CLINICA LOS ROSALES.</a:t>
            </a:r>
            <a:endParaRPr lang="es-CO" sz="2800" dirty="0">
              <a:latin typeface="Arial Black" panose="020B0A04020102020204" pitchFamily="34" charset="0"/>
            </a:endParaRPr>
          </a:p>
        </p:txBody>
      </p:sp>
      <p:sp>
        <p:nvSpPr>
          <p:cNvPr id="5" name="CuadroTexto 4">
            <a:extLst>
              <a:ext uri="{FF2B5EF4-FFF2-40B4-BE49-F238E27FC236}">
                <a16:creationId xmlns:a16="http://schemas.microsoft.com/office/drawing/2014/main" id="{F592C999-755B-4A2E-AF74-1B78469740C1}"/>
              </a:ext>
            </a:extLst>
          </p:cNvPr>
          <p:cNvSpPr txBox="1"/>
          <p:nvPr/>
        </p:nvSpPr>
        <p:spPr>
          <a:xfrm>
            <a:off x="265042" y="1283937"/>
            <a:ext cx="5499653" cy="2339102"/>
          </a:xfrm>
          <a:prstGeom prst="rect">
            <a:avLst/>
          </a:prstGeom>
          <a:noFill/>
        </p:spPr>
        <p:txBody>
          <a:bodyPr wrap="square" rtlCol="0">
            <a:spAutoFit/>
          </a:bodyPr>
          <a:lstStyle/>
          <a:p>
            <a:r>
              <a:rPr lang="es-ES" dirty="0">
                <a:latin typeface="Arial Black" panose="020B0A04020102020204" pitchFamily="34" charset="0"/>
              </a:rPr>
              <a:t>CASO N°1: Karen Daniela </a:t>
            </a:r>
            <a:r>
              <a:rPr lang="es-ES" sz="1600" dirty="0">
                <a:latin typeface="Arial Black" panose="020B0A04020102020204" pitchFamily="34" charset="0"/>
              </a:rPr>
              <a:t>Herrera Largo.</a:t>
            </a:r>
          </a:p>
          <a:p>
            <a:endParaRPr lang="es-ES" sz="1600" dirty="0">
              <a:latin typeface="Arial Black" panose="020B0A04020102020204" pitchFamily="34" charset="0"/>
            </a:endParaRPr>
          </a:p>
          <a:p>
            <a:pPr algn="just"/>
            <a:r>
              <a:rPr lang="es-ES" sz="1600" dirty="0">
                <a:latin typeface="Arial" panose="020B0604020202020204" pitchFamily="34" charset="0"/>
                <a:cs typeface="Arial" panose="020B0604020202020204" pitchFamily="34" charset="0"/>
              </a:rPr>
              <a:t>Paciente de 25 años de edad quien llego a la clínica Rosales. Caminando por sus propios medios, con signos estables, el día 27/09/2020, después de 12 horas de estar en la institución fallece sin una probable causa de muerte. Pero a la familia le toco esperar 3 días para que se le realizara una necropsia, y posterior entrega del certificado de defunción.</a:t>
            </a:r>
            <a:endParaRPr lang="es-CO" sz="14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138FC9BD-D09B-4349-BFC3-667FAAB360EB}"/>
              </a:ext>
            </a:extLst>
          </p:cNvPr>
          <p:cNvSpPr txBox="1"/>
          <p:nvPr/>
        </p:nvSpPr>
        <p:spPr>
          <a:xfrm>
            <a:off x="265041" y="3844334"/>
            <a:ext cx="5499653" cy="3108543"/>
          </a:xfrm>
          <a:prstGeom prst="rect">
            <a:avLst/>
          </a:prstGeom>
          <a:noFill/>
        </p:spPr>
        <p:txBody>
          <a:bodyPr wrap="square" rtlCol="0">
            <a:spAutoFit/>
          </a:bodyPr>
          <a:lstStyle/>
          <a:p>
            <a:r>
              <a:rPr lang="es-ES" dirty="0">
                <a:latin typeface="Arial Black" panose="020B0A04020102020204" pitchFamily="34" charset="0"/>
              </a:rPr>
              <a:t>CASO N°2: Jairo De Jesus Arroyave Colorado</a:t>
            </a:r>
            <a:r>
              <a:rPr lang="es-ES" sz="1600" dirty="0">
                <a:latin typeface="Arial Black" panose="020B0A04020102020204" pitchFamily="34" charset="0"/>
              </a:rPr>
              <a:t>.</a:t>
            </a:r>
          </a:p>
          <a:p>
            <a:endParaRPr lang="es-ES" sz="1600" dirty="0">
              <a:latin typeface="Arial Black" panose="020B0A04020102020204" pitchFamily="34" charset="0"/>
            </a:endParaRPr>
          </a:p>
          <a:p>
            <a:pPr algn="just"/>
            <a:r>
              <a:rPr lang="es-ES" sz="1600" dirty="0">
                <a:latin typeface="Arial" panose="020B0604020202020204" pitchFamily="34" charset="0"/>
                <a:cs typeface="Arial" panose="020B0604020202020204" pitchFamily="34" charset="0"/>
              </a:rPr>
              <a:t>Paciente de 66 años de edad quien llego a la clínica Rosales, para certificación de defunción, y que su deceso se dio en vía publica. Llego a la Clínica en compañía de la Hija, con un reporte de una ambulancia quien había relacionado las comorbilidades del occiso y adicional se cuenta con reporte de CTI, quien descarta posible signos de violencia en el cuerpo del fallecido o muerte violenta. Al igual que el  caso </a:t>
            </a:r>
            <a:r>
              <a:rPr lang="es-ES" sz="1600">
                <a:latin typeface="Arial" panose="020B0604020202020204" pitchFamily="34" charset="0"/>
                <a:cs typeface="Arial" panose="020B0604020202020204" pitchFamily="34" charset="0"/>
              </a:rPr>
              <a:t>N°1, </a:t>
            </a:r>
            <a:r>
              <a:rPr lang="es-ES" sz="1600" dirty="0">
                <a:latin typeface="Arial" panose="020B0604020202020204" pitchFamily="34" charset="0"/>
                <a:cs typeface="Arial" panose="020B0604020202020204" pitchFamily="34" charset="0"/>
              </a:rPr>
              <a:t>pasaron 3 días para su certificación.</a:t>
            </a:r>
            <a:endParaRPr lang="es-CO" sz="14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2BCF5248-3EA9-47A1-A717-160931DEAB49}"/>
              </a:ext>
            </a:extLst>
          </p:cNvPr>
          <p:cNvPicPr>
            <a:picLocks noChangeAspect="1"/>
          </p:cNvPicPr>
          <p:nvPr/>
        </p:nvPicPr>
        <p:blipFill>
          <a:blip r:embed="rId2"/>
          <a:stretch>
            <a:fillRect/>
          </a:stretch>
        </p:blipFill>
        <p:spPr>
          <a:xfrm>
            <a:off x="6149009" y="1802156"/>
            <a:ext cx="5722961" cy="866775"/>
          </a:xfrm>
          <a:prstGeom prst="rect">
            <a:avLst/>
          </a:prstGeom>
          <a:ln w="228600" cap="sq" cmpd="thickThin">
            <a:solidFill>
              <a:srgbClr val="000000"/>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EA5AEC52-2EAF-4CBA-9ADE-86EF890F130C}"/>
              </a:ext>
            </a:extLst>
          </p:cNvPr>
          <p:cNvPicPr>
            <a:picLocks noChangeAspect="1"/>
          </p:cNvPicPr>
          <p:nvPr/>
        </p:nvPicPr>
        <p:blipFill>
          <a:blip r:embed="rId3"/>
          <a:stretch>
            <a:fillRect/>
          </a:stretch>
        </p:blipFill>
        <p:spPr>
          <a:xfrm>
            <a:off x="6096000" y="3233022"/>
            <a:ext cx="5708914" cy="322741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0750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39F14BD-7142-4770-92EC-4B37E182A8D3}"/>
              </a:ext>
            </a:extLst>
          </p:cNvPr>
          <p:cNvSpPr txBox="1"/>
          <p:nvPr/>
        </p:nvSpPr>
        <p:spPr>
          <a:xfrm>
            <a:off x="205409" y="860746"/>
            <a:ext cx="7176052" cy="2739211"/>
          </a:xfrm>
          <a:prstGeom prst="rect">
            <a:avLst/>
          </a:prstGeom>
          <a:noFill/>
        </p:spPr>
        <p:txBody>
          <a:bodyPr wrap="square">
            <a:spAutoFit/>
          </a:bodyPr>
          <a:lstStyle/>
          <a:p>
            <a:pPr algn="ctr"/>
            <a:r>
              <a:rPr lang="es-ES" sz="2800" b="1" dirty="0">
                <a:latin typeface="Arial" panose="020B0604020202020204" pitchFamily="34" charset="0"/>
                <a:cs typeface="Arial" panose="020B0604020202020204" pitchFamily="34" charset="0"/>
              </a:rPr>
              <a:t>Circular Ext. 019/07</a:t>
            </a:r>
          </a:p>
          <a:p>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corresponde al último profesional que haya prestado atención en salud al fallecido, expedir el certificado de defunción; en el evento de no encontrarse éste, se deberá acudir al médico que le haya prestado servicios de salud con anterioridad. De no ser posible ubicar un profesional médico para surtir el procedimiento anterior, se aplicará lo dispuesto en el Art. 7 del Decreto. 1171 de 1997”. </a:t>
            </a:r>
          </a:p>
          <a:p>
            <a:pPr algn="just"/>
            <a:endParaRPr lang="es-ES" dirty="0">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3648547E-07DB-4F0B-BCF6-3B7927AE61B4}"/>
              </a:ext>
            </a:extLst>
          </p:cNvPr>
          <p:cNvPicPr>
            <a:picLocks noChangeAspect="1"/>
          </p:cNvPicPr>
          <p:nvPr/>
        </p:nvPicPr>
        <p:blipFill>
          <a:blip r:embed="rId2"/>
          <a:stretch>
            <a:fillRect/>
          </a:stretch>
        </p:blipFill>
        <p:spPr>
          <a:xfrm>
            <a:off x="7620000" y="860746"/>
            <a:ext cx="4108174" cy="2350967"/>
          </a:xfrm>
          <a:prstGeom prst="rect">
            <a:avLst/>
          </a:prstGeom>
        </p:spPr>
      </p:pic>
      <p:sp>
        <p:nvSpPr>
          <p:cNvPr id="9" name="CuadroTexto 8">
            <a:extLst>
              <a:ext uri="{FF2B5EF4-FFF2-40B4-BE49-F238E27FC236}">
                <a16:creationId xmlns:a16="http://schemas.microsoft.com/office/drawing/2014/main" id="{326EE5D1-9CE7-4032-AE15-E9D2F84A8E1A}"/>
              </a:ext>
            </a:extLst>
          </p:cNvPr>
          <p:cNvSpPr txBox="1"/>
          <p:nvPr/>
        </p:nvSpPr>
        <p:spPr>
          <a:xfrm>
            <a:off x="205410" y="3876956"/>
            <a:ext cx="11522764" cy="2585323"/>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“Cuando la última atención haya sido brindada en una institución prestadora de servicios de salud, ésta deberá garantizar durante las 24 horas del día, el médico responsable de expedir los certificados de defunción”. </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Si el paciente fallece durante el traslado a otra IPS, la responsabilidad de expedir el certificado, es de la IPS que está refiriendo al paciente. </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Cuando el paciente no tiene diagnóstico clínico y no hay sospecha de muerte violenta, se realizará autopsia clínica en los términos establecidos en los arts. 16 y 17 del Decreto 786 de 1990.</a:t>
            </a:r>
          </a:p>
          <a:p>
            <a:endParaRPr lang="es-CO" dirty="0"/>
          </a:p>
        </p:txBody>
      </p:sp>
    </p:spTree>
    <p:extLst>
      <p:ext uri="{BB962C8B-B14F-4D97-AF65-F5344CB8AC3E}">
        <p14:creationId xmlns:p14="http://schemas.microsoft.com/office/powerpoint/2010/main" val="3881492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C588AEA-0ECD-42AD-8046-389E5B424057}"/>
              </a:ext>
            </a:extLst>
          </p:cNvPr>
          <p:cNvSpPr txBox="1"/>
          <p:nvPr/>
        </p:nvSpPr>
        <p:spPr>
          <a:xfrm>
            <a:off x="304799" y="149375"/>
            <a:ext cx="11277600" cy="369332"/>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En conclusión a lo descrito en la circular anteriormente mencionada, se debe tener en cuenta los siguiente:</a:t>
            </a:r>
            <a:endParaRPr lang="es-CO" dirty="0">
              <a:latin typeface="Arial" panose="020B0604020202020204" pitchFamily="34" charset="0"/>
              <a:cs typeface="Arial" panose="020B0604020202020204" pitchFamily="34" charset="0"/>
            </a:endParaRPr>
          </a:p>
        </p:txBody>
      </p:sp>
      <p:graphicFrame>
        <p:nvGraphicFramePr>
          <p:cNvPr id="8" name="Diagrama 7">
            <a:extLst>
              <a:ext uri="{FF2B5EF4-FFF2-40B4-BE49-F238E27FC236}">
                <a16:creationId xmlns:a16="http://schemas.microsoft.com/office/drawing/2014/main" id="{3A18E7C8-0716-4BE6-8F04-D01C2FFE6F81}"/>
              </a:ext>
            </a:extLst>
          </p:cNvPr>
          <p:cNvGraphicFramePr/>
          <p:nvPr>
            <p:extLst>
              <p:ext uri="{D42A27DB-BD31-4B8C-83A1-F6EECF244321}">
                <p14:modId xmlns:p14="http://schemas.microsoft.com/office/powerpoint/2010/main" val="298177750"/>
              </p:ext>
            </p:extLst>
          </p:nvPr>
        </p:nvGraphicFramePr>
        <p:xfrm>
          <a:off x="304799" y="755374"/>
          <a:ext cx="11277601" cy="5857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727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9C4D3D5-C792-4953-A244-AE4E8F8F723A}"/>
              </a:ext>
            </a:extLst>
          </p:cNvPr>
          <p:cNvSpPr txBox="1"/>
          <p:nvPr/>
        </p:nvSpPr>
        <p:spPr>
          <a:xfrm>
            <a:off x="609600" y="1087509"/>
            <a:ext cx="109728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Artículo 2.8.9.6 </a:t>
            </a:r>
            <a:r>
              <a:rPr kumimoji="0" lang="es-E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Casos En Los Que Deben Realizarse Autopsias Medicolegales</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s-CO"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uadroTexto 5">
            <a:extLst>
              <a:ext uri="{FF2B5EF4-FFF2-40B4-BE49-F238E27FC236}">
                <a16:creationId xmlns:a16="http://schemas.microsoft.com/office/drawing/2014/main" id="{D655EFA4-9A9D-4758-B77F-BA9C8858F775}"/>
              </a:ext>
            </a:extLst>
          </p:cNvPr>
          <p:cNvSpPr txBox="1"/>
          <p:nvPr/>
        </p:nvSpPr>
        <p:spPr>
          <a:xfrm>
            <a:off x="543339" y="2544418"/>
            <a:ext cx="11105322" cy="36933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 autopsias médico-legales procederán obligatoriamente en los siguientes casos: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Homicidio o sospecha de homicidio;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Suicidio o sospecha de suicidio;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Cuando se requiera distinguir entre homicidio y suicidio;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a:t>
            </a: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Muerte accidental o sospecha de la misma;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a:t>
            </a: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otras muertes en las cuales no exista claridad sobre su causa, o la autopsia sea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necesaria para coadyuvar a la identificación de un cadáver cuando medie solicitud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autoridad competente. </a:t>
            </a:r>
            <a:endParaRPr kumimoji="0" lang="es-CO"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Imagen 6">
            <a:extLst>
              <a:ext uri="{FF2B5EF4-FFF2-40B4-BE49-F238E27FC236}">
                <a16:creationId xmlns:a16="http://schemas.microsoft.com/office/drawing/2014/main" id="{AE2CFFF6-B013-4346-A22D-E1A3C8E6F840}"/>
              </a:ext>
            </a:extLst>
          </p:cNvPr>
          <p:cNvPicPr>
            <a:picLocks noChangeAspect="1"/>
          </p:cNvPicPr>
          <p:nvPr/>
        </p:nvPicPr>
        <p:blipFill>
          <a:blip r:embed="rId2"/>
          <a:stretch>
            <a:fillRect/>
          </a:stretch>
        </p:blipFill>
        <p:spPr>
          <a:xfrm>
            <a:off x="6891130" y="2925334"/>
            <a:ext cx="4545496" cy="2332548"/>
          </a:xfrm>
          <a:prstGeom prst="rect">
            <a:avLst/>
          </a:prstGeom>
        </p:spPr>
      </p:pic>
      <p:sp>
        <p:nvSpPr>
          <p:cNvPr id="8" name="CuadroTexto 7">
            <a:extLst>
              <a:ext uri="{FF2B5EF4-FFF2-40B4-BE49-F238E27FC236}">
                <a16:creationId xmlns:a16="http://schemas.microsoft.com/office/drawing/2014/main" id="{D4181EBE-E0A5-4934-B8A4-8D4E96740050}"/>
              </a:ext>
            </a:extLst>
          </p:cNvPr>
          <p:cNvSpPr txBox="1"/>
          <p:nvPr/>
        </p:nvSpPr>
        <p:spPr>
          <a:xfrm>
            <a:off x="3246783" y="357809"/>
            <a:ext cx="567193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DECRETO 780 DE 2016</a:t>
            </a:r>
            <a:endParaRPr kumimoji="0" lang="es-CO" sz="3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2675298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F2AAB0E-C7EC-4C73-BE7E-1033DB46CBC1}"/>
              </a:ext>
            </a:extLst>
          </p:cNvPr>
          <p:cNvSpPr txBox="1"/>
          <p:nvPr/>
        </p:nvSpPr>
        <p:spPr>
          <a:xfrm>
            <a:off x="3246783" y="357809"/>
            <a:ext cx="567193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DECRETO 780 DE 2016</a:t>
            </a:r>
            <a:endParaRPr kumimoji="0" lang="es-CO" sz="3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7" name="CuadroTexto 6">
            <a:extLst>
              <a:ext uri="{FF2B5EF4-FFF2-40B4-BE49-F238E27FC236}">
                <a16:creationId xmlns:a16="http://schemas.microsoft.com/office/drawing/2014/main" id="{C1318382-5D32-4B11-9A37-E98FCDAD8E20}"/>
              </a:ext>
            </a:extLst>
          </p:cNvPr>
          <p:cNvSpPr txBox="1"/>
          <p:nvPr/>
        </p:nvSpPr>
        <p:spPr>
          <a:xfrm>
            <a:off x="225286" y="2050579"/>
            <a:ext cx="8507896" cy="427809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Son objetivos de las autopsias clínicas los siguientes: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Establecer las causas de la muerte, así como la existencia de patologías asociadas y otras particularidades del individuo y de su medio ambiente;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Aportar la información necesaria para diligenciar el certificado de defunción;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Confirmar o descartar la existencia de una entidad patológica específica,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Determinar la evolución de las patologías encontradas y las modificaciones debidas al tratamiento en orden a establecer la causa directa de la muerte y sus antecedentes;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Efectuar la correlación entre los hallazgos de la autopsia y el contenido de la historia clínica correspondiente, cuando sea del caso;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 </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Practicar viscerotomías para recolectar órganos u obtener muestras de componentes anatómicos o líquidos orgánicos para fines de docencia o investigación. </a:t>
            </a:r>
            <a:endParaRPr kumimoji="0" lang="es-CO"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CuadroTexto 8">
            <a:extLst>
              <a:ext uri="{FF2B5EF4-FFF2-40B4-BE49-F238E27FC236}">
                <a16:creationId xmlns:a16="http://schemas.microsoft.com/office/drawing/2014/main" id="{1D95FAD3-A1DE-4E59-B18C-5CC12A03DEF9}"/>
              </a:ext>
            </a:extLst>
          </p:cNvPr>
          <p:cNvSpPr txBox="1"/>
          <p:nvPr/>
        </p:nvSpPr>
        <p:spPr>
          <a:xfrm>
            <a:off x="636104" y="942584"/>
            <a:ext cx="107210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Artículo 2.8.9.15 </a:t>
            </a:r>
            <a:r>
              <a:rPr kumimoji="0" lang="es-E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Objetivos de las autopsias clínicas</a:t>
            </a:r>
            <a:endParaRPr kumimoji="0" lang="es-CO"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Imagen 10">
            <a:extLst>
              <a:ext uri="{FF2B5EF4-FFF2-40B4-BE49-F238E27FC236}">
                <a16:creationId xmlns:a16="http://schemas.microsoft.com/office/drawing/2014/main" id="{BD28A748-C567-461C-BFD5-4BB54DAA241C}"/>
              </a:ext>
            </a:extLst>
          </p:cNvPr>
          <p:cNvPicPr>
            <a:picLocks noChangeAspect="1"/>
          </p:cNvPicPr>
          <p:nvPr/>
        </p:nvPicPr>
        <p:blipFill>
          <a:blip r:embed="rId2"/>
          <a:stretch>
            <a:fillRect/>
          </a:stretch>
        </p:blipFill>
        <p:spPr>
          <a:xfrm>
            <a:off x="8435127" y="1792403"/>
            <a:ext cx="3346056" cy="4123013"/>
          </a:xfrm>
          <a:prstGeom prst="rect">
            <a:avLst/>
          </a:prstGeom>
        </p:spPr>
      </p:pic>
    </p:spTree>
    <p:extLst>
      <p:ext uri="{BB962C8B-B14F-4D97-AF65-F5344CB8AC3E}">
        <p14:creationId xmlns:p14="http://schemas.microsoft.com/office/powerpoint/2010/main" val="1287119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6EADC1D-07F5-499B-A3F9-BD9051FC60F9}"/>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7755749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TotalTime>
  <Words>942</Words>
  <Application>Microsoft Office PowerPoint</Application>
  <PresentationFormat>Panorámica</PresentationFormat>
  <Paragraphs>58</Paragraphs>
  <Slides>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Aharoni</vt:lpstr>
      <vt:lpstr>Arial</vt:lpstr>
      <vt:lpstr>Arial Black</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carlos alberto betancur guevara</cp:lastModifiedBy>
  <cp:revision>41</cp:revision>
  <dcterms:created xsi:type="dcterms:W3CDTF">2020-11-17T15:28:36Z</dcterms:created>
  <dcterms:modified xsi:type="dcterms:W3CDTF">2021-04-19T23:28:07Z</dcterms:modified>
</cp:coreProperties>
</file>