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12192000"/>
  <p:notesSz cx="6858000" cy="9144000"/>
  <p:embeddedFontLst>
    <p:embeddedFont>
      <p:font typeface="Arial Narrow"/>
      <p:regular r:id="rId17"/>
      <p:bold r:id="rId18"/>
      <p:italic r:id="rId19"/>
      <p:boldItalic r:id="rId20"/>
    </p:embeddedFont>
    <p:embeddedFont>
      <p:font typeface="Helvetica Neue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hzQkgYaDb+3oJVKXJB+IZz+Y2b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75B7547-4D76-425A-B165-A96BBA85A440}">
  <a:tblStyle styleId="{775B7547-4D76-425A-B165-A96BBA85A44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boldItalic.fntdata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ArialNarrow-regular.fntdata"/><Relationship Id="rId16" Type="http://schemas.openxmlformats.org/officeDocument/2006/relationships/slide" Target="slides/slide10.xml"/><Relationship Id="rId19" Type="http://schemas.openxmlformats.org/officeDocument/2006/relationships/font" Target="fonts/ArialNarrow-italic.fntdata"/><Relationship Id="rId18" Type="http://schemas.openxmlformats.org/officeDocument/2006/relationships/font" Target="fonts/ArialNarrow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0cd692cc9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c0cd692cc9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1.jpg"/><Relationship Id="rId5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1.jpg"/><Relationship Id="rId5" Type="http://schemas.openxmlformats.org/officeDocument/2006/relationships/image" Target="../media/image7.jpg"/><Relationship Id="rId6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/>
          <p:nvPr/>
        </p:nvSpPr>
        <p:spPr>
          <a:xfrm>
            <a:off x="3853543" y="4219303"/>
            <a:ext cx="5852160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CO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CO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Grupo de Epidemiologia y Gestión de Conocimiento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/>
        </p:nvSpPr>
        <p:spPr>
          <a:xfrm>
            <a:off x="168442" y="927768"/>
            <a:ext cx="11606463" cy="43227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57"/>
              <a:buFont typeface="Calibri"/>
              <a:buNone/>
            </a:pPr>
            <a:r>
              <a:rPr b="0" i="0" lang="es-CO" sz="5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COVE MUNICIPAL</a:t>
            </a:r>
            <a:endParaRPr b="0" i="0" sz="5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57"/>
              <a:buFont typeface="Calibri"/>
              <a:buNone/>
            </a:pPr>
            <a:r>
              <a:t/>
            </a:r>
            <a:endParaRPr b="0" i="0" sz="5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57"/>
              <a:buFont typeface="Calibri"/>
              <a:buNone/>
            </a:pPr>
            <a:r>
              <a:rPr b="0" i="0" lang="es-CO" sz="5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Municipio de Pereira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57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57"/>
              <a:buFont typeface="Calibri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57"/>
              <a:buFont typeface="Calibri"/>
              <a:buNone/>
            </a:pPr>
            <a:r>
              <a:rPr b="0" i="0" lang="es-CO" sz="3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JUAN JOSÉ OSPINA RAMÍREZ . MD. </a:t>
            </a:r>
            <a:r>
              <a:rPr lang="es-CO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Epi. </a:t>
            </a:r>
            <a:r>
              <a:rPr b="0" i="0" lang="es-CO" sz="3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MSc. </a:t>
            </a:r>
            <a:r>
              <a:rPr lang="es-CO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Ger</a:t>
            </a:r>
            <a:r>
              <a:rPr b="0" i="0" lang="es-CO" sz="3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 PhD(c)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57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57"/>
              <a:buFont typeface="Calibri"/>
              <a:buNone/>
            </a:pPr>
            <a:r>
              <a:t/>
            </a:r>
            <a:endParaRPr sz="20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57"/>
              <a:buFont typeface="Calibri"/>
              <a:buNone/>
            </a:pPr>
            <a:r>
              <a:rPr lang="es-CO" sz="2000"/>
              <a:t>Área</a:t>
            </a:r>
            <a:r>
              <a:rPr b="0" i="0" lang="es-CO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s-CO" sz="2000"/>
              <a:t>Epidemiología</a:t>
            </a:r>
            <a:r>
              <a:rPr b="0" i="0" lang="es-CO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Gestión del Conocimiento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57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57"/>
              <a:buFont typeface="Calibri"/>
              <a:buNone/>
            </a:pPr>
            <a:r>
              <a:rPr b="0" i="0" lang="es-CO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Secretaria de Salud Pública y Seguridad Social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O">
                <a:latin typeface="Arial Narrow"/>
                <a:ea typeface="Arial Narrow"/>
                <a:cs typeface="Arial Narrow"/>
                <a:sym typeface="Arial Narrow"/>
              </a:rPr>
              <a:t>Situación</a:t>
            </a:r>
            <a:r>
              <a:rPr lang="es-CO">
                <a:latin typeface="Arial Narrow"/>
                <a:ea typeface="Arial Narrow"/>
                <a:cs typeface="Arial Narrow"/>
                <a:sym typeface="Arial Narrow"/>
              </a:rPr>
              <a:t> COVID-19 Pereira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338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147975"/>
            <a:ext cx="12192000" cy="371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c0cd692cc9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90" y="128272"/>
            <a:ext cx="12095750" cy="6081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c0cd692cc9_0_11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c0cd692cc9_0_11"/>
          <p:cNvSpPr txBox="1"/>
          <p:nvPr/>
        </p:nvSpPr>
        <p:spPr>
          <a:xfrm>
            <a:off x="1923047" y="121698"/>
            <a:ext cx="80412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i="0" lang="es-CO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Curva </a:t>
            </a:r>
            <a:r>
              <a:rPr b="1" lang="es-CO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Epidémica</a:t>
            </a:r>
            <a:r>
              <a:rPr b="1" i="0" lang="es-CO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Pereira Covid 19</a:t>
            </a:r>
            <a:endParaRPr/>
          </a:p>
        </p:txBody>
      </p:sp>
      <p:cxnSp>
        <p:nvCxnSpPr>
          <p:cNvPr id="111" name="Google Shape;111;gc0cd692cc9_0_11"/>
          <p:cNvCxnSpPr/>
          <p:nvPr/>
        </p:nvCxnSpPr>
        <p:spPr>
          <a:xfrm flipH="1" rot="-5400000">
            <a:off x="1723264" y="4030225"/>
            <a:ext cx="1203600" cy="1150200"/>
          </a:xfrm>
          <a:prstGeom prst="bentConnector3">
            <a:avLst>
              <a:gd fmla="val 3917" name="adj1"/>
            </a:avLst>
          </a:prstGeom>
          <a:noFill/>
          <a:ln cap="flat" cmpd="sng" w="38100">
            <a:solidFill>
              <a:srgbClr val="2E75B5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2" name="Google Shape;112;gc0cd692cc9_0_11"/>
          <p:cNvSpPr txBox="1"/>
          <p:nvPr/>
        </p:nvSpPr>
        <p:spPr>
          <a:xfrm>
            <a:off x="855824" y="4022661"/>
            <a:ext cx="1379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Primer caso identificado</a:t>
            </a:r>
            <a:endParaRPr/>
          </a:p>
        </p:txBody>
      </p:sp>
      <p:cxnSp>
        <p:nvCxnSpPr>
          <p:cNvPr id="113" name="Google Shape;113;gc0cd692cc9_0_11"/>
          <p:cNvCxnSpPr/>
          <p:nvPr/>
        </p:nvCxnSpPr>
        <p:spPr>
          <a:xfrm flipH="1" rot="-5400000">
            <a:off x="1889182" y="4046282"/>
            <a:ext cx="1761900" cy="707700"/>
          </a:xfrm>
          <a:prstGeom prst="bentConnector3">
            <a:avLst>
              <a:gd fmla="val 1506" name="adj1"/>
            </a:avLst>
          </a:prstGeom>
          <a:noFill/>
          <a:ln cap="flat" cmpd="sng" w="38100">
            <a:solidFill>
              <a:srgbClr val="92D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4" name="Google Shape;114;gc0cd692cc9_0_11"/>
          <p:cNvSpPr txBox="1"/>
          <p:nvPr/>
        </p:nvSpPr>
        <p:spPr>
          <a:xfrm>
            <a:off x="1390998" y="3234876"/>
            <a:ext cx="1379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Transmisión</a:t>
            </a:r>
            <a:r>
              <a:rPr b="0" i="0" lang="es-C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Local</a:t>
            </a:r>
            <a:endParaRPr/>
          </a:p>
        </p:txBody>
      </p:sp>
      <p:cxnSp>
        <p:nvCxnSpPr>
          <p:cNvPr id="115" name="Google Shape;115;gc0cd692cc9_0_11"/>
          <p:cNvCxnSpPr/>
          <p:nvPr/>
        </p:nvCxnSpPr>
        <p:spPr>
          <a:xfrm flipH="1" rot="-5400000">
            <a:off x="2954284" y="2952585"/>
            <a:ext cx="1761900" cy="707700"/>
          </a:xfrm>
          <a:prstGeom prst="bentConnector3">
            <a:avLst>
              <a:gd fmla="val 1506" name="adj1"/>
            </a:avLst>
          </a:prstGeom>
          <a:noFill/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6" name="Google Shape;116;gc0cd692cc9_0_11"/>
          <p:cNvSpPr txBox="1"/>
          <p:nvPr/>
        </p:nvSpPr>
        <p:spPr>
          <a:xfrm>
            <a:off x="4436689" y="5994235"/>
            <a:ext cx="1580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Apertura Cuarentena parcial</a:t>
            </a:r>
            <a:endParaRPr/>
          </a:p>
        </p:txBody>
      </p:sp>
      <p:cxnSp>
        <p:nvCxnSpPr>
          <p:cNvPr id="117" name="Google Shape;117;gc0cd692cc9_0_11"/>
          <p:cNvCxnSpPr/>
          <p:nvPr/>
        </p:nvCxnSpPr>
        <p:spPr>
          <a:xfrm rot="-5400000">
            <a:off x="5471654" y="5511346"/>
            <a:ext cx="850500" cy="564000"/>
          </a:xfrm>
          <a:prstGeom prst="bentConnector3">
            <a:avLst>
              <a:gd fmla="val -1117" name="adj1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8" name="Google Shape;118;gc0cd692cc9_0_11"/>
          <p:cNvSpPr txBox="1"/>
          <p:nvPr/>
        </p:nvSpPr>
        <p:spPr>
          <a:xfrm>
            <a:off x="2329114" y="2066948"/>
            <a:ext cx="1379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Brote Clinica Rosales</a:t>
            </a:r>
            <a:endParaRPr/>
          </a:p>
        </p:txBody>
      </p:sp>
      <p:cxnSp>
        <p:nvCxnSpPr>
          <p:cNvPr id="119" name="Google Shape;119;gc0cd692cc9_0_11"/>
          <p:cNvCxnSpPr/>
          <p:nvPr/>
        </p:nvCxnSpPr>
        <p:spPr>
          <a:xfrm flipH="1" rot="-5400000">
            <a:off x="6308563" y="3668795"/>
            <a:ext cx="1761900" cy="707700"/>
          </a:xfrm>
          <a:prstGeom prst="bentConnector3">
            <a:avLst>
              <a:gd fmla="val 1506" name="adj1"/>
            </a:avLst>
          </a:prstGeom>
          <a:noFill/>
          <a:ln cap="flat" cmpd="sng" w="38100">
            <a:solidFill>
              <a:srgbClr val="00B0F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0" name="Google Shape;120;gc0cd692cc9_0_11"/>
          <p:cNvSpPr txBox="1"/>
          <p:nvPr/>
        </p:nvSpPr>
        <p:spPr>
          <a:xfrm>
            <a:off x="5621648" y="2991880"/>
            <a:ext cx="1379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Brote HUSJ</a:t>
            </a:r>
            <a:endParaRPr/>
          </a:p>
        </p:txBody>
      </p:sp>
      <p:cxnSp>
        <p:nvCxnSpPr>
          <p:cNvPr id="121" name="Google Shape;121;gc0cd692cc9_0_11"/>
          <p:cNvCxnSpPr/>
          <p:nvPr/>
        </p:nvCxnSpPr>
        <p:spPr>
          <a:xfrm flipH="1" rot="-5400000">
            <a:off x="7989009" y="3013922"/>
            <a:ext cx="1137600" cy="686100"/>
          </a:xfrm>
          <a:prstGeom prst="bentConnector3">
            <a:avLst>
              <a:gd fmla="val -1393" name="adj1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2" name="Google Shape;122;gc0cd692cc9_0_11"/>
          <p:cNvSpPr txBox="1"/>
          <p:nvPr/>
        </p:nvSpPr>
        <p:spPr>
          <a:xfrm>
            <a:off x="6953695" y="2605122"/>
            <a:ext cx="1379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Brote UPPV</a:t>
            </a:r>
            <a:endParaRPr/>
          </a:p>
        </p:txBody>
      </p:sp>
      <p:cxnSp>
        <p:nvCxnSpPr>
          <p:cNvPr id="123" name="Google Shape;123;gc0cd692cc9_0_11"/>
          <p:cNvCxnSpPr/>
          <p:nvPr/>
        </p:nvCxnSpPr>
        <p:spPr>
          <a:xfrm>
            <a:off x="8350475" y="1677719"/>
            <a:ext cx="686100" cy="338100"/>
          </a:xfrm>
          <a:prstGeom prst="bentConnector3">
            <a:avLst>
              <a:gd fmla="val 50006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4" name="Google Shape;124;gc0cd692cc9_0_11"/>
          <p:cNvSpPr txBox="1"/>
          <p:nvPr/>
        </p:nvSpPr>
        <p:spPr>
          <a:xfrm>
            <a:off x="7105108" y="1455662"/>
            <a:ext cx="1379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Brote Carcel La 40</a:t>
            </a:r>
            <a:endParaRPr/>
          </a:p>
        </p:txBody>
      </p:sp>
      <p:cxnSp>
        <p:nvCxnSpPr>
          <p:cNvPr id="125" name="Google Shape;125;gc0cd692cc9_0_11"/>
          <p:cNvCxnSpPr/>
          <p:nvPr/>
        </p:nvCxnSpPr>
        <p:spPr>
          <a:xfrm rot="-5400000">
            <a:off x="7704692" y="6032101"/>
            <a:ext cx="1313100" cy="21900"/>
          </a:xfrm>
          <a:prstGeom prst="bentConnector3">
            <a:avLst>
              <a:gd fmla="val 49997" name="adj1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6" name="Google Shape;126;gc0cd692cc9_0_11"/>
          <p:cNvSpPr txBox="1"/>
          <p:nvPr/>
        </p:nvSpPr>
        <p:spPr>
          <a:xfrm>
            <a:off x="7402287" y="6484157"/>
            <a:ext cx="1086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Apertura Restaurantes</a:t>
            </a:r>
            <a:endParaRPr/>
          </a:p>
        </p:txBody>
      </p:sp>
      <p:cxnSp>
        <p:nvCxnSpPr>
          <p:cNvPr id="127" name="Google Shape;127;gc0cd692cc9_0_11"/>
          <p:cNvCxnSpPr/>
          <p:nvPr/>
        </p:nvCxnSpPr>
        <p:spPr>
          <a:xfrm rot="-5400000">
            <a:off x="9567101" y="5942250"/>
            <a:ext cx="1257600" cy="53700"/>
          </a:xfrm>
          <a:prstGeom prst="bentConnector3">
            <a:avLst>
              <a:gd fmla="val 245" name="adj1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8" name="Google Shape;128;gc0cd692cc9_0_11"/>
          <p:cNvSpPr txBox="1"/>
          <p:nvPr/>
        </p:nvSpPr>
        <p:spPr>
          <a:xfrm>
            <a:off x="8715153" y="6290118"/>
            <a:ext cx="1559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Apertura Gimnasios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Centros Religiosos</a:t>
            </a:r>
            <a:endParaRPr/>
          </a:p>
        </p:txBody>
      </p:sp>
      <p:cxnSp>
        <p:nvCxnSpPr>
          <p:cNvPr id="129" name="Google Shape;129;gc0cd692cc9_0_11"/>
          <p:cNvCxnSpPr/>
          <p:nvPr/>
        </p:nvCxnSpPr>
        <p:spPr>
          <a:xfrm flipH="1" rot="-5400000">
            <a:off x="9516556" y="1755888"/>
            <a:ext cx="741000" cy="404100"/>
          </a:xfrm>
          <a:prstGeom prst="bentConnector3">
            <a:avLst>
              <a:gd fmla="val 50008" name="adj1"/>
            </a:avLst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0" name="Google Shape;130;gc0cd692cc9_0_11"/>
          <p:cNvSpPr txBox="1"/>
          <p:nvPr/>
        </p:nvSpPr>
        <p:spPr>
          <a:xfrm>
            <a:off x="8816839" y="1061263"/>
            <a:ext cx="1379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Brote Oncologos</a:t>
            </a:r>
            <a:endParaRPr/>
          </a:p>
        </p:txBody>
      </p:sp>
      <p:cxnSp>
        <p:nvCxnSpPr>
          <p:cNvPr id="131" name="Google Shape;131;gc0cd692cc9_0_11"/>
          <p:cNvCxnSpPr/>
          <p:nvPr/>
        </p:nvCxnSpPr>
        <p:spPr>
          <a:xfrm>
            <a:off x="9375043" y="843729"/>
            <a:ext cx="847800" cy="4308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2" name="Google Shape;132;gc0cd692cc9_0_11"/>
          <p:cNvSpPr txBox="1"/>
          <p:nvPr/>
        </p:nvSpPr>
        <p:spPr>
          <a:xfrm>
            <a:off x="8081589" y="547913"/>
            <a:ext cx="1637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Conglomerados Hnas Caridad</a:t>
            </a:r>
            <a:endParaRPr/>
          </a:p>
        </p:txBody>
      </p:sp>
      <p:cxnSp>
        <p:nvCxnSpPr>
          <p:cNvPr id="133" name="Google Shape;133;gc0cd692cc9_0_11"/>
          <p:cNvCxnSpPr>
            <a:stCxn id="134" idx="2"/>
          </p:cNvCxnSpPr>
          <p:nvPr/>
        </p:nvCxnSpPr>
        <p:spPr>
          <a:xfrm flipH="1" rot="-5400000">
            <a:off x="11197849" y="1384727"/>
            <a:ext cx="488100" cy="440700"/>
          </a:xfrm>
          <a:prstGeom prst="bentConnector3">
            <a:avLst>
              <a:gd fmla="val 49985" name="adj1"/>
            </a:avLst>
          </a:prstGeom>
          <a:noFill/>
          <a:ln cap="flat" cmpd="sng" w="38100">
            <a:solidFill>
              <a:srgbClr val="00FDF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4" name="Google Shape;134;gc0cd692cc9_0_11"/>
          <p:cNvSpPr txBox="1"/>
          <p:nvPr/>
        </p:nvSpPr>
        <p:spPr>
          <a:xfrm>
            <a:off x="10402699" y="622427"/>
            <a:ext cx="16377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Conglomerados Empresas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Centro de Adulto</a:t>
            </a:r>
            <a:endParaRPr/>
          </a:p>
        </p:txBody>
      </p:sp>
      <p:sp>
        <p:nvSpPr>
          <p:cNvPr id="135" name="Google Shape;135;gc0cd692cc9_0_11"/>
          <p:cNvSpPr/>
          <p:nvPr/>
        </p:nvSpPr>
        <p:spPr>
          <a:xfrm rot="5400000">
            <a:off x="11057931" y="1457988"/>
            <a:ext cx="520200" cy="10851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57150">
            <a:solidFill>
              <a:srgbClr val="F4B0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Google Shape;136;gc0cd692cc9_0_11"/>
          <p:cNvCxnSpPr/>
          <p:nvPr/>
        </p:nvCxnSpPr>
        <p:spPr>
          <a:xfrm rot="-5400000">
            <a:off x="5504050" y="5783652"/>
            <a:ext cx="1374000" cy="531300"/>
          </a:xfrm>
          <a:prstGeom prst="bentConnector3">
            <a:avLst>
              <a:gd fmla="val 959" name="adj1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7" name="Google Shape;137;gc0cd692cc9_0_11"/>
          <p:cNvSpPr txBox="1"/>
          <p:nvPr/>
        </p:nvSpPr>
        <p:spPr>
          <a:xfrm>
            <a:off x="4792201" y="6436786"/>
            <a:ext cx="1580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Retiro de Pico y cedula</a:t>
            </a:r>
            <a:endParaRPr/>
          </a:p>
        </p:txBody>
      </p:sp>
      <p:cxnSp>
        <p:nvCxnSpPr>
          <p:cNvPr id="138" name="Google Shape;138;gc0cd692cc9_0_11"/>
          <p:cNvCxnSpPr/>
          <p:nvPr/>
        </p:nvCxnSpPr>
        <p:spPr>
          <a:xfrm rot="-5400000">
            <a:off x="7207730" y="5623998"/>
            <a:ext cx="629700" cy="146400"/>
          </a:xfrm>
          <a:prstGeom prst="bentConnector3">
            <a:avLst>
              <a:gd fmla="val 2223" name="adj1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9" name="Google Shape;139;gc0cd692cc9_0_11"/>
          <p:cNvSpPr txBox="1"/>
          <p:nvPr/>
        </p:nvSpPr>
        <p:spPr>
          <a:xfrm>
            <a:off x="6806450" y="5767500"/>
            <a:ext cx="850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 1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 IVA</a:t>
            </a:r>
            <a:endParaRPr/>
          </a:p>
        </p:txBody>
      </p:sp>
      <p:cxnSp>
        <p:nvCxnSpPr>
          <p:cNvPr id="140" name="Google Shape;140;gc0cd692cc9_0_11"/>
          <p:cNvCxnSpPr/>
          <p:nvPr/>
        </p:nvCxnSpPr>
        <p:spPr>
          <a:xfrm rot="-5400000">
            <a:off x="7614545" y="5631500"/>
            <a:ext cx="954300" cy="416400"/>
          </a:xfrm>
          <a:prstGeom prst="bentConnector3">
            <a:avLst>
              <a:gd fmla="val 2097" name="adj1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1" name="Google Shape;141;gc0cd692cc9_0_11"/>
          <p:cNvSpPr txBox="1"/>
          <p:nvPr/>
        </p:nvSpPr>
        <p:spPr>
          <a:xfrm>
            <a:off x="7218784" y="6167012"/>
            <a:ext cx="7476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 2 Sin IVA</a:t>
            </a:r>
            <a:endParaRPr/>
          </a:p>
        </p:txBody>
      </p:sp>
      <p:cxnSp>
        <p:nvCxnSpPr>
          <p:cNvPr id="142" name="Google Shape;142;gc0cd692cc9_0_11"/>
          <p:cNvCxnSpPr/>
          <p:nvPr/>
        </p:nvCxnSpPr>
        <p:spPr>
          <a:xfrm rot="-5400000">
            <a:off x="8853434" y="5596778"/>
            <a:ext cx="437100" cy="600"/>
          </a:xfrm>
          <a:prstGeom prst="bentConnector3">
            <a:avLst>
              <a:gd fmla="val 50008" name="adj1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3" name="Google Shape;143;gc0cd692cc9_0_11"/>
          <p:cNvSpPr txBox="1"/>
          <p:nvPr/>
        </p:nvSpPr>
        <p:spPr>
          <a:xfrm>
            <a:off x="8314411" y="5728116"/>
            <a:ext cx="1580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Declaratoria Alta Afectación</a:t>
            </a:r>
            <a:endParaRPr/>
          </a:p>
        </p:txBody>
      </p:sp>
      <p:sp>
        <p:nvSpPr>
          <p:cNvPr id="144" name="Google Shape;144;gc0cd692cc9_0_11"/>
          <p:cNvSpPr/>
          <p:nvPr/>
        </p:nvSpPr>
        <p:spPr>
          <a:xfrm>
            <a:off x="3073695" y="5619090"/>
            <a:ext cx="2769600" cy="2028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Cuarentena Obligatoria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838200" y="365125"/>
            <a:ext cx="4696968" cy="281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555"/>
              <a:buNone/>
            </a:pPr>
            <a:r>
              <a:rPr lang="es-CO" sz="3600">
                <a:latin typeface="Arial"/>
                <a:ea typeface="Arial"/>
                <a:cs typeface="Arial"/>
                <a:sym typeface="Arial"/>
              </a:rPr>
              <a:t>PRUEBAS 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1032320"/>
            <a:ext cx="12192000" cy="4859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6"/>
          <p:cNvSpPr txBox="1"/>
          <p:nvPr>
            <p:ph type="title"/>
          </p:nvPr>
        </p:nvSpPr>
        <p:spPr>
          <a:xfrm>
            <a:off x="496824" y="1467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CO">
                <a:latin typeface="Arial"/>
                <a:ea typeface="Arial"/>
                <a:cs typeface="Arial"/>
                <a:sym typeface="Arial"/>
              </a:rPr>
              <a:t>MORTALIDAD</a:t>
            </a:r>
            <a:endParaRPr/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72350"/>
            <a:ext cx="12192000" cy="4905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/>
          <p:nvPr/>
        </p:nvSpPr>
        <p:spPr>
          <a:xfrm>
            <a:off x="4049725" y="624570"/>
            <a:ext cx="3450300" cy="2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4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corte 243 casos requiriendo hospitalización, de las cuales 156 en sala general y 87 en UCI. </a:t>
            </a:r>
            <a:endParaRPr b="0" i="0" sz="1400" u="none" cap="none" strike="noStrike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049726" cy="347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0850" y="0"/>
            <a:ext cx="4495273" cy="359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1375" y="3429000"/>
            <a:ext cx="4405898" cy="324592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 txBox="1"/>
          <p:nvPr/>
        </p:nvSpPr>
        <p:spPr>
          <a:xfrm>
            <a:off x="6887425" y="3470200"/>
            <a:ext cx="50964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En cuanto a los resultados en cada caso, en su estado actual, al momento se encuentran de los 29065 casos reportados como positivos, </a:t>
            </a:r>
            <a:r>
              <a:rPr lang="es-CO"/>
              <a:t>ningún</a:t>
            </a:r>
            <a:r>
              <a:rPr lang="es-CO"/>
              <a:t> caso </a:t>
            </a:r>
            <a:r>
              <a:rPr lang="es-CO"/>
              <a:t>está</a:t>
            </a:r>
            <a:r>
              <a:rPr lang="es-CO"/>
              <a:t> hospitalizado, sin embargo desde el inicio de la epidemia en el municipio se han registrado 1047 hospitalizaciones, para una tasas general del 3.6%. 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En cuanto a la recuperación de los casos, 23791 casos se encuentran ya como recuperados, para una tasa de recuperación de </a:t>
            </a:r>
            <a:r>
              <a:rPr b="1" i="1" lang="es-CO"/>
              <a:t>97%.</a:t>
            </a:r>
            <a:r>
              <a:rPr lang="es-CO"/>
              <a:t> 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La letalidad general para el evento al momento para el municipio es de 2.5%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s-CO" sz="4000">
                <a:latin typeface="Arial Narrow"/>
                <a:ea typeface="Arial Narrow"/>
                <a:cs typeface="Arial Narrow"/>
                <a:sym typeface="Arial Narrow"/>
              </a:rPr>
              <a:t>SITUACIÓN</a:t>
            </a:r>
            <a:r>
              <a:rPr b="1" lang="es-CO" sz="4000">
                <a:latin typeface="Arial Narrow"/>
                <a:ea typeface="Arial Narrow"/>
                <a:cs typeface="Arial Narrow"/>
                <a:sym typeface="Arial Narrow"/>
              </a:rPr>
              <a:t> CONGLOMERADOS</a:t>
            </a:r>
            <a:endParaRPr/>
          </a:p>
        </p:txBody>
      </p:sp>
      <p:graphicFrame>
        <p:nvGraphicFramePr>
          <p:cNvPr id="173" name="Google Shape;173;p3"/>
          <p:cNvGraphicFramePr/>
          <p:nvPr/>
        </p:nvGraphicFramePr>
        <p:xfrm>
          <a:off x="959701" y="1690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{775B7547-4D76-425A-B165-A96BBA85A440}</a:tableStyleId>
              </a:tblPr>
              <a:tblGrid>
                <a:gridCol w="2350675"/>
                <a:gridCol w="839775"/>
                <a:gridCol w="3290875"/>
                <a:gridCol w="917575"/>
                <a:gridCol w="1483050"/>
                <a:gridCol w="1200550"/>
              </a:tblGrid>
              <a:tr h="450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200" u="none" cap="none" strike="noStrike"/>
                        <a:t> </a:t>
                      </a:r>
                      <a:endParaRPr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1" lang="es-CO" sz="1200" u="none" cap="none" strike="noStrike"/>
                        <a:t>Clúster (N)</a:t>
                      </a:r>
                      <a:endParaRPr b="1" i="1"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1" lang="es-CO" sz="1200" u="none" cap="none" strike="noStrike"/>
                        <a:t>Clase </a:t>
                      </a:r>
                      <a:endParaRPr b="1" i="1"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1" lang="es-CO" sz="1200" u="none" cap="none" strike="noStrike"/>
                        <a:t>ACTIVOS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1" lang="es-CO" sz="1200" u="none" cap="none" strike="noStrike"/>
                        <a:t>(%)</a:t>
                      </a:r>
                      <a:endParaRPr b="1" i="1"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1" lang="es-CO" sz="1200" u="none" cap="none" strike="noStrike"/>
                        <a:t>Casos (N)</a:t>
                      </a:r>
                      <a:endParaRPr b="1" i="1"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1" lang="es-CO" sz="1200" u="none" cap="none" strike="noStrike"/>
                        <a:t>LETALIDAD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1" lang="es-CO" sz="1200" u="none" cap="none" strike="noStrike"/>
                        <a:t>(%)</a:t>
                      </a:r>
                      <a:endParaRPr b="1" i="1"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47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s-CO" sz="1200" u="none" cap="none" strike="noStrike"/>
                        <a:t>Centros de protección</a:t>
                      </a:r>
                      <a:endParaRPr b="1"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s-CO" sz="1200" u="none" cap="none" strike="noStrike"/>
                        <a:t>17</a:t>
                      </a:r>
                      <a:endParaRPr b="1"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s-CO" sz="1200" u="none" cap="none" strike="noStrike"/>
                        <a:t>Centro de bienestar adultomayor</a:t>
                      </a:r>
                      <a:endParaRPr b="1"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200" u="none" cap="none" strike="noStrike"/>
                        <a:t>23%</a:t>
                      </a:r>
                      <a:endParaRPr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200" u="none" cap="none" strike="noStrike"/>
                        <a:t>128</a:t>
                      </a:r>
                      <a:endParaRPr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200" u="none" cap="none" strike="noStrike"/>
                        <a:t>3,13</a:t>
                      </a:r>
                      <a:endParaRPr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2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s-CO" sz="1200" u="none" cap="none" strike="noStrike"/>
                        <a:t>Instituto Colombiano de Bienestar Familiar</a:t>
                      </a:r>
                      <a:endParaRPr b="1"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200" u="none" cap="none" strike="noStrike"/>
                        <a:t>11%</a:t>
                      </a:r>
                      <a:endParaRPr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200" u="none" cap="none" strike="noStrike"/>
                        <a:t>40</a:t>
                      </a:r>
                      <a:endParaRPr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200" u="none" cap="none" strike="noStrike"/>
                        <a:t>0</a:t>
                      </a:r>
                      <a:endParaRPr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0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s-CO" sz="1200" u="none" cap="none" strike="noStrike"/>
                        <a:t>Empresa</a:t>
                      </a:r>
                      <a:endParaRPr b="1"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s-CO" sz="1200" u="none" cap="none" strike="noStrike"/>
                        <a:t>14</a:t>
                      </a:r>
                      <a:endParaRPr b="1"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s-CO" sz="1200" u="none" cap="none" strike="noStrike"/>
                        <a:t>Oficinas y Fabricación</a:t>
                      </a:r>
                      <a:endParaRPr b="1"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200" u="none" cap="none" strike="noStrike"/>
                        <a:t>28,50%</a:t>
                      </a:r>
                      <a:endParaRPr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200" u="none" cap="none" strike="noStrike"/>
                        <a:t>152</a:t>
                      </a:r>
                      <a:endParaRPr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200" u="none" cap="none" strike="noStrike"/>
                        <a:t>0,00</a:t>
                      </a:r>
                      <a:endParaRPr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s-CO" sz="1200" u="none" cap="none" strike="noStrike"/>
                        <a:t>Instituciones de Salud</a:t>
                      </a:r>
                      <a:endParaRPr b="1"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s-CO" sz="1200" u="none" cap="none" strike="noStrike"/>
                        <a:t>12</a:t>
                      </a:r>
                      <a:endParaRPr b="1"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s-CO" sz="1200" u="none" cap="none" strike="noStrike"/>
                        <a:t> </a:t>
                      </a:r>
                      <a:endParaRPr b="1"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200" u="none" cap="none" strike="noStrike"/>
                        <a:t>12%</a:t>
                      </a:r>
                      <a:endParaRPr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200" u="none" cap="none" strike="noStrike"/>
                        <a:t>118</a:t>
                      </a:r>
                      <a:endParaRPr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200" u="none" cap="none" strike="noStrike"/>
                        <a:t>1,69</a:t>
                      </a:r>
                      <a:endParaRPr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s-CO" sz="1200" u="none" cap="none" strike="noStrike"/>
                        <a:t>Otros entornos ocupacionales</a:t>
                      </a:r>
                      <a:endParaRPr b="1"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s-CO" sz="1200" u="none" cap="none" strike="noStrike"/>
                        <a:t>3</a:t>
                      </a:r>
                      <a:endParaRPr b="1"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s-CO" sz="1200" u="none" cap="none" strike="noStrike"/>
                        <a:t>Sector Transporte</a:t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s-CO" sz="1200" u="none" cap="none" strike="noStrike"/>
                        <a:t>Centros de distribución de embalaje / correo</a:t>
                      </a:r>
                      <a:endParaRPr b="1"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200" u="none" cap="none" strike="noStrike"/>
                        <a:t>0</a:t>
                      </a:r>
                      <a:endParaRPr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200" u="none" cap="none" strike="noStrike"/>
                        <a:t>21</a:t>
                      </a:r>
                      <a:endParaRPr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200" u="none" cap="none" strike="noStrike"/>
                        <a:t>0</a:t>
                      </a:r>
                      <a:endParaRPr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s-CO" sz="1200" u="none" cap="none" strike="noStrike"/>
                        <a:t>Población carcelaria</a:t>
                      </a:r>
                      <a:endParaRPr b="1"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s-CO" sz="1200" u="none" cap="none" strike="noStrike"/>
                        <a:t>2</a:t>
                      </a:r>
                      <a:endParaRPr b="1"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s-CO" sz="1200" u="none" cap="none" strike="noStrike"/>
                        <a:t> </a:t>
                      </a:r>
                      <a:endParaRPr b="1"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200" u="none" cap="none" strike="noStrike"/>
                        <a:t>50%</a:t>
                      </a:r>
                      <a:endParaRPr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200" u="none" cap="none" strike="noStrike"/>
                        <a:t>641</a:t>
                      </a:r>
                      <a:endParaRPr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200" u="none" cap="none" strike="noStrike"/>
                        <a:t>0,2</a:t>
                      </a:r>
                      <a:endParaRPr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0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s-CO" sz="1200" u="none" cap="none" strike="noStrike"/>
                        <a:t>Fuerzas militares y policiales</a:t>
                      </a:r>
                      <a:endParaRPr b="1"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s-CO" sz="1200" u="none" cap="none" strike="noStrike"/>
                        <a:t>2</a:t>
                      </a:r>
                      <a:endParaRPr b="1"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s-CO" sz="1200" u="none" cap="none" strike="noStrike"/>
                        <a:t>No comparten datos</a:t>
                      </a:r>
                      <a:endParaRPr b="1"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200" u="none" cap="none" strike="noStrike"/>
                        <a:t>0</a:t>
                      </a:r>
                      <a:endParaRPr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200" u="none" cap="none" strike="noStrike"/>
                        <a:t>39</a:t>
                      </a:r>
                      <a:endParaRPr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1200" u="none" cap="none" strike="noStrike"/>
                        <a:t>0</a:t>
                      </a:r>
                      <a:endParaRPr sz="1200" u="none" cap="none" strike="noStrike"/>
                    </a:p>
                  </a:txBody>
                  <a:tcPr marT="9525" marB="91425" marR="9525" marL="95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2020-01-08T22:04:33Z</dcterms:created>
  <dc:creator>Juan Pablo González Cañas</dc:creator>
</cp:coreProperties>
</file>