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6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</p:sldIdLst>
  <p:sldSz cy="6858000" cx="12192000"/>
  <p:notesSz cx="6858000" cy="9144000"/>
  <p:embeddedFontLst>
    <p:embeddedFont>
      <p:font typeface="Montserrat Black"/>
      <p:bold r:id="rId74"/>
      <p:boldItalic r:id="rId75"/>
    </p:embeddedFont>
    <p:embeddedFont>
      <p:font typeface="Arial Narrow"/>
      <p:regular r:id="rId76"/>
      <p:bold r:id="rId77"/>
      <p:italic r:id="rId78"/>
      <p:boldItalic r:id="rId79"/>
    </p:embeddedFont>
    <p:embeddedFont>
      <p:font typeface="Montserrat Medium"/>
      <p:regular r:id="rId80"/>
      <p:bold r:id="rId81"/>
      <p:italic r:id="rId82"/>
      <p:boldItalic r:id="rId83"/>
    </p:embeddedFont>
    <p:embeddedFont>
      <p:font typeface="Arial Black"/>
      <p:regular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85" roundtripDataSignature="AMtx7miZdazgRNjCFYOEeo+suwnwBTYB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BC7B56F-49DC-4E33-AAB9-BEA88327EEB0}">
  <a:tblStyle styleId="{BBC7B56F-49DC-4E33-AAB9-BEA88327EEB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ArialBlack-regular.fntdata"/><Relationship Id="rId83" Type="http://schemas.openxmlformats.org/officeDocument/2006/relationships/font" Target="fonts/MontserratMedium-boldItalic.fntdata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85" Type="http://customschemas.google.com/relationships/presentationmetadata" Target="metadata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MontserratMedium-regular.fntdata"/><Relationship Id="rId82" Type="http://schemas.openxmlformats.org/officeDocument/2006/relationships/font" Target="fonts/MontserratMedium-italic.fntdata"/><Relationship Id="rId81" Type="http://schemas.openxmlformats.org/officeDocument/2006/relationships/font" Target="fonts/MontserratMedium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font" Target="fonts/MontserratBlack-boldItalic.fntdata"/><Relationship Id="rId30" Type="http://schemas.openxmlformats.org/officeDocument/2006/relationships/slide" Target="slides/slide23.xml"/><Relationship Id="rId74" Type="http://schemas.openxmlformats.org/officeDocument/2006/relationships/font" Target="fonts/MontserratBlack-bold.fntdata"/><Relationship Id="rId33" Type="http://schemas.openxmlformats.org/officeDocument/2006/relationships/slide" Target="slides/slide26.xml"/><Relationship Id="rId77" Type="http://schemas.openxmlformats.org/officeDocument/2006/relationships/font" Target="fonts/ArialNarrow-bold.fntdata"/><Relationship Id="rId32" Type="http://schemas.openxmlformats.org/officeDocument/2006/relationships/slide" Target="slides/slide25.xml"/><Relationship Id="rId76" Type="http://schemas.openxmlformats.org/officeDocument/2006/relationships/font" Target="fonts/ArialNarrow-regular.fntdata"/><Relationship Id="rId35" Type="http://schemas.openxmlformats.org/officeDocument/2006/relationships/slide" Target="slides/slide28.xml"/><Relationship Id="rId79" Type="http://schemas.openxmlformats.org/officeDocument/2006/relationships/font" Target="fonts/ArialNarrow-boldItalic.fntdata"/><Relationship Id="rId34" Type="http://schemas.openxmlformats.org/officeDocument/2006/relationships/slide" Target="slides/slide27.xml"/><Relationship Id="rId78" Type="http://schemas.openxmlformats.org/officeDocument/2006/relationships/font" Target="fonts/ArialNarrow-italic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latin typeface="Arial"/>
                <a:ea typeface="Arial"/>
                <a:cs typeface="Arial"/>
                <a:sym typeface="Arial"/>
              </a:rPr>
              <a:t>subsistema de vigilancia epidemiológica que pretende que las IPS que cuentan con </a:t>
            </a:r>
            <a:r>
              <a:rPr b="1" i="1" lang="es-CO" sz="1800">
                <a:latin typeface="Arial"/>
                <a:ea typeface="Arial"/>
                <a:cs typeface="Arial"/>
                <a:sym typeface="Arial"/>
              </a:rPr>
              <a:t>hechos vitales</a:t>
            </a:r>
            <a:r>
              <a:rPr lang="es-CO" sz="1800">
                <a:latin typeface="Arial"/>
                <a:ea typeface="Arial"/>
                <a:cs typeface="Arial"/>
                <a:sym typeface="Arial"/>
              </a:rPr>
              <a:t> realicen de manera semanal notificación de casos de muerte de mujeres en edad fértil en búsqueda de muertes maternas, teniendo en cuenta la definición de caso del INS.</a:t>
            </a:r>
            <a:endParaRPr/>
          </a:p>
        </p:txBody>
      </p:sp>
      <p:sp>
        <p:nvSpPr>
          <p:cNvPr id="450" name="Google Shape;450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5" name="Google Shape;2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2" name="Google Shape;582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8" name="Google Shape;588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4" name="Google Shape;594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9" name="Google Shape;599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4" name="Google Shape;604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9" name="Google Shape;609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4" name="Google Shape;614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9" name="Google Shape;619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24" name="Google Shape;624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29" name="Google Shape;629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5" name="Google Shape;635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1" name="Google Shape;641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7" name="Google Shape;647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2" name="Google Shape;652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8" name="Google Shape;658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p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5" name="Google Shape;665;p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8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7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pic>
        <p:nvPicPr>
          <p:cNvPr id="101" name="Google Shape;101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6"/>
          <p:cNvSpPr/>
          <p:nvPr/>
        </p:nvSpPr>
        <p:spPr>
          <a:xfrm>
            <a:off x="8610600" y="371475"/>
            <a:ext cx="3562350" cy="5562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76"/>
          <p:cNvPicPr preferRelativeResize="0"/>
          <p:nvPr/>
        </p:nvPicPr>
        <p:blipFill rotWithShape="1">
          <a:blip r:embed="rId3">
            <a:alphaModFix/>
          </a:blip>
          <a:srcRect b="55347" l="83358" r="13360" t="26319"/>
          <a:stretch/>
        </p:blipFill>
        <p:spPr>
          <a:xfrm>
            <a:off x="10992137" y="568363"/>
            <a:ext cx="723325" cy="22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76"/>
          <p:cNvPicPr preferRelativeResize="0"/>
          <p:nvPr/>
        </p:nvPicPr>
        <p:blipFill rotWithShape="1">
          <a:blip r:embed="rId4">
            <a:alphaModFix/>
          </a:blip>
          <a:srcRect b="19305" l="66875" r="14296" t="72222"/>
          <a:stretch/>
        </p:blipFill>
        <p:spPr>
          <a:xfrm>
            <a:off x="8272627" y="5789613"/>
            <a:ext cx="3092058" cy="782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6"/>
          <p:cNvSpPr/>
          <p:nvPr/>
        </p:nvSpPr>
        <p:spPr>
          <a:xfrm>
            <a:off x="276225" y="5419725"/>
            <a:ext cx="3086100" cy="115252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8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9" name="Google Shape;119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8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9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1" name="Google Shape;131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9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9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9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4" name="Google Shape;144;p9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9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6" name="Google Shape;146;p9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9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8" name="Google Shape;158;p9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9" name="Google Shape;159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9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9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6" name="Google Shape;166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9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9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pic>
        <p:nvPicPr>
          <p:cNvPr id="31" name="Google Shape;31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5"/>
          <p:cNvSpPr/>
          <p:nvPr/>
        </p:nvSpPr>
        <p:spPr>
          <a:xfrm>
            <a:off x="8610600" y="371475"/>
            <a:ext cx="3562350" cy="5562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75"/>
          <p:cNvPicPr preferRelativeResize="0"/>
          <p:nvPr/>
        </p:nvPicPr>
        <p:blipFill rotWithShape="1">
          <a:blip r:embed="rId3">
            <a:alphaModFix/>
          </a:blip>
          <a:srcRect b="55347" l="83358" r="13360" t="26319"/>
          <a:stretch/>
        </p:blipFill>
        <p:spPr>
          <a:xfrm>
            <a:off x="10992137" y="568363"/>
            <a:ext cx="723325" cy="22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5"/>
          <p:cNvPicPr preferRelativeResize="0"/>
          <p:nvPr/>
        </p:nvPicPr>
        <p:blipFill rotWithShape="1">
          <a:blip r:embed="rId4">
            <a:alphaModFix/>
          </a:blip>
          <a:srcRect b="19305" l="66875" r="14296" t="72222"/>
          <a:stretch/>
        </p:blipFill>
        <p:spPr>
          <a:xfrm>
            <a:off x="8272627" y="5789613"/>
            <a:ext cx="3092058" cy="78263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5"/>
          <p:cNvSpPr/>
          <p:nvPr/>
        </p:nvSpPr>
        <p:spPr>
          <a:xfrm>
            <a:off x="276225" y="5419725"/>
            <a:ext cx="3086100" cy="115252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8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8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8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8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8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8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7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8" name="Google Shape;108;p7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2.jp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jp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jp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2.jp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2.jpg"/><Relationship Id="rId4" Type="http://schemas.openxmlformats.org/officeDocument/2006/relationships/image" Target="../media/image22.png"/><Relationship Id="rId5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2.jp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jp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2.jp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2.jp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2.jpg"/><Relationship Id="rId4" Type="http://schemas.openxmlformats.org/officeDocument/2006/relationships/image" Target="../media/image4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2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2.jpg"/><Relationship Id="rId4" Type="http://schemas.openxmlformats.org/officeDocument/2006/relationships/image" Target="../media/image31.png"/><Relationship Id="rId5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40.png"/><Relationship Id="rId7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40.png"/><Relationship Id="rId6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37.png"/><Relationship Id="rId6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4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45.png"/><Relationship Id="rId6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48.png"/><Relationship Id="rId6" Type="http://schemas.openxmlformats.org/officeDocument/2006/relationships/image" Target="../media/image46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51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52.png"/><Relationship Id="rId6" Type="http://schemas.openxmlformats.org/officeDocument/2006/relationships/image" Target="../media/image5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80.png"/><Relationship Id="rId6" Type="http://schemas.openxmlformats.org/officeDocument/2006/relationships/image" Target="../media/image5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5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5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hyperlink" Target="https://www.unicef.org/argentina/spanish/Guia-ACR-Baja.pdf" TargetMode="External"/><Relationship Id="rId6" Type="http://schemas.openxmlformats.org/officeDocument/2006/relationships/hyperlink" Target="https://www.unicef.org/argentina/spanish/Guia-ACR-Baja.pdf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hyperlink" Target="https://www.aec.es/web/guest/centro-conocimiento/5-porque" TargetMode="External"/><Relationship Id="rId6" Type="http://schemas.openxmlformats.org/officeDocument/2006/relationships/hyperlink" Target="https://www.aec.es/web/guest/centro-conocimiento/5-porque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jpg"/><Relationship Id="rId4" Type="http://schemas.openxmlformats.org/officeDocument/2006/relationships/image" Target="../media/image5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7.jpg"/><Relationship Id="rId4" Type="http://schemas.openxmlformats.org/officeDocument/2006/relationships/image" Target="../media/image6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jpg"/><Relationship Id="rId4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jpg"/><Relationship Id="rId4" Type="http://schemas.openxmlformats.org/officeDocument/2006/relationships/image" Target="../media/image6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jpg"/><Relationship Id="rId4" Type="http://schemas.openxmlformats.org/officeDocument/2006/relationships/image" Target="../media/image6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jpg"/><Relationship Id="rId4" Type="http://schemas.openxmlformats.org/officeDocument/2006/relationships/image" Target="../media/image6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7.jpg"/><Relationship Id="rId4" Type="http://schemas.openxmlformats.org/officeDocument/2006/relationships/image" Target="../media/image6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jpg"/><Relationship Id="rId4" Type="http://schemas.openxmlformats.org/officeDocument/2006/relationships/image" Target="../media/image6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jpg"/><Relationship Id="rId4" Type="http://schemas.openxmlformats.org/officeDocument/2006/relationships/image" Target="../media/image6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jpg"/><Relationship Id="rId4" Type="http://schemas.openxmlformats.org/officeDocument/2006/relationships/image" Target="../media/image6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Relationship Id="rId4" Type="http://schemas.openxmlformats.org/officeDocument/2006/relationships/image" Target="../media/image8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jpg"/><Relationship Id="rId4" Type="http://schemas.openxmlformats.org/officeDocument/2006/relationships/image" Target="../media/image7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7.jpg"/><Relationship Id="rId4" Type="http://schemas.openxmlformats.org/officeDocument/2006/relationships/image" Target="../media/image7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7.jpg"/><Relationship Id="rId4" Type="http://schemas.openxmlformats.org/officeDocument/2006/relationships/image" Target="../media/image7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2.png"/><Relationship Id="rId4" Type="http://schemas.openxmlformats.org/officeDocument/2006/relationships/image" Target="../media/image76.png"/><Relationship Id="rId5" Type="http://schemas.openxmlformats.org/officeDocument/2006/relationships/image" Target="../media/image74.png"/><Relationship Id="rId6" Type="http://schemas.openxmlformats.org/officeDocument/2006/relationships/image" Target="../media/image77.png"/><Relationship Id="rId7" Type="http://schemas.openxmlformats.org/officeDocument/2006/relationships/hyperlink" Target="about:blank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0"/>
          <p:cNvSpPr txBox="1"/>
          <p:nvPr/>
        </p:nvSpPr>
        <p:spPr>
          <a:xfrm>
            <a:off x="1277844" y="1030513"/>
            <a:ext cx="8830101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s-CO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0" i="0" lang="es-CO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NOTIFICACIÓN INMEDIATA: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s-CO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necesario realizar la notificación de los eventos establecidos de acuerdo con el documento de codificación de eventos o aquellos que representen un riesgo para la salud pública de la población, mediante la opción “transferir notificar-inmediata” del menú de procesos del aplicativo Sivigila 2018-2020 y en el caso de las UND hacer la respectiva carga al portal Sivigila.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1"/>
          <p:cNvSpPr txBox="1"/>
          <p:nvPr/>
        </p:nvSpPr>
        <p:spPr>
          <a:xfrm>
            <a:off x="1236748" y="1276173"/>
            <a:ext cx="8830101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s-CO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0" i="0" lang="es-CO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AJUSTES O CLASIFICACIONES FINALES DE LOS CASOS: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s-CO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eventos probables o sospechosos notificados en el Sivigila, que requieren la clasificación final del caso, deberán ser ajustados en el sistema de información dentro de las cuatro semanas epidemiológicas siguientes a su notificació.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2"/>
          <p:cNvSpPr txBox="1"/>
          <p:nvPr/>
        </p:nvSpPr>
        <p:spPr>
          <a:xfrm>
            <a:off x="1236748" y="1276173"/>
            <a:ext cx="8830101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s-CO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0" i="0" lang="es-CO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MANTENIMIENTO DE LAS BASES DE DATOS: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s-CO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importante que todos los niveles del flujo de información (UPGD, UI, UNM, UND, EAPB) realicen mantenimiento preventivo a las bases de datos del aplicativo Sivigila, lo cual se debe realizar mínimo cada dos semanas epidemiológicas. Estos procedimientos están incorporados en la herramienta Sivigila y son: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s-CO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Depuración - Duplicados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s-CO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Depuración - Faltantes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s-CO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Verificar tablas de UPGD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s-CO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Depurar tablas de UPGD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s-CO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Calcular inicio de operación UPGD</a:t>
            </a:r>
            <a:endParaRPr b="1" i="0" sz="2400" u="none" cap="none" strike="noStrik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/>
          <p:nvPr/>
        </p:nvSpPr>
        <p:spPr>
          <a:xfrm>
            <a:off x="1158407" y="1678469"/>
            <a:ext cx="6327823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EVENTOS TRANSMISIBLES </a:t>
            </a:r>
            <a:endParaRPr/>
          </a:p>
        </p:txBody>
      </p:sp>
      <p:sp>
        <p:nvSpPr>
          <p:cNvPr id="269" name="Google Shape;269;p13"/>
          <p:cNvSpPr txBox="1"/>
          <p:nvPr/>
        </p:nvSpPr>
        <p:spPr>
          <a:xfrm>
            <a:off x="1158407" y="2307119"/>
            <a:ext cx="167385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 IAAS</a:t>
            </a:r>
            <a:endParaRPr/>
          </a:p>
        </p:txBody>
      </p:sp>
      <p:sp>
        <p:nvSpPr>
          <p:cNvPr id="270" name="Google Shape;270;p13"/>
          <p:cNvSpPr txBox="1"/>
          <p:nvPr/>
        </p:nvSpPr>
        <p:spPr>
          <a:xfrm>
            <a:off x="698641" y="3859171"/>
            <a:ext cx="6451546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57"/>
              <a:buFont typeface="Calibri"/>
              <a:buNone/>
            </a:pPr>
            <a:r>
              <a:rPr lang="es-CO" sz="3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Maryluz Hincapié Acuña 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4957" y="1297024"/>
            <a:ext cx="8229392" cy="11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67298" y="2645089"/>
            <a:ext cx="8052991" cy="93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74957" y="3746253"/>
            <a:ext cx="8229392" cy="83681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4"/>
          <p:cNvSpPr/>
          <p:nvPr/>
        </p:nvSpPr>
        <p:spPr>
          <a:xfrm>
            <a:off x="880446" y="193516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b="0" i="0" lang="es-CO" sz="2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5"/>
          <p:cNvPicPr preferRelativeResize="0"/>
          <p:nvPr/>
        </p:nvPicPr>
        <p:blipFill rotWithShape="1">
          <a:blip r:embed="rId5">
            <a:alphaModFix/>
          </a:blip>
          <a:srcRect b="67875" l="0" r="0" t="0"/>
          <a:stretch/>
        </p:blipFill>
        <p:spPr>
          <a:xfrm>
            <a:off x="2458573" y="776848"/>
            <a:ext cx="7969697" cy="29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58573" y="1406309"/>
            <a:ext cx="7969697" cy="472639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5"/>
          <p:cNvSpPr/>
          <p:nvPr/>
        </p:nvSpPr>
        <p:spPr>
          <a:xfrm>
            <a:off x="682085" y="82870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5"/>
          <p:cNvSpPr txBox="1"/>
          <p:nvPr/>
        </p:nvSpPr>
        <p:spPr>
          <a:xfrm>
            <a:off x="144811" y="1101456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b="0" i="0" lang="es-CO" sz="2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5">
            <a:alphaModFix/>
          </a:blip>
          <a:srcRect b="67875" l="0" r="0" t="0"/>
          <a:stretch/>
        </p:blipFill>
        <p:spPr>
          <a:xfrm>
            <a:off x="2363544" y="972056"/>
            <a:ext cx="8656808" cy="32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63546" y="1742269"/>
            <a:ext cx="8656802" cy="7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92022" y="2952887"/>
            <a:ext cx="8625544" cy="173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6"/>
          <p:cNvSpPr/>
          <p:nvPr/>
        </p:nvSpPr>
        <p:spPr>
          <a:xfrm>
            <a:off x="880446" y="193516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6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b="0" i="0" lang="es-CO" sz="2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/>
        </p:nvPicPr>
        <p:blipFill rotWithShape="1">
          <a:blip r:embed="rId5">
            <a:alphaModFix/>
          </a:blip>
          <a:srcRect b="67875" l="0" r="0" t="0"/>
          <a:stretch/>
        </p:blipFill>
        <p:spPr>
          <a:xfrm>
            <a:off x="1790752" y="2019249"/>
            <a:ext cx="9098370" cy="33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28312" y="3373928"/>
            <a:ext cx="9380231" cy="146913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7"/>
          <p:cNvSpPr/>
          <p:nvPr/>
        </p:nvSpPr>
        <p:spPr>
          <a:xfrm>
            <a:off x="880446" y="193516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7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b="0" i="0" lang="es-CO" sz="2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5124" y="531786"/>
            <a:ext cx="8780435" cy="50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8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8"/>
          <p:cNvSpPr txBox="1"/>
          <p:nvPr/>
        </p:nvSpPr>
        <p:spPr>
          <a:xfrm>
            <a:off x="94602" y="114284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9843" y="1325367"/>
            <a:ext cx="9016829" cy="140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35423" y="2913482"/>
            <a:ext cx="9004039" cy="291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05653" y="712329"/>
            <a:ext cx="8853292" cy="34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9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9"/>
          <p:cNvSpPr txBox="1"/>
          <p:nvPr/>
        </p:nvSpPr>
        <p:spPr>
          <a:xfrm>
            <a:off x="94602" y="114284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"/>
          <p:cNvPicPr preferRelativeResize="0"/>
          <p:nvPr/>
        </p:nvPicPr>
        <p:blipFill rotWithShape="1">
          <a:blip r:embed="rId3">
            <a:alphaModFix/>
          </a:blip>
          <a:srcRect b="6515" l="21461" r="26348" t="17528"/>
          <a:stretch/>
        </p:blipFill>
        <p:spPr>
          <a:xfrm>
            <a:off x="1333641" y="75809"/>
            <a:ext cx="8252764" cy="675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3691" y="1830037"/>
            <a:ext cx="1771481" cy="18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/>
          <p:cNvPicPr preferRelativeResize="0"/>
          <p:nvPr/>
        </p:nvPicPr>
        <p:blipFill rotWithShape="1">
          <a:blip r:embed="rId5">
            <a:alphaModFix/>
          </a:blip>
          <a:srcRect b="10115" l="0" r="50001" t="81078"/>
          <a:stretch/>
        </p:blipFill>
        <p:spPr>
          <a:xfrm>
            <a:off x="31845" y="6178179"/>
            <a:ext cx="5428178" cy="6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"/>
          <p:cNvPicPr preferRelativeResize="0"/>
          <p:nvPr/>
        </p:nvPicPr>
        <p:blipFill rotWithShape="1">
          <a:blip r:embed="rId5">
            <a:alphaModFix/>
          </a:blip>
          <a:srcRect b="11431" l="61769" r="14410" t="0"/>
          <a:stretch/>
        </p:blipFill>
        <p:spPr>
          <a:xfrm>
            <a:off x="9287841" y="757778"/>
            <a:ext cx="2904160" cy="607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5535" y="1901030"/>
            <a:ext cx="9351818" cy="355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3213" y="1030513"/>
            <a:ext cx="9851990" cy="38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0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0"/>
          <p:cNvSpPr txBox="1"/>
          <p:nvPr/>
        </p:nvSpPr>
        <p:spPr>
          <a:xfrm>
            <a:off x="94602" y="114284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3213" y="860204"/>
            <a:ext cx="9851990" cy="38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3213" y="2515554"/>
            <a:ext cx="9539557" cy="264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1"/>
          <p:cNvSpPr txBox="1"/>
          <p:nvPr/>
        </p:nvSpPr>
        <p:spPr>
          <a:xfrm>
            <a:off x="94602" y="114284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1913" y="576401"/>
            <a:ext cx="6955971" cy="56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91913" y="1142843"/>
            <a:ext cx="6988629" cy="54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2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03.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2"/>
          <p:cNvSpPr txBox="1"/>
          <p:nvPr/>
        </p:nvSpPr>
        <p:spPr>
          <a:xfrm>
            <a:off x="94602" y="1142843"/>
            <a:ext cx="28027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b="0" i="0" lang="es-CO" sz="2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CORRESPONDENCIA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EISP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0053" y="1629212"/>
            <a:ext cx="9007392" cy="73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50053" y="2462461"/>
            <a:ext cx="9024263" cy="193307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3"/>
          <p:cNvSpPr/>
          <p:nvPr/>
        </p:nvSpPr>
        <p:spPr>
          <a:xfrm>
            <a:off x="2050053" y="2460209"/>
            <a:ext cx="3605153" cy="8801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3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03.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94602" y="1142843"/>
            <a:ext cx="28027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b="0" i="0" lang="es-CO" sz="2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CORRESPONDENCIA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EISP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3384" y="1053878"/>
            <a:ext cx="8986605" cy="140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09680" y="3299040"/>
            <a:ext cx="9459828" cy="258613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4"/>
          <p:cNvSpPr txBox="1"/>
          <p:nvPr/>
        </p:nvSpPr>
        <p:spPr>
          <a:xfrm>
            <a:off x="1709680" y="2761944"/>
            <a:ext cx="52230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s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EVENTOS CONTROL NACIONAL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4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4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5"/>
          <p:cNvSpPr txBox="1"/>
          <p:nvPr/>
        </p:nvSpPr>
        <p:spPr>
          <a:xfrm>
            <a:off x="2170257" y="1226601"/>
            <a:ext cx="5585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s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EVENTOS CONTROL NACIONAL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3673" y="1845599"/>
            <a:ext cx="10224654" cy="364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5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5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6"/>
          <p:cNvSpPr txBox="1"/>
          <p:nvPr/>
        </p:nvSpPr>
        <p:spPr>
          <a:xfrm>
            <a:off x="593328" y="1493534"/>
            <a:ext cx="7211077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EVENTOS NO TRANSMISIBLES </a:t>
            </a:r>
            <a:endParaRPr/>
          </a:p>
        </p:txBody>
      </p:sp>
      <p:sp>
        <p:nvSpPr>
          <p:cNvPr id="388" name="Google Shape;388;p26"/>
          <p:cNvSpPr txBox="1"/>
          <p:nvPr/>
        </p:nvSpPr>
        <p:spPr>
          <a:xfrm>
            <a:off x="593328" y="2122184"/>
            <a:ext cx="5848845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 INMUNOPREVENIBLES</a:t>
            </a:r>
            <a:endParaRPr/>
          </a:p>
        </p:txBody>
      </p:sp>
      <p:sp>
        <p:nvSpPr>
          <p:cNvPr id="389" name="Google Shape;389;p26"/>
          <p:cNvSpPr txBox="1"/>
          <p:nvPr/>
        </p:nvSpPr>
        <p:spPr>
          <a:xfrm>
            <a:off x="883576" y="3950986"/>
            <a:ext cx="6451546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57"/>
              <a:buFont typeface="Calibri"/>
              <a:buNone/>
            </a:pPr>
            <a:r>
              <a:rPr b="0" i="0" lang="es-CO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Angela María Monsalve Parra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7"/>
          <p:cNvPicPr preferRelativeResize="0"/>
          <p:nvPr/>
        </p:nvPicPr>
        <p:blipFill rotWithShape="1">
          <a:blip r:embed="rId4">
            <a:alphaModFix/>
          </a:blip>
          <a:srcRect b="59644" l="27384" r="32674" t="34216"/>
          <a:stretch/>
        </p:blipFill>
        <p:spPr>
          <a:xfrm>
            <a:off x="3155072" y="4993589"/>
            <a:ext cx="7547800" cy="6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7"/>
          <p:cNvPicPr preferRelativeResize="0"/>
          <p:nvPr/>
        </p:nvPicPr>
        <p:blipFill rotWithShape="1">
          <a:blip r:embed="rId5">
            <a:alphaModFix/>
          </a:blip>
          <a:srcRect b="39076" l="27472" r="32332" t="36007"/>
          <a:stretch/>
        </p:blipFill>
        <p:spPr>
          <a:xfrm>
            <a:off x="3155072" y="2415004"/>
            <a:ext cx="7615047" cy="265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7"/>
          <p:cNvPicPr preferRelativeResize="0"/>
          <p:nvPr/>
        </p:nvPicPr>
        <p:blipFill rotWithShape="1">
          <a:blip r:embed="rId6">
            <a:alphaModFix/>
          </a:blip>
          <a:srcRect b="38437" l="27724" r="32668" t="52626"/>
          <a:stretch/>
        </p:blipFill>
        <p:spPr>
          <a:xfrm>
            <a:off x="3241828" y="1551682"/>
            <a:ext cx="7494668" cy="9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7"/>
          <p:cNvSpPr/>
          <p:nvPr/>
        </p:nvSpPr>
        <p:spPr>
          <a:xfrm>
            <a:off x="880446" y="193516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27"/>
          <p:cNvPicPr preferRelativeResize="0"/>
          <p:nvPr/>
        </p:nvPicPr>
        <p:blipFill rotWithShape="1">
          <a:blip r:embed="rId6">
            <a:alphaModFix/>
          </a:blip>
          <a:srcRect b="54007" l="27303" r="32400" t="35805"/>
          <a:stretch/>
        </p:blipFill>
        <p:spPr>
          <a:xfrm>
            <a:off x="3155072" y="579810"/>
            <a:ext cx="7494668" cy="106579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7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b="0" i="0" lang="es-CO" sz="2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8"/>
          <p:cNvSpPr/>
          <p:nvPr/>
        </p:nvSpPr>
        <p:spPr>
          <a:xfrm>
            <a:off x="522136" y="368793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28"/>
          <p:cNvPicPr preferRelativeResize="0"/>
          <p:nvPr/>
        </p:nvPicPr>
        <p:blipFill rotWithShape="1">
          <a:blip r:embed="rId5">
            <a:alphaModFix/>
          </a:blip>
          <a:srcRect b="54007" l="27303" r="32400" t="35805"/>
          <a:stretch/>
        </p:blipFill>
        <p:spPr>
          <a:xfrm>
            <a:off x="2848858" y="622600"/>
            <a:ext cx="7494668" cy="106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6">
            <a:alphaModFix/>
          </a:blip>
          <a:srcRect b="24916" l="27122" r="32762" t="32654"/>
          <a:stretch/>
        </p:blipFill>
        <p:spPr>
          <a:xfrm>
            <a:off x="2697493" y="1688394"/>
            <a:ext cx="7797398" cy="463878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15530" y="134546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b="0" i="0" lang="es-CO" sz="2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9"/>
          <p:cNvSpPr/>
          <p:nvPr/>
        </p:nvSpPr>
        <p:spPr>
          <a:xfrm>
            <a:off x="522136" y="368793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29"/>
          <p:cNvPicPr preferRelativeResize="0"/>
          <p:nvPr/>
        </p:nvPicPr>
        <p:blipFill rotWithShape="1">
          <a:blip r:embed="rId5">
            <a:alphaModFix/>
          </a:blip>
          <a:srcRect b="54007" l="27303" r="32400" t="35805"/>
          <a:stretch/>
        </p:blipFill>
        <p:spPr>
          <a:xfrm>
            <a:off x="2848858" y="622600"/>
            <a:ext cx="7494668" cy="106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9"/>
          <p:cNvPicPr preferRelativeResize="0"/>
          <p:nvPr/>
        </p:nvPicPr>
        <p:blipFill rotWithShape="1">
          <a:blip r:embed="rId6">
            <a:alphaModFix/>
          </a:blip>
          <a:srcRect b="50505" l="27645" r="32588" t="34741"/>
          <a:stretch/>
        </p:blipFill>
        <p:spPr>
          <a:xfrm>
            <a:off x="2848858" y="1688394"/>
            <a:ext cx="7545027" cy="157449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9"/>
          <p:cNvSpPr txBox="1"/>
          <p:nvPr/>
        </p:nvSpPr>
        <p:spPr>
          <a:xfrm>
            <a:off x="291212" y="134546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b="0" i="0" lang="es-CO" sz="2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"/>
          <p:cNvSpPr txBox="1"/>
          <p:nvPr/>
        </p:nvSpPr>
        <p:spPr>
          <a:xfrm>
            <a:off x="462337" y="691221"/>
            <a:ext cx="1012751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44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GRUPO DE VIGILANCIA EN SALUD PÚBLICA</a:t>
            </a:r>
            <a:endParaRPr/>
          </a:p>
        </p:txBody>
      </p:sp>
      <p:pic>
        <p:nvPicPr>
          <p:cNvPr id="198" name="Google Shape;1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9057" y="5128042"/>
            <a:ext cx="1771481" cy="18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/>
          <p:cNvPicPr preferRelativeResize="0"/>
          <p:nvPr/>
        </p:nvPicPr>
        <p:blipFill rotWithShape="1">
          <a:blip r:embed="rId4">
            <a:alphaModFix/>
          </a:blip>
          <a:srcRect b="10115" l="0" r="50001" t="81078"/>
          <a:stretch/>
        </p:blipFill>
        <p:spPr>
          <a:xfrm>
            <a:off x="246579" y="6227769"/>
            <a:ext cx="6096000" cy="6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/>
          <p:cNvPicPr preferRelativeResize="0"/>
          <p:nvPr/>
        </p:nvPicPr>
        <p:blipFill rotWithShape="1">
          <a:blip r:embed="rId4">
            <a:alphaModFix/>
          </a:blip>
          <a:srcRect b="2963" l="61769" r="16096" t="0"/>
          <a:stretch/>
        </p:blipFill>
        <p:spPr>
          <a:xfrm>
            <a:off x="9493323" y="203273"/>
            <a:ext cx="2698678" cy="665472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 txBox="1"/>
          <p:nvPr/>
        </p:nvSpPr>
        <p:spPr>
          <a:xfrm>
            <a:off x="462337" y="3068274"/>
            <a:ext cx="9308387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Jorge Mario Estrada Álvarez. -  Epidemiólogo Coordinador Área</a:t>
            </a:r>
            <a:endParaRPr sz="2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Maryluz Hincapié Acuña -  EISP Transmisibles e IAAS</a:t>
            </a:r>
            <a:endParaRPr sz="2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Ángela María Monsalve Parra - EISP No transmisibles e inmunoprevenibles.</a:t>
            </a:r>
            <a:br>
              <a:rPr lang="es-CO"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s-CO"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Viviana Trujillo Valencia  - SIVIGILA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Juan José Ospina Ramírez- COVID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Carlos Alberto Betancourt- Estadísticas vitales</a:t>
            </a:r>
            <a:endParaRPr sz="2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2" name="Google Shape;2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9056" y="2485213"/>
            <a:ext cx="1771481" cy="181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0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30"/>
          <p:cNvPicPr preferRelativeResize="0"/>
          <p:nvPr/>
        </p:nvPicPr>
        <p:blipFill rotWithShape="1">
          <a:blip r:embed="rId5">
            <a:alphaModFix/>
          </a:blip>
          <a:srcRect b="51725" l="27194" r="31910" t="40000"/>
          <a:stretch/>
        </p:blipFill>
        <p:spPr>
          <a:xfrm>
            <a:off x="2851360" y="596845"/>
            <a:ext cx="7259114" cy="82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0"/>
          <p:cNvPicPr preferRelativeResize="0"/>
          <p:nvPr/>
        </p:nvPicPr>
        <p:blipFill rotWithShape="1">
          <a:blip r:embed="rId6">
            <a:alphaModFix/>
          </a:blip>
          <a:srcRect b="54975" l="27893" r="31995" t="34007"/>
          <a:stretch/>
        </p:blipFill>
        <p:spPr>
          <a:xfrm>
            <a:off x="2928135" y="1502097"/>
            <a:ext cx="7366570" cy="113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0"/>
          <p:cNvPicPr preferRelativeResize="0"/>
          <p:nvPr/>
        </p:nvPicPr>
        <p:blipFill rotWithShape="1">
          <a:blip r:embed="rId7">
            <a:alphaModFix/>
          </a:blip>
          <a:srcRect b="31684" l="28062" r="32078" t="42697"/>
          <a:stretch/>
        </p:blipFill>
        <p:spPr>
          <a:xfrm>
            <a:off x="2851360" y="2719153"/>
            <a:ext cx="7443345" cy="2690936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0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1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31"/>
          <p:cNvPicPr preferRelativeResize="0"/>
          <p:nvPr/>
        </p:nvPicPr>
        <p:blipFill rotWithShape="1">
          <a:blip r:embed="rId5">
            <a:alphaModFix/>
          </a:blip>
          <a:srcRect b="51725" l="27194" r="31910" t="40000"/>
          <a:stretch/>
        </p:blipFill>
        <p:spPr>
          <a:xfrm>
            <a:off x="2645877" y="587403"/>
            <a:ext cx="7259114" cy="82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1"/>
          <p:cNvPicPr preferRelativeResize="0"/>
          <p:nvPr/>
        </p:nvPicPr>
        <p:blipFill rotWithShape="1">
          <a:blip r:embed="rId6">
            <a:alphaModFix/>
          </a:blip>
          <a:srcRect b="45907" l="27135" r="31658" t="29912"/>
          <a:stretch/>
        </p:blipFill>
        <p:spPr>
          <a:xfrm>
            <a:off x="2543838" y="1443634"/>
            <a:ext cx="7361153" cy="2429724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1"/>
          <p:cNvSpPr txBox="1"/>
          <p:nvPr/>
        </p:nvSpPr>
        <p:spPr>
          <a:xfrm>
            <a:off x="159861" y="1221163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2"/>
          <p:cNvSpPr/>
          <p:nvPr/>
        </p:nvSpPr>
        <p:spPr>
          <a:xfrm>
            <a:off x="522136" y="47240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2"/>
          <p:cNvSpPr txBox="1"/>
          <p:nvPr/>
        </p:nvSpPr>
        <p:spPr>
          <a:xfrm>
            <a:off x="2743200" y="2197302"/>
            <a:ext cx="773644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Las EAPB deberán garantizar con sus regionales realizar el ajuste periódico a todos los eventos que ingresen como probables o sospechosos.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Adicional a estos ajustes, las EAPB podrán ajustar el criterio de confirmación de cáncer en menores de 18 años así: ajustando la </a:t>
            </a:r>
            <a:r>
              <a:rPr lang="es-CO" sz="2000" u="sng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fecha de toma y fecha del resultado</a:t>
            </a: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y realizando un ajuste 3 para </a:t>
            </a:r>
            <a:r>
              <a:rPr lang="es-CO" sz="2000" u="sng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confirmación de caso</a:t>
            </a: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(recuerde que todo ajuste 3 va acompañado del diligenciamiento de prueba confirmatoria).</a:t>
            </a:r>
            <a:endParaRPr/>
          </a:p>
        </p:txBody>
      </p:sp>
      <p:sp>
        <p:nvSpPr>
          <p:cNvPr id="445" name="Google Shape;445;p32"/>
          <p:cNvSpPr txBox="1"/>
          <p:nvPr/>
        </p:nvSpPr>
        <p:spPr>
          <a:xfrm>
            <a:off x="2743200" y="1030513"/>
            <a:ext cx="766452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Las EAPB Podrán realizar todos los ajustes de los eventos de interés en salud pública, priorizando: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Eventos respiratorios – Códigos 345, 346 y 348</a:t>
            </a:r>
            <a:endParaRPr/>
          </a:p>
        </p:txBody>
      </p:sp>
      <p:sp>
        <p:nvSpPr>
          <p:cNvPr id="446" name="Google Shape;446;p32"/>
          <p:cNvSpPr txBox="1"/>
          <p:nvPr/>
        </p:nvSpPr>
        <p:spPr>
          <a:xfrm>
            <a:off x="137452" y="1522955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3"/>
          <p:cNvSpPr txBox="1"/>
          <p:nvPr/>
        </p:nvSpPr>
        <p:spPr>
          <a:xfrm>
            <a:off x="1534274" y="416923"/>
            <a:ext cx="9123452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Calibri"/>
              <a:buNone/>
            </a:pPr>
            <a:r>
              <a:rPr b="1" i="0" lang="es-CO" sz="3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Sistema de Vigilancia Epidemiológica de la Mortalidad Materna basado en la WEB (SVEMMBW)</a:t>
            </a:r>
            <a:endParaRPr/>
          </a:p>
        </p:txBody>
      </p:sp>
      <p:grpSp>
        <p:nvGrpSpPr>
          <p:cNvPr id="454" name="Google Shape;454;p33"/>
          <p:cNvGrpSpPr/>
          <p:nvPr/>
        </p:nvGrpSpPr>
        <p:grpSpPr>
          <a:xfrm>
            <a:off x="827315" y="2171253"/>
            <a:ext cx="9522994" cy="4075433"/>
            <a:chOff x="0" y="5"/>
            <a:chExt cx="9522994" cy="4075433"/>
          </a:xfrm>
        </p:grpSpPr>
        <p:sp>
          <p:nvSpPr>
            <p:cNvPr id="455" name="Google Shape;455;p33"/>
            <p:cNvSpPr/>
            <p:nvPr/>
          </p:nvSpPr>
          <p:spPr>
            <a:xfrm>
              <a:off x="3814773" y="1419"/>
              <a:ext cx="5708221" cy="1443459"/>
            </a:xfrm>
            <a:prstGeom prst="rightArrow">
              <a:avLst>
                <a:gd fmla="val 75000" name="adj1"/>
                <a:gd fmla="val 50000" name="adj2"/>
              </a:avLst>
            </a:prstGeom>
            <a:solidFill>
              <a:srgbClr val="D4E2CE">
                <a:alpha val="89803"/>
              </a:srgb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3"/>
            <p:cNvSpPr txBox="1"/>
            <p:nvPr/>
          </p:nvSpPr>
          <p:spPr>
            <a:xfrm>
              <a:off x="3814773" y="181851"/>
              <a:ext cx="5166924" cy="10825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775" lIns="10775" spcFirstLastPara="1" rIns="10775" wrap="square" tIns="10775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700"/>
                <a:buFont typeface="Arial"/>
                <a:buChar char="•"/>
              </a:pPr>
              <a:r>
                <a:rPr b="0" i="0" lang="es-CO" sz="17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Este sistema tiene el propósito de identificar, recolectar los datos y analizar la información de todas las muertes maternas ocurridas en el país y transferir de manera electrónica los datos</a:t>
              </a:r>
              <a:endParaRPr/>
            </a:p>
            <a:p>
              <a:pPr indent="-63500" lvl="1" marL="171450" marR="0" rtl="0" algn="just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63500" lvl="1" marL="171450" marR="0" rtl="0" algn="just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0" y="5"/>
              <a:ext cx="3805480" cy="4075433"/>
            </a:xfrm>
            <a:prstGeom prst="roundRect">
              <a:avLst>
                <a:gd fmla="val 16667" name="adj"/>
              </a:avLst>
            </a:prstGeom>
            <a:blipFill rotWithShape="1">
              <a:blip r:embed="rId5">
                <a:alphaModFix/>
              </a:blip>
              <a:stretch>
                <a:fillRect b="0" l="1725" r="1725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3"/>
            <p:cNvSpPr txBox="1"/>
            <p:nvPr/>
          </p:nvSpPr>
          <p:spPr>
            <a:xfrm>
              <a:off x="185768" y="185773"/>
              <a:ext cx="3433944" cy="37038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Arial"/>
                <a:buNone/>
              </a:pPr>
              <a:r>
                <a:t/>
              </a:r>
              <a:endParaRPr sz="6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33"/>
          <p:cNvGrpSpPr/>
          <p:nvPr/>
        </p:nvGrpSpPr>
        <p:grpSpPr>
          <a:xfrm>
            <a:off x="4714015" y="3311984"/>
            <a:ext cx="6463616" cy="3012897"/>
            <a:chOff x="3814780" y="0"/>
            <a:chExt cx="5708221" cy="1780418"/>
          </a:xfrm>
        </p:grpSpPr>
        <p:sp>
          <p:nvSpPr>
            <p:cNvPr id="460" name="Google Shape;460;p33"/>
            <p:cNvSpPr/>
            <p:nvPr/>
          </p:nvSpPr>
          <p:spPr>
            <a:xfrm>
              <a:off x="3814780" y="0"/>
              <a:ext cx="5708221" cy="1780418"/>
            </a:xfrm>
            <a:prstGeom prst="rightArrow">
              <a:avLst>
                <a:gd fmla="val 75000" name="adj1"/>
                <a:gd fmla="val 50000" name="adj2"/>
              </a:avLst>
            </a:prstGeom>
            <a:solidFill>
              <a:srgbClr val="D4E2CE">
                <a:alpha val="89803"/>
              </a:srgb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3"/>
            <p:cNvSpPr txBox="1"/>
            <p:nvPr/>
          </p:nvSpPr>
          <p:spPr>
            <a:xfrm>
              <a:off x="3887551" y="271123"/>
              <a:ext cx="5040564" cy="1133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425" lIns="11425" spcFirstLastPara="1" rIns="11425" wrap="square" tIns="1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MODULO 1</a:t>
              </a:r>
              <a:r>
                <a:rPr b="0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- Listado de muertes en mujeres de 10 a 54 años.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2 </a:t>
              </a:r>
              <a:r>
                <a:rPr b="0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– Notificación de muertes maternas confirmadas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3 </a:t>
              </a:r>
              <a:r>
                <a:rPr b="0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– Hoja de verificación de embarazo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4 A </a:t>
              </a:r>
              <a:r>
                <a:rPr b="0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- Entrevista familiar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4 </a:t>
              </a:r>
              <a:r>
                <a:rPr b="0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– Autopsia verbal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5 – </a:t>
              </a:r>
              <a:r>
                <a:rPr b="0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Resumen de la Atención clínica de la mujer fallecida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6 </a:t>
              </a:r>
              <a:r>
                <a:rPr b="0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- Resumen de caso e informe técnico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7 </a:t>
              </a:r>
              <a:r>
                <a:rPr b="0" i="0" lang="es-CO" sz="160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– Planes de mejoramiento</a:t>
              </a:r>
              <a:endPara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698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33"/>
          <p:cNvSpPr/>
          <p:nvPr/>
        </p:nvSpPr>
        <p:spPr>
          <a:xfrm>
            <a:off x="522136" y="47240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03.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4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34"/>
          <p:cNvPicPr preferRelativeResize="0"/>
          <p:nvPr/>
        </p:nvPicPr>
        <p:blipFill rotWithShape="1">
          <a:blip r:embed="rId5">
            <a:alphaModFix/>
          </a:blip>
          <a:srcRect b="36290" l="27473" r="32668" t="54570"/>
          <a:stretch/>
        </p:blipFill>
        <p:spPr>
          <a:xfrm>
            <a:off x="2783205" y="2079705"/>
            <a:ext cx="7966688" cy="102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4"/>
          <p:cNvPicPr preferRelativeResize="0"/>
          <p:nvPr/>
        </p:nvPicPr>
        <p:blipFill rotWithShape="1">
          <a:blip r:embed="rId5">
            <a:alphaModFix/>
          </a:blip>
          <a:srcRect b="53837" l="27473" r="32529" t="35890"/>
          <a:stretch/>
        </p:blipFill>
        <p:spPr>
          <a:xfrm>
            <a:off x="2732926" y="897761"/>
            <a:ext cx="8016967" cy="11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4"/>
          <p:cNvPicPr preferRelativeResize="0"/>
          <p:nvPr/>
        </p:nvPicPr>
        <p:blipFill rotWithShape="1">
          <a:blip r:embed="rId6">
            <a:alphaModFix/>
          </a:blip>
          <a:srcRect b="38796" l="27496" r="33695" t="35356"/>
          <a:stretch/>
        </p:blipFill>
        <p:spPr>
          <a:xfrm>
            <a:off x="2783206" y="3107120"/>
            <a:ext cx="7966688" cy="298471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4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35"/>
          <p:cNvPicPr preferRelativeResize="0"/>
          <p:nvPr/>
        </p:nvPicPr>
        <p:blipFill rotWithShape="1">
          <a:blip r:embed="rId5">
            <a:alphaModFix/>
          </a:blip>
          <a:srcRect b="33633" l="27135" r="32500" t="28165"/>
          <a:stretch/>
        </p:blipFill>
        <p:spPr>
          <a:xfrm>
            <a:off x="2229492" y="863029"/>
            <a:ext cx="8279400" cy="4407613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5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6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36"/>
          <p:cNvPicPr preferRelativeResize="0"/>
          <p:nvPr/>
        </p:nvPicPr>
        <p:blipFill rotWithShape="1">
          <a:blip r:embed="rId5">
            <a:alphaModFix/>
          </a:blip>
          <a:srcRect b="46666" l="27194" r="32078" t="42997"/>
          <a:stretch/>
        </p:blipFill>
        <p:spPr>
          <a:xfrm>
            <a:off x="2971899" y="682928"/>
            <a:ext cx="7613791" cy="108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6"/>
          <p:cNvPicPr preferRelativeResize="0"/>
          <p:nvPr/>
        </p:nvPicPr>
        <p:blipFill rotWithShape="1">
          <a:blip r:embed="rId6">
            <a:alphaModFix/>
          </a:blip>
          <a:srcRect b="17291" l="27194" r="32584" t="76731"/>
          <a:stretch/>
        </p:blipFill>
        <p:spPr>
          <a:xfrm>
            <a:off x="2971899" y="1751212"/>
            <a:ext cx="7498403" cy="62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6"/>
          <p:cNvPicPr preferRelativeResize="0"/>
          <p:nvPr/>
        </p:nvPicPr>
        <p:blipFill rotWithShape="1">
          <a:blip r:embed="rId7">
            <a:alphaModFix/>
          </a:blip>
          <a:srcRect b="50000" l="27724" r="64353" t="45393"/>
          <a:stretch/>
        </p:blipFill>
        <p:spPr>
          <a:xfrm>
            <a:off x="3063057" y="2368726"/>
            <a:ext cx="1510301" cy="494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6"/>
          <p:cNvPicPr preferRelativeResize="0"/>
          <p:nvPr/>
        </p:nvPicPr>
        <p:blipFill rotWithShape="1">
          <a:blip r:embed="rId7">
            <a:alphaModFix/>
          </a:blip>
          <a:srcRect b="47631" l="36320" r="57130" t="50000"/>
          <a:stretch/>
        </p:blipFill>
        <p:spPr>
          <a:xfrm>
            <a:off x="4664516" y="2432645"/>
            <a:ext cx="1510302" cy="30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6"/>
          <p:cNvPicPr preferRelativeResize="0"/>
          <p:nvPr/>
        </p:nvPicPr>
        <p:blipFill rotWithShape="1">
          <a:blip r:embed="rId7">
            <a:alphaModFix/>
          </a:blip>
          <a:srcRect b="47630" l="45730" r="50506" t="50370"/>
          <a:stretch/>
        </p:blipFill>
        <p:spPr>
          <a:xfrm>
            <a:off x="6411123" y="2432645"/>
            <a:ext cx="867845" cy="25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6"/>
          <p:cNvPicPr preferRelativeResize="0"/>
          <p:nvPr/>
        </p:nvPicPr>
        <p:blipFill rotWithShape="1">
          <a:blip r:embed="rId7">
            <a:alphaModFix/>
          </a:blip>
          <a:srcRect b="47518" l="51912" r="39847" t="50114"/>
          <a:stretch/>
        </p:blipFill>
        <p:spPr>
          <a:xfrm>
            <a:off x="7618644" y="2555464"/>
            <a:ext cx="1900480" cy="30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6"/>
          <p:cNvPicPr preferRelativeResize="0"/>
          <p:nvPr/>
        </p:nvPicPr>
        <p:blipFill rotWithShape="1">
          <a:blip r:embed="rId7">
            <a:alphaModFix/>
          </a:blip>
          <a:srcRect b="47783" l="64065" r="33405" t="50000"/>
          <a:stretch/>
        </p:blipFill>
        <p:spPr>
          <a:xfrm>
            <a:off x="9838097" y="2364537"/>
            <a:ext cx="583255" cy="28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6"/>
          <p:cNvPicPr preferRelativeResize="0"/>
          <p:nvPr/>
        </p:nvPicPr>
        <p:blipFill rotWithShape="1">
          <a:blip r:embed="rId8">
            <a:alphaModFix/>
          </a:blip>
          <a:srcRect b="27958" l="27978" r="32668" t="38797"/>
          <a:stretch/>
        </p:blipFill>
        <p:spPr>
          <a:xfrm>
            <a:off x="3063057" y="2848332"/>
            <a:ext cx="7407245" cy="3478562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6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7"/>
          <p:cNvPicPr preferRelativeResize="0"/>
          <p:nvPr/>
        </p:nvPicPr>
        <p:blipFill rotWithShape="1">
          <a:blip r:embed="rId5">
            <a:alphaModFix/>
          </a:blip>
          <a:srcRect b="37227" l="26966" r="32415" t="54832"/>
          <a:stretch/>
        </p:blipFill>
        <p:spPr>
          <a:xfrm>
            <a:off x="2609635" y="892025"/>
            <a:ext cx="7489861" cy="82357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7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05.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7"/>
          <p:cNvPicPr preferRelativeResize="0"/>
          <p:nvPr/>
        </p:nvPicPr>
        <p:blipFill rotWithShape="1">
          <a:blip r:embed="rId6">
            <a:alphaModFix/>
          </a:blip>
          <a:srcRect b="59101" l="27640" r="32668" t="30412"/>
          <a:stretch/>
        </p:blipFill>
        <p:spPr>
          <a:xfrm>
            <a:off x="2609635" y="1715598"/>
            <a:ext cx="7489903" cy="111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7"/>
          <p:cNvPicPr preferRelativeResize="0"/>
          <p:nvPr/>
        </p:nvPicPr>
        <p:blipFill rotWithShape="1">
          <a:blip r:embed="rId7">
            <a:alphaModFix/>
          </a:blip>
          <a:srcRect b="43519" l="27809" r="32500" t="36405"/>
          <a:stretch/>
        </p:blipFill>
        <p:spPr>
          <a:xfrm>
            <a:off x="2609635" y="2866109"/>
            <a:ext cx="7488499" cy="213048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7"/>
          <p:cNvSpPr txBox="1"/>
          <p:nvPr/>
        </p:nvSpPr>
        <p:spPr>
          <a:xfrm>
            <a:off x="216300" y="1430101"/>
            <a:ext cx="255764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NOVEDADES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8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05.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38"/>
          <p:cNvPicPr preferRelativeResize="0"/>
          <p:nvPr/>
        </p:nvPicPr>
        <p:blipFill rotWithShape="1">
          <a:blip r:embed="rId5">
            <a:alphaModFix/>
          </a:blip>
          <a:srcRect b="8015" l="27556" r="32331" t="63970"/>
          <a:stretch/>
        </p:blipFill>
        <p:spPr>
          <a:xfrm>
            <a:off x="2618201" y="1845600"/>
            <a:ext cx="7489860" cy="294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8"/>
          <p:cNvPicPr preferRelativeResize="0"/>
          <p:nvPr/>
        </p:nvPicPr>
        <p:blipFill rotWithShape="1">
          <a:blip r:embed="rId6">
            <a:alphaModFix/>
          </a:blip>
          <a:srcRect b="37227" l="26966" r="32415" t="54832"/>
          <a:stretch/>
        </p:blipFill>
        <p:spPr>
          <a:xfrm>
            <a:off x="2523669" y="1022027"/>
            <a:ext cx="7489861" cy="82357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8"/>
          <p:cNvSpPr txBox="1"/>
          <p:nvPr/>
        </p:nvSpPr>
        <p:spPr>
          <a:xfrm>
            <a:off x="216300" y="1430101"/>
            <a:ext cx="255764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NOVEDADES</a:t>
            </a:r>
            <a:endParaRPr b="0" i="0" sz="24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9"/>
          <p:cNvSpPr txBox="1"/>
          <p:nvPr/>
        </p:nvSpPr>
        <p:spPr>
          <a:xfrm>
            <a:off x="883576" y="1668196"/>
            <a:ext cx="7222733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7"/>
              <a:buFont typeface="Calibri"/>
              <a:buNone/>
            </a:pPr>
            <a:r>
              <a:rPr b="0" i="0" lang="es-CO" sz="4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SOCIALIZACIÓN FORMATOS UDA (Unidad De Análisis)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9"/>
          <p:cNvSpPr txBox="1"/>
          <p:nvPr/>
        </p:nvSpPr>
        <p:spPr>
          <a:xfrm>
            <a:off x="883576" y="3950986"/>
            <a:ext cx="6451546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57"/>
              <a:buFont typeface="Calibri"/>
              <a:buNone/>
            </a:pPr>
            <a:r>
              <a:rPr b="0" i="0" lang="es-CO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JUAN JOSÉ OSPINA RAMÍREZ . MD. Epi. MSc. Ger. PhD(c)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"/>
          <p:cNvSpPr txBox="1"/>
          <p:nvPr/>
        </p:nvSpPr>
        <p:spPr>
          <a:xfrm>
            <a:off x="168442" y="927768"/>
            <a:ext cx="11606463" cy="4322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5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LINEAMIENTOS VIGILANCIA EN SALUD PÚBLICA 2021</a:t>
            </a:r>
            <a:endParaRPr sz="5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sz="5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5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Municipio</a:t>
            </a:r>
            <a:r>
              <a:rPr lang="es-CO" sz="5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s-CO" sz="5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Pereira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 de Epidemiologia y Gestión del Conocimiento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Secretaria de Salud Pública y Seguridad Social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0"/>
          <p:cNvSpPr txBox="1"/>
          <p:nvPr/>
        </p:nvSpPr>
        <p:spPr>
          <a:xfrm>
            <a:off x="1765392" y="438536"/>
            <a:ext cx="400981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4500"/>
              <a:buFont typeface="Montserrat Black"/>
              <a:buNone/>
            </a:pPr>
            <a:r>
              <a:rPr lang="es-CO" sz="45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FORMATOS UDA</a:t>
            </a:r>
            <a:endParaRPr b="0" i="0" sz="45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27" name="Google Shape;527;p40"/>
          <p:cNvSpPr/>
          <p:nvPr/>
        </p:nvSpPr>
        <p:spPr>
          <a:xfrm>
            <a:off x="326927" y="230787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7200"/>
              <a:buFont typeface="Montserrat Black"/>
              <a:buNone/>
            </a:pPr>
            <a:r>
              <a:rPr b="0" i="0" lang="es-CO" sz="72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b="0" i="0" sz="7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0"/>
          <p:cNvSpPr txBox="1"/>
          <p:nvPr/>
        </p:nvSpPr>
        <p:spPr>
          <a:xfrm>
            <a:off x="524086" y="1223366"/>
            <a:ext cx="11143827" cy="41936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0" i="0" lang="es-CO" sz="5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Todos los procedimientos inherentes a la realización de </a:t>
            </a:r>
            <a:r>
              <a:rPr b="1" i="1" lang="es-CO" sz="5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unidades de análisis</a:t>
            </a:r>
            <a:r>
              <a:rPr b="0" i="0" lang="es-CO" sz="5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deben ser consultados en el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0" i="0" lang="es-CO" sz="5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1" lang="es-CO" sz="36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Manual para realización de unidades de análisis</a:t>
            </a:r>
            <a:r>
              <a:rPr b="0" i="0" lang="es-CO" sz="5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0" i="0" lang="es-CO" sz="5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1" lang="es-CO" sz="36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Manual para elaboración y difusión de tablero de problemas</a:t>
            </a:r>
            <a:endParaRPr b="1" i="1" sz="5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1"/>
          <p:cNvSpPr txBox="1"/>
          <p:nvPr/>
        </p:nvSpPr>
        <p:spPr>
          <a:xfrm>
            <a:off x="1765392" y="438536"/>
            <a:ext cx="400981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4500"/>
              <a:buFont typeface="Montserrat Black"/>
              <a:buNone/>
            </a:pPr>
            <a:r>
              <a:rPr lang="es-CO" sz="45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FORMATOS UDA</a:t>
            </a:r>
            <a:endParaRPr b="0" i="0" sz="45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35" name="Google Shape;535;p41"/>
          <p:cNvSpPr/>
          <p:nvPr/>
        </p:nvSpPr>
        <p:spPr>
          <a:xfrm>
            <a:off x="326927" y="230787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7200"/>
              <a:buFont typeface="Montserrat Black"/>
              <a:buNone/>
            </a:pPr>
            <a:r>
              <a:rPr b="0" i="0" lang="es-CO" sz="72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b="0" i="0" sz="7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7774" y="0"/>
            <a:ext cx="52430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1"/>
          <p:cNvSpPr txBox="1"/>
          <p:nvPr/>
        </p:nvSpPr>
        <p:spPr>
          <a:xfrm>
            <a:off x="3092125" y="2093025"/>
            <a:ext cx="9259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1" lang="es-CO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https://www.ins.gov.co/Direcciones/Vigilancia/Paginas/Unidad-de-Analisis.aspx</a:t>
            </a:r>
            <a:endParaRPr b="1" i="1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10575" y="3755226"/>
            <a:ext cx="6681426" cy="6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2"/>
          <p:cNvSpPr txBox="1"/>
          <p:nvPr/>
        </p:nvSpPr>
        <p:spPr>
          <a:xfrm>
            <a:off x="1765392" y="438536"/>
            <a:ext cx="400981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4500"/>
              <a:buFont typeface="Montserrat Black"/>
              <a:buNone/>
            </a:pPr>
            <a:r>
              <a:rPr lang="es-CO" sz="45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FORMATOS UDA</a:t>
            </a:r>
            <a:endParaRPr b="0" i="0" sz="45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45" name="Google Shape;545;p42"/>
          <p:cNvSpPr/>
          <p:nvPr/>
        </p:nvSpPr>
        <p:spPr>
          <a:xfrm>
            <a:off x="326927" y="230787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7200"/>
              <a:buFont typeface="Montserrat Black"/>
              <a:buNone/>
            </a:pPr>
            <a:r>
              <a:rPr b="0" i="0" lang="es-CO" sz="7200" u="none" cap="none" strike="noStrik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b="0" i="0" sz="7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103" y="-1"/>
            <a:ext cx="522324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2"/>
          <p:cNvSpPr txBox="1"/>
          <p:nvPr/>
        </p:nvSpPr>
        <p:spPr>
          <a:xfrm>
            <a:off x="5849967" y="3013349"/>
            <a:ext cx="5838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https://www.ins.gov.co/Direcciones/Vigilancia/Documentacin%20para%20hacer%20%20unidad%20de%20anlisis%20de%20caso/Manual%20unidad%20de%20an%C3%A1lisis.pdf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3813" y="0"/>
            <a:ext cx="51434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3"/>
          <p:cNvSpPr txBox="1"/>
          <p:nvPr/>
        </p:nvSpPr>
        <p:spPr>
          <a:xfrm>
            <a:off x="362775" y="3195800"/>
            <a:ext cx="5565414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https://www.ins.gov.co/Direcciones/Vigilancia/Documentacin%20para%20hacer%20%20unidad%20de%20anlisis%20de%20caso/Anexo_manual_tablero_problemas.pdf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6"/>
          <p:cNvPicPr preferRelativeResize="0"/>
          <p:nvPr/>
        </p:nvPicPr>
        <p:blipFill rotWithShape="1">
          <a:blip r:embed="rId5">
            <a:alphaModFix/>
          </a:blip>
          <a:srcRect b="0" l="0" r="3906" t="0"/>
          <a:stretch/>
        </p:blipFill>
        <p:spPr>
          <a:xfrm>
            <a:off x="737171" y="1799959"/>
            <a:ext cx="10717658" cy="3545788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6"/>
          <p:cNvSpPr txBox="1"/>
          <p:nvPr/>
        </p:nvSpPr>
        <p:spPr>
          <a:xfrm>
            <a:off x="3709296" y="876436"/>
            <a:ext cx="761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O" sz="2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Anexo 4. Métodos para la evaluación de problemas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7"/>
          <p:cNvSpPr txBox="1"/>
          <p:nvPr/>
        </p:nvSpPr>
        <p:spPr>
          <a:xfrm>
            <a:off x="570050" y="1347425"/>
            <a:ext cx="6698700" cy="44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una herramienta que permite reaccionar ante una situación determinada de manera sistemática.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aplican rigurosamente </a:t>
            </a:r>
            <a:r>
              <a:rPr b="1" i="1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técnicas cualitativas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identificar las </a:t>
            </a:r>
            <a:r>
              <a:rPr b="1" i="1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causas básicas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los </a:t>
            </a:r>
            <a:r>
              <a:rPr b="1" i="1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factores que contribuyen a la ocurrencia 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un evento indeseado y las contramedidas preventivas necesarias en los sistemas y procesos.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1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Requiere de un grupo de evaluación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que recolecta la información, que involucra a los actores relacionados con el evento en un análisis imparcial  profundo (</a:t>
            </a:r>
            <a:r>
              <a:rPr b="1" i="1" lang="es-CO" sz="1900" u="none" cap="none" strike="noStrike">
                <a:solidFill>
                  <a:srgbClr val="FF9900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buscando las causas de las causas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para identificar los cambios preventivos necesarios.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7"/>
          <p:cNvSpPr/>
          <p:nvPr/>
        </p:nvSpPr>
        <p:spPr>
          <a:xfrm>
            <a:off x="7268700" y="2382450"/>
            <a:ext cx="4923300" cy="2093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1" i="0" lang="es-CO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materna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just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b="1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perinatal y neonatal tardía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just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b="1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por desnutrición/EDA/IRA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just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b="1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Accidente ofídico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7"/>
          <p:cNvSpPr txBox="1"/>
          <p:nvPr/>
        </p:nvSpPr>
        <p:spPr>
          <a:xfrm>
            <a:off x="380025" y="500950"/>
            <a:ext cx="5715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1" lang="es-CO" sz="2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Análisis de causa raíz (ACR)</a:t>
            </a:r>
            <a:endParaRPr b="1" i="1" sz="3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70" name="Google Shape;570;p47"/>
          <p:cNvGraphicFramePr/>
          <p:nvPr/>
        </p:nvGraphicFramePr>
        <p:xfrm>
          <a:off x="3216450" y="6021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{BBC7B56F-49DC-4E33-AAB9-BEA88327EEB0}</a:tableStyleId>
              </a:tblPr>
              <a:tblGrid>
                <a:gridCol w="8975550"/>
              </a:tblGrid>
              <a:tr h="8336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u="none" cap="none" strike="noStrike"/>
                        <a:t>Ortiz Zulma, Esandi María, Andina Elsa. El Análisis Causa-Raíz (ACR) Instrumento para la búsqueda e implementación de soluciones para evitar las muertes maternas, fetales y neonatales. Primera edición [internet]. Argentina: Fondo de las Naciones Unidas para la Infancia (UNICEF); 2011 [Consultado 2017 Junio 07]. Disponible en:</a:t>
                      </a:r>
                      <a:r>
                        <a:rPr lang="es-CO" sz="1000" u="none" cap="none" strike="noStrike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hlinkClick r:id="rId5"/>
                        </a:rPr>
                        <a:t> </a:t>
                      </a:r>
                      <a:r>
                        <a:rPr lang="es-CO" sz="1000" u="sng" cap="none" strike="noStrike">
                          <a:solidFill>
                            <a:srgbClr val="0563C1"/>
                          </a:solid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https://www.unicef.org/argentina/spanish/Guia-ACR-Baja.pdf</a:t>
                      </a:r>
                      <a:endParaRPr sz="1000" u="sng" cap="none" strike="noStrike">
                        <a:solidFill>
                          <a:srgbClr val="0563C1"/>
                        </a:solidFill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8"/>
          <p:cNvSpPr txBox="1"/>
          <p:nvPr/>
        </p:nvSpPr>
        <p:spPr>
          <a:xfrm>
            <a:off x="380025" y="1399225"/>
            <a:ext cx="7169100" cy="40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una </a:t>
            </a:r>
            <a:r>
              <a:rPr b="1" i="1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“técnica sistemática de preguntas utilizada durante la fase de análisis de problemas”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probada y aceptada para encontrar sus “</a:t>
            </a:r>
            <a:r>
              <a:rPr b="0" i="0" lang="es-CO" sz="1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posibles causas principales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(frecuentemente utilizada en el análisis de causa raíz).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técnica requiere que el equipo pregunte </a:t>
            </a:r>
            <a:r>
              <a:rPr b="1" i="1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'Por Qué"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aproximadamente </a:t>
            </a:r>
            <a:r>
              <a:rPr b="1" i="1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cinco o más veces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b="1" i="1" lang="es-CO" sz="1900" u="none" cap="none" strike="noStrike">
                <a:solidFill>
                  <a:srgbClr val="000000"/>
                </a:solidFill>
                <a:highlight>
                  <a:srgbClr val="FF9900"/>
                </a:highlight>
                <a:latin typeface="Arial"/>
                <a:ea typeface="Arial"/>
                <a:cs typeface="Arial"/>
                <a:sym typeface="Arial"/>
              </a:rPr>
              <a:t>riesgo es que si el equipo que aplica la técnica siente antes</a:t>
            </a:r>
            <a:r>
              <a:rPr b="0" i="0" lang="es-CO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tiempo que tiene suficientes respuestas a sus preguntas, podría ocasionar que no identifiquen las causas más probables o distales del problema.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8"/>
          <p:cNvSpPr txBox="1"/>
          <p:nvPr/>
        </p:nvSpPr>
        <p:spPr>
          <a:xfrm>
            <a:off x="2902200" y="6365400"/>
            <a:ext cx="9289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Asociación española para la calidad [internet]. Madrid, España: Asociación española para la calidad [Consultado 2017 Junio 8]. Disponible en:</a:t>
            </a:r>
            <a:r>
              <a:rPr b="0" i="0" lang="es-CO" sz="1000" u="none" cap="none" strike="noStrik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s-CO" sz="1000" u="sng" cap="none" strike="noStrik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https://www.aec.es/web/guest/centro-conocimiento/5-porque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48"/>
          <p:cNvSpPr/>
          <p:nvPr/>
        </p:nvSpPr>
        <p:spPr>
          <a:xfrm>
            <a:off x="7268700" y="2382300"/>
            <a:ext cx="4923300" cy="1046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1" i="0" lang="es-CO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materna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just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b="1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perinatal y neonatal tardía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8"/>
          <p:cNvSpPr txBox="1"/>
          <p:nvPr/>
        </p:nvSpPr>
        <p:spPr>
          <a:xfrm>
            <a:off x="380025" y="500800"/>
            <a:ext cx="5715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1" lang="es-CO" sz="2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 5 por qué</a:t>
            </a:r>
            <a:endParaRPr b="1" i="1" sz="29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1" y="1966225"/>
            <a:ext cx="11887198" cy="38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2"/>
          <p:cNvSpPr txBox="1"/>
          <p:nvPr/>
        </p:nvSpPr>
        <p:spPr>
          <a:xfrm>
            <a:off x="3339426" y="1077850"/>
            <a:ext cx="761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O" sz="2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Anexo 3. Instrumento 3 captura de datos UA</a:t>
            </a:r>
            <a:endParaRPr b="1" i="0" sz="2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799" y="2895081"/>
            <a:ext cx="11887201" cy="72922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3"/>
          <p:cNvSpPr txBox="1"/>
          <p:nvPr/>
        </p:nvSpPr>
        <p:spPr>
          <a:xfrm>
            <a:off x="3339425" y="1126567"/>
            <a:ext cx="761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O" sz="2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Deben pegarse los datos del archivo plano</a:t>
            </a:r>
            <a:endParaRPr b="1" i="0" sz="2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895225"/>
            <a:ext cx="11887198" cy="475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818" y="2605900"/>
            <a:ext cx="10624363" cy="141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762000"/>
            <a:ext cx="11887200" cy="50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1181284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618825"/>
            <a:ext cx="11887200" cy="449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2675" y="152400"/>
            <a:ext cx="83463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11887200" cy="625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378875"/>
            <a:ext cx="11887201" cy="379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11887199" cy="5659739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1"/>
          <p:cNvSpPr/>
          <p:nvPr/>
        </p:nvSpPr>
        <p:spPr>
          <a:xfrm>
            <a:off x="4785050" y="5096000"/>
            <a:ext cx="1917300" cy="88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11887196" cy="554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2"/>
          <p:cNvSpPr/>
          <p:nvPr/>
        </p:nvSpPr>
        <p:spPr>
          <a:xfrm>
            <a:off x="6096000" y="4985250"/>
            <a:ext cx="1917300" cy="88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11887201" cy="5792608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3"/>
          <p:cNvSpPr/>
          <p:nvPr/>
        </p:nvSpPr>
        <p:spPr>
          <a:xfrm>
            <a:off x="7771625" y="5330750"/>
            <a:ext cx="1917300" cy="88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4"/>
          <p:cNvSpPr txBox="1"/>
          <p:nvPr/>
        </p:nvSpPr>
        <p:spPr>
          <a:xfrm>
            <a:off x="244965" y="1058480"/>
            <a:ext cx="113322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CO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https://www.ins.gov.co/Direcciones/Vigilancia/Paginas/Unidad-de-Analisis.aspx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6900" y="144272"/>
            <a:ext cx="8458200" cy="5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40238"/>
            <a:ext cx="11887197" cy="377752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5"/>
          <p:cNvSpPr txBox="1"/>
          <p:nvPr/>
        </p:nvSpPr>
        <p:spPr>
          <a:xfrm>
            <a:off x="7245150" y="417650"/>
            <a:ext cx="4330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s-CO" sz="2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Anexo 6. Consolidado</a:t>
            </a:r>
            <a:endParaRPr b="1" i="0" sz="2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425" y="605575"/>
            <a:ext cx="11269151" cy="32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6"/>
          <p:cNvSpPr txBox="1"/>
          <p:nvPr/>
        </p:nvSpPr>
        <p:spPr>
          <a:xfrm>
            <a:off x="461425" y="4260675"/>
            <a:ext cx="11199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b="1" i="0" lang="es-CO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tableros de problemas</a:t>
            </a:r>
            <a:r>
              <a:rPr b="0" i="0" lang="es-CO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producto de las unidades de análisis </a:t>
            </a:r>
            <a:r>
              <a:rPr b="1" i="1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deben ser consolidados </a:t>
            </a:r>
            <a:r>
              <a:rPr b="0" i="0" lang="es-CO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enviados en las fechas establecidas al grupo de unidades de análisis de casos especiales.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s-CO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Este envío debe ser acumulado en cada entrega, es decir, que siempre se deberán enviar los problemas detectados en los eventos desde la primer semana epidemiológica de cada año.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68" name="Google Shape;668;p6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69" name="Google Shape;66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725" y="457200"/>
            <a:ext cx="1049655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8"/>
          <p:cNvSpPr txBox="1"/>
          <p:nvPr/>
        </p:nvSpPr>
        <p:spPr>
          <a:xfrm>
            <a:off x="883576" y="1668196"/>
            <a:ext cx="7222733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7"/>
              <a:buFont typeface="Calibri"/>
              <a:buNone/>
            </a:pPr>
            <a:r>
              <a:rPr b="0" i="0" lang="es-CO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DOCUMENTOS DE ENMIENDA ESTADISTICA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68"/>
          <p:cNvSpPr txBox="1"/>
          <p:nvPr/>
        </p:nvSpPr>
        <p:spPr>
          <a:xfrm>
            <a:off x="883576" y="3950986"/>
            <a:ext cx="6451546" cy="1425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7"/>
              <a:buFont typeface="Calibri"/>
              <a:buNone/>
            </a:pPr>
            <a:r>
              <a:rPr b="0" i="0" lang="es-CO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CARLOS ALBERTO BETANCOUR  G.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7"/>
              <a:buFont typeface="Calibri"/>
              <a:buNone/>
            </a:pPr>
            <a:r>
              <a:rPr lang="es-CO" sz="3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Profesional Estadisticas Vitales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69"/>
          <p:cNvGrpSpPr/>
          <p:nvPr/>
        </p:nvGrpSpPr>
        <p:grpSpPr>
          <a:xfrm>
            <a:off x="256208" y="921251"/>
            <a:ext cx="11368877" cy="5144514"/>
            <a:chOff x="0" y="108819"/>
            <a:chExt cx="11368877" cy="5144514"/>
          </a:xfrm>
        </p:grpSpPr>
        <p:sp>
          <p:nvSpPr>
            <p:cNvPr id="681" name="Google Shape;681;p69"/>
            <p:cNvSpPr/>
            <p:nvPr/>
          </p:nvSpPr>
          <p:spPr>
            <a:xfrm rot="5400000">
              <a:off x="612408" y="1488605"/>
              <a:ext cx="1291036" cy="874618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3D4EB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69"/>
            <p:cNvSpPr/>
            <p:nvPr/>
          </p:nvSpPr>
          <p:spPr>
            <a:xfrm>
              <a:off x="0" y="438536"/>
              <a:ext cx="2658753" cy="815638"/>
            </a:xfrm>
            <a:prstGeom prst="roundRect">
              <a:avLst>
                <a:gd fmla="val 16670" name="adj"/>
              </a:avLst>
            </a:prstGeom>
            <a:solidFill>
              <a:schemeClr val="accent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69"/>
            <p:cNvSpPr txBox="1"/>
            <p:nvPr/>
          </p:nvSpPr>
          <p:spPr>
            <a:xfrm>
              <a:off x="39823" y="478359"/>
              <a:ext cx="2579107" cy="735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b="1" lang="es-CO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¿QUE ES? </a:t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69"/>
            <p:cNvSpPr/>
            <p:nvPr/>
          </p:nvSpPr>
          <p:spPr>
            <a:xfrm>
              <a:off x="2740545" y="108819"/>
              <a:ext cx="4401059" cy="1504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69"/>
            <p:cNvSpPr txBox="1"/>
            <p:nvPr/>
          </p:nvSpPr>
          <p:spPr>
            <a:xfrm>
              <a:off x="2740545" y="108819"/>
              <a:ext cx="4401059" cy="1504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b="0" i="0" lang="es-CO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 un instrumento que sirve para realizar correcciones a las certificaciones de defunción que presentan inconsistencias o déficit en la información; y las cuales se realizan con fines </a:t>
              </a:r>
              <a:r>
                <a:rPr b="1" i="0" lang="es-CO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estadísticos</a:t>
              </a:r>
              <a:r>
                <a:rPr b="0" i="0" lang="es-CO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69"/>
            <p:cNvSpPr/>
            <p:nvPr/>
          </p:nvSpPr>
          <p:spPr>
            <a:xfrm rot="5400000">
              <a:off x="3039916" y="3426270"/>
              <a:ext cx="1527564" cy="986638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92D0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69"/>
            <p:cNvSpPr/>
            <p:nvPr/>
          </p:nvSpPr>
          <p:spPr>
            <a:xfrm>
              <a:off x="1796863" y="1913407"/>
              <a:ext cx="2658753" cy="1085117"/>
            </a:xfrm>
            <a:prstGeom prst="roundRect">
              <a:avLst>
                <a:gd fmla="val 16670" name="adj"/>
              </a:avLst>
            </a:prstGeom>
            <a:solidFill>
              <a:schemeClr val="accent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69"/>
            <p:cNvSpPr txBox="1"/>
            <p:nvPr/>
          </p:nvSpPr>
          <p:spPr>
            <a:xfrm>
              <a:off x="1849844" y="1966388"/>
              <a:ext cx="2552791" cy="979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lang="es-CO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¿CUAL ES SU OBJETIVO?</a:t>
              </a:r>
              <a:endParaRPr b="1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69"/>
            <p:cNvSpPr/>
            <p:nvPr/>
          </p:nvSpPr>
          <p:spPr>
            <a:xfrm>
              <a:off x="4706454" y="1757035"/>
              <a:ext cx="5017124" cy="1504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69"/>
            <p:cNvSpPr txBox="1"/>
            <p:nvPr/>
          </p:nvSpPr>
          <p:spPr>
            <a:xfrm>
              <a:off x="4706454" y="1757035"/>
              <a:ext cx="5017124" cy="1504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b="0" i="0" lang="es-CO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 mecanismo de enmienda estadística tiene como fin, mejorar la información consignada inicialmente en el certificado de defunción y que por presentar inconsistencias, omisión, errores o déficit de información se solicité a la fuente el documento de enmienda estadística del certificado de defunción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69"/>
            <p:cNvSpPr/>
            <p:nvPr/>
          </p:nvSpPr>
          <p:spPr>
            <a:xfrm>
              <a:off x="4337933" y="3697847"/>
              <a:ext cx="3234426" cy="1307995"/>
            </a:xfrm>
            <a:prstGeom prst="roundRect">
              <a:avLst>
                <a:gd fmla="val 16670" name="adj"/>
              </a:avLst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69"/>
            <p:cNvSpPr txBox="1"/>
            <p:nvPr/>
          </p:nvSpPr>
          <p:spPr>
            <a:xfrm>
              <a:off x="4401796" y="3761710"/>
              <a:ext cx="3106700" cy="1180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lang="es-CO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¿CUANDO Y POR QUE SE DEBE DILIGENCIAR? </a:t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69"/>
            <p:cNvSpPr/>
            <p:nvPr/>
          </p:nvSpPr>
          <p:spPr>
            <a:xfrm>
              <a:off x="7656456" y="3440170"/>
              <a:ext cx="3712421" cy="18131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69"/>
            <p:cNvSpPr txBox="1"/>
            <p:nvPr/>
          </p:nvSpPr>
          <p:spPr>
            <a:xfrm>
              <a:off x="7656456" y="3440170"/>
              <a:ext cx="3712421" cy="18131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b="0" i="0" lang="es-CO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Este documento se debe diligenciar </a:t>
              </a:r>
              <a:r>
                <a:rPr b="1" i="0" lang="es-CO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días</a:t>
              </a:r>
              <a:r>
                <a:rPr b="0" i="0" lang="es-CO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después de haberse ingresado el certificado de defunción al </a:t>
              </a:r>
              <a:r>
                <a:rPr b="1" i="0" lang="es-CO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RUAF-ND</a:t>
              </a:r>
              <a:r>
                <a:rPr b="0" i="0" lang="es-CO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ya que pasado este tiempo el MSPS, realiza descarga de información y la reporta </a:t>
              </a:r>
              <a:r>
                <a:rPr b="0" i="0" lang="es-CO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 </a:t>
              </a:r>
              <a:r>
                <a:rPr b="1" i="0" lang="es-CO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DANE</a:t>
              </a:r>
              <a:r>
                <a:rPr b="0" i="0" lang="es-CO" sz="105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5" name="Google Shape;695;p69"/>
          <p:cNvSpPr txBox="1"/>
          <p:nvPr/>
        </p:nvSpPr>
        <p:spPr>
          <a:xfrm>
            <a:off x="1802295" y="136603"/>
            <a:ext cx="8587409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Black"/>
              <a:buNone/>
            </a:pPr>
            <a:r>
              <a:rPr b="0" i="0" lang="es-CO" sz="2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DOCUMENTO DE ENMIENDA ESTADISTICA</a:t>
            </a:r>
            <a:endParaRPr b="0" i="0" sz="2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43" y="3616810"/>
            <a:ext cx="1638853" cy="189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2295" y="4923946"/>
            <a:ext cx="1638852" cy="179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51268" y="1063203"/>
            <a:ext cx="3904628" cy="102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9"/>
          <p:cNvPicPr preferRelativeResize="0"/>
          <p:nvPr/>
        </p:nvPicPr>
        <p:blipFill rotWithShape="1">
          <a:blip r:embed="rId6">
            <a:alphaModFix/>
          </a:blip>
          <a:srcRect b="30497" l="25937" r="25998" t="0"/>
          <a:stretch/>
        </p:blipFill>
        <p:spPr>
          <a:xfrm>
            <a:off x="10190921" y="2467970"/>
            <a:ext cx="1510748" cy="1739084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9"/>
          <p:cNvSpPr txBox="1"/>
          <p:nvPr/>
        </p:nvSpPr>
        <p:spPr>
          <a:xfrm>
            <a:off x="4004711" y="6142624"/>
            <a:ext cx="668979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C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Nota: </a:t>
            </a:r>
            <a:r>
              <a:rPr b="0" i="0" lang="es-CO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 se solicite a la fuente la realización de una EE, esta debe de ser enviada al E-mail: </a:t>
            </a:r>
            <a:r>
              <a:rPr b="0" i="0" lang="es-CO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estadística@pereira.gov.co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CO" sz="5000">
                <a:latin typeface="Avenir"/>
                <a:ea typeface="Avenir"/>
                <a:cs typeface="Avenir"/>
                <a:sym typeface="Avenir"/>
              </a:rPr>
              <a:t>CONTENIDO</a:t>
            </a:r>
            <a:endParaRPr/>
          </a:p>
        </p:txBody>
      </p:sp>
      <p:pic>
        <p:nvPicPr>
          <p:cNvPr id="706" name="Google Shape;70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2545" y="0"/>
            <a:ext cx="606198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5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71"/>
          <p:cNvSpPr txBox="1"/>
          <p:nvPr/>
        </p:nvSpPr>
        <p:spPr>
          <a:xfrm>
            <a:off x="8356221" y="2734129"/>
            <a:ext cx="2837636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75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AQUÍ EN ESTE</a:t>
            </a:r>
            <a:endParaRPr/>
          </a:p>
        </p:txBody>
      </p:sp>
      <p:sp>
        <p:nvSpPr>
          <p:cNvPr id="713" name="Google Shape;713;p71"/>
          <p:cNvSpPr txBox="1"/>
          <p:nvPr/>
        </p:nvSpPr>
        <p:spPr>
          <a:xfrm>
            <a:off x="8356221" y="3105016"/>
            <a:ext cx="1885453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75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ESPACIO</a:t>
            </a:r>
            <a:endParaRPr/>
          </a:p>
        </p:txBody>
      </p:sp>
      <p:sp>
        <p:nvSpPr>
          <p:cNvPr id="714" name="Google Shape;714;p71"/>
          <p:cNvSpPr txBox="1"/>
          <p:nvPr/>
        </p:nvSpPr>
        <p:spPr>
          <a:xfrm>
            <a:off x="8356221" y="3475903"/>
            <a:ext cx="2791149" cy="51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75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VA EL TÍTULO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/>
          <p:nvPr/>
        </p:nvSpPr>
        <p:spPr>
          <a:xfrm>
            <a:off x="1980340" y="1904501"/>
            <a:ext cx="2153154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ontserrat Black"/>
              <a:buNone/>
            </a:pPr>
            <a:r>
              <a:rPr b="0" i="0" lang="es-CO" sz="45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SIVIGILA</a:t>
            </a:r>
            <a:endParaRPr/>
          </a:p>
        </p:txBody>
      </p:sp>
      <p:sp>
        <p:nvSpPr>
          <p:cNvPr id="223" name="Google Shape;223;p7"/>
          <p:cNvSpPr txBox="1"/>
          <p:nvPr/>
        </p:nvSpPr>
        <p:spPr>
          <a:xfrm>
            <a:off x="654973" y="3665236"/>
            <a:ext cx="5690404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ontserrat Black"/>
              <a:buNone/>
            </a:pPr>
            <a:r>
              <a:rPr b="0" i="0" lang="es-CO" sz="45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Viviana Trujillo Valencia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8"/>
          <p:cNvSpPr txBox="1"/>
          <p:nvPr/>
        </p:nvSpPr>
        <p:spPr>
          <a:xfrm>
            <a:off x="827315" y="447661"/>
            <a:ext cx="96489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0" i="0" lang="es-CO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APLICATIVO SIVIGILA 2018-2020</a:t>
            </a:r>
            <a:endParaRPr b="0" i="0" sz="40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1400522" y="2154037"/>
            <a:ext cx="8830101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s-CO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-Notificación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1583140" y="2920621"/>
            <a:ext cx="1405720" cy="873457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UPGD Lunes antes de las 3:00PM</a:t>
            </a:r>
            <a:endParaRPr/>
          </a:p>
        </p:txBody>
      </p:sp>
      <p:sp>
        <p:nvSpPr>
          <p:cNvPr id="232" name="Google Shape;232;p8"/>
          <p:cNvSpPr/>
          <p:nvPr/>
        </p:nvSpPr>
        <p:spPr>
          <a:xfrm>
            <a:off x="3878239" y="2981712"/>
            <a:ext cx="1405720" cy="2845882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UNM Martes antes de las 3:00PM UND Miércoles antes de las 3:00PM EAPB INS Martes Antes de las 3:00 PM</a:t>
            </a:r>
            <a:endParaRPr/>
          </a:p>
        </p:txBody>
      </p:sp>
      <p:sp>
        <p:nvSpPr>
          <p:cNvPr id="233" name="Google Shape;233;p8"/>
          <p:cNvSpPr/>
          <p:nvPr/>
        </p:nvSpPr>
        <p:spPr>
          <a:xfrm>
            <a:off x="6553200" y="2920621"/>
            <a:ext cx="1405720" cy="1255594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 Miércoles antes de las 3:00PM</a:t>
            </a:r>
            <a:endParaRPr/>
          </a:p>
        </p:txBody>
      </p:sp>
      <p:sp>
        <p:nvSpPr>
          <p:cNvPr id="234" name="Google Shape;234;p8"/>
          <p:cNvSpPr/>
          <p:nvPr/>
        </p:nvSpPr>
        <p:spPr>
          <a:xfrm>
            <a:off x="9098508" y="3728858"/>
            <a:ext cx="1405720" cy="873457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</a:t>
            </a:r>
            <a:endParaRPr/>
          </a:p>
        </p:txBody>
      </p:sp>
      <p:sp>
        <p:nvSpPr>
          <p:cNvPr id="235" name="Google Shape;235;p8"/>
          <p:cNvSpPr/>
          <p:nvPr/>
        </p:nvSpPr>
        <p:spPr>
          <a:xfrm>
            <a:off x="3125337" y="3357349"/>
            <a:ext cx="627797" cy="24821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5651798" y="3359901"/>
            <a:ext cx="627797" cy="24821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6035234" y="4382554"/>
            <a:ext cx="2249607" cy="29239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8194831" y="3773140"/>
            <a:ext cx="627797" cy="24821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9"/>
          <p:cNvSpPr txBox="1"/>
          <p:nvPr/>
        </p:nvSpPr>
        <p:spPr>
          <a:xfrm>
            <a:off x="827315" y="447661"/>
            <a:ext cx="96489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0" i="0" lang="es-CO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APLICATIVO SIVIGILA 2018-2020</a:t>
            </a:r>
            <a:endParaRPr b="0" i="0" sz="4000" u="none" cap="none" strike="noStrik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5" name="Google Shape;245;p9"/>
          <p:cNvSpPr txBox="1"/>
          <p:nvPr/>
        </p:nvSpPr>
        <p:spPr>
          <a:xfrm>
            <a:off x="1400522" y="1659285"/>
            <a:ext cx="9648967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s-CO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-NOTIFICACIÓN NEGATIVA: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s-CO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notificación negativa es el proceso de reporte de la inexistencia de casos relacionados con los EISP de interés nacional e internacional, posterior a la revisión y búsqueda activa en las fuentes de información disponibles. </a:t>
            </a:r>
            <a:endParaRPr b="1" i="0" sz="3200" u="none" cap="none" strike="noStrik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2020-08-01T22:10:19Z</dcterms:created>
  <dc:creator>Juan Pablo González Cañas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267737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