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1" r:id="rId5"/>
    <p:sldId id="260"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hyperlink" Target="FORMATO%20AUTOPSIA%20VERBAL.pdf" TargetMode="External"/><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hyperlink" Target="FORMATO%20AUTOPSIA%20VERBAL.pdf" TargetMode="External"/><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83850-8C09-46DC-B41F-EAE2E106CDE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CO"/>
        </a:p>
      </dgm:t>
    </dgm:pt>
    <dgm:pt modelId="{60D8CAC5-5EFA-4EE2-977A-AFEC5212361D}">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dirty="0"/>
            <a:t>.</a:t>
          </a:r>
          <a:endParaRPr lang="es-CO" sz="1600" dirty="0"/>
        </a:p>
      </dgm:t>
    </dgm:pt>
    <dgm:pt modelId="{2DCF7C9C-443E-4E41-B363-28456F7A743E}" type="parTrans" cxnId="{D429BDE6-105A-4AF2-902F-CBC761534ABA}">
      <dgm:prSet/>
      <dgm:spPr/>
      <dgm:t>
        <a:bodyPr/>
        <a:lstStyle/>
        <a:p>
          <a:endParaRPr lang="es-CO"/>
        </a:p>
      </dgm:t>
    </dgm:pt>
    <dgm:pt modelId="{38B0FE6F-05F5-4566-A745-B0C58C5B8672}" type="sibTrans" cxnId="{D429BDE6-105A-4AF2-902F-CBC761534ABA}">
      <dgm:prSet/>
      <dgm:spPr/>
      <dgm:t>
        <a:bodyPr/>
        <a:lstStyle/>
        <a:p>
          <a:endParaRPr lang="es-CO"/>
        </a:p>
      </dgm:t>
    </dgm:pt>
    <dgm:pt modelId="{EB3C8669-3631-4DD2-AA51-5D3E2EE12430}">
      <dgm:prSet phldrT="[Texto]" custT="1"/>
      <dgm:spPr>
        <a:scene3d>
          <a:camera prst="orthographicFront">
            <a:rot lat="0" lon="0" rev="0"/>
          </a:camera>
          <a:lightRig rig="glow" dir="t">
            <a:rot lat="0" lon="0" rev="4800000"/>
          </a:lightRig>
        </a:scene3d>
        <a:sp3d prstMaterial="matte">
          <a:bevelT w="127000" h="63500"/>
        </a:sp3d>
      </dgm:spPr>
      <dgm: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gm:t>
    </dgm:pt>
    <dgm:pt modelId="{DD34BEB9-C6CC-43E0-9028-15914754EC9D}" type="parTrans" cxnId="{CDE29834-FEEE-4F74-BD12-94ED3D70A0A8}">
      <dgm:prSet/>
      <dgm:spPr/>
      <dgm:t>
        <a:bodyPr/>
        <a:lstStyle/>
        <a:p>
          <a:endParaRPr lang="es-CO"/>
        </a:p>
      </dgm:t>
    </dgm:pt>
    <dgm:pt modelId="{813E812B-C140-4C01-937C-C04496903560}" type="sibTrans" cxnId="{CDE29834-FEEE-4F74-BD12-94ED3D70A0A8}">
      <dgm:prSet/>
      <dgm:spPr/>
      <dgm:t>
        <a:bodyPr/>
        <a:lstStyle/>
        <a:p>
          <a:endParaRPr lang="es-CO"/>
        </a:p>
      </dgm:t>
    </dgm:pt>
    <dgm:pt modelId="{6ED0C1A4-5BE1-411C-A5D8-B05E0FF044C5}">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dirty="0">
              <a:latin typeface="Arial" panose="020B0604020202020204" pitchFamily="34" charset="0"/>
              <a:cs typeface="Arial" panose="020B0604020202020204" pitchFamily="34" charset="0"/>
              <a:hlinkClick xmlns:r="http://schemas.openxmlformats.org/officeDocument/2006/relationships" r:id="rId1" action="ppaction://hlinkfile"/>
            </a:rPr>
            <a:t>autopsia verbal</a:t>
          </a:r>
          <a:r>
            <a:rPr lang="es-ES" sz="1600" dirty="0">
              <a:latin typeface="Arial" panose="020B0604020202020204" pitchFamily="34" charset="0"/>
              <a:cs typeface="Arial" panose="020B0604020202020204" pitchFamily="34" charset="0"/>
            </a:rPr>
            <a:t>), la indagación de su historia clínica (de contar o no con ella) y otras fuentes </a:t>
          </a:r>
          <a:r>
            <a:rPr lang="es-CO" sz="1600" dirty="0">
              <a:latin typeface="Arial" panose="020B0604020202020204" pitchFamily="34" charset="0"/>
              <a:cs typeface="Arial" panose="020B0604020202020204" pitchFamily="34" charset="0"/>
            </a:rPr>
            <a:t>que aporten datos pertinentes (formulas medicas, médicos tradicionales, Entre otros).</a:t>
          </a:r>
        </a:p>
      </dgm:t>
    </dgm:pt>
    <dgm:pt modelId="{FC95E96F-27C6-4CAC-B53A-AFD2B7EDC128}" type="parTrans" cxnId="{FDEC239A-CE1F-4773-A65A-8DF1B090B519}">
      <dgm:prSet/>
      <dgm:spPr/>
      <dgm:t>
        <a:bodyPr/>
        <a:lstStyle/>
        <a:p>
          <a:endParaRPr lang="es-CO"/>
        </a:p>
      </dgm:t>
    </dgm:pt>
    <dgm:pt modelId="{C0D813EA-71D5-4D7E-8B6C-F8F500F8A9CB}" type="sibTrans" cxnId="{FDEC239A-CE1F-4773-A65A-8DF1B090B519}">
      <dgm:prSet/>
      <dgm:spPr/>
      <dgm:t>
        <a:bodyPr/>
        <a:lstStyle/>
        <a:p>
          <a:endParaRPr lang="es-CO"/>
        </a:p>
      </dgm:t>
    </dgm:pt>
    <dgm:pt modelId="{F8A67F99-216D-4F29-97D3-5BB5539A42BF}">
      <dgm:prSet phldrT="[Texto]" custT="1"/>
      <dgm:spPr>
        <a:scene3d>
          <a:camera prst="orthographicFront">
            <a:rot lat="0" lon="0" rev="0"/>
          </a:camera>
          <a:lightRig rig="glow" dir="t">
            <a:rot lat="0" lon="0" rev="4800000"/>
          </a:lightRig>
        </a:scene3d>
        <a:sp3d prstMaterial="matte">
          <a:bevelT w="127000" h="63500"/>
        </a:sp3d>
      </dgm:spPr>
      <dgm:t>
        <a:bodyPr/>
        <a:lstStyle/>
        <a:p>
          <a:pPr algn="just"/>
          <a:r>
            <a:rPr lang="es-ES" sz="16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dirty="0">
            <a:latin typeface="Arial" panose="020B0604020202020204" pitchFamily="34" charset="0"/>
            <a:cs typeface="Arial" panose="020B0604020202020204" pitchFamily="34" charset="0"/>
          </a:endParaRPr>
        </a:p>
      </dgm:t>
    </dgm:pt>
    <dgm:pt modelId="{E549D487-1E17-4847-832B-F8ECAD00E860}" type="parTrans" cxnId="{C8BACBDC-7911-4525-A873-86CFA21BD413}">
      <dgm:prSet/>
      <dgm:spPr/>
      <dgm:t>
        <a:bodyPr/>
        <a:lstStyle/>
        <a:p>
          <a:endParaRPr lang="es-CO"/>
        </a:p>
      </dgm:t>
    </dgm:pt>
    <dgm:pt modelId="{4DD17F0F-E2B1-476B-A1CE-4DDBB7073F61}" type="sibTrans" cxnId="{C8BACBDC-7911-4525-A873-86CFA21BD413}">
      <dgm:prSet/>
      <dgm:spPr/>
      <dgm:t>
        <a:bodyPr/>
        <a:lstStyle/>
        <a:p>
          <a:endParaRPr lang="es-CO"/>
        </a:p>
      </dgm:t>
    </dgm:pt>
    <dgm:pt modelId="{1786F274-9E9C-41A1-84D4-52FEB5378D45}" type="pres">
      <dgm:prSet presAssocID="{F3183850-8C09-46DC-B41F-EAE2E106CDEA}" presName="linear" presStyleCnt="0">
        <dgm:presLayoutVars>
          <dgm:dir/>
          <dgm:resizeHandles val="exact"/>
        </dgm:presLayoutVars>
      </dgm:prSet>
      <dgm:spPr/>
    </dgm:pt>
    <dgm:pt modelId="{2F7F010E-08C5-442E-B031-CDBD8AAA616F}" type="pres">
      <dgm:prSet presAssocID="{60D8CAC5-5EFA-4EE2-977A-AFEC5212361D}" presName="comp" presStyleCnt="0"/>
      <dgm:spPr/>
    </dgm:pt>
    <dgm:pt modelId="{1021CD66-A173-4865-8918-56E73A07277E}" type="pres">
      <dgm:prSet presAssocID="{60D8CAC5-5EFA-4EE2-977A-AFEC5212361D}" presName="box" presStyleLbl="node1" presStyleIdx="0" presStyleCnt="4"/>
      <dgm:spPr/>
    </dgm:pt>
    <dgm:pt modelId="{A73AEA0E-55FD-4CCE-8EBB-42B15845BD31}" type="pres">
      <dgm:prSet presAssocID="{60D8CAC5-5EFA-4EE2-977A-AFEC5212361D}" presName="img" presStyleLbl="fgImgPlace1" presStyleIdx="0" presStyleCnt="4" custScaleX="94159" custScaleY="88811"/>
      <dgm:spPr>
        <a:blipFill rotWithShape="1">
          <a:blip xmlns:r="http://schemas.openxmlformats.org/officeDocument/2006/relationships" r:embed="rId2"/>
          <a:srcRect/>
          <a:stretch>
            <a:fillRect t="-28000" b="-28000"/>
          </a:stretch>
        </a:blipFill>
      </dgm:spPr>
    </dgm:pt>
    <dgm:pt modelId="{95289A6B-EFEF-42AF-A68F-F697C22C0410}" type="pres">
      <dgm:prSet presAssocID="{60D8CAC5-5EFA-4EE2-977A-AFEC5212361D}" presName="text" presStyleLbl="node1" presStyleIdx="0" presStyleCnt="4">
        <dgm:presLayoutVars>
          <dgm:bulletEnabled val="1"/>
        </dgm:presLayoutVars>
      </dgm:prSet>
      <dgm:spPr/>
    </dgm:pt>
    <dgm:pt modelId="{D46D7C36-6265-4B2E-A0F8-78AA76001F6C}" type="pres">
      <dgm:prSet presAssocID="{38B0FE6F-05F5-4566-A745-B0C58C5B8672}" presName="spacer" presStyleCnt="0"/>
      <dgm:spPr/>
    </dgm:pt>
    <dgm:pt modelId="{DA40E6EE-B999-473B-981F-C0E3EE6B7C1D}" type="pres">
      <dgm:prSet presAssocID="{EB3C8669-3631-4DD2-AA51-5D3E2EE12430}" presName="comp" presStyleCnt="0"/>
      <dgm:spPr/>
    </dgm:pt>
    <dgm:pt modelId="{9E35D00A-BF15-46C6-842C-E387AEDDC1F9}" type="pres">
      <dgm:prSet presAssocID="{EB3C8669-3631-4DD2-AA51-5D3E2EE12430}" presName="box" presStyleLbl="node1" presStyleIdx="1" presStyleCnt="4"/>
      <dgm:spPr/>
    </dgm:pt>
    <dgm:pt modelId="{C740C96C-B86F-496E-937E-81B6EBEFF260}" type="pres">
      <dgm:prSet presAssocID="{EB3C8669-3631-4DD2-AA51-5D3E2EE12430}" presName="img" presStyleLbl="fgImgPlace1" presStyleIdx="1" presStyleCnt="4"/>
      <dgm:spPr>
        <a:blipFill rotWithShape="1">
          <a:blip xmlns:r="http://schemas.openxmlformats.org/officeDocument/2006/relationships" r:embed="rId3"/>
          <a:srcRect/>
          <a:stretch>
            <a:fillRect t="-11000" b="-11000"/>
          </a:stretch>
        </a:blipFill>
      </dgm:spPr>
    </dgm:pt>
    <dgm:pt modelId="{A5B8366E-C1EC-4CAA-855F-58A97B881A96}" type="pres">
      <dgm:prSet presAssocID="{EB3C8669-3631-4DD2-AA51-5D3E2EE12430}" presName="text" presStyleLbl="node1" presStyleIdx="1" presStyleCnt="4">
        <dgm:presLayoutVars>
          <dgm:bulletEnabled val="1"/>
        </dgm:presLayoutVars>
      </dgm:prSet>
      <dgm:spPr/>
    </dgm:pt>
    <dgm:pt modelId="{D178893A-B078-421A-943F-72102D896A69}" type="pres">
      <dgm:prSet presAssocID="{813E812B-C140-4C01-937C-C04496903560}" presName="spacer" presStyleCnt="0"/>
      <dgm:spPr/>
    </dgm:pt>
    <dgm:pt modelId="{3F32BF72-A296-41B7-9B25-696479BCA847}" type="pres">
      <dgm:prSet presAssocID="{6ED0C1A4-5BE1-411C-A5D8-B05E0FF044C5}" presName="comp" presStyleCnt="0"/>
      <dgm:spPr/>
    </dgm:pt>
    <dgm:pt modelId="{20D0D087-8D2A-42E2-B9F6-C3EA09581616}" type="pres">
      <dgm:prSet presAssocID="{6ED0C1A4-5BE1-411C-A5D8-B05E0FF044C5}" presName="box" presStyleLbl="node1" presStyleIdx="2" presStyleCnt="4"/>
      <dgm:spPr/>
    </dgm:pt>
    <dgm:pt modelId="{469FD871-0A30-4D1C-8584-EAD2F6034293}" type="pres">
      <dgm:prSet presAssocID="{6ED0C1A4-5BE1-411C-A5D8-B05E0FF044C5}" presName="img" presStyleLbl="fgImgPlace1" presStyleIdx="2" presStyleCnt="4"/>
      <dgm:spPr>
        <a:blipFill rotWithShape="1">
          <a:blip xmlns:r="http://schemas.openxmlformats.org/officeDocument/2006/relationships" r:embed="rId4"/>
          <a:srcRect/>
          <a:stretch>
            <a:fillRect t="-9000" b="-9000"/>
          </a:stretch>
        </a:blipFill>
      </dgm:spPr>
    </dgm:pt>
    <dgm:pt modelId="{EE7A823E-A639-483E-B844-EECEC06BFAB1}" type="pres">
      <dgm:prSet presAssocID="{6ED0C1A4-5BE1-411C-A5D8-B05E0FF044C5}" presName="text" presStyleLbl="node1" presStyleIdx="2" presStyleCnt="4">
        <dgm:presLayoutVars>
          <dgm:bulletEnabled val="1"/>
        </dgm:presLayoutVars>
      </dgm:prSet>
      <dgm:spPr/>
    </dgm:pt>
    <dgm:pt modelId="{A1343485-D2D4-443C-B248-7D2BD6C80A41}" type="pres">
      <dgm:prSet presAssocID="{C0D813EA-71D5-4D7E-8B6C-F8F500F8A9CB}" presName="spacer" presStyleCnt="0"/>
      <dgm:spPr/>
    </dgm:pt>
    <dgm:pt modelId="{7D42C7C8-D0C7-4BD9-9016-257145802E4B}" type="pres">
      <dgm:prSet presAssocID="{F8A67F99-216D-4F29-97D3-5BB5539A42BF}" presName="comp" presStyleCnt="0"/>
      <dgm:spPr/>
    </dgm:pt>
    <dgm:pt modelId="{B5D40071-F508-4550-A098-444E45AA30C6}" type="pres">
      <dgm:prSet presAssocID="{F8A67F99-216D-4F29-97D3-5BB5539A42BF}" presName="box" presStyleLbl="node1" presStyleIdx="3" presStyleCnt="4"/>
      <dgm:spPr/>
    </dgm:pt>
    <dgm:pt modelId="{E1AC65A5-737E-4617-BCA9-9D7E4F872F43}" type="pres">
      <dgm:prSet presAssocID="{F8A67F99-216D-4F29-97D3-5BB5539A42BF}" presName="img" presStyleLbl="fgImgPlace1" presStyleIdx="3" presStyleCnt="4"/>
      <dgm:spPr>
        <a:blipFill rotWithShape="1">
          <a:blip xmlns:r="http://schemas.openxmlformats.org/officeDocument/2006/relationships" r:embed="rId5"/>
          <a:srcRect/>
          <a:stretch>
            <a:fillRect l="-12000" r="-12000"/>
          </a:stretch>
        </a:blipFill>
      </dgm:spPr>
    </dgm:pt>
    <dgm:pt modelId="{6AC507A2-A262-4BBE-878D-460C77C0FC6A}" type="pres">
      <dgm:prSet presAssocID="{F8A67F99-216D-4F29-97D3-5BB5539A42BF}" presName="text" presStyleLbl="node1" presStyleIdx="3" presStyleCnt="4">
        <dgm:presLayoutVars>
          <dgm:bulletEnabled val="1"/>
        </dgm:presLayoutVars>
      </dgm:prSet>
      <dgm:spPr/>
    </dgm:pt>
  </dgm:ptLst>
  <dgm:cxnLst>
    <dgm:cxn modelId="{C42F8308-6046-4EC0-8C9C-3DF5C9A38E80}" type="presOf" srcId="{F3183850-8C09-46DC-B41F-EAE2E106CDEA}" destId="{1786F274-9E9C-41A1-84D4-52FEB5378D45}" srcOrd="0" destOrd="0" presId="urn:microsoft.com/office/officeart/2005/8/layout/vList4"/>
    <dgm:cxn modelId="{06891014-6FCB-4708-9DEF-7033C8D7C15A}" type="presOf" srcId="{EB3C8669-3631-4DD2-AA51-5D3E2EE12430}" destId="{9E35D00A-BF15-46C6-842C-E387AEDDC1F9}" srcOrd="0" destOrd="0" presId="urn:microsoft.com/office/officeart/2005/8/layout/vList4"/>
    <dgm:cxn modelId="{CDE29834-FEEE-4F74-BD12-94ED3D70A0A8}" srcId="{F3183850-8C09-46DC-B41F-EAE2E106CDEA}" destId="{EB3C8669-3631-4DD2-AA51-5D3E2EE12430}" srcOrd="1" destOrd="0" parTransId="{DD34BEB9-C6CC-43E0-9028-15914754EC9D}" sibTransId="{813E812B-C140-4C01-937C-C04496903560}"/>
    <dgm:cxn modelId="{7B51A340-6C37-4089-881E-C12A970F2568}" type="presOf" srcId="{F8A67F99-216D-4F29-97D3-5BB5539A42BF}" destId="{6AC507A2-A262-4BBE-878D-460C77C0FC6A}" srcOrd="1" destOrd="0" presId="urn:microsoft.com/office/officeart/2005/8/layout/vList4"/>
    <dgm:cxn modelId="{FA839053-B4ED-482F-B48F-9E35E3C1266B}" type="presOf" srcId="{60D8CAC5-5EFA-4EE2-977A-AFEC5212361D}" destId="{1021CD66-A173-4865-8918-56E73A07277E}" srcOrd="0" destOrd="0" presId="urn:microsoft.com/office/officeart/2005/8/layout/vList4"/>
    <dgm:cxn modelId="{F4C62C7B-E11D-4A38-B338-C1DB8DE64864}" type="presOf" srcId="{60D8CAC5-5EFA-4EE2-977A-AFEC5212361D}" destId="{95289A6B-EFEF-42AF-A68F-F697C22C0410}" srcOrd="1" destOrd="0" presId="urn:microsoft.com/office/officeart/2005/8/layout/vList4"/>
    <dgm:cxn modelId="{4A9D9D96-66E9-4882-90D6-86CE09CED1D7}" type="presOf" srcId="{6ED0C1A4-5BE1-411C-A5D8-B05E0FF044C5}" destId="{20D0D087-8D2A-42E2-B9F6-C3EA09581616}" srcOrd="0" destOrd="0" presId="urn:microsoft.com/office/officeart/2005/8/layout/vList4"/>
    <dgm:cxn modelId="{FDEC239A-CE1F-4773-A65A-8DF1B090B519}" srcId="{F3183850-8C09-46DC-B41F-EAE2E106CDEA}" destId="{6ED0C1A4-5BE1-411C-A5D8-B05E0FF044C5}" srcOrd="2" destOrd="0" parTransId="{FC95E96F-27C6-4CAC-B53A-AFD2B7EDC128}" sibTransId="{C0D813EA-71D5-4D7E-8B6C-F8F500F8A9CB}"/>
    <dgm:cxn modelId="{3D663BB0-BED9-4B38-8384-A4C45CD82DC9}" type="presOf" srcId="{F8A67F99-216D-4F29-97D3-5BB5539A42BF}" destId="{B5D40071-F508-4550-A098-444E45AA30C6}" srcOrd="0" destOrd="0" presId="urn:microsoft.com/office/officeart/2005/8/layout/vList4"/>
    <dgm:cxn modelId="{ADCC19B3-F0A8-4F7C-8FB7-660F94BEC568}" type="presOf" srcId="{6ED0C1A4-5BE1-411C-A5D8-B05E0FF044C5}" destId="{EE7A823E-A639-483E-B844-EECEC06BFAB1}" srcOrd="1" destOrd="0" presId="urn:microsoft.com/office/officeart/2005/8/layout/vList4"/>
    <dgm:cxn modelId="{C8BACBDC-7911-4525-A873-86CFA21BD413}" srcId="{F3183850-8C09-46DC-B41F-EAE2E106CDEA}" destId="{F8A67F99-216D-4F29-97D3-5BB5539A42BF}" srcOrd="3" destOrd="0" parTransId="{E549D487-1E17-4847-832B-F8ECAD00E860}" sibTransId="{4DD17F0F-E2B1-476B-A1CE-4DDBB7073F61}"/>
    <dgm:cxn modelId="{D429BDE6-105A-4AF2-902F-CBC761534ABA}" srcId="{F3183850-8C09-46DC-B41F-EAE2E106CDEA}" destId="{60D8CAC5-5EFA-4EE2-977A-AFEC5212361D}" srcOrd="0" destOrd="0" parTransId="{2DCF7C9C-443E-4E41-B363-28456F7A743E}" sibTransId="{38B0FE6F-05F5-4566-A745-B0C58C5B8672}"/>
    <dgm:cxn modelId="{E86FB3EE-0184-49E2-B027-7CF4DFBA9658}" type="presOf" srcId="{EB3C8669-3631-4DD2-AA51-5D3E2EE12430}" destId="{A5B8366E-C1EC-4CAA-855F-58A97B881A96}" srcOrd="1" destOrd="0" presId="urn:microsoft.com/office/officeart/2005/8/layout/vList4"/>
    <dgm:cxn modelId="{4DD82001-DF60-431B-BC94-1A71D071C5A4}" type="presParOf" srcId="{1786F274-9E9C-41A1-84D4-52FEB5378D45}" destId="{2F7F010E-08C5-442E-B031-CDBD8AAA616F}" srcOrd="0" destOrd="0" presId="urn:microsoft.com/office/officeart/2005/8/layout/vList4"/>
    <dgm:cxn modelId="{69F44B3F-A77F-40DC-A60B-47408D8A7A5B}" type="presParOf" srcId="{2F7F010E-08C5-442E-B031-CDBD8AAA616F}" destId="{1021CD66-A173-4865-8918-56E73A07277E}" srcOrd="0" destOrd="0" presId="urn:microsoft.com/office/officeart/2005/8/layout/vList4"/>
    <dgm:cxn modelId="{AE999C2C-3F23-44F3-AD37-EED2CEBA817D}" type="presParOf" srcId="{2F7F010E-08C5-442E-B031-CDBD8AAA616F}" destId="{A73AEA0E-55FD-4CCE-8EBB-42B15845BD31}" srcOrd="1" destOrd="0" presId="urn:microsoft.com/office/officeart/2005/8/layout/vList4"/>
    <dgm:cxn modelId="{DE9C94B2-8CAE-4A14-B474-86228542014D}" type="presParOf" srcId="{2F7F010E-08C5-442E-B031-CDBD8AAA616F}" destId="{95289A6B-EFEF-42AF-A68F-F697C22C0410}" srcOrd="2" destOrd="0" presId="urn:microsoft.com/office/officeart/2005/8/layout/vList4"/>
    <dgm:cxn modelId="{D2FB642F-66C8-4664-B5EB-DB95946EA838}" type="presParOf" srcId="{1786F274-9E9C-41A1-84D4-52FEB5378D45}" destId="{D46D7C36-6265-4B2E-A0F8-78AA76001F6C}" srcOrd="1" destOrd="0" presId="urn:microsoft.com/office/officeart/2005/8/layout/vList4"/>
    <dgm:cxn modelId="{4097DF8C-7375-4547-910C-096A30154444}" type="presParOf" srcId="{1786F274-9E9C-41A1-84D4-52FEB5378D45}" destId="{DA40E6EE-B999-473B-981F-C0E3EE6B7C1D}" srcOrd="2" destOrd="0" presId="urn:microsoft.com/office/officeart/2005/8/layout/vList4"/>
    <dgm:cxn modelId="{E8167FBF-02CF-4F56-9620-8280E9E1CDD9}" type="presParOf" srcId="{DA40E6EE-B999-473B-981F-C0E3EE6B7C1D}" destId="{9E35D00A-BF15-46C6-842C-E387AEDDC1F9}" srcOrd="0" destOrd="0" presId="urn:microsoft.com/office/officeart/2005/8/layout/vList4"/>
    <dgm:cxn modelId="{A48C7A6F-62DD-4959-9010-1BBB1F0E1FA0}" type="presParOf" srcId="{DA40E6EE-B999-473B-981F-C0E3EE6B7C1D}" destId="{C740C96C-B86F-496E-937E-81B6EBEFF260}" srcOrd="1" destOrd="0" presId="urn:microsoft.com/office/officeart/2005/8/layout/vList4"/>
    <dgm:cxn modelId="{345C8B22-3033-4EC8-A92F-F9D14517591C}" type="presParOf" srcId="{DA40E6EE-B999-473B-981F-C0E3EE6B7C1D}" destId="{A5B8366E-C1EC-4CAA-855F-58A97B881A96}" srcOrd="2" destOrd="0" presId="urn:microsoft.com/office/officeart/2005/8/layout/vList4"/>
    <dgm:cxn modelId="{1F1C9239-7F8D-4D87-9A91-6A4F2368EA06}" type="presParOf" srcId="{1786F274-9E9C-41A1-84D4-52FEB5378D45}" destId="{D178893A-B078-421A-943F-72102D896A69}" srcOrd="3" destOrd="0" presId="urn:microsoft.com/office/officeart/2005/8/layout/vList4"/>
    <dgm:cxn modelId="{A2AD9F5A-2577-4894-9DAD-862193EAB796}" type="presParOf" srcId="{1786F274-9E9C-41A1-84D4-52FEB5378D45}" destId="{3F32BF72-A296-41B7-9B25-696479BCA847}" srcOrd="4" destOrd="0" presId="urn:microsoft.com/office/officeart/2005/8/layout/vList4"/>
    <dgm:cxn modelId="{6136F574-0E6A-47E4-8A1F-164DDC445503}" type="presParOf" srcId="{3F32BF72-A296-41B7-9B25-696479BCA847}" destId="{20D0D087-8D2A-42E2-B9F6-C3EA09581616}" srcOrd="0" destOrd="0" presId="urn:microsoft.com/office/officeart/2005/8/layout/vList4"/>
    <dgm:cxn modelId="{67FC32F4-A537-4BE0-A5D0-38D646788697}" type="presParOf" srcId="{3F32BF72-A296-41B7-9B25-696479BCA847}" destId="{469FD871-0A30-4D1C-8584-EAD2F6034293}" srcOrd="1" destOrd="0" presId="urn:microsoft.com/office/officeart/2005/8/layout/vList4"/>
    <dgm:cxn modelId="{8662F9B8-ABA5-4442-AD6A-0768C9EEDD88}" type="presParOf" srcId="{3F32BF72-A296-41B7-9B25-696479BCA847}" destId="{EE7A823E-A639-483E-B844-EECEC06BFAB1}" srcOrd="2" destOrd="0" presId="urn:microsoft.com/office/officeart/2005/8/layout/vList4"/>
    <dgm:cxn modelId="{498CC58B-CC5C-49C6-940D-D6AF4B7A16BF}" type="presParOf" srcId="{1786F274-9E9C-41A1-84D4-52FEB5378D45}" destId="{A1343485-D2D4-443C-B248-7D2BD6C80A41}" srcOrd="5" destOrd="0" presId="urn:microsoft.com/office/officeart/2005/8/layout/vList4"/>
    <dgm:cxn modelId="{E7873BA8-2896-451F-B7C4-1599D17D6421}" type="presParOf" srcId="{1786F274-9E9C-41A1-84D4-52FEB5378D45}" destId="{7D42C7C8-D0C7-4BD9-9016-257145802E4B}" srcOrd="6" destOrd="0" presId="urn:microsoft.com/office/officeart/2005/8/layout/vList4"/>
    <dgm:cxn modelId="{40F8202B-FDDE-4347-8A19-689F1CBFD5F5}" type="presParOf" srcId="{7D42C7C8-D0C7-4BD9-9016-257145802E4B}" destId="{B5D40071-F508-4550-A098-444E45AA30C6}" srcOrd="0" destOrd="0" presId="urn:microsoft.com/office/officeart/2005/8/layout/vList4"/>
    <dgm:cxn modelId="{EC79A3B9-4D27-42DB-A7C7-9290E554F2A0}" type="presParOf" srcId="{7D42C7C8-D0C7-4BD9-9016-257145802E4B}" destId="{E1AC65A5-737E-4617-BCA9-9D7E4F872F43}" srcOrd="1" destOrd="0" presId="urn:microsoft.com/office/officeart/2005/8/layout/vList4"/>
    <dgm:cxn modelId="{BF4E3BD1-349D-4B73-8F65-FDF9F36BBADD}" type="presParOf" srcId="{7D42C7C8-D0C7-4BD9-9016-257145802E4B}" destId="{6AC507A2-A262-4BBE-878D-460C77C0FC6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1CD66-A173-4865-8918-56E73A07277E}">
      <dsp:nvSpPr>
        <dsp:cNvPr id="0" name=""/>
        <dsp:cNvSpPr/>
      </dsp:nvSpPr>
      <dsp:spPr>
        <a:xfrm>
          <a:off x="0" y="0"/>
          <a:ext cx="11277601" cy="13614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Toda entidad de salud debe responder a la solicitud de certificar una defunción ocurrida fuera de la institución, máxime si es paciente conocido que cuenta con historia clínica en ella y más aún, si la entidad tiene compromiso contractual con un asegurador (EAPB), para la atención de la persona fallecida</a:t>
          </a:r>
          <a:r>
            <a:rPr lang="es-ES" sz="1600" kern="1200" dirty="0"/>
            <a:t>.</a:t>
          </a:r>
          <a:endParaRPr lang="es-CO" sz="1600" kern="1200" dirty="0"/>
        </a:p>
      </dsp:txBody>
      <dsp:txXfrm>
        <a:off x="2391660" y="0"/>
        <a:ext cx="8885940" cy="1361402"/>
      </dsp:txXfrm>
    </dsp:sp>
    <dsp:sp modelId="{A73AEA0E-55FD-4CCE-8EBB-42B15845BD31}">
      <dsp:nvSpPr>
        <dsp:cNvPr id="0" name=""/>
        <dsp:cNvSpPr/>
      </dsp:nvSpPr>
      <dsp:spPr>
        <a:xfrm>
          <a:off x="202012" y="197071"/>
          <a:ext cx="2123775" cy="967259"/>
        </a:xfrm>
        <a:prstGeom prst="roundRect">
          <a:avLst>
            <a:gd name="adj" fmla="val 10000"/>
          </a:avLst>
        </a:prstGeom>
        <a:blipFill rotWithShape="1">
          <a:blip xmlns:r="http://schemas.openxmlformats.org/officeDocument/2006/relationships" r:embed="rId1"/>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5D00A-BF15-46C6-842C-E387AEDDC1F9}">
      <dsp:nvSpPr>
        <dsp:cNvPr id="0" name=""/>
        <dsp:cNvSpPr/>
      </dsp:nvSpPr>
      <dsp:spPr>
        <a:xfrm>
          <a:off x="0" y="1497542"/>
          <a:ext cx="11277601" cy="1361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ea typeface="+mn-ea"/>
              <a:cs typeface="Arial" panose="020B0604020202020204" pitchFamily="34" charset="0"/>
            </a:rPr>
            <a:t>Adicionalmente, la obligación de certificar las defunciones dentro de las 48 horas siguientes a la ocurrencia del hecho, está establecido en el artículo 73 del Estatuto de Registro del Estado Civil (Decreto Ley 1260 de 1970), y su incumplimiento es punible; por otra parte, no existe normativa ni directriz alguna que establezca restricciones de tiempo o periodos límites para que un prestador de servicios de salud resuelva la expedición de registros médicos, entre ellos el certificado de defunción, cuando hubiere lugar.</a:t>
          </a:r>
          <a:endParaRPr lang="es-CO" sz="1600" kern="1200" dirty="0">
            <a:latin typeface="Arial" panose="020B0604020202020204" pitchFamily="34" charset="0"/>
            <a:ea typeface="+mn-ea"/>
            <a:cs typeface="Arial" panose="020B0604020202020204" pitchFamily="34" charset="0"/>
          </a:endParaRPr>
        </a:p>
      </dsp:txBody>
      <dsp:txXfrm>
        <a:off x="2391660" y="1497542"/>
        <a:ext cx="8885940" cy="1361402"/>
      </dsp:txXfrm>
    </dsp:sp>
    <dsp:sp modelId="{C740C96C-B86F-496E-937E-81B6EBEFF260}">
      <dsp:nvSpPr>
        <dsp:cNvPr id="0" name=""/>
        <dsp:cNvSpPr/>
      </dsp:nvSpPr>
      <dsp:spPr>
        <a:xfrm>
          <a:off x="136140" y="1633682"/>
          <a:ext cx="2255520" cy="1089121"/>
        </a:xfrm>
        <a:prstGeom prst="roundRect">
          <a:avLst>
            <a:gd name="adj" fmla="val 10000"/>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0D087-8D2A-42E2-B9F6-C3EA09581616}">
      <dsp:nvSpPr>
        <dsp:cNvPr id="0" name=""/>
        <dsp:cNvSpPr/>
      </dsp:nvSpPr>
      <dsp:spPr>
        <a:xfrm>
          <a:off x="0" y="2995084"/>
          <a:ext cx="11277601" cy="13614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Pese a la obligatoriedad legal que impide al médico negarse a certificar una defunción, cuando ocurren muertes de personas en casa y le solicitan a éste, diligenciar el certificado de defunción. El procedimiento correcto en la certificación médica de una defunción comienza con el reconocimiento físico del cadáver, el interrogatorio a la familia o testigos (</a:t>
          </a:r>
          <a:r>
            <a:rPr lang="es-ES" sz="1600" b="1" kern="1200" dirty="0">
              <a:latin typeface="Arial" panose="020B0604020202020204" pitchFamily="34" charset="0"/>
              <a:cs typeface="Arial" panose="020B0604020202020204" pitchFamily="34" charset="0"/>
              <a:hlinkClick xmlns:r="http://schemas.openxmlformats.org/officeDocument/2006/relationships" r:id="rId3" action="ppaction://hlinkfile"/>
            </a:rPr>
            <a:t>autopsia verbal</a:t>
          </a:r>
          <a:r>
            <a:rPr lang="es-ES" sz="1600" kern="1200" dirty="0">
              <a:latin typeface="Arial" panose="020B0604020202020204" pitchFamily="34" charset="0"/>
              <a:cs typeface="Arial" panose="020B0604020202020204" pitchFamily="34" charset="0"/>
            </a:rPr>
            <a:t>), la indagación de su historia clínica (de contar o no con ella) y otras fuentes </a:t>
          </a:r>
          <a:r>
            <a:rPr lang="es-CO" sz="1600" kern="1200" dirty="0">
              <a:latin typeface="Arial" panose="020B0604020202020204" pitchFamily="34" charset="0"/>
              <a:cs typeface="Arial" panose="020B0604020202020204" pitchFamily="34" charset="0"/>
            </a:rPr>
            <a:t>que aporten datos pertinentes (formulas medicas, médicos tradicionales, Entre otros).</a:t>
          </a:r>
        </a:p>
      </dsp:txBody>
      <dsp:txXfrm>
        <a:off x="2391660" y="2995084"/>
        <a:ext cx="8885940" cy="1361402"/>
      </dsp:txXfrm>
    </dsp:sp>
    <dsp:sp modelId="{469FD871-0A30-4D1C-8584-EAD2F6034293}">
      <dsp:nvSpPr>
        <dsp:cNvPr id="0" name=""/>
        <dsp:cNvSpPr/>
      </dsp:nvSpPr>
      <dsp:spPr>
        <a:xfrm>
          <a:off x="136140" y="3131224"/>
          <a:ext cx="2255520" cy="1089121"/>
        </a:xfrm>
        <a:prstGeom prst="roundRect">
          <a:avLst>
            <a:gd name="adj" fmla="val 10000"/>
          </a:avLst>
        </a:prstGeom>
        <a:blipFill rotWithShape="1">
          <a:blip xmlns:r="http://schemas.openxmlformats.org/officeDocument/2006/relationships" r:embed="rId4"/>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40071-F508-4550-A098-444E45AA30C6}">
      <dsp:nvSpPr>
        <dsp:cNvPr id="0" name=""/>
        <dsp:cNvSpPr/>
      </dsp:nvSpPr>
      <dsp:spPr>
        <a:xfrm>
          <a:off x="0" y="4492626"/>
          <a:ext cx="11277601" cy="13614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Por otra parte, aquellos casos de defunciones ocurridas en domicilio si se sospecha de una muerte por evento de interés en salud pública se procede a diligenciamiento de la ficha de notificación y siguiendo los lineamientos del INS protocolos.</a:t>
          </a:r>
          <a:endParaRPr lang="es-CO" sz="1600" kern="1200" dirty="0">
            <a:latin typeface="Arial" panose="020B0604020202020204" pitchFamily="34" charset="0"/>
            <a:cs typeface="Arial" panose="020B0604020202020204" pitchFamily="34" charset="0"/>
          </a:endParaRPr>
        </a:p>
      </dsp:txBody>
      <dsp:txXfrm>
        <a:off x="2391660" y="4492626"/>
        <a:ext cx="8885940" cy="1361402"/>
      </dsp:txXfrm>
    </dsp:sp>
    <dsp:sp modelId="{E1AC65A5-737E-4617-BCA9-9D7E4F872F43}">
      <dsp:nvSpPr>
        <dsp:cNvPr id="0" name=""/>
        <dsp:cNvSpPr/>
      </dsp:nvSpPr>
      <dsp:spPr>
        <a:xfrm>
          <a:off x="136140" y="4628767"/>
          <a:ext cx="2255520" cy="1089121"/>
        </a:xfrm>
        <a:prstGeom prst="roundRect">
          <a:avLst>
            <a:gd name="adj" fmla="val 10000"/>
          </a:avLst>
        </a:prstGeom>
        <a:blipFill rotWithShape="1">
          <a:blip xmlns:r="http://schemas.openxmlformats.org/officeDocument/2006/relationships" r:embed="rId5"/>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B0E5A-D057-4DB4-AC60-625A5CBAD8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C15005E-6B23-4F1F-A4ED-D84EDF481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F6F6113-7031-46AC-B44C-13A061D4F28F}"/>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5" name="Marcador de pie de página 4">
            <a:extLst>
              <a:ext uri="{FF2B5EF4-FFF2-40B4-BE49-F238E27FC236}">
                <a16:creationId xmlns:a16="http://schemas.microsoft.com/office/drawing/2014/main" id="{5EAAB615-CBDD-4EBE-90FF-D499D71AC8A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A2A0D1-B49B-4469-8F2F-42A9E78C02B7}"/>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2476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2B24F-F8FC-4271-A2C4-C115FF4DC54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0727E10-C29D-40A7-9BC1-D197EA30E3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8FBFB8-301D-4E14-9F2B-E2C528460DC0}"/>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5" name="Marcador de pie de página 4">
            <a:extLst>
              <a:ext uri="{FF2B5EF4-FFF2-40B4-BE49-F238E27FC236}">
                <a16:creationId xmlns:a16="http://schemas.microsoft.com/office/drawing/2014/main" id="{A24935EA-6653-4AD2-B395-A7F280FBC7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B467CBB-43DC-4611-8D0C-9A1E1D75C413}"/>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64687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3A2A99-15DC-4EAC-AD77-C363665E6A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7F6926-CCB9-4EE9-8715-3939EF26C6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CB8CAB0-FED8-4159-8D45-1290B1181D3C}"/>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5" name="Marcador de pie de página 4">
            <a:extLst>
              <a:ext uri="{FF2B5EF4-FFF2-40B4-BE49-F238E27FC236}">
                <a16:creationId xmlns:a16="http://schemas.microsoft.com/office/drawing/2014/main" id="{53DBEE64-B28C-45D6-B994-C8AA08ADCD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3CE271-12EE-4124-A9BB-8F721D55C02F}"/>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40947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8EB39-2ED0-4256-A23A-EA9BE97DD6B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EEC3B7-6EC9-4FCA-992A-8F35569546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862A60-A1C6-4981-9583-A1CDADB0B22B}"/>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5" name="Marcador de pie de página 4">
            <a:extLst>
              <a:ext uri="{FF2B5EF4-FFF2-40B4-BE49-F238E27FC236}">
                <a16:creationId xmlns:a16="http://schemas.microsoft.com/office/drawing/2014/main" id="{2711C672-7E6F-4739-8F41-9967CF0E8EA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C611B8-BB13-4F98-8D3A-F4BD7E443FF6}"/>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6800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ADC188-AA97-4E7F-9946-6137D0A4FA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86C72DE-CFA6-4881-BB97-DF17CDF0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3DDA84-C797-4A3A-A759-9EBBA278BD0E}"/>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5" name="Marcador de pie de página 4">
            <a:extLst>
              <a:ext uri="{FF2B5EF4-FFF2-40B4-BE49-F238E27FC236}">
                <a16:creationId xmlns:a16="http://schemas.microsoft.com/office/drawing/2014/main" id="{9D1D3CA2-888E-4B0A-B1CC-5C62579687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4F7249D-2552-44AD-A5A4-6D7FA0AC3A5D}"/>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59607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EAD98-A91B-4401-AA07-AC7FC29C51D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E74446-9330-4118-9C25-77C83BB6F8B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A2F26D8-B4FA-4B2D-A136-B10567C79C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9CAF17A-3D7D-4B8C-964B-080303FB1B09}"/>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6" name="Marcador de pie de página 5">
            <a:extLst>
              <a:ext uri="{FF2B5EF4-FFF2-40B4-BE49-F238E27FC236}">
                <a16:creationId xmlns:a16="http://schemas.microsoft.com/office/drawing/2014/main" id="{00E53872-948E-48F8-98A2-AF62C2B9B2D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36A769-443E-4DBB-BF11-29570A06C6F7}"/>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224342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FAEB8-E4E9-4112-8369-680652797D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497A198-05D2-4AB6-8661-78DB838F4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C571A1-A2F4-4255-B430-CCF54AA8791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67B2039-2287-4299-8A0B-1D7E25B98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58D984-5BBE-4631-8C31-BFD8AFC4E1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34B3F63-C4A1-472F-B0E9-8E122AAA9E98}"/>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8" name="Marcador de pie de página 7">
            <a:extLst>
              <a:ext uri="{FF2B5EF4-FFF2-40B4-BE49-F238E27FC236}">
                <a16:creationId xmlns:a16="http://schemas.microsoft.com/office/drawing/2014/main" id="{16B91D43-35C4-4BF4-90D4-01FFBE0F997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11DC2AF-892A-4DB7-8AD8-759353198A1C}"/>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27264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6A9CB-EE03-467F-8231-5575A2EBEB3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970D55A-BA4F-422F-966F-4AA126B443B0}"/>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4" name="Marcador de pie de página 3">
            <a:extLst>
              <a:ext uri="{FF2B5EF4-FFF2-40B4-BE49-F238E27FC236}">
                <a16:creationId xmlns:a16="http://schemas.microsoft.com/office/drawing/2014/main" id="{FBFD5D93-5386-4EFC-A146-729069D5DE4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E462901-4A91-42C4-97C1-F9E6B0A29CAA}"/>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96535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87EF99-6BEA-4E16-8ACA-B9AAFC9D233F}"/>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3" name="Marcador de pie de página 2">
            <a:extLst>
              <a:ext uri="{FF2B5EF4-FFF2-40B4-BE49-F238E27FC236}">
                <a16:creationId xmlns:a16="http://schemas.microsoft.com/office/drawing/2014/main" id="{28344AE9-EA70-4EEE-A38B-706527258EC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F2EA7CB-521E-4651-AEA0-FE793E93BF1B}"/>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339470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6FE49-1DB3-431A-B5EE-091FFBF43D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9271A75-BD48-4F72-9315-22D459E20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4D843F9-A85E-4AFB-9D6A-611FA88C2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1BF6B1-0ADD-4C98-B080-6267EE8DB740}"/>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6" name="Marcador de pie de página 5">
            <a:extLst>
              <a:ext uri="{FF2B5EF4-FFF2-40B4-BE49-F238E27FC236}">
                <a16:creationId xmlns:a16="http://schemas.microsoft.com/office/drawing/2014/main" id="{4E668A9A-DFB3-44CA-986E-FD8E423F3D4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76B549-8206-4C0D-A44A-3471A4BDB6CA}"/>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422040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1952D-CF00-4F0C-8E9F-5D0FE3B0C7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822856-5D56-471C-A272-3E691DE92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439EC64-54A4-498C-8E34-E4E64C06D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6DE7FF-25B2-4721-845D-C43C0409D13A}"/>
              </a:ext>
            </a:extLst>
          </p:cNvPr>
          <p:cNvSpPr>
            <a:spLocks noGrp="1"/>
          </p:cNvSpPr>
          <p:nvPr>
            <p:ph type="dt" sz="half" idx="10"/>
          </p:nvPr>
        </p:nvSpPr>
        <p:spPr/>
        <p:txBody>
          <a:bodyPr/>
          <a:lstStyle/>
          <a:p>
            <a:fld id="{511ECF61-E2A9-4D99-8244-ED38201B070F}" type="datetimeFigureOut">
              <a:rPr lang="es-CO" smtClean="0"/>
              <a:t>9/02/2021</a:t>
            </a:fld>
            <a:endParaRPr lang="es-CO"/>
          </a:p>
        </p:txBody>
      </p:sp>
      <p:sp>
        <p:nvSpPr>
          <p:cNvPr id="6" name="Marcador de pie de página 5">
            <a:extLst>
              <a:ext uri="{FF2B5EF4-FFF2-40B4-BE49-F238E27FC236}">
                <a16:creationId xmlns:a16="http://schemas.microsoft.com/office/drawing/2014/main" id="{FC37E1C0-4B66-4CC0-9AC4-471288D9077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89DE6B-262F-4CE2-A9C5-D8189AFECB90}"/>
              </a:ext>
            </a:extLst>
          </p:cNvPr>
          <p:cNvSpPr>
            <a:spLocks noGrp="1"/>
          </p:cNvSpPr>
          <p:nvPr>
            <p:ph type="sldNum" sz="quarter" idx="12"/>
          </p:nvPr>
        </p:nvSpPr>
        <p:spPr/>
        <p:txBody>
          <a:bodyPr/>
          <a:lstStyle/>
          <a:p>
            <a:fld id="{6F5AFEB7-E16C-4A6F-8B85-B2D6F7703209}" type="slidenum">
              <a:rPr lang="es-CO" smtClean="0"/>
              <a:t>‹Nº›</a:t>
            </a:fld>
            <a:endParaRPr lang="es-CO"/>
          </a:p>
        </p:txBody>
      </p:sp>
    </p:spTree>
    <p:extLst>
      <p:ext uri="{BB962C8B-B14F-4D97-AF65-F5344CB8AC3E}">
        <p14:creationId xmlns:p14="http://schemas.microsoft.com/office/powerpoint/2010/main" val="111101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C3F50B-5D00-4F3F-9190-2F1BD57D8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597BDCF-1552-4783-B374-6FD00697F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E9ACF01-000B-4CE4-A452-697D9C2F5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ECF61-E2A9-4D99-8244-ED38201B070F}" type="datetimeFigureOut">
              <a:rPr lang="es-CO" smtClean="0"/>
              <a:t>9/02/2021</a:t>
            </a:fld>
            <a:endParaRPr lang="es-CO"/>
          </a:p>
        </p:txBody>
      </p:sp>
      <p:sp>
        <p:nvSpPr>
          <p:cNvPr id="5" name="Marcador de pie de página 4">
            <a:extLst>
              <a:ext uri="{FF2B5EF4-FFF2-40B4-BE49-F238E27FC236}">
                <a16:creationId xmlns:a16="http://schemas.microsoft.com/office/drawing/2014/main" id="{42A99942-9F93-488E-8FBE-43CA524FD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DC70B80-70A8-4CB9-B6EE-523566CA6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AFEB7-E16C-4A6F-8B85-B2D6F7703209}" type="slidenum">
              <a:rPr lang="es-CO" smtClean="0"/>
              <a:t>‹Nº›</a:t>
            </a:fld>
            <a:endParaRPr lang="es-CO"/>
          </a:p>
        </p:txBody>
      </p:sp>
    </p:spTree>
    <p:extLst>
      <p:ext uri="{BB962C8B-B14F-4D97-AF65-F5344CB8AC3E}">
        <p14:creationId xmlns:p14="http://schemas.microsoft.com/office/powerpoint/2010/main" val="126577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46A71E-31FD-452C-A98A-A3B72D387BF0}"/>
              </a:ext>
            </a:extLst>
          </p:cNvPr>
          <p:cNvPicPr>
            <a:picLocks noChangeAspect="1"/>
          </p:cNvPicPr>
          <p:nvPr/>
        </p:nvPicPr>
        <p:blipFill rotWithShape="1">
          <a:blip r:embed="rId2"/>
          <a:srcRect l="62024" t="21572" r="13334" b="41584"/>
          <a:stretch/>
        </p:blipFill>
        <p:spPr>
          <a:xfrm>
            <a:off x="3710609" y="4334754"/>
            <a:ext cx="2385391" cy="1519189"/>
          </a:xfrm>
          <a:prstGeom prst="rect">
            <a:avLst/>
          </a:prstGeom>
        </p:spPr>
      </p:pic>
      <p:pic>
        <p:nvPicPr>
          <p:cNvPr id="5" name="Imagen 4">
            <a:extLst>
              <a:ext uri="{FF2B5EF4-FFF2-40B4-BE49-F238E27FC236}">
                <a16:creationId xmlns:a16="http://schemas.microsoft.com/office/drawing/2014/main" id="{35279591-368A-4B14-BD74-38EC3A64D704}"/>
              </a:ext>
            </a:extLst>
          </p:cNvPr>
          <p:cNvPicPr>
            <a:picLocks noChangeAspect="1"/>
          </p:cNvPicPr>
          <p:nvPr/>
        </p:nvPicPr>
        <p:blipFill>
          <a:blip r:embed="rId3"/>
          <a:stretch>
            <a:fillRect/>
          </a:stretch>
        </p:blipFill>
        <p:spPr>
          <a:xfrm>
            <a:off x="580571" y="2173371"/>
            <a:ext cx="1669143" cy="1514475"/>
          </a:xfrm>
          <a:prstGeom prst="rect">
            <a:avLst/>
          </a:prstGeom>
        </p:spPr>
      </p:pic>
      <p:pic>
        <p:nvPicPr>
          <p:cNvPr id="6" name="Imagen 5">
            <a:extLst>
              <a:ext uri="{FF2B5EF4-FFF2-40B4-BE49-F238E27FC236}">
                <a16:creationId xmlns:a16="http://schemas.microsoft.com/office/drawing/2014/main" id="{4251B7DD-8017-4C48-A2E6-86E83E934D80}"/>
              </a:ext>
            </a:extLst>
          </p:cNvPr>
          <p:cNvPicPr>
            <a:picLocks noChangeAspect="1"/>
          </p:cNvPicPr>
          <p:nvPr/>
        </p:nvPicPr>
        <p:blipFill>
          <a:blip r:embed="rId4"/>
          <a:stretch>
            <a:fillRect/>
          </a:stretch>
        </p:blipFill>
        <p:spPr>
          <a:xfrm>
            <a:off x="213185" y="4076108"/>
            <a:ext cx="2403913" cy="2056177"/>
          </a:xfrm>
          <a:prstGeom prst="rect">
            <a:avLst/>
          </a:prstGeom>
        </p:spPr>
      </p:pic>
      <p:sp>
        <p:nvSpPr>
          <p:cNvPr id="9" name="CuadroTexto 8">
            <a:extLst>
              <a:ext uri="{FF2B5EF4-FFF2-40B4-BE49-F238E27FC236}">
                <a16:creationId xmlns:a16="http://schemas.microsoft.com/office/drawing/2014/main" id="{645347E3-033F-497B-8226-33668CFB91D3}"/>
              </a:ext>
            </a:extLst>
          </p:cNvPr>
          <p:cNvSpPr txBox="1"/>
          <p:nvPr/>
        </p:nvSpPr>
        <p:spPr>
          <a:xfrm>
            <a:off x="3114260" y="1823885"/>
            <a:ext cx="7381461" cy="830997"/>
          </a:xfrm>
          <a:prstGeom prst="rect">
            <a:avLst/>
          </a:prstGeom>
          <a:noFill/>
        </p:spPr>
        <p:txBody>
          <a:bodyPr wrap="square" rtlCol="0">
            <a:spAutoFit/>
          </a:bodyPr>
          <a:lstStyle/>
          <a:p>
            <a:pPr algn="ctr"/>
            <a:r>
              <a:rPr lang="es-ES" sz="2400" dirty="0">
                <a:latin typeface="Arial Black" panose="020B0A04020102020204" pitchFamily="34" charset="0"/>
              </a:rPr>
              <a:t>CONVERSATORIO CERTIFICADOS DE DEFUNCIONES</a:t>
            </a:r>
            <a:endParaRPr lang="es-CO" sz="2400" dirty="0">
              <a:latin typeface="Arial Black" panose="020B0A04020102020204" pitchFamily="34" charset="0"/>
            </a:endParaRPr>
          </a:p>
        </p:txBody>
      </p:sp>
      <p:sp>
        <p:nvSpPr>
          <p:cNvPr id="10" name="CuadroTexto 9">
            <a:extLst>
              <a:ext uri="{FF2B5EF4-FFF2-40B4-BE49-F238E27FC236}">
                <a16:creationId xmlns:a16="http://schemas.microsoft.com/office/drawing/2014/main" id="{32317760-F0B6-4C1D-9F58-02FA8963D85B}"/>
              </a:ext>
            </a:extLst>
          </p:cNvPr>
          <p:cNvSpPr txBox="1"/>
          <p:nvPr/>
        </p:nvSpPr>
        <p:spPr>
          <a:xfrm>
            <a:off x="7189511" y="3687846"/>
            <a:ext cx="4789304" cy="2185214"/>
          </a:xfrm>
          <a:prstGeom prst="rect">
            <a:avLst/>
          </a:prstGeom>
          <a:noFill/>
        </p:spPr>
        <p:txBody>
          <a:bodyPr wrap="square" rtlCol="0">
            <a:spAutoFit/>
          </a:bodyPr>
          <a:lstStyle/>
          <a:p>
            <a:r>
              <a:rPr lang="es-ES" sz="2000" dirty="0">
                <a:latin typeface="Arial Black" panose="020B0A04020102020204" pitchFamily="34" charset="0"/>
              </a:rPr>
              <a:t>Juan José Ospina R.</a:t>
            </a:r>
          </a:p>
          <a:p>
            <a:r>
              <a:rPr lang="es-CO" sz="1600" b="1" dirty="0">
                <a:latin typeface="Aharoni" panose="02010803020104030203" pitchFamily="2" charset="-79"/>
                <a:cs typeface="Aharoni" panose="02010803020104030203" pitchFamily="2" charset="-79"/>
              </a:rPr>
              <a:t>Profesional Medico Especializado</a:t>
            </a:r>
          </a:p>
          <a:p>
            <a:r>
              <a:rPr lang="es-CO" sz="1600" b="1" dirty="0">
                <a:latin typeface="Aharoni" panose="02010803020104030203" pitchFamily="2" charset="-79"/>
                <a:cs typeface="Aharoni" panose="02010803020104030203" pitchFamily="2" charset="-79"/>
              </a:rPr>
              <a:t>Secretaria de Salud Municipal</a:t>
            </a:r>
          </a:p>
          <a:p>
            <a:endParaRPr lang="es-CO" sz="1600" dirty="0">
              <a:latin typeface="Arial Black" panose="020B0A04020102020204" pitchFamily="34" charset="0"/>
            </a:endParaRPr>
          </a:p>
          <a:p>
            <a:r>
              <a:rPr lang="es-CO" sz="2000" dirty="0">
                <a:latin typeface="Arial Black" panose="020B0A04020102020204" pitchFamily="34" charset="0"/>
              </a:rPr>
              <a:t>Carlos Alberto Betancur G.</a:t>
            </a:r>
          </a:p>
          <a:p>
            <a:r>
              <a:rPr lang="es-CO" sz="1600" dirty="0">
                <a:latin typeface="Aharoni" panose="02010803020104030203" pitchFamily="2" charset="-79"/>
                <a:cs typeface="Aharoni" panose="02010803020104030203" pitchFamily="2" charset="-79"/>
              </a:rPr>
              <a:t>Profesional Estadísticas Vitales</a:t>
            </a:r>
          </a:p>
          <a:p>
            <a:r>
              <a:rPr lang="es-CO" sz="1600" b="1" dirty="0">
                <a:latin typeface="Aharoni" panose="02010803020104030203" pitchFamily="2" charset="-79"/>
                <a:cs typeface="Aharoni" panose="02010803020104030203" pitchFamily="2" charset="-79"/>
              </a:rPr>
              <a:t>Secretaria de Salud Municipal</a:t>
            </a:r>
          </a:p>
          <a:p>
            <a:endParaRPr lang="es-CO" sz="1600" dirty="0">
              <a:latin typeface="Arial Black" panose="020B0A04020102020204" pitchFamily="34" charset="0"/>
            </a:endParaRPr>
          </a:p>
        </p:txBody>
      </p:sp>
      <p:pic>
        <p:nvPicPr>
          <p:cNvPr id="12" name="Imagen 11">
            <a:extLst>
              <a:ext uri="{FF2B5EF4-FFF2-40B4-BE49-F238E27FC236}">
                <a16:creationId xmlns:a16="http://schemas.microsoft.com/office/drawing/2014/main" id="{0078F074-D1FF-479F-A7AF-ADBBFF9C984A}"/>
              </a:ext>
            </a:extLst>
          </p:cNvPr>
          <p:cNvPicPr>
            <a:picLocks noChangeAspect="1"/>
          </p:cNvPicPr>
          <p:nvPr/>
        </p:nvPicPr>
        <p:blipFill>
          <a:blip r:embed="rId5"/>
          <a:stretch>
            <a:fillRect/>
          </a:stretch>
        </p:blipFill>
        <p:spPr>
          <a:xfrm>
            <a:off x="0" y="50341"/>
            <a:ext cx="12192000" cy="1734768"/>
          </a:xfrm>
          <a:prstGeom prst="rect">
            <a:avLst/>
          </a:prstGeom>
        </p:spPr>
      </p:pic>
    </p:spTree>
    <p:extLst>
      <p:ext uri="{BB962C8B-B14F-4D97-AF65-F5344CB8AC3E}">
        <p14:creationId xmlns:p14="http://schemas.microsoft.com/office/powerpoint/2010/main" val="60462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39F14BD-7142-4770-92EC-4B37E182A8D3}"/>
              </a:ext>
            </a:extLst>
          </p:cNvPr>
          <p:cNvSpPr txBox="1"/>
          <p:nvPr/>
        </p:nvSpPr>
        <p:spPr>
          <a:xfrm>
            <a:off x="205409" y="860746"/>
            <a:ext cx="7176052" cy="2739211"/>
          </a:xfrm>
          <a:prstGeom prst="rect">
            <a:avLst/>
          </a:prstGeom>
          <a:noFill/>
        </p:spPr>
        <p:txBody>
          <a:bodyPr wrap="square">
            <a:spAutoFit/>
          </a:bodyPr>
          <a:lstStyle/>
          <a:p>
            <a:pPr algn="ctr"/>
            <a:r>
              <a:rPr lang="es-ES" sz="2800" b="1" dirty="0">
                <a:latin typeface="Arial" panose="020B0604020202020204" pitchFamily="34" charset="0"/>
                <a:cs typeface="Arial" panose="020B0604020202020204" pitchFamily="34" charset="0"/>
              </a:rPr>
              <a:t>Circular Ext. 019/07</a:t>
            </a:r>
          </a:p>
          <a:p>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corresponde al último profesional que haya prestado atención en salud al fallecido, expedir el certificado de defunción; en el evento de no encontrarse éste, se deberá acudir al médico que le haya prestado servicios de salud con anterioridad. De no ser posible ubicar un profesional médico para surtir el procedimiento anterior, se aplicará lo dispuesto en el Art. 7 del Decreto. 1171 de 1997”. </a:t>
            </a:r>
          </a:p>
          <a:p>
            <a:pPr algn="just"/>
            <a:endParaRPr lang="es-ES"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648547E-07DB-4F0B-BCF6-3B7927AE61B4}"/>
              </a:ext>
            </a:extLst>
          </p:cNvPr>
          <p:cNvPicPr>
            <a:picLocks noChangeAspect="1"/>
          </p:cNvPicPr>
          <p:nvPr/>
        </p:nvPicPr>
        <p:blipFill>
          <a:blip r:embed="rId2"/>
          <a:stretch>
            <a:fillRect/>
          </a:stretch>
        </p:blipFill>
        <p:spPr>
          <a:xfrm>
            <a:off x="7620000" y="860746"/>
            <a:ext cx="4108174" cy="2350967"/>
          </a:xfrm>
          <a:prstGeom prst="rect">
            <a:avLst/>
          </a:prstGeom>
        </p:spPr>
      </p:pic>
      <p:sp>
        <p:nvSpPr>
          <p:cNvPr id="9" name="CuadroTexto 8">
            <a:extLst>
              <a:ext uri="{FF2B5EF4-FFF2-40B4-BE49-F238E27FC236}">
                <a16:creationId xmlns:a16="http://schemas.microsoft.com/office/drawing/2014/main" id="{326EE5D1-9CE7-4032-AE15-E9D2F84A8E1A}"/>
              </a:ext>
            </a:extLst>
          </p:cNvPr>
          <p:cNvSpPr txBox="1"/>
          <p:nvPr/>
        </p:nvSpPr>
        <p:spPr>
          <a:xfrm>
            <a:off x="205410" y="3876956"/>
            <a:ext cx="11522764" cy="2585323"/>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“Cuando la última atención haya sido brindada en una institución prestadora de servicios de salud, ésta deberá garantizar durante las 24 horas del día, el médico responsable de expedir los certificados de defunción”.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Si el paciente fallece durante el traslado a otra IPS, la responsabilidad de expedir el certificado, es de la IPS que está refiriendo al paciente.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Cuando el paciente no tiene diagnóstico clínico y no hay sospecha de muerte violenta, se realizará autopsia clínica en los términos establecidos en los arts. 16 y 17 del Decreto 786 de 1990.</a:t>
            </a:r>
          </a:p>
          <a:p>
            <a:endParaRPr lang="es-CO" dirty="0"/>
          </a:p>
        </p:txBody>
      </p:sp>
    </p:spTree>
    <p:extLst>
      <p:ext uri="{BB962C8B-B14F-4D97-AF65-F5344CB8AC3E}">
        <p14:creationId xmlns:p14="http://schemas.microsoft.com/office/powerpoint/2010/main" val="388149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C588AEA-0ECD-42AD-8046-389E5B424057}"/>
              </a:ext>
            </a:extLst>
          </p:cNvPr>
          <p:cNvSpPr txBox="1"/>
          <p:nvPr/>
        </p:nvSpPr>
        <p:spPr>
          <a:xfrm>
            <a:off x="304799" y="149375"/>
            <a:ext cx="11277600" cy="369332"/>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En conclusión a lo descrito en la circular anteriormente mencionada, se debe tener en cuenta los siguiente:</a:t>
            </a:r>
            <a:endParaRPr lang="es-CO" dirty="0">
              <a:latin typeface="Arial" panose="020B0604020202020204" pitchFamily="34" charset="0"/>
              <a:cs typeface="Arial" panose="020B0604020202020204" pitchFamily="34" charset="0"/>
            </a:endParaRPr>
          </a:p>
        </p:txBody>
      </p:sp>
      <p:graphicFrame>
        <p:nvGraphicFramePr>
          <p:cNvPr id="8" name="Diagrama 7">
            <a:extLst>
              <a:ext uri="{FF2B5EF4-FFF2-40B4-BE49-F238E27FC236}">
                <a16:creationId xmlns:a16="http://schemas.microsoft.com/office/drawing/2014/main" id="{3A18E7C8-0716-4BE6-8F04-D01C2FFE6F81}"/>
              </a:ext>
            </a:extLst>
          </p:cNvPr>
          <p:cNvGraphicFramePr/>
          <p:nvPr>
            <p:extLst>
              <p:ext uri="{D42A27DB-BD31-4B8C-83A1-F6EECF244321}">
                <p14:modId xmlns:p14="http://schemas.microsoft.com/office/powerpoint/2010/main" val="298177750"/>
              </p:ext>
            </p:extLst>
          </p:nvPr>
        </p:nvGraphicFramePr>
        <p:xfrm>
          <a:off x="304799" y="755374"/>
          <a:ext cx="11277601" cy="585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AFE97-A6C5-4B31-B42C-A4811DF12358}"/>
              </a:ext>
            </a:extLst>
          </p:cNvPr>
          <p:cNvSpPr>
            <a:spLocks noGrp="1"/>
          </p:cNvSpPr>
          <p:nvPr>
            <p:ph type="title"/>
          </p:nvPr>
        </p:nvSpPr>
        <p:spPr>
          <a:xfrm>
            <a:off x="838200" y="365126"/>
            <a:ext cx="10515600" cy="589032"/>
          </a:xfrm>
        </p:spPr>
        <p:txBody>
          <a:bodyPr>
            <a:normAutofit fontScale="90000"/>
          </a:bodyPr>
          <a:lstStyle/>
          <a:p>
            <a:pPr algn="ctr"/>
            <a:r>
              <a:rPr lang="es-ES" sz="4000" dirty="0">
                <a:latin typeface="Arial Black" panose="020B0A04020102020204" pitchFamily="34" charset="0"/>
                <a:cs typeface="Arial" panose="020B0604020202020204" pitchFamily="34" charset="0"/>
              </a:rPr>
              <a:t>CASOS ESE SALUD</a:t>
            </a:r>
            <a:endParaRPr lang="es-CO" sz="4000" dirty="0">
              <a:latin typeface="Arial Black" panose="020B0A040201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C0C9B9A-EBC4-4291-B862-907D7F9EFEF0}"/>
              </a:ext>
            </a:extLst>
          </p:cNvPr>
          <p:cNvSpPr txBox="1"/>
          <p:nvPr/>
        </p:nvSpPr>
        <p:spPr>
          <a:xfrm>
            <a:off x="304800" y="1200999"/>
            <a:ext cx="6096000" cy="2893421"/>
          </a:xfrm>
          <a:prstGeom prst="rect">
            <a:avLst/>
          </a:prstGeom>
          <a:noFill/>
        </p:spPr>
        <p:txBody>
          <a:bodyPr wrap="square">
            <a:spAutoFit/>
          </a:bodyPr>
          <a:lstStyle/>
          <a:p>
            <a:pPr algn="just">
              <a:lnSpc>
                <a:spcPct val="107000"/>
              </a:lnSpc>
              <a:spcAft>
                <a:spcPts val="800"/>
              </a:spcAft>
            </a:pPr>
            <a:r>
              <a:rPr lang="es-ES" sz="2000" b="1" dirty="0">
                <a:effectLst/>
                <a:latin typeface="Arial Black" panose="020B0A04020102020204" pitchFamily="34" charset="0"/>
                <a:ea typeface="Calibri" panose="020F0502020204030204" pitchFamily="34" charset="0"/>
                <a:cs typeface="Times New Roman" panose="02020603050405020304" pitchFamily="18" charset="0"/>
              </a:rPr>
              <a:t>Caso 1:</a:t>
            </a:r>
            <a:r>
              <a:rPr lang="es-ES" sz="2000" dirty="0">
                <a:effectLst/>
                <a:latin typeface="Arial Black" panose="020B0A040201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Mujer en estado de embarazo que fallece en las instalaciones del HUSJ, y la entidad no entrega el cuerpo a la familia debido a que:</a:t>
            </a:r>
          </a:p>
          <a:p>
            <a:pPr marL="342900" indent="-342900" algn="just">
              <a:lnSpc>
                <a:spcPct val="107000"/>
              </a:lnSpc>
              <a:spcAft>
                <a:spcPts val="80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Sospechan de una reacción adversa a un medicamento suministrado.</a:t>
            </a:r>
          </a:p>
          <a:p>
            <a:pPr marL="342900" indent="-342900" algn="just">
              <a:lnSpc>
                <a:spcPct val="107000"/>
              </a:lnSpc>
              <a:spcAft>
                <a:spcPts val="80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La familia no esta de acuerdo con la Autopsia Clínica.</a:t>
            </a:r>
          </a:p>
          <a:p>
            <a:pPr marL="342900" indent="-342900" algn="just">
              <a:lnSpc>
                <a:spcPct val="107000"/>
              </a:lnSpc>
              <a:spcAft>
                <a:spcPts val="80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Debía certificarla INML.</a:t>
            </a: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C13FE9AB-03D6-456E-80B6-55665623C9BE}"/>
              </a:ext>
            </a:extLst>
          </p:cNvPr>
          <p:cNvSpPr txBox="1"/>
          <p:nvPr/>
        </p:nvSpPr>
        <p:spPr>
          <a:xfrm>
            <a:off x="5552661" y="4455004"/>
            <a:ext cx="6096000" cy="1295804"/>
          </a:xfrm>
          <a:prstGeom prst="rect">
            <a:avLst/>
          </a:prstGeom>
          <a:noFill/>
        </p:spPr>
        <p:txBody>
          <a:bodyPr wrap="square">
            <a:spAutoFit/>
          </a:bodyPr>
          <a:lstStyle/>
          <a:p>
            <a:pPr algn="just">
              <a:lnSpc>
                <a:spcPct val="107000"/>
              </a:lnSpc>
              <a:spcAft>
                <a:spcPts val="800"/>
              </a:spcAft>
            </a:pPr>
            <a:r>
              <a:rPr lang="es-ES" sz="2000" b="1" dirty="0">
                <a:effectLst/>
                <a:latin typeface="Arial Black" panose="020B0A04020102020204" pitchFamily="34" charset="0"/>
                <a:ea typeface="Calibri" panose="020F0502020204030204" pitchFamily="34" charset="0"/>
                <a:cs typeface="Times New Roman" panose="02020603050405020304" pitchFamily="18" charset="0"/>
              </a:rPr>
              <a:t>Caso 2:</a:t>
            </a:r>
            <a:r>
              <a:rPr lang="es-ES" sz="2000" dirty="0">
                <a:effectLst/>
                <a:latin typeface="Arial Black" panose="020B0A040201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Persona que han sido atendidas en periodos no mayor a 30 días en la institución HUSJ, y las llevan para ser certificadas, y les ponen inconvenientes, para el respectivo tramite.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3371C082-ADB8-4CE5-9697-D049DEA0E330}"/>
              </a:ext>
            </a:extLst>
          </p:cNvPr>
          <p:cNvPicPr>
            <a:picLocks noChangeAspect="1"/>
          </p:cNvPicPr>
          <p:nvPr/>
        </p:nvPicPr>
        <p:blipFill>
          <a:blip r:embed="rId2"/>
          <a:stretch>
            <a:fillRect/>
          </a:stretch>
        </p:blipFill>
        <p:spPr>
          <a:xfrm>
            <a:off x="6732104" y="954158"/>
            <a:ext cx="4621696" cy="3332536"/>
          </a:xfrm>
          <a:prstGeom prst="rect">
            <a:avLst/>
          </a:prstGeom>
        </p:spPr>
      </p:pic>
      <p:pic>
        <p:nvPicPr>
          <p:cNvPr id="10" name="Imagen 9">
            <a:extLst>
              <a:ext uri="{FF2B5EF4-FFF2-40B4-BE49-F238E27FC236}">
                <a16:creationId xmlns:a16="http://schemas.microsoft.com/office/drawing/2014/main" id="{49C4A0EC-5DD6-44F0-81ED-9202467CE181}"/>
              </a:ext>
            </a:extLst>
          </p:cNvPr>
          <p:cNvPicPr>
            <a:picLocks noChangeAspect="1"/>
          </p:cNvPicPr>
          <p:nvPr/>
        </p:nvPicPr>
        <p:blipFill>
          <a:blip r:embed="rId3"/>
          <a:stretch>
            <a:fillRect/>
          </a:stretch>
        </p:blipFill>
        <p:spPr>
          <a:xfrm>
            <a:off x="543339" y="3780576"/>
            <a:ext cx="4731026" cy="2662892"/>
          </a:xfrm>
          <a:prstGeom prst="rect">
            <a:avLst/>
          </a:prstGeom>
        </p:spPr>
      </p:pic>
    </p:spTree>
    <p:extLst>
      <p:ext uri="{BB962C8B-B14F-4D97-AF65-F5344CB8AC3E}">
        <p14:creationId xmlns:p14="http://schemas.microsoft.com/office/powerpoint/2010/main" val="252621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6EADC1D-07F5-499B-A3F9-BD9051FC60F9}"/>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7755749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600</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Aharoni</vt:lpstr>
      <vt:lpstr>Arial</vt:lpstr>
      <vt:lpstr>Arial Black</vt:lpstr>
      <vt:lpstr>Calibri</vt:lpstr>
      <vt:lpstr>Calibri Light</vt:lpstr>
      <vt:lpstr>Tema de Office</vt:lpstr>
      <vt:lpstr>Presentación de PowerPoint</vt:lpstr>
      <vt:lpstr>Presentación de PowerPoint</vt:lpstr>
      <vt:lpstr>Presentación de PowerPoint</vt:lpstr>
      <vt:lpstr>CASOS ESE SALUD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30</cp:revision>
  <dcterms:created xsi:type="dcterms:W3CDTF">2020-11-17T15:28:36Z</dcterms:created>
  <dcterms:modified xsi:type="dcterms:W3CDTF">2021-02-09T20:34:06Z</dcterms:modified>
</cp:coreProperties>
</file>