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74" r:id="rId5"/>
    <p:sldId id="266" r:id="rId6"/>
    <p:sldId id="265" r:id="rId7"/>
    <p:sldId id="275" r:id="rId8"/>
    <p:sldId id="276" r:id="rId9"/>
    <p:sldId id="279" r:id="rId10"/>
    <p:sldId id="280" r:id="rId11"/>
    <p:sldId id="263" r:id="rId12"/>
    <p:sldId id="259" r:id="rId13"/>
    <p:sldId id="277" r:id="rId14"/>
    <p:sldId id="278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Pablo González Cañas" initials="JPGC" lastIdx="1" clrIdx="0">
    <p:extLst>
      <p:ext uri="{19B8F6BF-5375-455C-9EA6-DF929625EA0E}">
        <p15:presenceInfo xmlns:p15="http://schemas.microsoft.com/office/powerpoint/2012/main" userId="bd2a105a1fca9d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6AFE0-22E7-4B93-8C83-A3E967AE3AF2}" type="datetimeFigureOut">
              <a:rPr lang="es-CO" smtClean="0"/>
              <a:pPr/>
              <a:t>1/02/2021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5213E-F60E-464E-9EE9-ED4C2429BD9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740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5213E-F60E-464E-9EE9-ED4C2429BD99}" type="slidenum">
              <a:rPr lang="es-CO" smtClean="0"/>
              <a:pPr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533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Realizar enmienda del ID </a:t>
            </a:r>
          </a:p>
          <a:p>
            <a:r>
              <a:rPr lang="es-CO" dirty="0"/>
              <a:t>Se encuentra otro niño fallecido con el mismo apellido se verifica dirección y es la misma</a:t>
            </a:r>
          </a:p>
          <a:p>
            <a:r>
              <a:rPr lang="es-CO" dirty="0"/>
              <a:t>Descartado con 6 para COVID-19</a:t>
            </a:r>
          </a:p>
          <a:p>
            <a:r>
              <a:rPr lang="es-CO" dirty="0"/>
              <a:t>NOTIFICACIÓN TARDIA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5213E-F60E-464E-9EE9-ED4C2429BD99}" type="slidenum">
              <a:rPr lang="es-CO" smtClean="0"/>
              <a:pPr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6272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NO SE ENCUENTRA EN RUAF- NO SE IDENTIFICA # CERTIFICADO DEFUNCION SIVIGILA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5213E-F60E-464E-9EE9-ED4C2429BD99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04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pPr/>
              <a:t>1/02/2021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942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pPr/>
              <a:t>1/02/2021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673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pPr/>
              <a:t>1/02/2021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5416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816DB8-518A-4927-A72D-11EFBF506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9EC2F9-16C8-46C5-A7F8-0B8DD1A3D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E0F2E1-8C89-4C07-9D38-023C92A9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0C94-2AA2-4A99-947D-39AFA44FFA83}" type="datetimeFigureOut">
              <a:rPr lang="es-CO" smtClean="0"/>
              <a:t>1/02/2021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07E7A4-B33A-4847-9395-973F1820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2ACF7E-8F6C-4732-9F19-A74D348E1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0A40-C606-4122-9D91-812B411BED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7523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C54F66-D068-4EB8-B01F-1B43D38E2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F663C4-0073-4CB9-8831-F572F57E9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6F1D5B-F052-4C8F-9047-7ABB1559A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0C94-2AA2-4A99-947D-39AFA44FFA83}" type="datetimeFigureOut">
              <a:rPr lang="es-CO" smtClean="0"/>
              <a:t>1/02/2021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35FF94-FE08-4FD8-8B60-4B5E3D5BE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498C9A-DEF4-425F-AA62-26F009A5C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0A40-C606-4122-9D91-812B411BED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8788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7978C-A712-4794-99AA-A86B4278B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B6384A-1059-4B8D-AEF6-6DACD9141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B06936-D0BD-4918-9F45-DFA45A2F9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0C94-2AA2-4A99-947D-39AFA44FFA83}" type="datetimeFigureOut">
              <a:rPr lang="es-CO" smtClean="0"/>
              <a:t>1/02/2021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D29056-2D9E-4631-BE9F-334BD7813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42799F-AF45-41C6-A098-869D52D6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0A40-C606-4122-9D91-812B411BED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7557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B322B-F5E1-47FB-9D58-E0CE272FC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9F9D0D-2E78-4887-8825-F0AA62D9C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E3D431-2D7A-471C-96FC-FD5ED3927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3F2DB4-EC46-46C5-99B4-A5F5D9E59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0C94-2AA2-4A99-947D-39AFA44FFA83}" type="datetimeFigureOut">
              <a:rPr lang="es-CO" smtClean="0"/>
              <a:t>1/02/2021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0FDD9B-8C7C-47BF-AD69-6AA97D462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F63EE7-C68D-4E6D-9713-D09B3DCCE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0A40-C606-4122-9D91-812B411BED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5616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549AF-DA85-48C0-BD57-420899A4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2C165E-433C-49DF-9C3E-53B6944F6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D3F404-B4FE-41AE-89F5-1B395F080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BE7140F-6170-45AC-86C0-D6C89064F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891D9C4-61FA-441C-A644-B37CDC6A1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91564B1-3CB2-49E7-B946-EF59C605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0C94-2AA2-4A99-947D-39AFA44FFA83}" type="datetimeFigureOut">
              <a:rPr lang="es-CO" smtClean="0"/>
              <a:t>1/02/2021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16381C-37E9-4967-ADD5-A34B207ED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7D7C1A9-1785-4EC6-85D0-809175477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0A40-C606-4122-9D91-812B411BED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5694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B8D0D-1129-4B75-A4AC-BF4A44976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275C82-E900-4D9B-BB01-203405E2D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0C94-2AA2-4A99-947D-39AFA44FFA83}" type="datetimeFigureOut">
              <a:rPr lang="es-CO" smtClean="0"/>
              <a:t>1/02/2021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B9248D-A4A4-4094-8EAB-0360B57B3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D4E6F1-5E1C-4357-A696-80C66D77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0A40-C606-4122-9D91-812B411BED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1265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7EC2EBD-D061-4507-B4AF-DA2398CED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0C94-2AA2-4A99-947D-39AFA44FFA83}" type="datetimeFigureOut">
              <a:rPr lang="es-CO" smtClean="0"/>
              <a:t>1/02/2021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16D73F-244A-4556-8036-0F861C82F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1DE83E-F66D-4410-8A4E-099CCF0C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0A40-C606-4122-9D91-812B411BED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1402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F6E7F2-986A-4B0A-819E-341F82975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2ECB54-31BF-47B3-879C-C6779A5E5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0B4540-A3DD-44B0-8CB0-740D9E2D2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F1F6D2-CDA8-41F0-AC6C-768BBB73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0C94-2AA2-4A99-947D-39AFA44FFA83}" type="datetimeFigureOut">
              <a:rPr lang="es-CO" smtClean="0"/>
              <a:t>1/02/2021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B88EB3-91A2-45F5-9828-492408512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E466E2-1443-4E93-B6CF-B1E54C620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0A40-C606-4122-9D91-812B411BED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773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pPr/>
              <a:t>1/02/2021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5712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D7A1B4-29D5-4106-8943-13D6CE6D6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7B0A987-EBFD-46F9-BF79-9E700C5EE6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368B78-2ABF-4B04-9871-C119E0701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268400-E593-41E2-B3AC-97601834E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0C94-2AA2-4A99-947D-39AFA44FFA83}" type="datetimeFigureOut">
              <a:rPr lang="es-CO" smtClean="0"/>
              <a:t>1/02/2021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11E143-98D0-45E9-B162-DB392EE0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3E026E-57F9-4F8E-889E-EBE33BF0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0A40-C606-4122-9D91-812B411BED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1210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4441D9-6B42-4885-BCEA-3B52CA74C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EBCB03-2EC7-4249-946D-9CF2FE7C5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3F4D5-28A7-4601-B674-771F6B169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0C94-2AA2-4A99-947D-39AFA44FFA83}" type="datetimeFigureOut">
              <a:rPr lang="es-CO" smtClean="0"/>
              <a:t>1/02/2021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8AF1B5-DB91-4C4B-9441-4FE219921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D751CE-59F3-4AC0-B6B4-FF668636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0A40-C606-4122-9D91-812B411BED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9311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680E33-7A2E-44C1-90CC-67910E9B07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A8DC1E-E942-47BC-A7C9-9A3577908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D84677-BE12-4CAB-9831-71217381B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0C94-2AA2-4A99-947D-39AFA44FFA83}" type="datetimeFigureOut">
              <a:rPr lang="es-CO" smtClean="0"/>
              <a:t>1/02/2021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E51639-C075-4A3B-9166-E06214C76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9735C1-350B-41E5-80F6-735CA18E1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0A40-C606-4122-9D91-812B411BED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7072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286311-FAF3-4C10-964D-F3B961D1C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F39F65C-83FE-408F-A3EE-4D537509D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0C94-2AA2-4A99-947D-39AFA44FFA83}" type="datetimeFigureOut">
              <a:rPr lang="es-CO" smtClean="0"/>
              <a:t>1/02/2021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975405-146C-44FD-9678-D8A83BC85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8FB5FD-C14A-4F7D-8E6B-70B1E248B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0A40-C606-4122-9D91-812B411BED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460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pPr/>
              <a:t>1/02/2021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650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pPr/>
              <a:t>1/02/2021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416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pPr/>
              <a:t>1/02/2021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32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pPr/>
              <a:t>1/02/2021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579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pPr/>
              <a:t>1/02/2021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872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pPr/>
              <a:t>1/02/2021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488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pPr/>
              <a:t>1/02/2021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53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72345-ABDB-4B77-852D-E957F202E84A}" type="datetimeFigureOut">
              <a:rPr lang="es-CO" smtClean="0"/>
              <a:pPr/>
              <a:t>1/02/2021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DF069-44BA-4FE1-9347-D1BECC8058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163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CF83D8-CCB7-4266-9395-70CC01F9F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6F9FF4-68D2-4EFF-8BBA-04BCDA0B7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3D0E12-1033-4224-8793-F7ABAA86D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40C94-2AA2-4A99-947D-39AFA44FFA83}" type="datetimeFigureOut">
              <a:rPr lang="es-CO" smtClean="0"/>
              <a:t>1/02/2021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2C22F3-56D8-4A86-B0D9-6C55B5777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E3441D-802D-4252-9EC9-3AB099AFE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70A40-C606-4122-9D91-812B411BED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135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642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739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1" y="0"/>
            <a:ext cx="476488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>
            <a:off x="624115" y="3105834"/>
            <a:ext cx="201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>
                    <a:lumMod val="65000"/>
                  </a:schemeClr>
                </a:solidFill>
                <a:latin typeface="Futura-Normal" pitchFamily="2" charset="0"/>
              </a:rPr>
              <a:t>Espacio reservado para incluir imagen</a:t>
            </a:r>
          </a:p>
        </p:txBody>
      </p:sp>
    </p:spTree>
    <p:extLst>
      <p:ext uri="{BB962C8B-B14F-4D97-AF65-F5344CB8AC3E}">
        <p14:creationId xmlns:p14="http://schemas.microsoft.com/office/powerpoint/2010/main" val="3710681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CBCB5A9-95CD-46DF-BCFC-8E585F66B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69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71F2146-11DC-4215-AF7C-D1682255A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476488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153701" y="2054688"/>
            <a:ext cx="4611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600" b="1" dirty="0">
                <a:solidFill>
                  <a:schemeClr val="bg1">
                    <a:lumMod val="50000"/>
                  </a:schemeClr>
                </a:solidFill>
                <a:latin typeface="Futura-Normal" pitchFamily="2" charset="0"/>
              </a:rPr>
              <a:t>SECRETARIA DE SALUD PÚBLICA Y SEGURIDAD SOCIAL DE PEREIRA </a:t>
            </a:r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CD2C3689-0F5E-4D77-888D-C7A3CFC4A152}"/>
              </a:ext>
            </a:extLst>
          </p:cNvPr>
          <p:cNvSpPr txBox="1"/>
          <p:nvPr/>
        </p:nvSpPr>
        <p:spPr>
          <a:xfrm>
            <a:off x="5328119" y="2808486"/>
            <a:ext cx="64328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</a:rPr>
              <a:t>VIGILANCIA INTEGRADA DE MUERTES EN MENORES DE 5 AÑOS.</a:t>
            </a:r>
          </a:p>
          <a:p>
            <a:pPr algn="ctr"/>
            <a:r>
              <a:rPr lang="es-CO" sz="3200" dirty="0">
                <a:solidFill>
                  <a:schemeClr val="bg1"/>
                </a:solidFill>
              </a:rPr>
              <a:t>Epidemiología </a:t>
            </a:r>
          </a:p>
          <a:p>
            <a:pPr algn="ctr"/>
            <a:r>
              <a:rPr lang="es-CO" sz="3200" dirty="0">
                <a:solidFill>
                  <a:schemeClr val="bg1"/>
                </a:solidFill>
              </a:rPr>
              <a:t>Pereira</a:t>
            </a:r>
          </a:p>
          <a:p>
            <a:pPr algn="ctr"/>
            <a:r>
              <a:rPr lang="es-CO" sz="3200" dirty="0">
                <a:solidFill>
                  <a:schemeClr val="bg1"/>
                </a:solidFill>
              </a:rPr>
              <a:t>FEBRERO 4-2021</a:t>
            </a:r>
            <a:r>
              <a:rPr lang="es-CO" sz="32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62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2125" y="371475"/>
            <a:ext cx="8382000" cy="1090613"/>
          </a:xfrm>
        </p:spPr>
        <p:txBody>
          <a:bodyPr/>
          <a:lstStyle/>
          <a:p>
            <a:pPr algn="ctr"/>
            <a:r>
              <a:rPr lang="es-CO" dirty="0">
                <a:latin typeface="+mn-lt"/>
              </a:rPr>
              <a:t>OBJETIVOS ESPECIFICOS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614863"/>
          </a:xfrm>
        </p:spPr>
        <p:txBody>
          <a:bodyPr>
            <a:normAutofit fontScale="92500"/>
          </a:bodyPr>
          <a:lstStyle/>
          <a:p>
            <a:pPr marL="514350" indent="-514350" algn="just">
              <a:buFont typeface="+mj-lt"/>
              <a:buAutoNum type="arabicPeriod"/>
              <a:defRPr/>
            </a:pPr>
            <a:r>
              <a:rPr lang="es-CO" dirty="0"/>
              <a:t>Identificar oportunamente los cambios inusuales en el comportamiento de las muertes en menores de cinco años por infección respiratoria aguda, por enfermedad diarreica aguda o por desnutrición.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s-CO" dirty="0"/>
              <a:t>Describir el comportamiento de las muertes en menores de cinco años por infección respiratoria aguda, por enfermedad diarreica aguda o por desnutrición a través de la caracterización en tiempo, persona y lugar.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s-CO" dirty="0"/>
              <a:t>Identificar los determinantes sociales y factores que condicionan la ocurrencia de muerte por infección respiratoria aguda, enfermedad diarreica aguda o desnutrición que permitan orientar el diseño e implementación de intervenciones que afecten de manera positiva estos determinantes</a:t>
            </a:r>
          </a:p>
        </p:txBody>
      </p:sp>
    </p:spTree>
    <p:extLst>
      <p:ext uri="{BB962C8B-B14F-4D97-AF65-F5344CB8AC3E}">
        <p14:creationId xmlns:p14="http://schemas.microsoft.com/office/powerpoint/2010/main" val="1708869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5007" y="362910"/>
            <a:ext cx="10515600" cy="987425"/>
          </a:xfrm>
        </p:spPr>
        <p:txBody>
          <a:bodyPr>
            <a:normAutofit/>
          </a:bodyPr>
          <a:lstStyle/>
          <a:p>
            <a:r>
              <a:rPr lang="es-ES" b="1" u="sng" dirty="0"/>
              <a:t>Datos del caso 1</a:t>
            </a:r>
            <a:r>
              <a:rPr lang="es-ES" b="1" dirty="0"/>
              <a:t>:     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25007" y="1350335"/>
            <a:ext cx="11076467" cy="48585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2400" b="1" dirty="0"/>
              <a:t>Nombres y Apellidos</a:t>
            </a:r>
            <a:r>
              <a:rPr lang="es-CO" sz="2400" dirty="0"/>
              <a:t>: KIMBERLING  TEQUIA MURILLO</a:t>
            </a:r>
            <a:endParaRPr lang="es-CO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2400" b="1" dirty="0"/>
              <a:t>Tipo y número de identificación: MS</a:t>
            </a:r>
            <a:r>
              <a:rPr lang="es-CO" sz="2400" dirty="0"/>
              <a:t>: 2707317699    Edad:    </a:t>
            </a:r>
            <a:r>
              <a:rPr lang="es-CO" sz="2400" dirty="0">
                <a:highlight>
                  <a:srgbClr val="FFFF00"/>
                </a:highlight>
              </a:rPr>
              <a:t>4 meses    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2400" b="1" dirty="0"/>
              <a:t>Aseguramiento: </a:t>
            </a:r>
            <a:r>
              <a:rPr lang="es-CO" sz="2400" dirty="0"/>
              <a:t>No asegurado</a:t>
            </a:r>
            <a:endParaRPr lang="es-CO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2400" b="1" dirty="0"/>
              <a:t>Dirección de residencia</a:t>
            </a:r>
            <a:r>
              <a:rPr lang="es-CO" sz="2400" dirty="0"/>
              <a:t>: MANZANA 4 CASA 8 B. Bajo futuro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2400" b="1" dirty="0"/>
              <a:t>Fecha de nacimiento: </a:t>
            </a:r>
            <a:r>
              <a:rPr lang="es-CO" sz="2400" dirty="0"/>
              <a:t>02-08-2020   </a:t>
            </a:r>
            <a:r>
              <a:rPr lang="es-CO" sz="2400" b="1" dirty="0"/>
              <a:t>fecha de defunción: </a:t>
            </a:r>
            <a:r>
              <a:rPr lang="es-CO" sz="2400" dirty="0"/>
              <a:t>03-11-2020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2400" b="1" dirty="0"/>
              <a:t>Pertenencia étnica = </a:t>
            </a:r>
            <a:r>
              <a:rPr lang="es-CO" sz="2400" dirty="0"/>
              <a:t>6= otro – indígena??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2400" dirty="0"/>
              <a:t>Notificación: 03-11-2020 bajo el evento 875 –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s-CO" sz="2400" b="1" dirty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2400" b="1" dirty="0"/>
              <a:t>IPS de atención:  </a:t>
            </a:r>
            <a:r>
              <a:rPr lang="es-CO" sz="2400" dirty="0"/>
              <a:t>Unidad Intermedia de Cuba</a:t>
            </a:r>
            <a:endParaRPr lang="es-CO" sz="2400" b="1" dirty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2400" b="1" dirty="0"/>
              <a:t>Entidad territorial de residencia y ocurrencia: </a:t>
            </a:r>
            <a:r>
              <a:rPr lang="es-CO" sz="2400" dirty="0"/>
              <a:t>Pereira - Risaralda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2400" b="1" dirty="0"/>
              <a:t>Notificación al SIVIGILA: </a:t>
            </a:r>
            <a:r>
              <a:rPr lang="es-CO" sz="2400" dirty="0"/>
              <a:t>03/11/2020</a:t>
            </a:r>
            <a:r>
              <a:rPr lang="es-ES" sz="2400" dirty="0"/>
              <a:t> </a:t>
            </a:r>
            <a:r>
              <a:rPr lang="es-ES" sz="2400" b="1" dirty="0"/>
              <a:t>  </a:t>
            </a:r>
            <a:r>
              <a:rPr lang="es-ES" sz="2400" dirty="0"/>
              <a:t>semana: 45      año:2020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2400" b="1" dirty="0"/>
              <a:t>Fecha de grabación </a:t>
            </a:r>
            <a:r>
              <a:rPr lang="es-ES" sz="2400" b="1" dirty="0">
                <a:solidFill>
                  <a:srgbClr val="FF0000"/>
                </a:solidFill>
              </a:rPr>
              <a:t>: 16</a:t>
            </a:r>
            <a:r>
              <a:rPr lang="es-CO" sz="2400" dirty="0">
                <a:solidFill>
                  <a:srgbClr val="FF0000"/>
                </a:solidFill>
              </a:rPr>
              <a:t>/12/2020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endParaRPr lang="es-ES" sz="2400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s-E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05516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CAUSAS DE DEFUNCIÓN-RUAF</a:t>
            </a:r>
            <a:endParaRPr lang="en-US" sz="5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4 CuadroTexto">
            <a:extLst>
              <a:ext uri="{FF2B5EF4-FFF2-40B4-BE49-F238E27FC236}">
                <a16:creationId xmlns:a16="http://schemas.microsoft.com/office/drawing/2014/main" id="{8958CF02-9910-479A-B3A3-61615E14E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73" y="1574103"/>
            <a:ext cx="7245449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Nº Certificado de Defunción: </a:t>
            </a:r>
            <a:r>
              <a:rPr lang="es-CO" sz="1800" b="0" i="0" u="none" strike="noStrike" baseline="0" dirty="0">
                <a:solidFill>
                  <a:schemeClr val="bg1"/>
                </a:solidFill>
                <a:latin typeface="CIDFont+F3"/>
              </a:rPr>
              <a:t>724148231</a:t>
            </a: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61233F1-3DBF-4D79-B3CE-8E7C6F47E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216514"/>
              </p:ext>
            </p:extLst>
          </p:nvPr>
        </p:nvGraphicFramePr>
        <p:xfrm>
          <a:off x="526073" y="2286140"/>
          <a:ext cx="11496823" cy="11215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4774">
                  <a:extLst>
                    <a:ext uri="{9D8B030D-6E8A-4147-A177-3AD203B41FA5}">
                      <a16:colId xmlns:a16="http://schemas.microsoft.com/office/drawing/2014/main" val="2453602310"/>
                    </a:ext>
                  </a:extLst>
                </a:gridCol>
                <a:gridCol w="1936325">
                  <a:extLst>
                    <a:ext uri="{9D8B030D-6E8A-4147-A177-3AD203B41FA5}">
                      <a16:colId xmlns:a16="http://schemas.microsoft.com/office/drawing/2014/main" val="1587101805"/>
                    </a:ext>
                  </a:extLst>
                </a:gridCol>
                <a:gridCol w="2381908">
                  <a:extLst>
                    <a:ext uri="{9D8B030D-6E8A-4147-A177-3AD203B41FA5}">
                      <a16:colId xmlns:a16="http://schemas.microsoft.com/office/drawing/2014/main" val="2270276177"/>
                    </a:ext>
                  </a:extLst>
                </a:gridCol>
                <a:gridCol w="2381908">
                  <a:extLst>
                    <a:ext uri="{9D8B030D-6E8A-4147-A177-3AD203B41FA5}">
                      <a16:colId xmlns:a16="http://schemas.microsoft.com/office/drawing/2014/main" val="2785001594"/>
                    </a:ext>
                  </a:extLst>
                </a:gridCol>
                <a:gridCol w="2381908">
                  <a:extLst>
                    <a:ext uri="{9D8B030D-6E8A-4147-A177-3AD203B41FA5}">
                      <a16:colId xmlns:a16="http://schemas.microsoft.com/office/drawing/2014/main" val="2438977641"/>
                    </a:ext>
                  </a:extLst>
                </a:gridCol>
              </a:tblGrid>
              <a:tr h="330374">
                <a:tc>
                  <a:txBody>
                    <a:bodyPr/>
                    <a:lstStyle/>
                    <a:p>
                      <a:pPr algn="l" fontAlgn="b"/>
                      <a:r>
                        <a:rPr lang="es-CO" sz="1700" u="none" strike="noStrike">
                          <a:effectLst/>
                        </a:rPr>
                        <a:t>CAUSA DIRECTA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63" marR="9963" marT="9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700" u="none" strike="noStrike" dirty="0">
                          <a:effectLst/>
                        </a:rPr>
                        <a:t>CAUSA ANTECEDENTES B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63" marR="9963" marT="9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700" u="none" strike="noStrike">
                          <a:effectLst/>
                        </a:rPr>
                        <a:t>CAUSA ANTECEDENTES C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63" marR="9963" marT="9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700" u="none" strike="noStrike" dirty="0">
                          <a:effectLst/>
                        </a:rPr>
                        <a:t>CAUSA ANTECEDENTES D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63" marR="9963" marT="9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ESTADOS PATOLOGICOS</a:t>
                      </a:r>
                    </a:p>
                  </a:txBody>
                  <a:tcPr marL="9963" marR="9963" marT="9963" marB="0" anchor="b"/>
                </a:tc>
                <a:extLst>
                  <a:ext uri="{0D108BD9-81ED-4DB2-BD59-A6C34878D82A}">
                    <a16:rowId xmlns:a16="http://schemas.microsoft.com/office/drawing/2014/main" val="3759870342"/>
                  </a:ext>
                </a:extLst>
              </a:tr>
              <a:tr h="59339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FALLA VENTILATORIA AGUDA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INSUFICIENSIA RESPIRATORIA AGUDA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BRONCOASPIRACION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NEUMONIA ADQUIRIDA EN LA COMUNIDAD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NEUMONIA DE POSIBLE ORIGEN VIRAL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87725876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40ACB4E-3CD2-491C-BD27-8D7AA24D3222}"/>
              </a:ext>
            </a:extLst>
          </p:cNvPr>
          <p:cNvSpPr txBox="1"/>
          <p:nvPr/>
        </p:nvSpPr>
        <p:spPr>
          <a:xfrm>
            <a:off x="2308451" y="6045395"/>
            <a:ext cx="8434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CAUSA B EN SIVIGILA  J22X  Infección aguda no especificada de las vías respiratorias inferiores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836A579-B622-491F-B69E-80C586459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50" t="45278" r="23906" b="30694"/>
          <a:stretch/>
        </p:blipFill>
        <p:spPr>
          <a:xfrm>
            <a:off x="219075" y="5999534"/>
            <a:ext cx="1819275" cy="65844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B594851-9379-41BB-8A2C-C00CC6DAD2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1" t="35873" r="13099" b="29438"/>
          <a:stretch/>
        </p:blipFill>
        <p:spPr>
          <a:xfrm>
            <a:off x="2038350" y="3580253"/>
            <a:ext cx="8434388" cy="22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7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5007" y="362910"/>
            <a:ext cx="10515600" cy="987425"/>
          </a:xfrm>
        </p:spPr>
        <p:txBody>
          <a:bodyPr>
            <a:normAutofit/>
          </a:bodyPr>
          <a:lstStyle/>
          <a:p>
            <a:r>
              <a:rPr lang="es-ES" b="1" u="sng" dirty="0"/>
              <a:t>Datos del caso 2</a:t>
            </a:r>
            <a:r>
              <a:rPr lang="es-ES" b="1" dirty="0"/>
              <a:t>:     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25007" y="1350335"/>
            <a:ext cx="11076467" cy="48585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2400" b="1" dirty="0"/>
              <a:t>Nombres y Apellidos</a:t>
            </a:r>
            <a:r>
              <a:rPr lang="es-CO" sz="2400" dirty="0"/>
              <a:t>: HIJO DE ALBA ARCE  ESTEVEZ</a:t>
            </a:r>
            <a:endParaRPr lang="es-CO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2400" b="1" dirty="0"/>
              <a:t>Tipo y número de identificación: </a:t>
            </a:r>
            <a:r>
              <a:rPr lang="es-CO" sz="2400" dirty="0"/>
              <a:t>MS: 2707317713    Edad:    5 meses    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2400" b="1" dirty="0"/>
              <a:t>Aseguramiento: </a:t>
            </a:r>
            <a:r>
              <a:rPr lang="es-CO" sz="2400" dirty="0"/>
              <a:t>No asegurado</a:t>
            </a:r>
            <a:endParaRPr lang="es-CO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2400" b="1" dirty="0"/>
              <a:t>Dirección de residencia</a:t>
            </a:r>
            <a:r>
              <a:rPr lang="es-CO" sz="2400" dirty="0"/>
              <a:t>: </a:t>
            </a:r>
            <a:r>
              <a:rPr lang="es-CO" sz="2400" dirty="0">
                <a:solidFill>
                  <a:srgbClr val="FF0000"/>
                </a:solidFill>
                <a:highlight>
                  <a:srgbClr val="FFFF00"/>
                </a:highlight>
              </a:rPr>
              <a:t>MANZANA 4 CASA 8 B. Bajo futuro</a:t>
            </a:r>
            <a:r>
              <a:rPr lang="es-CO" sz="2400" dirty="0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 ruaf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2400" dirty="0">
                <a:sym typeface="Wingdings" panose="05000000000000000000" pitchFamily="2" charset="2"/>
              </a:rPr>
              <a:t>                                                </a:t>
            </a:r>
            <a:r>
              <a:rPr lang="es-CO" sz="2400" dirty="0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SALAMANCA SIVIGILA</a:t>
            </a:r>
            <a:endParaRPr lang="es-CO" sz="24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2400" b="1" dirty="0"/>
              <a:t>Fecha de nacimiento: </a:t>
            </a:r>
            <a:r>
              <a:rPr lang="es-CO" sz="2400" dirty="0"/>
              <a:t>01/07/2020   </a:t>
            </a:r>
            <a:r>
              <a:rPr lang="es-CO" sz="2400" b="1" dirty="0"/>
              <a:t>fecha de defunción: </a:t>
            </a:r>
            <a:r>
              <a:rPr lang="es-CO" sz="2400" dirty="0">
                <a:solidFill>
                  <a:srgbClr val="FF0000"/>
                </a:solidFill>
                <a:highlight>
                  <a:srgbClr val="FFFF00"/>
                </a:highlight>
              </a:rPr>
              <a:t>14/11/2020</a:t>
            </a:r>
            <a:r>
              <a:rPr lang="es-CO" sz="2400" dirty="0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ruaf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2400" dirty="0">
                <a:solidFill>
                  <a:srgbClr val="FF0000"/>
                </a:solidFill>
              </a:rPr>
              <a:t>                                                                                                       </a:t>
            </a:r>
            <a:r>
              <a:rPr lang="es-CO" sz="2400" dirty="0">
                <a:solidFill>
                  <a:srgbClr val="FF0000"/>
                </a:solidFill>
                <a:highlight>
                  <a:srgbClr val="FFFF00"/>
                </a:highlight>
              </a:rPr>
              <a:t>14/12/2020</a:t>
            </a:r>
            <a:r>
              <a:rPr lang="es-CO" sz="2400" dirty="0">
                <a:solidFill>
                  <a:srgbClr val="FF0000"/>
                </a:solidFill>
                <a:sym typeface="Wingdings" panose="05000000000000000000" pitchFamily="2" charset="2"/>
              </a:rPr>
              <a:t>sivigila</a:t>
            </a:r>
            <a:r>
              <a:rPr lang="es-CO" sz="24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2400" b="1" dirty="0"/>
              <a:t>Pertenencia étnica = </a:t>
            </a:r>
            <a:r>
              <a:rPr lang="es-CO" sz="2400" dirty="0"/>
              <a:t>indígena</a:t>
            </a:r>
            <a:endParaRPr lang="es-CO" sz="2400" b="1" dirty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2400" b="1" dirty="0"/>
              <a:t>IPS de atención:  </a:t>
            </a:r>
            <a:r>
              <a:rPr lang="es-CO" sz="2400" dirty="0"/>
              <a:t>Unidad Intermedia de Cuba</a:t>
            </a:r>
            <a:endParaRPr lang="es-CO" sz="2400" b="1" dirty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2400" b="1" dirty="0"/>
              <a:t>Entidad territorial de residencia y ocurrencia: </a:t>
            </a:r>
            <a:r>
              <a:rPr lang="es-CO" sz="2400" dirty="0"/>
              <a:t>Pereira - Risaralda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2400" b="1" dirty="0"/>
              <a:t>Notificación al SIVIGILA: </a:t>
            </a:r>
            <a:r>
              <a:rPr lang="es-CO" sz="2400" dirty="0">
                <a:solidFill>
                  <a:srgbClr val="FF0000"/>
                </a:solidFill>
              </a:rPr>
              <a:t>23/12/2020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b="1" dirty="0"/>
              <a:t>  </a:t>
            </a:r>
            <a:r>
              <a:rPr lang="es-ES" sz="2400" dirty="0"/>
              <a:t>semana: 51      año:2020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2400" b="1" dirty="0"/>
              <a:t>Fecha de grabación </a:t>
            </a:r>
            <a:r>
              <a:rPr lang="es-ES" sz="2400" b="1" dirty="0">
                <a:solidFill>
                  <a:srgbClr val="FF0000"/>
                </a:solidFill>
              </a:rPr>
              <a:t>: 28</a:t>
            </a:r>
            <a:r>
              <a:rPr lang="es-CO" sz="2400" dirty="0">
                <a:solidFill>
                  <a:srgbClr val="FF0000"/>
                </a:solidFill>
              </a:rPr>
              <a:t>/12/2020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endParaRPr lang="es-ES" sz="2400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s-E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739982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CAUSAS DE DEFUNCIÓN-RUAF</a:t>
            </a:r>
            <a:endParaRPr lang="en-US" sz="5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4 CuadroTexto">
            <a:extLst>
              <a:ext uri="{FF2B5EF4-FFF2-40B4-BE49-F238E27FC236}">
                <a16:creationId xmlns:a16="http://schemas.microsoft.com/office/drawing/2014/main" id="{8958CF02-9910-479A-B3A3-61615E14E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47428"/>
            <a:ext cx="7245449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Nº Certificado de Defunción: 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IDFont+F3"/>
                <a:ea typeface="+mn-ea"/>
                <a:cs typeface="+mn-cs"/>
              </a:rPr>
              <a:t>724148369</a:t>
            </a: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61233F1-3DBF-4D79-B3CE-8E7C6F47E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501630"/>
              </p:ext>
            </p:extLst>
          </p:nvPr>
        </p:nvGraphicFramePr>
        <p:xfrm>
          <a:off x="347588" y="2359579"/>
          <a:ext cx="11496823" cy="1259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4774">
                  <a:extLst>
                    <a:ext uri="{9D8B030D-6E8A-4147-A177-3AD203B41FA5}">
                      <a16:colId xmlns:a16="http://schemas.microsoft.com/office/drawing/2014/main" val="2453602310"/>
                    </a:ext>
                  </a:extLst>
                </a:gridCol>
                <a:gridCol w="1936325">
                  <a:extLst>
                    <a:ext uri="{9D8B030D-6E8A-4147-A177-3AD203B41FA5}">
                      <a16:colId xmlns:a16="http://schemas.microsoft.com/office/drawing/2014/main" val="1587101805"/>
                    </a:ext>
                  </a:extLst>
                </a:gridCol>
                <a:gridCol w="2381908">
                  <a:extLst>
                    <a:ext uri="{9D8B030D-6E8A-4147-A177-3AD203B41FA5}">
                      <a16:colId xmlns:a16="http://schemas.microsoft.com/office/drawing/2014/main" val="2270276177"/>
                    </a:ext>
                  </a:extLst>
                </a:gridCol>
                <a:gridCol w="2381908">
                  <a:extLst>
                    <a:ext uri="{9D8B030D-6E8A-4147-A177-3AD203B41FA5}">
                      <a16:colId xmlns:a16="http://schemas.microsoft.com/office/drawing/2014/main" val="2785001594"/>
                    </a:ext>
                  </a:extLst>
                </a:gridCol>
                <a:gridCol w="2381908">
                  <a:extLst>
                    <a:ext uri="{9D8B030D-6E8A-4147-A177-3AD203B41FA5}">
                      <a16:colId xmlns:a16="http://schemas.microsoft.com/office/drawing/2014/main" val="2438977641"/>
                    </a:ext>
                  </a:extLst>
                </a:gridCol>
              </a:tblGrid>
              <a:tr h="330374">
                <a:tc>
                  <a:txBody>
                    <a:bodyPr/>
                    <a:lstStyle/>
                    <a:p>
                      <a:pPr algn="l" fontAlgn="b"/>
                      <a:r>
                        <a:rPr lang="es-CO" sz="1700" u="none" strike="noStrike">
                          <a:effectLst/>
                        </a:rPr>
                        <a:t>CAUSA DIRECTA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63" marR="9963" marT="9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700" u="none" strike="noStrike" dirty="0">
                          <a:effectLst/>
                        </a:rPr>
                        <a:t>CAUSA ANTECEDENTES B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63" marR="9963" marT="9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700" u="none" strike="noStrike" dirty="0">
                          <a:effectLst/>
                        </a:rPr>
                        <a:t>CAUSA ANTECEDENTES C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63" marR="9963" marT="9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700" u="none" strike="noStrike" dirty="0">
                          <a:effectLst/>
                        </a:rPr>
                        <a:t>CAUSA ANTECEDENTES D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63" marR="9963" marT="9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ESTADOS PATOLOGICOS</a:t>
                      </a:r>
                    </a:p>
                  </a:txBody>
                  <a:tcPr marL="9963" marR="9963" marT="9963" marB="0" anchor="b"/>
                </a:tc>
                <a:extLst>
                  <a:ext uri="{0D108BD9-81ED-4DB2-BD59-A6C34878D82A}">
                    <a16:rowId xmlns:a16="http://schemas.microsoft.com/office/drawing/2014/main" val="3759870342"/>
                  </a:ext>
                </a:extLst>
              </a:tr>
              <a:tr h="593398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PARO CARDIORESPIRATORIO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SOSPECHA INFECCION POR SARS COV  COVID  VS NEUMONIA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87725876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40ACB4E-3CD2-491C-BD27-8D7AA24D3222}"/>
              </a:ext>
            </a:extLst>
          </p:cNvPr>
          <p:cNvSpPr txBox="1"/>
          <p:nvPr/>
        </p:nvSpPr>
        <p:spPr>
          <a:xfrm>
            <a:off x="2243137" y="5999534"/>
            <a:ext cx="8434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CAUSA B EN SIVIGILA  J22X  Infección aguda no especificada de las vías respiratorias inferiores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836A579-B622-491F-B69E-80C586459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50" t="45278" r="23906" b="30694"/>
          <a:stretch/>
        </p:blipFill>
        <p:spPr>
          <a:xfrm>
            <a:off x="219075" y="5999534"/>
            <a:ext cx="1819275" cy="65844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C49C13D-8130-4E7A-9CF8-9766DAC4DF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58" t="35741" r="13438" b="31568"/>
          <a:stretch/>
        </p:blipFill>
        <p:spPr>
          <a:xfrm>
            <a:off x="2038350" y="3826515"/>
            <a:ext cx="8195652" cy="20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89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5007" y="362910"/>
            <a:ext cx="10515600" cy="987425"/>
          </a:xfrm>
        </p:spPr>
        <p:txBody>
          <a:bodyPr>
            <a:normAutofit/>
          </a:bodyPr>
          <a:lstStyle/>
          <a:p>
            <a:r>
              <a:rPr lang="es-ES" b="1" u="sng" dirty="0"/>
              <a:t>Datos del caso 3</a:t>
            </a:r>
            <a:r>
              <a:rPr lang="es-ES" b="1" dirty="0"/>
              <a:t>:     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25007" y="1350335"/>
            <a:ext cx="11076467" cy="48585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2400" b="1" dirty="0"/>
              <a:t>Nombres y Apellidos</a:t>
            </a:r>
            <a:r>
              <a:rPr lang="es-CO" sz="2400" dirty="0"/>
              <a:t>: CARLOS MANUEL  BELLOS LALAMA</a:t>
            </a:r>
            <a:endParaRPr lang="es-CO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2400" b="1" dirty="0"/>
              <a:t>Tipo y número de identificación: </a:t>
            </a:r>
            <a:r>
              <a:rPr lang="es-CO" sz="2400" dirty="0"/>
              <a:t>MS: VEN096     Edad:   10 meses    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2400" b="1" dirty="0"/>
              <a:t>Aseguramiento: </a:t>
            </a:r>
            <a:r>
              <a:rPr lang="es-CO" sz="2400" dirty="0"/>
              <a:t>No asegurado</a:t>
            </a:r>
            <a:endParaRPr lang="es-CO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2400" b="1" dirty="0"/>
              <a:t>Dirección de residencia</a:t>
            </a:r>
            <a:r>
              <a:rPr lang="es-CO" sz="2400" dirty="0"/>
              <a:t>:  SIN INFORMACIÓN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2400" b="1" dirty="0"/>
              <a:t>Fecha de nacimiento: </a:t>
            </a:r>
            <a:r>
              <a:rPr lang="es-CO" sz="2400" dirty="0"/>
              <a:t>26/02/2020   </a:t>
            </a:r>
            <a:r>
              <a:rPr lang="es-CO" sz="2400" b="1" dirty="0"/>
              <a:t>fecha de defunción</a:t>
            </a:r>
            <a:r>
              <a:rPr lang="es-CO" sz="2400" dirty="0"/>
              <a:t>: </a:t>
            </a:r>
            <a:r>
              <a:rPr lang="es-CO" sz="2400" dirty="0">
                <a:solidFill>
                  <a:srgbClr val="FF0000"/>
                </a:solidFill>
                <a:highlight>
                  <a:srgbClr val="FFFF00"/>
                </a:highlight>
              </a:rPr>
              <a:t>26/12/2020</a:t>
            </a:r>
            <a:r>
              <a:rPr lang="es-CO" sz="2400" dirty="0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SIVIGILA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s-CO" sz="2400" b="1" dirty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2400" b="1" dirty="0"/>
              <a:t>IPS de atención:  </a:t>
            </a:r>
            <a:r>
              <a:rPr lang="es-CO" sz="2400" dirty="0"/>
              <a:t>HUSJ</a:t>
            </a:r>
            <a:endParaRPr lang="es-CO" sz="2400" b="1" dirty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2400" b="1" dirty="0"/>
              <a:t>Entidad territorial de residencia y ocurrencia: </a:t>
            </a:r>
            <a:r>
              <a:rPr lang="es-CO" sz="2400" dirty="0"/>
              <a:t>Pereira - Risaralda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2400" b="1" dirty="0"/>
              <a:t>Notificación al SIVIGILA: </a:t>
            </a:r>
            <a:r>
              <a:rPr lang="es-CO" sz="2400" dirty="0">
                <a:solidFill>
                  <a:srgbClr val="FF0000"/>
                </a:solidFill>
              </a:rPr>
              <a:t>26/12/2020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b="1" dirty="0"/>
              <a:t>  </a:t>
            </a:r>
            <a:r>
              <a:rPr lang="es-ES" sz="2400" dirty="0"/>
              <a:t>semana: 52      año:2020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2400" b="1" dirty="0"/>
              <a:t>Fecha de grabación </a:t>
            </a:r>
            <a:r>
              <a:rPr lang="es-ES" sz="2400" b="1" dirty="0">
                <a:solidFill>
                  <a:srgbClr val="FF0000"/>
                </a:solidFill>
              </a:rPr>
              <a:t>: 28</a:t>
            </a:r>
            <a:r>
              <a:rPr lang="es-CO" sz="2400" dirty="0">
                <a:solidFill>
                  <a:srgbClr val="FF0000"/>
                </a:solidFill>
              </a:rPr>
              <a:t>/12/2020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endParaRPr lang="es-ES" sz="2400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s-E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649148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CAUSAS DE DEFUNCIÓN-RUAF</a:t>
            </a:r>
            <a:endParaRPr lang="en-US" sz="5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4 CuadroTexto">
            <a:extLst>
              <a:ext uri="{FF2B5EF4-FFF2-40B4-BE49-F238E27FC236}">
                <a16:creationId xmlns:a16="http://schemas.microsoft.com/office/drawing/2014/main" id="{8958CF02-9910-479A-B3A3-61615E14E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47428"/>
            <a:ext cx="10209835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Nº Certificado de Defunción:                         </a:t>
            </a: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DFont+F3"/>
                <a:ea typeface="+mn-ea"/>
                <a:cs typeface="+mn-cs"/>
              </a:rPr>
              <a:t>SIN CERTIFICADO EN SIVIGILA</a:t>
            </a: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61233F1-3DBF-4D79-B3CE-8E7C6F47E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793626"/>
              </p:ext>
            </p:extLst>
          </p:nvPr>
        </p:nvGraphicFramePr>
        <p:xfrm>
          <a:off x="347588" y="2359579"/>
          <a:ext cx="11496823" cy="11215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4774">
                  <a:extLst>
                    <a:ext uri="{9D8B030D-6E8A-4147-A177-3AD203B41FA5}">
                      <a16:colId xmlns:a16="http://schemas.microsoft.com/office/drawing/2014/main" val="2453602310"/>
                    </a:ext>
                  </a:extLst>
                </a:gridCol>
                <a:gridCol w="1936325">
                  <a:extLst>
                    <a:ext uri="{9D8B030D-6E8A-4147-A177-3AD203B41FA5}">
                      <a16:colId xmlns:a16="http://schemas.microsoft.com/office/drawing/2014/main" val="1587101805"/>
                    </a:ext>
                  </a:extLst>
                </a:gridCol>
                <a:gridCol w="2381908">
                  <a:extLst>
                    <a:ext uri="{9D8B030D-6E8A-4147-A177-3AD203B41FA5}">
                      <a16:colId xmlns:a16="http://schemas.microsoft.com/office/drawing/2014/main" val="2270276177"/>
                    </a:ext>
                  </a:extLst>
                </a:gridCol>
                <a:gridCol w="2381908">
                  <a:extLst>
                    <a:ext uri="{9D8B030D-6E8A-4147-A177-3AD203B41FA5}">
                      <a16:colId xmlns:a16="http://schemas.microsoft.com/office/drawing/2014/main" val="2785001594"/>
                    </a:ext>
                  </a:extLst>
                </a:gridCol>
                <a:gridCol w="2381908">
                  <a:extLst>
                    <a:ext uri="{9D8B030D-6E8A-4147-A177-3AD203B41FA5}">
                      <a16:colId xmlns:a16="http://schemas.microsoft.com/office/drawing/2014/main" val="2438977641"/>
                    </a:ext>
                  </a:extLst>
                </a:gridCol>
              </a:tblGrid>
              <a:tr h="330374">
                <a:tc>
                  <a:txBody>
                    <a:bodyPr/>
                    <a:lstStyle/>
                    <a:p>
                      <a:pPr algn="l" fontAlgn="b"/>
                      <a:r>
                        <a:rPr lang="es-CO" sz="1700" u="none" strike="noStrike">
                          <a:effectLst/>
                        </a:rPr>
                        <a:t>CAUSA DIRECTA</a:t>
                      </a:r>
                      <a:endParaRPr lang="es-CO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63" marR="9963" marT="9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700" u="none" strike="noStrike" dirty="0">
                          <a:effectLst/>
                        </a:rPr>
                        <a:t>CAUSA ANTECEDENTES B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63" marR="9963" marT="9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700" u="none" strike="noStrike" dirty="0">
                          <a:effectLst/>
                        </a:rPr>
                        <a:t>CAUSA ANTECEDENTES C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63" marR="9963" marT="9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700" u="none" strike="noStrike" dirty="0">
                          <a:effectLst/>
                        </a:rPr>
                        <a:t>CAUSA ANTECEDENTES D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63" marR="9963" marT="99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ESTADOS PATOLOGICOS</a:t>
                      </a:r>
                    </a:p>
                  </a:txBody>
                  <a:tcPr marL="9963" marR="9963" marT="9963" marB="0" anchor="b"/>
                </a:tc>
                <a:extLst>
                  <a:ext uri="{0D108BD9-81ED-4DB2-BD59-A6C34878D82A}">
                    <a16:rowId xmlns:a16="http://schemas.microsoft.com/office/drawing/2014/main" val="3759870342"/>
                  </a:ext>
                </a:extLst>
              </a:tr>
              <a:tr h="593398">
                <a:tc>
                  <a:txBody>
                    <a:bodyPr/>
                    <a:lstStyle/>
                    <a:p>
                      <a:pPr algn="l" fontAlgn="b"/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87725876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40ACB4E-3CD2-491C-BD27-8D7AA24D3222}"/>
              </a:ext>
            </a:extLst>
          </p:cNvPr>
          <p:cNvSpPr txBox="1"/>
          <p:nvPr/>
        </p:nvSpPr>
        <p:spPr>
          <a:xfrm>
            <a:off x="2266286" y="6218796"/>
            <a:ext cx="843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CAUSA B EN SIVIGILA  G903  Degeneración de Sistemas Múltiples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836A579-B622-491F-B69E-80C586459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50" t="45278" r="23906" b="30694"/>
          <a:stretch/>
        </p:blipFill>
        <p:spPr>
          <a:xfrm>
            <a:off x="219075" y="5999534"/>
            <a:ext cx="1819275" cy="65844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F61E0C5-7AA0-4C79-8468-2DCE0B9A6B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61" t="35613" r="13133" b="30680"/>
          <a:stretch/>
        </p:blipFill>
        <p:spPr>
          <a:xfrm>
            <a:off x="1830729" y="3752040"/>
            <a:ext cx="8279671" cy="215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378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10182</TotalTime>
  <Words>597</Words>
  <Application>Microsoft Office PowerPoint</Application>
  <PresentationFormat>Panorámica</PresentationFormat>
  <Paragraphs>89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CIDFont+F3</vt:lpstr>
      <vt:lpstr>Futura-Normal</vt:lpstr>
      <vt:lpstr>Tema de Office</vt:lpstr>
      <vt:lpstr>Diseño personalizado</vt:lpstr>
      <vt:lpstr>Presentación de PowerPoint</vt:lpstr>
      <vt:lpstr>Presentación de PowerPoint</vt:lpstr>
      <vt:lpstr>OBJETIVOS ESPECIFICOS</vt:lpstr>
      <vt:lpstr>Datos del caso 1:      </vt:lpstr>
      <vt:lpstr>CAUSAS DE DEFUNCIÓN-RUAF</vt:lpstr>
      <vt:lpstr>Datos del caso 2:      </vt:lpstr>
      <vt:lpstr>CAUSAS DE DEFUNCIÓN-RUAF</vt:lpstr>
      <vt:lpstr>Datos del caso 3:      </vt:lpstr>
      <vt:lpstr>CAUSAS DE DEFUNCIÓN-RUAF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angela monsalve</dc:creator>
  <cp:lastModifiedBy>angela monsalve</cp:lastModifiedBy>
  <cp:revision>93</cp:revision>
  <dcterms:created xsi:type="dcterms:W3CDTF">2020-06-10T20:27:36Z</dcterms:created>
  <dcterms:modified xsi:type="dcterms:W3CDTF">2021-02-04T01:44:31Z</dcterms:modified>
</cp:coreProperties>
</file>