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10/06/2021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ivigilapereria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8" y="643467"/>
            <a:ext cx="3866476" cy="557106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9A3FC16-1FE9-41B1-97FD-BA3ED39CE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045" y="805912"/>
            <a:ext cx="7379488" cy="54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5" y="643467"/>
            <a:ext cx="4233189" cy="5571066"/>
          </a:xfrm>
          <a:prstGeom prst="rect">
            <a:avLst/>
          </a:prstGeom>
        </p:spPr>
      </p:pic>
      <p:sp>
        <p:nvSpPr>
          <p:cNvPr id="4" name="Shape 190">
            <a:extLst>
              <a:ext uri="{FF2B5EF4-FFF2-40B4-BE49-F238E27FC236}">
                <a16:creationId xmlns:a16="http://schemas.microsoft.com/office/drawing/2014/main" xmlns="" id="{B636B181-D0B8-428F-A990-1BDCA6DA94D3}"/>
              </a:ext>
            </a:extLst>
          </p:cNvPr>
          <p:cNvSpPr txBox="1"/>
          <p:nvPr/>
        </p:nvSpPr>
        <p:spPr>
          <a:xfrm>
            <a:off x="1740897" y="4414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CO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LINEAMIENTOS VSP AÑO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s-MX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Notificación </a:t>
            </a:r>
            <a:endParaRPr lang="es-CO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E975C58B-947B-4DA6-BA24-552D1F96461D}"/>
              </a:ext>
            </a:extLst>
          </p:cNvPr>
          <p:cNvSpPr/>
          <p:nvPr/>
        </p:nvSpPr>
        <p:spPr>
          <a:xfrm>
            <a:off x="898902" y="2464231"/>
            <a:ext cx="1751308" cy="7904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UPGD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Lunes antes de las  3 P.M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484965E6-D9D6-4187-96CD-7D57620379CB}"/>
              </a:ext>
            </a:extLst>
          </p:cNvPr>
          <p:cNvSpPr/>
          <p:nvPr/>
        </p:nvSpPr>
        <p:spPr>
          <a:xfrm>
            <a:off x="3928390" y="2076773"/>
            <a:ext cx="1751308" cy="199928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UNM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Martes antes de las 3 P.M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EAPB</a:t>
            </a:r>
            <a:r>
              <a:rPr lang="es-MX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Martes antes de las 3 P.M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60FA2CB8-0B42-40DA-AF4A-6AF910CAF2C5}"/>
              </a:ext>
            </a:extLst>
          </p:cNvPr>
          <p:cNvSpPr/>
          <p:nvPr/>
        </p:nvSpPr>
        <p:spPr>
          <a:xfrm>
            <a:off x="6957878" y="2324746"/>
            <a:ext cx="1751308" cy="11042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UND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Miércoles antes de las 3 P.M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88817C78-FAB8-4C61-8FD5-6AC42C875221}"/>
              </a:ext>
            </a:extLst>
          </p:cNvPr>
          <p:cNvSpPr/>
          <p:nvPr/>
        </p:nvSpPr>
        <p:spPr>
          <a:xfrm>
            <a:off x="9970497" y="2599842"/>
            <a:ext cx="1751308" cy="14413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INS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9E4941C-3BC4-4E57-880E-123364078AC9}"/>
              </a:ext>
            </a:extLst>
          </p:cNvPr>
          <p:cNvSpPr/>
          <p:nvPr/>
        </p:nvSpPr>
        <p:spPr>
          <a:xfrm>
            <a:off x="3048000" y="4562057"/>
            <a:ext cx="6096000" cy="11664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s-CO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 se exceptúan días festivos </a:t>
            </a:r>
          </a:p>
          <a:p>
            <a:pPr marL="342900" lvl="0" indent="-342900" algn="just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s-CO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 el reporte es negativo para todas las UPGD y UI del municipio, por cuatro semanas o más consecutivas, en este caso  realizar BAI 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31695C59-386A-48B5-A232-8DFC237186A6}"/>
              </a:ext>
            </a:extLst>
          </p:cNvPr>
          <p:cNvSpPr/>
          <p:nvPr/>
        </p:nvSpPr>
        <p:spPr>
          <a:xfrm>
            <a:off x="2739852" y="2599841"/>
            <a:ext cx="1143861" cy="5191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9A159CC3-1A82-4144-AA87-C0ACD662043E}"/>
              </a:ext>
            </a:extLst>
          </p:cNvPr>
          <p:cNvSpPr/>
          <p:nvPr/>
        </p:nvSpPr>
        <p:spPr>
          <a:xfrm>
            <a:off x="5855697" y="2554055"/>
            <a:ext cx="1059991" cy="4198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xmlns="" id="{BA2CF9D4-F063-4035-A87E-9E5F0156A1E0}"/>
              </a:ext>
            </a:extLst>
          </p:cNvPr>
          <p:cNvSpPr/>
          <p:nvPr/>
        </p:nvSpPr>
        <p:spPr>
          <a:xfrm>
            <a:off x="5946319" y="3523671"/>
            <a:ext cx="3757557" cy="41987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xmlns="" id="{1B39F20B-97D5-4A28-8377-03541146F2F5}"/>
              </a:ext>
            </a:extLst>
          </p:cNvPr>
          <p:cNvSpPr/>
          <p:nvPr/>
        </p:nvSpPr>
        <p:spPr>
          <a:xfrm>
            <a:off x="8816705" y="2699159"/>
            <a:ext cx="1077671" cy="41987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980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5" y="643467"/>
            <a:ext cx="4233189" cy="557106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D17026D-F09C-412C-B293-CBE20C4B858F}"/>
              </a:ext>
            </a:extLst>
          </p:cNvPr>
          <p:cNvSpPr/>
          <p:nvPr/>
        </p:nvSpPr>
        <p:spPr>
          <a:xfrm>
            <a:off x="2278251" y="643467"/>
            <a:ext cx="7888637" cy="5147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CO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 caso de que las UPGD presenten inconvenientes en el cargue de los archivos planos al </a:t>
            </a:r>
            <a:r>
              <a:rPr lang="es-CO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Sivigila</a:t>
            </a:r>
            <a:r>
              <a:rPr lang="es-CO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deberán informar previamente del inconveniente a los diferentes canales de comunicación del grupo de SIVIGILA, en caso de que persistan las dificultades podrán realizarlo a través de</a:t>
            </a:r>
            <a:r>
              <a:rPr lang="es-CO" sz="2400" dirty="0"/>
              <a:t>l</a:t>
            </a:r>
            <a:r>
              <a:rPr lang="es-CO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correo electrónico: </a:t>
            </a:r>
            <a:r>
              <a:rPr lang="es-CO" sz="2400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3"/>
              </a:rPr>
              <a:t>sivigila@pereira.gov.co</a:t>
            </a:r>
          </a:p>
          <a:p>
            <a:pPr algn="just">
              <a:lnSpc>
                <a:spcPct val="80000"/>
              </a:lnSpc>
              <a:spcBef>
                <a:spcPts val="418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s-CO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just">
              <a:lnSpc>
                <a:spcPct val="80000"/>
              </a:lnSpc>
              <a:spcBef>
                <a:spcPts val="484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CO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El reporte al seguimiento de la notificación se mantendrá a través de los correos en mención de manera semanal, con las siguientes características: </a:t>
            </a:r>
          </a:p>
          <a:p>
            <a:pPr algn="just">
              <a:lnSpc>
                <a:spcPct val="80000"/>
              </a:lnSpc>
              <a:spcBef>
                <a:spcPts val="418"/>
              </a:spcBef>
              <a:buClr>
                <a:schemeClr val="dk1"/>
              </a:buClr>
              <a:buSzPct val="99523"/>
              <a:buFont typeface="Arial"/>
              <a:buChar char="•"/>
            </a:pPr>
            <a:r>
              <a:rPr lang="es-CO" sz="2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Asunto:</a:t>
            </a:r>
            <a:r>
              <a:rPr lang="es-CO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algn="just">
              <a:lnSpc>
                <a:spcPct val="80000"/>
              </a:lnSpc>
              <a:spcBef>
                <a:spcPts val="41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CO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Escribir el nombre de la UPGD, semana de notificación y año. </a:t>
            </a:r>
          </a:p>
          <a:p>
            <a:pPr algn="just">
              <a:lnSpc>
                <a:spcPct val="80000"/>
              </a:lnSpc>
              <a:spcBef>
                <a:spcPts val="418"/>
              </a:spcBef>
              <a:buClr>
                <a:schemeClr val="dk1"/>
              </a:buClr>
              <a:buSzPct val="99523"/>
              <a:buFont typeface="Arial"/>
              <a:buChar char="•"/>
            </a:pPr>
            <a:r>
              <a:rPr lang="es-CO" sz="2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Cierre del correo: </a:t>
            </a:r>
          </a:p>
          <a:p>
            <a:pPr algn="just">
              <a:lnSpc>
                <a:spcPct val="80000"/>
              </a:lnSpc>
              <a:spcBef>
                <a:spcPts val="41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CO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Datos del referente de </a:t>
            </a:r>
            <a:r>
              <a:rPr lang="es-CO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Sivigila</a:t>
            </a:r>
            <a:r>
              <a:rPr lang="es-CO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institucional: nombre, teléfono fijo y celular, correo institucional</a:t>
            </a:r>
            <a:r>
              <a:rPr lang="es-C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30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74253" y="1952742"/>
            <a:ext cx="728486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SIVIGILA</a:t>
            </a:r>
          </a:p>
          <a:p>
            <a:r>
              <a:rPr lang="es-MX" sz="3200" b="1" dirty="0"/>
              <a:t>S</a:t>
            </a:r>
            <a:r>
              <a:rPr lang="es-CO" sz="3200" b="1" dirty="0" err="1"/>
              <a:t>istema</a:t>
            </a:r>
            <a:r>
              <a:rPr lang="es-CO" sz="3200" b="1" dirty="0"/>
              <a:t> de vigilancia en salud publica </a:t>
            </a:r>
          </a:p>
          <a:p>
            <a:endParaRPr lang="es-MX" sz="4800" b="1" dirty="0"/>
          </a:p>
          <a:p>
            <a:endParaRPr lang="es-MX" sz="4800" b="1" dirty="0"/>
          </a:p>
          <a:p>
            <a:endParaRPr lang="es-MX" sz="4800" b="1" dirty="0"/>
          </a:p>
          <a:p>
            <a:endParaRPr lang="es-CO" sz="4800" b="1" dirty="0"/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xmlns="" id="{F7118EE2-E174-4E0D-AAEE-8A6653F1D5D8}"/>
              </a:ext>
            </a:extLst>
          </p:cNvPr>
          <p:cNvSpPr/>
          <p:nvPr/>
        </p:nvSpPr>
        <p:spPr>
          <a:xfrm>
            <a:off x="755576" y="4602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DECRETO NÚMERO 3518 DE 2006 09 OCT 2006 Por el cual se crea y reglamenta el Sistema de Vigilancia en Salud Pública y se dictan otras </a:t>
            </a:r>
            <a:r>
              <a:rPr lang="es-CO" dirty="0">
                <a:solidFill>
                  <a:schemeClr val="bg1"/>
                </a:solidFill>
              </a:rPr>
              <a:t>disposiciones.</a:t>
            </a:r>
          </a:p>
        </p:txBody>
      </p:sp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6D6395F-47D3-4489-AE42-707D43EEB1B3}"/>
              </a:ext>
            </a:extLst>
          </p:cNvPr>
          <p:cNvSpPr/>
          <p:nvPr/>
        </p:nvSpPr>
        <p:spPr>
          <a:xfrm>
            <a:off x="645763" y="260325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b="1" dirty="0"/>
              <a:t>El objeto del presente  decreto es crear y reglamentar el Sistema de Vigilancia en Salud Pública  para la provisión en forma sistemática y oportuna, de información sobre los eventos que afecten o puedan afectar la salud de la población, con el fin de orientar las políticas y la planificación en salud pública; tomar las decisiones para la prevención y control de enfermedades y factores de riesgo en salud; optimizar el seguimiento y evaluación de las intervenciones; racionalizar y optimizar los recursos disponibles y lograr la efectividad de las acciones en esta materia, propendiendo por la protección de la salud individual y colectiva</a:t>
            </a:r>
            <a:r>
              <a:rPr lang="es-CO" dirty="0"/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7EBB786-8FC0-4263-B57E-AA1599243647}"/>
              </a:ext>
            </a:extLst>
          </p:cNvPr>
          <p:cNvSpPr/>
          <p:nvPr/>
        </p:nvSpPr>
        <p:spPr>
          <a:xfrm>
            <a:off x="645763" y="9215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DECRETO NÚMERO 3518 DE 2006 09 OCT 2006 Por el cual se crea y reglamenta el Sistema de Vigilancia en Salud Pública y se dictan otras disposiciones.</a:t>
            </a:r>
          </a:p>
        </p:txBody>
      </p:sp>
    </p:spTree>
    <p:extLst>
      <p:ext uri="{BB962C8B-B14F-4D97-AF65-F5344CB8AC3E}">
        <p14:creationId xmlns:p14="http://schemas.microsoft.com/office/powerpoint/2010/main" val="162069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Rectángulo">
            <a:extLst>
              <a:ext uri="{FF2B5EF4-FFF2-40B4-BE49-F238E27FC236}">
                <a16:creationId xmlns:a16="http://schemas.microsoft.com/office/drawing/2014/main" xmlns="" id="{1283B8EE-7178-48E2-8530-92517DE7F2E9}"/>
              </a:ext>
            </a:extLst>
          </p:cNvPr>
          <p:cNvSpPr/>
          <p:nvPr/>
        </p:nvSpPr>
        <p:spPr>
          <a:xfrm>
            <a:off x="573437" y="280553"/>
            <a:ext cx="5177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</a:rPr>
              <a:t>RESPONSABILIDADES FRENTE A LA OBLIGATORIEDAD DE LA INFORMACIÓN EPIDEMIOLÓGI</a:t>
            </a:r>
            <a:endParaRPr lang="es-CO" sz="2000" dirty="0">
              <a:solidFill>
                <a:schemeClr val="bg1"/>
              </a:solidFill>
            </a:endParaRPr>
          </a:p>
          <a:p>
            <a:r>
              <a:rPr lang="es-CO" sz="2000" b="1" dirty="0"/>
              <a:t>RESPONSABILIDADES FRENTE A LA OBLIGATORIEDAD DE LA INFORMACIÓN EPIDEMIOLÓGICA.</a:t>
            </a:r>
            <a:endParaRPr lang="es-CO" sz="2000" dirty="0"/>
          </a:p>
          <a:p>
            <a:endParaRPr lang="es-CO" sz="2000" dirty="0"/>
          </a:p>
          <a:p>
            <a:pPr algn="just"/>
            <a:r>
              <a:rPr lang="es-CO" sz="2000" dirty="0"/>
              <a:t>Las Unidades Primarias Generadoras de Datos y las Unidades Notificadoras son responsables de la notificación o reporte obligatorio, oportuno y continuo de información veraz y de calidad, requerida para la vigilancia en salud pública, dentro de los términos de responsabilidad, clasificación, periodicidad, destino y claridad</a:t>
            </a:r>
            <a:r>
              <a:rPr lang="es-CO" sz="2000" b="1" dirty="0"/>
              <a:t>. </a:t>
            </a:r>
          </a:p>
          <a:p>
            <a:pPr algn="just"/>
            <a:endParaRPr lang="es-CO" sz="2000" b="1" dirty="0"/>
          </a:p>
          <a:p>
            <a:pPr algn="just"/>
            <a:r>
              <a:rPr lang="es-CO" sz="2000" b="1" dirty="0"/>
              <a:t>El incumplimiento de estas disposiciones dará lugar a las sanciones disciplinarias, civiles, penales, administrativas y demás, de conformidad con las normas legales </a:t>
            </a:r>
            <a:r>
              <a:rPr lang="es-CO" sz="2000" b="1" dirty="0">
                <a:solidFill>
                  <a:schemeClr val="bg1"/>
                </a:solidFill>
              </a:rPr>
              <a:t>vigentes.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F4C8372-E650-401B-A378-CA84A59A4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30" y="898902"/>
            <a:ext cx="5177961" cy="4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E206F36-3A03-4B24-AF21-B0DAE6BFE04E}"/>
              </a:ext>
            </a:extLst>
          </p:cNvPr>
          <p:cNvSpPr/>
          <p:nvPr/>
        </p:nvSpPr>
        <p:spPr>
          <a:xfrm>
            <a:off x="4894420" y="97522"/>
            <a:ext cx="240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EVENTOS A NOTIFICAR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CAC9B38-4A1E-40EF-9ABC-FA94CF221E5F}"/>
              </a:ext>
            </a:extLst>
          </p:cNvPr>
          <p:cNvSpPr/>
          <p:nvPr/>
        </p:nvSpPr>
        <p:spPr>
          <a:xfrm>
            <a:off x="3331588" y="288625"/>
            <a:ext cx="552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NOTIFICACION INMEDIATA SEGÚN LINEAMIENTOS 2021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8931A17-D3D7-46B7-B3A5-BB80231E6273}"/>
              </a:ext>
            </a:extLst>
          </p:cNvPr>
          <p:cNvSpPr/>
          <p:nvPr/>
        </p:nvSpPr>
        <p:spPr>
          <a:xfrm>
            <a:off x="413289" y="657957"/>
            <a:ext cx="6096000" cy="63555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591 Vigilancia integrada de Mortalidad Infantil por IRA, EDA, y DNT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540 Mortalidad por malaria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610 Parálisis flácida aguda ( menores de 5 años)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630 peste ( bubónica/ neumónica)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670 Rabia Humana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710 rubeola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730 Sarampión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720 Síndrome de rubeola congénita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770 tétanos neonatal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800 Tosferina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875 Vigilancia en salud publica de las violencias de genero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895 Zika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357 AID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235 carbunco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205 Chagas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200 cólera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215 defectos congénitos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220 dengue grave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230 difteria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607 </a:t>
            </a:r>
            <a:r>
              <a:rPr lang="es-CO" sz="1200" dirty="0" err="1">
                <a:latin typeface="Arial" pitchFamily="34" charset="0"/>
                <a:cs typeface="Arial" pitchFamily="34" charset="0"/>
              </a:rPr>
              <a:t>Ebola</a:t>
            </a:r>
            <a:endParaRPr lang="es-CO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250 Encefalitis del Nilo Occidental en humanos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270 Encefalitis equina del oeste en humanos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290 Encefalitis equina venezolana en humanos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355 enfermedades transmitidas por alimentos o agua (eta)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350 Enfermedades transmitidas por alimentos o agua eta ( brotes)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295 enfermedades de origen </a:t>
            </a:r>
            <a:r>
              <a:rPr lang="es-CO" sz="1200" dirty="0" err="1">
                <a:latin typeface="Arial" pitchFamily="34" charset="0"/>
                <a:cs typeface="Arial" pitchFamily="34" charset="0"/>
              </a:rPr>
              <a:t>prionico</a:t>
            </a:r>
            <a:endParaRPr lang="es-CO" sz="12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298 evento adverso seguido de la vacunación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901 evento colectivo sin establecer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900 evento individual sin establecer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310 fiebre amarilla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357 IAD-infecciones asociadas a dispositivos-individual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348 infección respiratoria aguda grave IRAG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440 Leishmaniasis visceral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O" sz="11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FC5A42C-6FAD-45EC-A325-34355F90994B}"/>
              </a:ext>
            </a:extLst>
          </p:cNvPr>
          <p:cNvSpPr/>
          <p:nvPr/>
        </p:nvSpPr>
        <p:spPr>
          <a:xfrm>
            <a:off x="6095998" y="75169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453 lesiones de causa externa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452 lesiones por artefactos explosivos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465 malaria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535 Meningitis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549 Morbilidad Materna Extrema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550 Mortalidad Materna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570 Mortalidad por Cólera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580 Mortalidad por Dengue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112 Mortalidad por desnutrición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595 mortalidad por EDA en menores de 5 años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600 Mortalidad por IRA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348 infección respiratoria aguda grave IRAG inusitada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310 fiebre amarilla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356 intento de suicidio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365 intoxicaciones </a:t>
            </a:r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E206F36-3A03-4B24-AF21-B0DAE6BFE04E}"/>
              </a:ext>
            </a:extLst>
          </p:cNvPr>
          <p:cNvSpPr/>
          <p:nvPr/>
        </p:nvSpPr>
        <p:spPr>
          <a:xfrm>
            <a:off x="4894420" y="97522"/>
            <a:ext cx="265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/>
              <a:t>EVENTOS A NOTIFICAR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CAC9B38-4A1E-40EF-9ABC-FA94CF221E5F}"/>
              </a:ext>
            </a:extLst>
          </p:cNvPr>
          <p:cNvSpPr/>
          <p:nvPr/>
        </p:nvSpPr>
        <p:spPr>
          <a:xfrm>
            <a:off x="2913134" y="459151"/>
            <a:ext cx="7121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NOTIFICACION SEMANAL SEGÚN LINEAMIENTOS 2021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8931A17-D3D7-46B7-B3A5-BB80231E6273}"/>
              </a:ext>
            </a:extLst>
          </p:cNvPr>
          <p:cNvSpPr/>
          <p:nvPr/>
        </p:nvSpPr>
        <p:spPr>
          <a:xfrm>
            <a:off x="537275" y="1404745"/>
            <a:ext cx="6096000" cy="5001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850 VIH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831 varicela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740-750 sífilis gestacional y congénita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307 agresión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620 Parotiditis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455 Leptospirosis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100 Accidente ofídico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813 tuberculosis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450 Lepra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995 IRA Colectivo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998 EDA Colectivo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340 Hepatitis B y C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330 Hepatitis 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342 Enfermedades Huérfanas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113 Desnutrición en menor de 5 años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210 Dengue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217 </a:t>
            </a:r>
            <a:r>
              <a:rPr lang="es-CO" sz="1400" dirty="0" err="1">
                <a:latin typeface="Arial" pitchFamily="34" charset="0"/>
                <a:cs typeface="Arial" pitchFamily="34" charset="0"/>
              </a:rPr>
              <a:t>Chicungunya</a:t>
            </a:r>
            <a:endParaRPr lang="es-CO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115 Cáncer Infantil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155 Cáncer de mama y cuello Uterino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110 Bajo peso al nacer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354 Consumo de antibióticos (colectivo mensual 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359 IAD Colectiva (mensual)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93838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E206F36-3A03-4B24-AF21-B0DAE6BFE04E}"/>
              </a:ext>
            </a:extLst>
          </p:cNvPr>
          <p:cNvSpPr/>
          <p:nvPr/>
        </p:nvSpPr>
        <p:spPr>
          <a:xfrm>
            <a:off x="4894420" y="97522"/>
            <a:ext cx="3048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/>
              <a:t>EVENTOS QUE VIGILAMOS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CAC9B38-4A1E-40EF-9ABC-FA94CF221E5F}"/>
              </a:ext>
            </a:extLst>
          </p:cNvPr>
          <p:cNvSpPr/>
          <p:nvPr/>
        </p:nvSpPr>
        <p:spPr>
          <a:xfrm>
            <a:off x="4440431" y="595154"/>
            <a:ext cx="4385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ENFERMEDADES TRANSMISIBLES</a:t>
            </a:r>
          </a:p>
          <a:p>
            <a:endParaRPr lang="es-CO" sz="2400" b="1" dirty="0"/>
          </a:p>
        </p:txBody>
      </p:sp>
      <p:sp>
        <p:nvSpPr>
          <p:cNvPr id="6" name="1 Elipse">
            <a:extLst>
              <a:ext uri="{FF2B5EF4-FFF2-40B4-BE49-F238E27FC236}">
                <a16:creationId xmlns:a16="http://schemas.microsoft.com/office/drawing/2014/main" xmlns="" id="{FE2F589A-D70B-462D-914C-D7C4DDC2B9C4}"/>
              </a:ext>
            </a:extLst>
          </p:cNvPr>
          <p:cNvSpPr/>
          <p:nvPr/>
        </p:nvSpPr>
        <p:spPr>
          <a:xfrm>
            <a:off x="4236080" y="1539478"/>
            <a:ext cx="3096344" cy="1276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EQUIPO INTERDISCIPLINARIO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xmlns="" id="{F1952EEF-4703-497F-8B06-ABD052E99AFF}"/>
              </a:ext>
            </a:extLst>
          </p:cNvPr>
          <p:cNvSpPr txBox="1">
            <a:spLocks/>
          </p:cNvSpPr>
          <p:nvPr/>
        </p:nvSpPr>
        <p:spPr>
          <a:xfrm>
            <a:off x="684924" y="1936574"/>
            <a:ext cx="2313075" cy="19008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800" b="1" dirty="0">
                <a:solidFill>
                  <a:schemeClr val="tx1"/>
                </a:solidFill>
              </a:rPr>
              <a:t>ENFERMEDADES INMUNOPREVENIBLES</a:t>
            </a:r>
            <a:endParaRPr lang="es-CO" sz="1800" dirty="0">
              <a:solidFill>
                <a:schemeClr val="tx1"/>
              </a:solidFill>
            </a:endParaRPr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Sarampión</a:t>
            </a:r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Rubeola</a:t>
            </a:r>
          </a:p>
          <a:p>
            <a:pPr marL="342900" indent="-342900" algn="l" fontAlgn="base">
              <a:buFont typeface="Arial" pitchFamily="34" charset="0"/>
              <a:buChar char="•"/>
            </a:pPr>
            <a:r>
              <a:rPr lang="es-CO" sz="2000" dirty="0">
                <a:solidFill>
                  <a:schemeClr val="tx1"/>
                </a:solidFill>
              </a:rPr>
              <a:t>Parálisis Flácida Aguda</a:t>
            </a:r>
          </a:p>
          <a:p>
            <a:endParaRPr lang="es-CO" dirty="0"/>
          </a:p>
        </p:txBody>
      </p:sp>
      <p:sp>
        <p:nvSpPr>
          <p:cNvPr id="8" name="3 Rectángulo">
            <a:extLst>
              <a:ext uri="{FF2B5EF4-FFF2-40B4-BE49-F238E27FC236}">
                <a16:creationId xmlns:a16="http://schemas.microsoft.com/office/drawing/2014/main" xmlns="" id="{E3882050-FAC1-44A1-86CE-88B66CBE4094}"/>
              </a:ext>
            </a:extLst>
          </p:cNvPr>
          <p:cNvSpPr/>
          <p:nvPr/>
        </p:nvSpPr>
        <p:spPr>
          <a:xfrm>
            <a:off x="1918132" y="4666668"/>
            <a:ext cx="21597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Enfermedades Transmitidas por Alimentos ETA</a:t>
            </a:r>
            <a:endParaRPr lang="es-CO" dirty="0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xmlns="" id="{8BB79A3F-05B6-4574-8BE4-347A5922861F}"/>
              </a:ext>
            </a:extLst>
          </p:cNvPr>
          <p:cNvSpPr/>
          <p:nvPr/>
        </p:nvSpPr>
        <p:spPr>
          <a:xfrm>
            <a:off x="4709260" y="3837382"/>
            <a:ext cx="2345805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Enfermedades transmitidas por vectores ETV</a:t>
            </a:r>
            <a:endParaRPr lang="es-CO" dirty="0"/>
          </a:p>
          <a:p>
            <a:pPr lvl="0" fontAlgn="base"/>
            <a:r>
              <a:rPr lang="es-CO" dirty="0"/>
              <a:t>Fiebre Amarilla</a:t>
            </a:r>
          </a:p>
          <a:p>
            <a:pPr lvl="0" fontAlgn="base"/>
            <a:r>
              <a:rPr lang="es-CO" dirty="0"/>
              <a:t>Malaria</a:t>
            </a:r>
          </a:p>
          <a:p>
            <a:pPr lvl="0" fontAlgn="base"/>
            <a:r>
              <a:rPr lang="es-CO" dirty="0"/>
              <a:t>Dengue</a:t>
            </a:r>
          </a:p>
          <a:p>
            <a:pPr lvl="0" fontAlgn="base"/>
            <a:r>
              <a:rPr lang="es-CO" dirty="0"/>
              <a:t>Leishmaniasis</a:t>
            </a:r>
          </a:p>
          <a:p>
            <a:pPr lvl="0" fontAlgn="base"/>
            <a:r>
              <a:rPr lang="es-CO" dirty="0"/>
              <a:t>Chagas</a:t>
            </a:r>
          </a:p>
          <a:p>
            <a:pPr lvl="0" fontAlgn="base"/>
            <a:r>
              <a:rPr lang="es-CO" dirty="0"/>
              <a:t>Tracoma (Piloto)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xmlns="" id="{C0750E98-A128-47E6-990C-8CDCD5A8FEDB}"/>
              </a:ext>
            </a:extLst>
          </p:cNvPr>
          <p:cNvSpPr/>
          <p:nvPr/>
        </p:nvSpPr>
        <p:spPr>
          <a:xfrm>
            <a:off x="8570506" y="1936574"/>
            <a:ext cx="2808312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Infecciones asociadas a la atención en salud IAAS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Infecciones Asociadas a Dispositivos (IAD) en Unidades de Cuidado Intensivo.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Resistencia Bacteriana a los antimicrobianos (RA) en el ámbito hospitalario.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Consumo de Antibióticos (CAB) en el ámbito hospitalario.</a:t>
            </a:r>
          </a:p>
          <a:p>
            <a:pPr fontAlgn="base"/>
            <a:endParaRPr lang="es-CO" dirty="0"/>
          </a:p>
        </p:txBody>
      </p:sp>
      <p:cxnSp>
        <p:nvCxnSpPr>
          <p:cNvPr id="11" name="15 Conector recto de flecha">
            <a:extLst>
              <a:ext uri="{FF2B5EF4-FFF2-40B4-BE49-F238E27FC236}">
                <a16:creationId xmlns:a16="http://schemas.microsoft.com/office/drawing/2014/main" xmlns="" id="{78067A51-4D38-426A-A322-2D9DD04C92CF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997998" y="2177969"/>
            <a:ext cx="1238082" cy="13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0 Conector recto de flecha">
            <a:extLst>
              <a:ext uri="{FF2B5EF4-FFF2-40B4-BE49-F238E27FC236}">
                <a16:creationId xmlns:a16="http://schemas.microsoft.com/office/drawing/2014/main" xmlns="" id="{7AEF45A7-CC07-4803-993D-BF2BE19BC8C8}"/>
              </a:ext>
            </a:extLst>
          </p:cNvPr>
          <p:cNvCxnSpPr>
            <a:cxnSpLocks/>
          </p:cNvCxnSpPr>
          <p:nvPr/>
        </p:nvCxnSpPr>
        <p:spPr>
          <a:xfrm flipH="1">
            <a:off x="3471178" y="2632250"/>
            <a:ext cx="1196950" cy="2034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 de flecha">
            <a:extLst>
              <a:ext uri="{FF2B5EF4-FFF2-40B4-BE49-F238E27FC236}">
                <a16:creationId xmlns:a16="http://schemas.microsoft.com/office/drawing/2014/main" xmlns="" id="{47C05DD4-D117-46F0-B8CF-C8D068F402A1}"/>
              </a:ext>
            </a:extLst>
          </p:cNvPr>
          <p:cNvCxnSpPr>
            <a:cxnSpLocks/>
          </p:cNvCxnSpPr>
          <p:nvPr/>
        </p:nvCxnSpPr>
        <p:spPr>
          <a:xfrm>
            <a:off x="5784251" y="2843052"/>
            <a:ext cx="0" cy="994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2 Conector recto de flecha">
            <a:extLst>
              <a:ext uri="{FF2B5EF4-FFF2-40B4-BE49-F238E27FC236}">
                <a16:creationId xmlns:a16="http://schemas.microsoft.com/office/drawing/2014/main" xmlns="" id="{C7E233FD-E629-4C19-BCA8-5F870D843A9B}"/>
              </a:ext>
            </a:extLst>
          </p:cNvPr>
          <p:cNvCxnSpPr>
            <a:cxnSpLocks/>
          </p:cNvCxnSpPr>
          <p:nvPr/>
        </p:nvCxnSpPr>
        <p:spPr>
          <a:xfrm>
            <a:off x="7332424" y="2194765"/>
            <a:ext cx="12380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11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953"/>
            <a:ext cx="12192000" cy="6858000"/>
          </a:xfrm>
          <a:prstGeom prst="rect">
            <a:avLst/>
          </a:prstGeom>
        </p:spPr>
      </p:pic>
      <p:sp>
        <p:nvSpPr>
          <p:cNvPr id="6" name="7 CuadroTexto">
            <a:extLst>
              <a:ext uri="{FF2B5EF4-FFF2-40B4-BE49-F238E27FC236}">
                <a16:creationId xmlns:a16="http://schemas.microsoft.com/office/drawing/2014/main" xmlns="" id="{5A29E0D6-D94E-4AD3-91A3-ADE0D8A5A282}"/>
              </a:ext>
            </a:extLst>
          </p:cNvPr>
          <p:cNvSpPr txBox="1"/>
          <p:nvPr/>
        </p:nvSpPr>
        <p:spPr>
          <a:xfrm>
            <a:off x="3551585" y="307953"/>
            <a:ext cx="5088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ENFERMEDADES TRANSMISIBLES</a:t>
            </a:r>
          </a:p>
        </p:txBody>
      </p:sp>
      <p:sp>
        <p:nvSpPr>
          <p:cNvPr id="7" name="8 Elipse">
            <a:extLst>
              <a:ext uri="{FF2B5EF4-FFF2-40B4-BE49-F238E27FC236}">
                <a16:creationId xmlns:a16="http://schemas.microsoft.com/office/drawing/2014/main" xmlns="" id="{569E5C9A-BF1C-4C8E-9595-E18575A64FCA}"/>
              </a:ext>
            </a:extLst>
          </p:cNvPr>
          <p:cNvSpPr/>
          <p:nvPr/>
        </p:nvSpPr>
        <p:spPr>
          <a:xfrm>
            <a:off x="4057422" y="1735949"/>
            <a:ext cx="3096344" cy="1276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EQUIPO INTERDISCIPLINARIO</a:t>
            </a:r>
          </a:p>
        </p:txBody>
      </p:sp>
      <p:sp>
        <p:nvSpPr>
          <p:cNvPr id="8" name="2 Rectángulo">
            <a:extLst>
              <a:ext uri="{FF2B5EF4-FFF2-40B4-BE49-F238E27FC236}">
                <a16:creationId xmlns:a16="http://schemas.microsoft.com/office/drawing/2014/main" xmlns="" id="{22E316AD-AAFE-4397-8542-20A96AC54B25}"/>
              </a:ext>
            </a:extLst>
          </p:cNvPr>
          <p:cNvSpPr/>
          <p:nvPr/>
        </p:nvSpPr>
        <p:spPr>
          <a:xfrm>
            <a:off x="411899" y="1484785"/>
            <a:ext cx="1943843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Infecciones de trasmisión sexual ITS</a:t>
            </a:r>
          </a:p>
          <a:p>
            <a:pPr lvl="0" fontAlgn="base"/>
            <a:r>
              <a:rPr lang="es-CO" dirty="0"/>
              <a:t>VIH - SIDA</a:t>
            </a:r>
          </a:p>
          <a:p>
            <a:pPr lvl="0" fontAlgn="base"/>
            <a:r>
              <a:rPr lang="es-CO" dirty="0"/>
              <a:t>Sífilis gestacional y congénita</a:t>
            </a:r>
          </a:p>
          <a:p>
            <a:pPr lvl="0" fontAlgn="base"/>
            <a:r>
              <a:rPr lang="es-CO" dirty="0"/>
              <a:t>Hepatitis B</a:t>
            </a:r>
          </a:p>
          <a:p>
            <a:r>
              <a:rPr lang="es-CO" dirty="0"/>
              <a:t> </a:t>
            </a:r>
          </a:p>
          <a:p>
            <a:pPr fontAlgn="base"/>
            <a:endParaRPr lang="es-CO" b="1" dirty="0"/>
          </a:p>
          <a:p>
            <a:pPr fontAlgn="base"/>
            <a:endParaRPr lang="es-CO" dirty="0"/>
          </a:p>
        </p:txBody>
      </p:sp>
      <p:sp>
        <p:nvSpPr>
          <p:cNvPr id="9" name="3 Rectángulo">
            <a:extLst>
              <a:ext uri="{FF2B5EF4-FFF2-40B4-BE49-F238E27FC236}">
                <a16:creationId xmlns:a16="http://schemas.microsoft.com/office/drawing/2014/main" xmlns="" id="{D14F4FFC-A93F-4951-9FAE-E12ED8B9E891}"/>
              </a:ext>
            </a:extLst>
          </p:cNvPr>
          <p:cNvSpPr/>
          <p:nvPr/>
        </p:nvSpPr>
        <p:spPr>
          <a:xfrm>
            <a:off x="3937317" y="4178901"/>
            <a:ext cx="3336554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/>
            <a:r>
              <a:rPr lang="es-CO" b="1" dirty="0"/>
              <a:t>Enfermedades por Micobacterias</a:t>
            </a:r>
          </a:p>
          <a:p>
            <a:pPr lvl="0" fontAlgn="base"/>
            <a:r>
              <a:rPr lang="es-CO" dirty="0"/>
              <a:t>Tuberculosis Pulmonar</a:t>
            </a:r>
          </a:p>
          <a:p>
            <a:pPr lvl="0" fontAlgn="base"/>
            <a:r>
              <a:rPr lang="es-CO" dirty="0"/>
              <a:t>Tuberculosis Extrapulmonar</a:t>
            </a:r>
          </a:p>
          <a:p>
            <a:pPr lvl="0" fontAlgn="base"/>
            <a:r>
              <a:rPr lang="es-CO" dirty="0"/>
              <a:t>Tuberculosis Meníngea</a:t>
            </a:r>
          </a:p>
          <a:p>
            <a:pPr lvl="0" fontAlgn="base"/>
            <a:r>
              <a:rPr lang="es-CO" dirty="0"/>
              <a:t>Tuberculosis Farmacorresistente</a:t>
            </a:r>
          </a:p>
          <a:p>
            <a:pPr lvl="0" fontAlgn="base"/>
            <a:r>
              <a:rPr lang="es-CO" dirty="0"/>
              <a:t>Lepra</a:t>
            </a:r>
          </a:p>
          <a:p>
            <a:pPr fontAlgn="base"/>
            <a:endParaRPr lang="es-CO" dirty="0"/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xmlns="" id="{CC34252A-E7EB-4F58-8883-1B0CBBBCEFFF}"/>
              </a:ext>
            </a:extLst>
          </p:cNvPr>
          <p:cNvSpPr/>
          <p:nvPr/>
        </p:nvSpPr>
        <p:spPr>
          <a:xfrm>
            <a:off x="8855446" y="1131913"/>
            <a:ext cx="2232248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Enfermedades por Zoonosis</a:t>
            </a:r>
          </a:p>
          <a:p>
            <a:pPr lvl="0" fontAlgn="base"/>
            <a:r>
              <a:rPr lang="es-CO" dirty="0"/>
              <a:t>Accidente Ofídico</a:t>
            </a:r>
          </a:p>
          <a:p>
            <a:pPr lvl="0" fontAlgn="base"/>
            <a:r>
              <a:rPr lang="es-CO" dirty="0"/>
              <a:t>Animales ponzoñosos</a:t>
            </a:r>
          </a:p>
          <a:p>
            <a:pPr lvl="0" fontAlgn="base"/>
            <a:r>
              <a:rPr lang="es-CO" dirty="0"/>
              <a:t>Agresiones por animales potencialmente transmisores de rabia</a:t>
            </a:r>
          </a:p>
          <a:p>
            <a:pPr lvl="0" fontAlgn="base"/>
            <a:r>
              <a:rPr lang="es-CO" dirty="0"/>
              <a:t>Brucelosis</a:t>
            </a:r>
          </a:p>
          <a:p>
            <a:pPr lvl="0" fontAlgn="base"/>
            <a:r>
              <a:rPr lang="es-CO" dirty="0"/>
              <a:t>Enfermedades prionicas</a:t>
            </a:r>
          </a:p>
          <a:p>
            <a:pPr lvl="0" fontAlgn="base"/>
            <a:r>
              <a:rPr lang="es-CO" dirty="0"/>
              <a:t>Encefalitis equinas</a:t>
            </a:r>
          </a:p>
          <a:p>
            <a:pPr lvl="0" fontAlgn="base"/>
            <a:r>
              <a:rPr lang="es-CO" dirty="0"/>
              <a:t>Leptospirosis</a:t>
            </a:r>
          </a:p>
          <a:p>
            <a:pPr lvl="0" fontAlgn="base"/>
            <a:r>
              <a:rPr lang="es-CO" dirty="0"/>
              <a:t>Peste</a:t>
            </a:r>
          </a:p>
          <a:p>
            <a:pPr lvl="0" fontAlgn="base"/>
            <a:r>
              <a:rPr lang="es-CO" dirty="0"/>
              <a:t>Rabia</a:t>
            </a:r>
          </a:p>
          <a:p>
            <a:pPr lvl="0" fontAlgn="base"/>
            <a:r>
              <a:rPr lang="es-CO" dirty="0"/>
              <a:t>Tifus</a:t>
            </a:r>
          </a:p>
          <a:p>
            <a:pPr fontAlgn="base"/>
            <a:endParaRPr lang="es-CO" b="1" dirty="0"/>
          </a:p>
          <a:p>
            <a:pPr fontAlgn="base"/>
            <a:endParaRPr lang="es-CO" dirty="0"/>
          </a:p>
        </p:txBody>
      </p:sp>
      <p:cxnSp>
        <p:nvCxnSpPr>
          <p:cNvPr id="11" name="9 Conector recto de flecha">
            <a:extLst>
              <a:ext uri="{FF2B5EF4-FFF2-40B4-BE49-F238E27FC236}">
                <a16:creationId xmlns:a16="http://schemas.microsoft.com/office/drawing/2014/main" xmlns="" id="{287F3B73-366E-40E4-A1D3-B584F316D817}"/>
              </a:ext>
            </a:extLst>
          </p:cNvPr>
          <p:cNvCxnSpPr>
            <a:cxnSpLocks/>
          </p:cNvCxnSpPr>
          <p:nvPr/>
        </p:nvCxnSpPr>
        <p:spPr>
          <a:xfrm flipH="1">
            <a:off x="2355742" y="2393371"/>
            <a:ext cx="1701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1 Conector recto de flecha">
            <a:extLst>
              <a:ext uri="{FF2B5EF4-FFF2-40B4-BE49-F238E27FC236}">
                <a16:creationId xmlns:a16="http://schemas.microsoft.com/office/drawing/2014/main" xmlns="" id="{FEBCC29C-F9E0-4305-8D05-897FBA76A58B}"/>
              </a:ext>
            </a:extLst>
          </p:cNvPr>
          <p:cNvCxnSpPr>
            <a:cxnSpLocks/>
          </p:cNvCxnSpPr>
          <p:nvPr/>
        </p:nvCxnSpPr>
        <p:spPr>
          <a:xfrm>
            <a:off x="5605594" y="3012931"/>
            <a:ext cx="0" cy="1165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 de flecha">
            <a:extLst>
              <a:ext uri="{FF2B5EF4-FFF2-40B4-BE49-F238E27FC236}">
                <a16:creationId xmlns:a16="http://schemas.microsoft.com/office/drawing/2014/main" xmlns="" id="{06A4E50B-32FA-42AF-9B27-B8267A543113}"/>
              </a:ext>
            </a:extLst>
          </p:cNvPr>
          <p:cNvCxnSpPr>
            <a:cxnSpLocks/>
          </p:cNvCxnSpPr>
          <p:nvPr/>
        </p:nvCxnSpPr>
        <p:spPr>
          <a:xfrm>
            <a:off x="7153766" y="2427801"/>
            <a:ext cx="1701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953"/>
            <a:ext cx="12192000" cy="6858000"/>
          </a:xfrm>
          <a:prstGeom prst="rect">
            <a:avLst/>
          </a:prstGeom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xmlns="" id="{E047C201-AF35-4F68-B20F-D14479104878}"/>
              </a:ext>
            </a:extLst>
          </p:cNvPr>
          <p:cNvSpPr txBox="1"/>
          <p:nvPr/>
        </p:nvSpPr>
        <p:spPr>
          <a:xfrm>
            <a:off x="2627784" y="60062"/>
            <a:ext cx="5649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ENFERMEDADES NO TRANSMISIBLES</a:t>
            </a:r>
          </a:p>
        </p:txBody>
      </p:sp>
      <p:sp>
        <p:nvSpPr>
          <p:cNvPr id="14" name="9 Elipse">
            <a:extLst>
              <a:ext uri="{FF2B5EF4-FFF2-40B4-BE49-F238E27FC236}">
                <a16:creationId xmlns:a16="http://schemas.microsoft.com/office/drawing/2014/main" xmlns="" id="{BC8974B5-BD02-4A30-8087-A602B75A12D7}"/>
              </a:ext>
            </a:extLst>
          </p:cNvPr>
          <p:cNvSpPr/>
          <p:nvPr/>
        </p:nvSpPr>
        <p:spPr>
          <a:xfrm>
            <a:off x="4102979" y="1575046"/>
            <a:ext cx="2088232" cy="1276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EQUIPO INTERDISCIPLINARIO</a:t>
            </a:r>
          </a:p>
        </p:txBody>
      </p:sp>
      <p:sp>
        <p:nvSpPr>
          <p:cNvPr id="15" name="6 Rectángulo">
            <a:extLst>
              <a:ext uri="{FF2B5EF4-FFF2-40B4-BE49-F238E27FC236}">
                <a16:creationId xmlns:a16="http://schemas.microsoft.com/office/drawing/2014/main" xmlns="" id="{2C12A785-C4E2-4C84-8ECE-ECFC8FDA8852}"/>
              </a:ext>
            </a:extLst>
          </p:cNvPr>
          <p:cNvSpPr/>
          <p:nvPr/>
        </p:nvSpPr>
        <p:spPr>
          <a:xfrm>
            <a:off x="178025" y="723233"/>
            <a:ext cx="2664295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Intoxicaciones por sustancias químicas</a:t>
            </a:r>
            <a:endParaRPr lang="es-CO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Intoxicación por Plaguicidas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Intoxicación por Medicamentos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Intoxicación por Metanol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Intoxicación por Metales Pesados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Intoxicación por Solventes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Intoxicación por Sustancias Psicoactivas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Intoxicación por Monóxido de Carbono y otros Gases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Intoxicación por Otras Sustancias Químicas</a:t>
            </a:r>
          </a:p>
          <a:p>
            <a:r>
              <a:rPr lang="es-CO" dirty="0"/>
              <a:t> </a:t>
            </a:r>
          </a:p>
          <a:p>
            <a:pPr fontAlgn="base"/>
            <a:endParaRPr lang="es-CO" dirty="0"/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xmlns="" id="{AFA3E00C-A4E4-449F-8ECC-02A9765C7C4C}"/>
              </a:ext>
            </a:extLst>
          </p:cNvPr>
          <p:cNvSpPr/>
          <p:nvPr/>
        </p:nvSpPr>
        <p:spPr>
          <a:xfrm>
            <a:off x="4017953" y="3956635"/>
            <a:ext cx="2387910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Nutrición y seguridad alimenticia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Bajo peso al nacer a término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Mortalidad por desnutrición en menores de 5 años de edad</a:t>
            </a:r>
          </a:p>
          <a:p>
            <a:pPr fontAlgn="base"/>
            <a:endParaRPr lang="es-CO" dirty="0"/>
          </a:p>
        </p:txBody>
      </p:sp>
      <p:sp>
        <p:nvSpPr>
          <p:cNvPr id="18" name="1 Rectángulo">
            <a:extLst>
              <a:ext uri="{FF2B5EF4-FFF2-40B4-BE49-F238E27FC236}">
                <a16:creationId xmlns:a16="http://schemas.microsoft.com/office/drawing/2014/main" xmlns="" id="{E8CC521A-84FC-444F-9746-DA518A274AF1}"/>
              </a:ext>
            </a:extLst>
          </p:cNvPr>
          <p:cNvSpPr/>
          <p:nvPr/>
        </p:nvSpPr>
        <p:spPr>
          <a:xfrm>
            <a:off x="7307383" y="583282"/>
            <a:ext cx="3662877" cy="147732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Enfermedades Crónicas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Anomalías Congénitas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Hipotiroidismo Congénito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Cáncer en menores de 18 años</a:t>
            </a:r>
          </a:p>
          <a:p>
            <a:pPr fontAlgn="base"/>
            <a:endParaRPr lang="es-CO" dirty="0"/>
          </a:p>
        </p:txBody>
      </p:sp>
      <p:sp>
        <p:nvSpPr>
          <p:cNvPr id="19" name="4 Rectángulo">
            <a:extLst>
              <a:ext uri="{FF2B5EF4-FFF2-40B4-BE49-F238E27FC236}">
                <a16:creationId xmlns:a16="http://schemas.microsoft.com/office/drawing/2014/main" xmlns="" id="{DA8195C0-ACD9-4267-85C6-F26CE116AFB5}"/>
              </a:ext>
            </a:extLst>
          </p:cNvPr>
          <p:cNvSpPr/>
          <p:nvPr/>
        </p:nvSpPr>
        <p:spPr>
          <a:xfrm>
            <a:off x="7307383" y="2213537"/>
            <a:ext cx="3125377" cy="20313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Maternidad Segura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Mortalidad Materna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Mortalidad Perinatal y Neonatal Tardía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Morbilidad Materna Extrema.</a:t>
            </a:r>
          </a:p>
          <a:p>
            <a:pPr fontAlgn="base"/>
            <a:endParaRPr lang="es-CO" dirty="0"/>
          </a:p>
        </p:txBody>
      </p:sp>
      <p:sp>
        <p:nvSpPr>
          <p:cNvPr id="20" name="4 Rectángulo">
            <a:extLst>
              <a:ext uri="{FF2B5EF4-FFF2-40B4-BE49-F238E27FC236}">
                <a16:creationId xmlns:a16="http://schemas.microsoft.com/office/drawing/2014/main" xmlns="" id="{F03444F8-6BC3-414D-A5DD-7CC85E415A49}"/>
              </a:ext>
            </a:extLst>
          </p:cNvPr>
          <p:cNvSpPr/>
          <p:nvPr/>
        </p:nvSpPr>
        <p:spPr>
          <a:xfrm>
            <a:off x="7307383" y="4397789"/>
            <a:ext cx="3125377" cy="20313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s-CO" b="1" dirty="0"/>
              <a:t>Maternidad Segura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Mortalidad Materna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Mortalidad Perinatal y Neonatal Tardía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es-CO" dirty="0"/>
              <a:t>Morbilidad Materna Extrema.</a:t>
            </a:r>
          </a:p>
          <a:p>
            <a:pPr fontAlgn="base"/>
            <a:endParaRPr lang="es-CO" dirty="0"/>
          </a:p>
        </p:txBody>
      </p:sp>
      <p:cxnSp>
        <p:nvCxnSpPr>
          <p:cNvPr id="21" name="15 Conector recto de flecha">
            <a:extLst>
              <a:ext uri="{FF2B5EF4-FFF2-40B4-BE49-F238E27FC236}">
                <a16:creationId xmlns:a16="http://schemas.microsoft.com/office/drawing/2014/main" xmlns="" id="{3D7B0F63-FEC2-4155-AE05-F615D7DED3D1}"/>
              </a:ext>
            </a:extLst>
          </p:cNvPr>
          <p:cNvCxnSpPr>
            <a:cxnSpLocks/>
          </p:cNvCxnSpPr>
          <p:nvPr/>
        </p:nvCxnSpPr>
        <p:spPr>
          <a:xfrm flipH="1">
            <a:off x="2842320" y="2213537"/>
            <a:ext cx="12606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11 Conector recto de flecha">
            <a:extLst>
              <a:ext uri="{FF2B5EF4-FFF2-40B4-BE49-F238E27FC236}">
                <a16:creationId xmlns:a16="http://schemas.microsoft.com/office/drawing/2014/main" xmlns="" id="{7BB6B0CD-9F02-494E-9F05-695A8D538948}"/>
              </a:ext>
            </a:extLst>
          </p:cNvPr>
          <p:cNvCxnSpPr>
            <a:cxnSpLocks/>
          </p:cNvCxnSpPr>
          <p:nvPr/>
        </p:nvCxnSpPr>
        <p:spPr>
          <a:xfrm>
            <a:off x="5147095" y="2865602"/>
            <a:ext cx="0" cy="1091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13 Conector recto de flecha">
            <a:extLst>
              <a:ext uri="{FF2B5EF4-FFF2-40B4-BE49-F238E27FC236}">
                <a16:creationId xmlns:a16="http://schemas.microsoft.com/office/drawing/2014/main" xmlns="" id="{515E3964-0371-458B-AC6B-5DEA688E7DF9}"/>
              </a:ext>
            </a:extLst>
          </p:cNvPr>
          <p:cNvCxnSpPr>
            <a:cxnSpLocks/>
          </p:cNvCxnSpPr>
          <p:nvPr/>
        </p:nvCxnSpPr>
        <p:spPr>
          <a:xfrm>
            <a:off x="5702679" y="2741910"/>
            <a:ext cx="1604704" cy="165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8 Conector recto de flecha">
            <a:extLst>
              <a:ext uri="{FF2B5EF4-FFF2-40B4-BE49-F238E27FC236}">
                <a16:creationId xmlns:a16="http://schemas.microsoft.com/office/drawing/2014/main" xmlns="" id="{E04D4991-149F-4D3B-8436-407B2DCE6010}"/>
              </a:ext>
            </a:extLst>
          </p:cNvPr>
          <p:cNvCxnSpPr>
            <a:cxnSpLocks/>
          </p:cNvCxnSpPr>
          <p:nvPr/>
        </p:nvCxnSpPr>
        <p:spPr>
          <a:xfrm>
            <a:off x="6191211" y="2337523"/>
            <a:ext cx="11161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17 Conector recto de flecha">
            <a:extLst>
              <a:ext uri="{FF2B5EF4-FFF2-40B4-BE49-F238E27FC236}">
                <a16:creationId xmlns:a16="http://schemas.microsoft.com/office/drawing/2014/main" xmlns="" id="{5B498ECA-7DE0-4142-9766-C496A417E886}"/>
              </a:ext>
            </a:extLst>
          </p:cNvPr>
          <p:cNvCxnSpPr>
            <a:cxnSpLocks/>
          </p:cNvCxnSpPr>
          <p:nvPr/>
        </p:nvCxnSpPr>
        <p:spPr>
          <a:xfrm flipV="1">
            <a:off x="6096000" y="1232916"/>
            <a:ext cx="1211383" cy="702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38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1001</Words>
  <Application>Microsoft Office PowerPoint</Application>
  <PresentationFormat>Panorámica</PresentationFormat>
  <Paragraphs>180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TRUJILLO VALENCIA</dc:creator>
  <cp:lastModifiedBy>Usuario</cp:lastModifiedBy>
  <cp:revision>4</cp:revision>
  <dcterms:created xsi:type="dcterms:W3CDTF">2021-06-08T14:04:09Z</dcterms:created>
  <dcterms:modified xsi:type="dcterms:W3CDTF">2021-06-10T14:00:02Z</dcterms:modified>
</cp:coreProperties>
</file>