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76" r:id="rId6"/>
    <p:sldId id="275" r:id="rId7"/>
    <p:sldId id="282" r:id="rId8"/>
    <p:sldId id="277" r:id="rId9"/>
    <p:sldId id="278" r:id="rId10"/>
    <p:sldId id="279" r:id="rId11"/>
    <p:sldId id="280" r:id="rId12"/>
    <p:sldId id="266" r:id="rId13"/>
    <p:sldId id="265" r:id="rId14"/>
    <p:sldId id="273" r:id="rId15"/>
    <p:sldId id="274" r:id="rId16"/>
    <p:sldId id="264" r:id="rId17"/>
    <p:sldId id="262" r:id="rId18"/>
    <p:sldId id="263" r:id="rId19"/>
    <p:sldId id="267" r:id="rId20"/>
    <p:sldId id="271" r:id="rId21"/>
    <p:sldId id="260" r:id="rId22"/>
    <p:sldId id="270" r:id="rId23"/>
  </p:sldIdLst>
  <p:sldSz cx="12192000" cy="6858000"/>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hyperlink" Target="FORMATO%20AUTOPSIA%20VERBAL.pdf" TargetMode="External"/><Relationship Id="rId5" Type="http://schemas.openxmlformats.org/officeDocument/2006/relationships/image" Target="../media/image41.png"/><Relationship Id="rId4"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hyperlink" Target="FORMATO%20AUTOPSIA%20VERBAL.pdf" TargetMode="External"/><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7D43A-D57A-49BC-8DEB-A51A1F4C798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5275D779-9EBF-4D97-B953-916E1FF99BD2}">
      <dgm:prSet phldrT="[Texto]" phldr="0" custT="1"/>
      <dgm:spPr>
        <a:noFill/>
      </dgm:spPr>
      <dgm:t>
        <a:bodyPr/>
        <a:lstStyle/>
        <a:p>
          <a:r>
            <a:rPr lang="es-ES" sz="2800" b="1" dirty="0">
              <a:latin typeface="Arial" panose="020B0604020202020204" pitchFamily="34" charset="0"/>
              <a:cs typeface="Arial" panose="020B0604020202020204" pitchFamily="34" charset="0"/>
            </a:rPr>
            <a:t>INFORMACION GENERAL DE LAS ESTADISTICA VITALES</a:t>
          </a:r>
          <a:endParaRPr lang="es-CO" sz="2800" b="1" dirty="0">
            <a:latin typeface="Arial" panose="020B0604020202020204" pitchFamily="34" charset="0"/>
            <a:cs typeface="Arial" panose="020B0604020202020204" pitchFamily="34" charset="0"/>
          </a:endParaRPr>
        </a:p>
      </dgm:t>
    </dgm:pt>
    <dgm:pt modelId="{11C61945-9AC0-45E3-B4CC-627B1226E0EF}" type="parTrans" cxnId="{B24A3D29-129F-4D67-9612-14C549C293F7}">
      <dgm:prSet/>
      <dgm:spPr/>
      <dgm:t>
        <a:bodyPr/>
        <a:lstStyle/>
        <a:p>
          <a:endParaRPr lang="es-CO"/>
        </a:p>
      </dgm:t>
    </dgm:pt>
    <dgm:pt modelId="{B3C96CA0-9083-42CE-964C-DBD503A0AD0D}" type="sibTrans" cxnId="{B24A3D29-129F-4D67-9612-14C549C293F7}">
      <dgm:prSet/>
      <dgm:spPr/>
      <dgm:t>
        <a:bodyPr/>
        <a:lstStyle/>
        <a:p>
          <a:endParaRPr lang="es-CO"/>
        </a:p>
      </dgm:t>
    </dgm:pt>
    <dgm:pt modelId="{F066F9A1-2FEF-47E5-BDE6-900D9A42434E}">
      <dgm:prSet phldrT="[Texto]" phldr="0" custT="1"/>
      <dgm:spPr>
        <a:noFill/>
      </dgm:spPr>
      <dgm:t>
        <a:bodyPr/>
        <a:lstStyle/>
        <a:p>
          <a:r>
            <a:rPr lang="es-ES" sz="2800" b="1" dirty="0">
              <a:latin typeface="Arial" panose="020B0604020202020204" pitchFamily="34" charset="0"/>
              <a:cs typeface="Arial" panose="020B0604020202020204" pitchFamily="34" charset="0"/>
            </a:rPr>
            <a:t>ENFASIS EN CERTIFICACIONES DE DEFUNCION.</a:t>
          </a:r>
          <a:endParaRPr lang="es-CO" sz="2800" b="1" dirty="0">
            <a:latin typeface="Arial" panose="020B0604020202020204" pitchFamily="34" charset="0"/>
            <a:cs typeface="Arial" panose="020B0604020202020204" pitchFamily="34" charset="0"/>
          </a:endParaRPr>
        </a:p>
      </dgm:t>
    </dgm:pt>
    <dgm:pt modelId="{B861F35E-1A1A-45D1-8B8C-7A304C67A345}" type="parTrans" cxnId="{DC6570F4-548C-457C-A055-FD73327F650A}">
      <dgm:prSet/>
      <dgm:spPr/>
      <dgm:t>
        <a:bodyPr/>
        <a:lstStyle/>
        <a:p>
          <a:endParaRPr lang="es-CO"/>
        </a:p>
      </dgm:t>
    </dgm:pt>
    <dgm:pt modelId="{B6432831-89E4-4F39-9FAF-B91ECD2541D5}" type="sibTrans" cxnId="{DC6570F4-548C-457C-A055-FD73327F650A}">
      <dgm:prSet/>
      <dgm:spPr/>
      <dgm:t>
        <a:bodyPr/>
        <a:lstStyle/>
        <a:p>
          <a:endParaRPr lang="es-CO"/>
        </a:p>
      </dgm:t>
    </dgm:pt>
    <dgm:pt modelId="{CE385F33-A06C-436E-B49B-B453AB0F492C}">
      <dgm:prSet phldrT="[Texto]" phldr="0" custT="1"/>
      <dgm:spPr>
        <a:noFill/>
      </dgm:spPr>
      <dgm:t>
        <a:bodyPr/>
        <a:lstStyle/>
        <a:p>
          <a:r>
            <a:rPr lang="es-ES" sz="2800" b="1" dirty="0">
              <a:latin typeface="Arial" panose="020B0604020202020204" pitchFamily="34" charset="0"/>
              <a:cs typeface="Arial" panose="020B0604020202020204" pitchFamily="34" charset="0"/>
            </a:rPr>
            <a:t>TALLER Y RESOLUCION DUDAS E INQUIETUDES.</a:t>
          </a:r>
          <a:endParaRPr lang="es-CO" sz="2800" b="1" dirty="0">
            <a:latin typeface="Arial" panose="020B0604020202020204" pitchFamily="34" charset="0"/>
            <a:cs typeface="Arial" panose="020B0604020202020204" pitchFamily="34" charset="0"/>
          </a:endParaRPr>
        </a:p>
      </dgm:t>
    </dgm:pt>
    <dgm:pt modelId="{2403900E-C22B-4FCA-97BC-A977FEAA9759}" type="parTrans" cxnId="{4AEC37BA-B7C2-4856-9690-FEF2E18969B0}">
      <dgm:prSet/>
      <dgm:spPr/>
      <dgm:t>
        <a:bodyPr/>
        <a:lstStyle/>
        <a:p>
          <a:endParaRPr lang="es-CO"/>
        </a:p>
      </dgm:t>
    </dgm:pt>
    <dgm:pt modelId="{2ABCA34E-A784-4F65-BCB2-A6594CFCBB59}" type="sibTrans" cxnId="{4AEC37BA-B7C2-4856-9690-FEF2E18969B0}">
      <dgm:prSet/>
      <dgm:spPr/>
      <dgm:t>
        <a:bodyPr/>
        <a:lstStyle/>
        <a:p>
          <a:endParaRPr lang="es-CO"/>
        </a:p>
      </dgm:t>
    </dgm:pt>
    <dgm:pt modelId="{E31E2E06-AADB-4BA1-B3EA-9F20DF1C7BEE}" type="pres">
      <dgm:prSet presAssocID="{4EB7D43A-D57A-49BC-8DEB-A51A1F4C7988}" presName="linearFlow" presStyleCnt="0">
        <dgm:presLayoutVars>
          <dgm:dir/>
          <dgm:resizeHandles val="exact"/>
        </dgm:presLayoutVars>
      </dgm:prSet>
      <dgm:spPr/>
    </dgm:pt>
    <dgm:pt modelId="{734CFC49-CB64-4238-8E1A-A52004791336}" type="pres">
      <dgm:prSet presAssocID="{5275D779-9EBF-4D97-B953-916E1FF99BD2}" presName="composite" presStyleCnt="0"/>
      <dgm:spPr/>
    </dgm:pt>
    <dgm:pt modelId="{DACE1AD3-C4EC-467D-A45A-D8ADE15421D9}" type="pres">
      <dgm:prSet presAssocID="{5275D779-9EBF-4D97-B953-916E1FF99BD2}" presName="imgShp" presStyleLbl="fgImgPlace1" presStyleIdx="0" presStyleCnt="3"/>
      <dgm:spPr>
        <a:blipFill rotWithShape="1">
          <a:blip xmlns:r="http://schemas.openxmlformats.org/officeDocument/2006/relationships" r:embed="rId1"/>
          <a:srcRect/>
          <a:stretch>
            <a:fillRect l="-17000" r="-17000"/>
          </a:stretch>
        </a:blipFill>
      </dgm:spPr>
    </dgm:pt>
    <dgm:pt modelId="{E4411430-7358-4672-AE8E-9CDE22C6BB73}" type="pres">
      <dgm:prSet presAssocID="{5275D779-9EBF-4D97-B953-916E1FF99BD2}" presName="txShp" presStyleLbl="node1" presStyleIdx="0" presStyleCnt="3">
        <dgm:presLayoutVars>
          <dgm:bulletEnabled val="1"/>
        </dgm:presLayoutVars>
      </dgm:prSet>
      <dgm:spPr/>
    </dgm:pt>
    <dgm:pt modelId="{FA41CA2B-475A-4715-839E-05E34141301B}" type="pres">
      <dgm:prSet presAssocID="{B3C96CA0-9083-42CE-964C-DBD503A0AD0D}" presName="spacing" presStyleCnt="0"/>
      <dgm:spPr/>
    </dgm:pt>
    <dgm:pt modelId="{BED634DB-2B56-4407-A9EB-E287556F8E0F}" type="pres">
      <dgm:prSet presAssocID="{F066F9A1-2FEF-47E5-BDE6-900D9A42434E}" presName="composite" presStyleCnt="0"/>
      <dgm:spPr/>
    </dgm:pt>
    <dgm:pt modelId="{163313DD-D28B-4F3B-8392-B876A879A657}" type="pres">
      <dgm:prSet presAssocID="{F066F9A1-2FEF-47E5-BDE6-900D9A42434E}" presName="imgShp" presStyleLbl="fgImgPlace1" presStyleIdx="1" presStyleCnt="3"/>
      <dgm:spPr>
        <a:blipFill rotWithShape="1">
          <a:blip xmlns:r="http://schemas.openxmlformats.org/officeDocument/2006/relationships" r:embed="rId2"/>
          <a:srcRect/>
          <a:stretch>
            <a:fillRect l="-73000" r="-73000"/>
          </a:stretch>
        </a:blipFill>
      </dgm:spPr>
    </dgm:pt>
    <dgm:pt modelId="{2BEA7F24-BE83-4BAA-BFD9-EC00B0A3A346}" type="pres">
      <dgm:prSet presAssocID="{F066F9A1-2FEF-47E5-BDE6-900D9A42434E}" presName="txShp" presStyleLbl="node1" presStyleIdx="1" presStyleCnt="3">
        <dgm:presLayoutVars>
          <dgm:bulletEnabled val="1"/>
        </dgm:presLayoutVars>
      </dgm:prSet>
      <dgm:spPr/>
    </dgm:pt>
    <dgm:pt modelId="{AF7E8AF6-CB9B-4ED9-949E-0EEE94AC9013}" type="pres">
      <dgm:prSet presAssocID="{B6432831-89E4-4F39-9FAF-B91ECD2541D5}" presName="spacing" presStyleCnt="0"/>
      <dgm:spPr/>
    </dgm:pt>
    <dgm:pt modelId="{0762BACA-4891-406F-9840-084D88A10913}" type="pres">
      <dgm:prSet presAssocID="{CE385F33-A06C-436E-B49B-B453AB0F492C}" presName="composite" presStyleCnt="0"/>
      <dgm:spPr/>
    </dgm:pt>
    <dgm:pt modelId="{E7FB4781-B5CF-4728-A338-6C556F326DCD}" type="pres">
      <dgm:prSet presAssocID="{CE385F33-A06C-436E-B49B-B453AB0F492C}" presName="imgShp" presStyleLbl="fgImgPlace1" presStyleIdx="2" presStyleCnt="3"/>
      <dgm:spPr>
        <a:blipFill rotWithShape="1">
          <a:blip xmlns:r="http://schemas.openxmlformats.org/officeDocument/2006/relationships" r:embed="rId3"/>
          <a:srcRect/>
          <a:stretch>
            <a:fillRect l="-25000" r="-25000"/>
          </a:stretch>
        </a:blipFill>
      </dgm:spPr>
    </dgm:pt>
    <dgm:pt modelId="{8B7E3685-9545-4410-92D8-22ABA0291B46}" type="pres">
      <dgm:prSet presAssocID="{CE385F33-A06C-436E-B49B-B453AB0F492C}" presName="txShp" presStyleLbl="node1" presStyleIdx="2" presStyleCnt="3">
        <dgm:presLayoutVars>
          <dgm:bulletEnabled val="1"/>
        </dgm:presLayoutVars>
      </dgm:prSet>
      <dgm:spPr/>
    </dgm:pt>
  </dgm:ptLst>
  <dgm:cxnLst>
    <dgm:cxn modelId="{B24A3D29-129F-4D67-9612-14C549C293F7}" srcId="{4EB7D43A-D57A-49BC-8DEB-A51A1F4C7988}" destId="{5275D779-9EBF-4D97-B953-916E1FF99BD2}" srcOrd="0" destOrd="0" parTransId="{11C61945-9AC0-45E3-B4CC-627B1226E0EF}" sibTransId="{B3C96CA0-9083-42CE-964C-DBD503A0AD0D}"/>
    <dgm:cxn modelId="{E9FF6E69-F858-4C65-9EF4-8355D590A83D}" type="presOf" srcId="{F066F9A1-2FEF-47E5-BDE6-900D9A42434E}" destId="{2BEA7F24-BE83-4BAA-BFD9-EC00B0A3A346}" srcOrd="0" destOrd="0" presId="urn:microsoft.com/office/officeart/2005/8/layout/vList3"/>
    <dgm:cxn modelId="{D3F60C51-B49B-4991-BC34-9B379F7B19B5}" type="presOf" srcId="{5275D779-9EBF-4D97-B953-916E1FF99BD2}" destId="{E4411430-7358-4672-AE8E-9CDE22C6BB73}" srcOrd="0" destOrd="0" presId="urn:microsoft.com/office/officeart/2005/8/layout/vList3"/>
    <dgm:cxn modelId="{B2AAE393-E2E7-47E5-B0CF-7749AF3489DB}" type="presOf" srcId="{CE385F33-A06C-436E-B49B-B453AB0F492C}" destId="{8B7E3685-9545-4410-92D8-22ABA0291B46}" srcOrd="0" destOrd="0" presId="urn:microsoft.com/office/officeart/2005/8/layout/vList3"/>
    <dgm:cxn modelId="{4AEC37BA-B7C2-4856-9690-FEF2E18969B0}" srcId="{4EB7D43A-D57A-49BC-8DEB-A51A1F4C7988}" destId="{CE385F33-A06C-436E-B49B-B453AB0F492C}" srcOrd="2" destOrd="0" parTransId="{2403900E-C22B-4FCA-97BC-A977FEAA9759}" sibTransId="{2ABCA34E-A784-4F65-BCB2-A6594CFCBB59}"/>
    <dgm:cxn modelId="{B25AE2BF-70E4-4D29-B7EE-23DC37E3CCDB}" type="presOf" srcId="{4EB7D43A-D57A-49BC-8DEB-A51A1F4C7988}" destId="{E31E2E06-AADB-4BA1-B3EA-9F20DF1C7BEE}" srcOrd="0" destOrd="0" presId="urn:microsoft.com/office/officeart/2005/8/layout/vList3"/>
    <dgm:cxn modelId="{DC6570F4-548C-457C-A055-FD73327F650A}" srcId="{4EB7D43A-D57A-49BC-8DEB-A51A1F4C7988}" destId="{F066F9A1-2FEF-47E5-BDE6-900D9A42434E}" srcOrd="1" destOrd="0" parTransId="{B861F35E-1A1A-45D1-8B8C-7A304C67A345}" sibTransId="{B6432831-89E4-4F39-9FAF-B91ECD2541D5}"/>
    <dgm:cxn modelId="{4A572EBC-74BE-4EEE-B04B-0AE9A81505BA}" type="presParOf" srcId="{E31E2E06-AADB-4BA1-B3EA-9F20DF1C7BEE}" destId="{734CFC49-CB64-4238-8E1A-A52004791336}" srcOrd="0" destOrd="0" presId="urn:microsoft.com/office/officeart/2005/8/layout/vList3"/>
    <dgm:cxn modelId="{02DF8312-C39A-4C4D-ABBC-E849E9E93D7C}" type="presParOf" srcId="{734CFC49-CB64-4238-8E1A-A52004791336}" destId="{DACE1AD3-C4EC-467D-A45A-D8ADE15421D9}" srcOrd="0" destOrd="0" presId="urn:microsoft.com/office/officeart/2005/8/layout/vList3"/>
    <dgm:cxn modelId="{1E67639F-7533-4297-B73E-E5398B932332}" type="presParOf" srcId="{734CFC49-CB64-4238-8E1A-A52004791336}" destId="{E4411430-7358-4672-AE8E-9CDE22C6BB73}" srcOrd="1" destOrd="0" presId="urn:microsoft.com/office/officeart/2005/8/layout/vList3"/>
    <dgm:cxn modelId="{839D8C0E-36CA-4E5C-B7C3-DA85701406FB}" type="presParOf" srcId="{E31E2E06-AADB-4BA1-B3EA-9F20DF1C7BEE}" destId="{FA41CA2B-475A-4715-839E-05E34141301B}" srcOrd="1" destOrd="0" presId="urn:microsoft.com/office/officeart/2005/8/layout/vList3"/>
    <dgm:cxn modelId="{8791A73C-5481-474E-A071-8DFEABE78A87}" type="presParOf" srcId="{E31E2E06-AADB-4BA1-B3EA-9F20DF1C7BEE}" destId="{BED634DB-2B56-4407-A9EB-E287556F8E0F}" srcOrd="2" destOrd="0" presId="urn:microsoft.com/office/officeart/2005/8/layout/vList3"/>
    <dgm:cxn modelId="{979AF618-2FF4-4B1D-9405-C8914999CE60}" type="presParOf" srcId="{BED634DB-2B56-4407-A9EB-E287556F8E0F}" destId="{163313DD-D28B-4F3B-8392-B876A879A657}" srcOrd="0" destOrd="0" presId="urn:microsoft.com/office/officeart/2005/8/layout/vList3"/>
    <dgm:cxn modelId="{367FFF7E-44FE-474A-99F3-D5A817DFFE38}" type="presParOf" srcId="{BED634DB-2B56-4407-A9EB-E287556F8E0F}" destId="{2BEA7F24-BE83-4BAA-BFD9-EC00B0A3A346}" srcOrd="1" destOrd="0" presId="urn:microsoft.com/office/officeart/2005/8/layout/vList3"/>
    <dgm:cxn modelId="{9D63D985-F988-4695-A863-8C104F883B18}" type="presParOf" srcId="{E31E2E06-AADB-4BA1-B3EA-9F20DF1C7BEE}" destId="{AF7E8AF6-CB9B-4ED9-949E-0EEE94AC9013}" srcOrd="3" destOrd="0" presId="urn:microsoft.com/office/officeart/2005/8/layout/vList3"/>
    <dgm:cxn modelId="{5C5F1215-F35A-4505-843E-7768ADC227BE}" type="presParOf" srcId="{E31E2E06-AADB-4BA1-B3EA-9F20DF1C7BEE}" destId="{0762BACA-4891-406F-9840-084D88A10913}" srcOrd="4" destOrd="0" presId="urn:microsoft.com/office/officeart/2005/8/layout/vList3"/>
    <dgm:cxn modelId="{791873BE-D781-4AF5-B4F0-5024111D1221}" type="presParOf" srcId="{0762BACA-4891-406F-9840-084D88A10913}" destId="{E7FB4781-B5CF-4728-A338-6C556F326DCD}" srcOrd="0" destOrd="0" presId="urn:microsoft.com/office/officeart/2005/8/layout/vList3"/>
    <dgm:cxn modelId="{5A81ACA9-A762-4D4E-9E9E-042849B02841}" type="presParOf" srcId="{0762BACA-4891-406F-9840-084D88A10913}" destId="{8B7E3685-9545-4410-92D8-22ABA0291B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AE2E1-1E98-4E87-8681-073E91E3C39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CO"/>
        </a:p>
      </dgm:t>
    </dgm:pt>
    <dgm:pt modelId="{E95906DC-6C2D-4A49-A665-FC5593600720}">
      <dgm:prSet phldrT="[Texto]" custT="1"/>
      <dgm:spPr/>
      <dgm:t>
        <a:bodyPr/>
        <a:lstStyle/>
        <a:p>
          <a:r>
            <a:rPr lang="es-ES" sz="1900" b="1" dirty="0">
              <a:latin typeface="Arial" panose="020B0604020202020204" pitchFamily="34" charset="0"/>
              <a:cs typeface="Arial" panose="020B0604020202020204" pitchFamily="34" charset="0"/>
            </a:rPr>
            <a:t>ROL ADMINISTRATIVO</a:t>
          </a:r>
          <a:endParaRPr lang="es-CO" sz="1900" b="1" dirty="0">
            <a:latin typeface="Arial" panose="020B0604020202020204" pitchFamily="34" charset="0"/>
            <a:cs typeface="Arial" panose="020B0604020202020204" pitchFamily="34" charset="0"/>
          </a:endParaRPr>
        </a:p>
      </dgm:t>
    </dgm:pt>
    <dgm:pt modelId="{25B77011-4287-44A3-B1C6-B9D53223D04F}" type="parTrans" cxnId="{0DD9687F-7ABC-4D4A-902C-E81EA631683C}">
      <dgm:prSet/>
      <dgm:spPr/>
      <dgm:t>
        <a:bodyPr/>
        <a:lstStyle/>
        <a:p>
          <a:endParaRPr lang="es-CO"/>
        </a:p>
      </dgm:t>
    </dgm:pt>
    <dgm:pt modelId="{5F0072AD-63E8-4968-831C-B7F5D8CEE00A}" type="sibTrans" cxnId="{0DD9687F-7ABC-4D4A-902C-E81EA631683C}">
      <dgm:prSet/>
      <dgm:spPr/>
      <dgm:t>
        <a:bodyPr/>
        <a:lstStyle/>
        <a:p>
          <a:endParaRPr lang="es-CO"/>
        </a:p>
      </dgm:t>
    </dgm:pt>
    <dgm:pt modelId="{9C1E2B3B-991C-42CD-93A8-373C4599125B}">
      <dgm:prSet phldrT="[Texto]" custT="1"/>
      <dgm:spPr/>
      <dgm:t>
        <a:bodyPr/>
        <a:lstStyle/>
        <a:p>
          <a:pPr algn="ctr"/>
          <a:r>
            <a:rPr lang="es-ES" sz="1900" b="1" dirty="0">
              <a:latin typeface="Arial" panose="020B0604020202020204" pitchFamily="34" charset="0"/>
              <a:cs typeface="Arial" panose="020B0604020202020204" pitchFamily="34" charset="0"/>
            </a:rPr>
            <a:t>ROL ESTADISTICAS VITALES</a:t>
          </a:r>
          <a:endParaRPr lang="es-CO" sz="1900" b="1" dirty="0">
            <a:latin typeface="Arial" panose="020B0604020202020204" pitchFamily="34" charset="0"/>
            <a:cs typeface="Arial" panose="020B0604020202020204" pitchFamily="34" charset="0"/>
          </a:endParaRPr>
        </a:p>
      </dgm:t>
    </dgm:pt>
    <dgm:pt modelId="{257460D2-D88A-42A2-825D-63CFF7850EF1}" type="parTrans" cxnId="{6FB521FF-EB84-449F-83FF-985522BE9AF3}">
      <dgm:prSet/>
      <dgm:spPr/>
      <dgm:t>
        <a:bodyPr/>
        <a:lstStyle/>
        <a:p>
          <a:endParaRPr lang="es-CO"/>
        </a:p>
      </dgm:t>
    </dgm:pt>
    <dgm:pt modelId="{039B3DF8-856C-4255-A5FA-9C0D2456E493}" type="sibTrans" cxnId="{6FB521FF-EB84-449F-83FF-985522BE9AF3}">
      <dgm:prSet/>
      <dgm:spPr/>
      <dgm:t>
        <a:bodyPr/>
        <a:lstStyle/>
        <a:p>
          <a:endParaRPr lang="es-CO"/>
        </a:p>
      </dgm:t>
    </dgm:pt>
    <dgm:pt modelId="{A721EB95-C7CC-460F-942B-2393B51AB3BF}">
      <dgm:prSet phldrT="[Texto]" custT="1"/>
      <dgm:spPr/>
      <dgm:t>
        <a:bodyPr/>
        <a:lstStyle/>
        <a:p>
          <a:r>
            <a:rPr lang="es-ES" sz="1900" b="1" dirty="0">
              <a:latin typeface="Arial" panose="020B0604020202020204" pitchFamily="34" charset="0"/>
              <a:cs typeface="Arial" panose="020B0604020202020204" pitchFamily="34" charset="0"/>
            </a:rPr>
            <a:t>ROL MEDICO</a:t>
          </a:r>
          <a:endParaRPr lang="es-CO" sz="1900" b="1" dirty="0">
            <a:latin typeface="Arial" panose="020B0604020202020204" pitchFamily="34" charset="0"/>
            <a:cs typeface="Arial" panose="020B0604020202020204" pitchFamily="34" charset="0"/>
          </a:endParaRPr>
        </a:p>
      </dgm:t>
    </dgm:pt>
    <dgm:pt modelId="{9E80215C-35CF-4795-817B-FE1EF2E848B9}" type="parTrans" cxnId="{588BF1E4-F8B7-45C0-A8EA-CCEAF5DEF478}">
      <dgm:prSet/>
      <dgm:spPr/>
      <dgm:t>
        <a:bodyPr/>
        <a:lstStyle/>
        <a:p>
          <a:endParaRPr lang="es-CO"/>
        </a:p>
      </dgm:t>
    </dgm:pt>
    <dgm:pt modelId="{76598CED-762C-46F0-8163-C7BEC0CB9759}" type="sibTrans" cxnId="{588BF1E4-F8B7-45C0-A8EA-CCEAF5DEF478}">
      <dgm:prSet/>
      <dgm:spPr/>
      <dgm:t>
        <a:bodyPr/>
        <a:lstStyle/>
        <a:p>
          <a:endParaRPr lang="es-CO"/>
        </a:p>
      </dgm:t>
    </dgm:pt>
    <dgm:pt modelId="{5C433AE0-7EB8-4C7C-845D-1B3C040C58A1}">
      <dgm:prSet phldrT="[Texto]" custT="1"/>
      <dgm:spPr/>
      <dgm:t>
        <a:bodyPr/>
        <a:lstStyle/>
        <a:p>
          <a:r>
            <a:rPr lang="es-ES" sz="1900" b="1" dirty="0">
              <a:latin typeface="Arial" panose="020B0604020202020204" pitchFamily="34" charset="0"/>
              <a:cs typeface="Arial" panose="020B0604020202020204" pitchFamily="34" charset="0"/>
            </a:rPr>
            <a:t>ROL REPRESENTANTE LEGAL</a:t>
          </a:r>
          <a:endParaRPr lang="es-CO" sz="1900" b="1" dirty="0">
            <a:latin typeface="Arial" panose="020B0604020202020204" pitchFamily="34" charset="0"/>
            <a:cs typeface="Arial" panose="020B0604020202020204" pitchFamily="34" charset="0"/>
          </a:endParaRPr>
        </a:p>
      </dgm:t>
    </dgm:pt>
    <dgm:pt modelId="{0626AEAC-8C45-4330-ACB8-ADDBFD5C37A0}" type="parTrans" cxnId="{999DC496-5E98-470B-B55B-DBE3E1EDDA52}">
      <dgm:prSet/>
      <dgm:spPr/>
      <dgm:t>
        <a:bodyPr/>
        <a:lstStyle/>
        <a:p>
          <a:endParaRPr lang="es-CO"/>
        </a:p>
      </dgm:t>
    </dgm:pt>
    <dgm:pt modelId="{D8973887-98DF-48AC-BCBB-7E0C888BDDE6}" type="sibTrans" cxnId="{999DC496-5E98-470B-B55B-DBE3E1EDDA52}">
      <dgm:prSet/>
      <dgm:spPr/>
      <dgm:t>
        <a:bodyPr/>
        <a:lstStyle/>
        <a:p>
          <a:endParaRPr lang="es-CO"/>
        </a:p>
      </dgm:t>
    </dgm:pt>
    <dgm:pt modelId="{BC7B757C-7333-416F-A018-5AAC5A6F5794}">
      <dgm:prSet/>
      <dgm:spPr/>
      <dgm:t>
        <a:bodyPr/>
        <a:lstStyle/>
        <a:p>
          <a:endParaRPr lang="es-CO"/>
        </a:p>
      </dgm:t>
    </dgm:pt>
    <dgm:pt modelId="{A0FFB321-180B-4000-AE2A-622487D83894}" type="parTrans" cxnId="{69EAD90C-2009-4A42-AD25-A6585239FF52}">
      <dgm:prSet/>
      <dgm:spPr/>
      <dgm:t>
        <a:bodyPr/>
        <a:lstStyle/>
        <a:p>
          <a:endParaRPr lang="es-CO"/>
        </a:p>
      </dgm:t>
    </dgm:pt>
    <dgm:pt modelId="{C2966052-FF0E-45A2-92CA-688F50E147A8}" type="sibTrans" cxnId="{69EAD90C-2009-4A42-AD25-A6585239FF52}">
      <dgm:prSet/>
      <dgm:spPr/>
      <dgm:t>
        <a:bodyPr/>
        <a:lstStyle/>
        <a:p>
          <a:endParaRPr lang="es-CO"/>
        </a:p>
      </dgm:t>
    </dgm:pt>
    <dgm:pt modelId="{29C53951-ECD0-4584-B6A7-343144AEF330}" type="pres">
      <dgm:prSet presAssocID="{8CBAE2E1-1E98-4E87-8681-073E91E3C391}" presName="Name0" presStyleCnt="0">
        <dgm:presLayoutVars>
          <dgm:dir/>
          <dgm:resizeHandles val="exact"/>
        </dgm:presLayoutVars>
      </dgm:prSet>
      <dgm:spPr/>
    </dgm:pt>
    <dgm:pt modelId="{3D8F204B-D9D9-4B38-AFE9-4A7554B0295A}" type="pres">
      <dgm:prSet presAssocID="{E95906DC-6C2D-4A49-A665-FC5593600720}" presName="compNode" presStyleCnt="0"/>
      <dgm:spPr/>
    </dgm:pt>
    <dgm:pt modelId="{79359B9E-DB74-4441-9C23-2DB717ED8F77}" type="pres">
      <dgm:prSet presAssocID="{E95906DC-6C2D-4A49-A665-FC5593600720}" presName="pictRect" presStyleLbl="node1" presStyleIdx="0" presStyleCnt="5" custScaleX="85035" custScaleY="82885" custLinFactNeighborX="-41833" custLinFactNeighborY="-8087"/>
      <dgm:spPr>
        <a:blipFill rotWithShape="1">
          <a:blip xmlns:r="http://schemas.openxmlformats.org/officeDocument/2006/relationships" r:embed="rId1"/>
          <a:srcRect/>
          <a:stretch>
            <a:fillRect t="-23000" b="-23000"/>
          </a:stretch>
        </a:blipFill>
      </dgm:spPr>
    </dgm:pt>
    <dgm:pt modelId="{3AC999C1-8D1F-4656-9C06-155ECC19B7CE}" type="pres">
      <dgm:prSet presAssocID="{E95906DC-6C2D-4A49-A665-FC5593600720}" presName="textRect" presStyleLbl="revTx" presStyleIdx="0" presStyleCnt="5" custScaleX="130838" custScaleY="23902" custLinFactNeighborX="-26304" custLinFactNeighborY="-25533">
        <dgm:presLayoutVars>
          <dgm:bulletEnabled val="1"/>
        </dgm:presLayoutVars>
      </dgm:prSet>
      <dgm:spPr/>
    </dgm:pt>
    <dgm:pt modelId="{3A957BAA-8AE3-48FE-8DE2-50F3CBC8B009}" type="pres">
      <dgm:prSet presAssocID="{5F0072AD-63E8-4968-831C-B7F5D8CEE00A}" presName="sibTrans" presStyleLbl="sibTrans2D1" presStyleIdx="0" presStyleCnt="0"/>
      <dgm:spPr/>
    </dgm:pt>
    <dgm:pt modelId="{30B80B43-A939-4428-8897-FF300E31BFF8}" type="pres">
      <dgm:prSet presAssocID="{9C1E2B3B-991C-42CD-93A8-373C4599125B}" presName="compNode" presStyleCnt="0"/>
      <dgm:spPr/>
    </dgm:pt>
    <dgm:pt modelId="{242CEEE3-41ED-4CCC-BC57-633A9C50FF44}" type="pres">
      <dgm:prSet presAssocID="{9C1E2B3B-991C-42CD-93A8-373C4599125B}" presName="pictRect" presStyleLbl="node1" presStyleIdx="1" presStyleCnt="5" custScaleX="89323" custScaleY="83240"/>
      <dgm:spPr>
        <a:blipFill rotWithShape="1">
          <a:blip xmlns:r="http://schemas.openxmlformats.org/officeDocument/2006/relationships" r:embed="rId2"/>
          <a:srcRect/>
          <a:stretch>
            <a:fillRect l="-19000" r="-19000"/>
          </a:stretch>
        </a:blipFill>
      </dgm:spPr>
    </dgm:pt>
    <dgm:pt modelId="{511E2DD6-3BE4-48FB-945B-E634D77A016B}" type="pres">
      <dgm:prSet presAssocID="{9C1E2B3B-991C-42CD-93A8-373C4599125B}" presName="textRect" presStyleLbl="revTx" presStyleIdx="1" presStyleCnt="5" custScaleX="125709">
        <dgm:presLayoutVars>
          <dgm:bulletEnabled val="1"/>
        </dgm:presLayoutVars>
      </dgm:prSet>
      <dgm:spPr/>
    </dgm:pt>
    <dgm:pt modelId="{DB2C65FB-CE8E-47F1-B633-67A0F3E2B52E}" type="pres">
      <dgm:prSet presAssocID="{039B3DF8-856C-4255-A5FA-9C0D2456E493}" presName="sibTrans" presStyleLbl="sibTrans2D1" presStyleIdx="0" presStyleCnt="0"/>
      <dgm:spPr/>
    </dgm:pt>
    <dgm:pt modelId="{ED71186B-EC8C-4AD6-89B9-CBE19DD6751D}" type="pres">
      <dgm:prSet presAssocID="{A721EB95-C7CC-460F-942B-2393B51AB3BF}" presName="compNode" presStyleCnt="0"/>
      <dgm:spPr/>
    </dgm:pt>
    <dgm:pt modelId="{5D7639DF-CEC8-4C2E-A4DF-77A46C05FDF0}" type="pres">
      <dgm:prSet presAssocID="{A721EB95-C7CC-460F-942B-2393B51AB3BF}" presName="pictRect" presStyleLbl="node1" presStyleIdx="2" presStyleCnt="5" custScaleX="96009" custScaleY="81059" custLinFactNeighborX="2666" custLinFactNeighborY="12381"/>
      <dgm:spPr>
        <a:blipFill rotWithShape="1">
          <a:blip xmlns:r="http://schemas.openxmlformats.org/officeDocument/2006/relationships" r:embed="rId3"/>
          <a:srcRect/>
          <a:stretch>
            <a:fillRect t="-15000" b="-15000"/>
          </a:stretch>
        </a:blipFill>
      </dgm:spPr>
    </dgm:pt>
    <dgm:pt modelId="{84D68B25-73F2-4468-A987-48D2DC8A49CC}" type="pres">
      <dgm:prSet presAssocID="{A721EB95-C7CC-460F-942B-2393B51AB3BF}" presName="textRect" presStyleLbl="revTx" presStyleIdx="2" presStyleCnt="5" custLinFactNeighborX="4293" custLinFactNeighborY="31408">
        <dgm:presLayoutVars>
          <dgm:bulletEnabled val="1"/>
        </dgm:presLayoutVars>
      </dgm:prSet>
      <dgm:spPr/>
    </dgm:pt>
    <dgm:pt modelId="{567DC514-A85C-4CFF-A454-D8DF3E7F4B39}" type="pres">
      <dgm:prSet presAssocID="{76598CED-762C-46F0-8163-C7BEC0CB9759}" presName="sibTrans" presStyleLbl="sibTrans2D1" presStyleIdx="0" presStyleCnt="0"/>
      <dgm:spPr/>
    </dgm:pt>
    <dgm:pt modelId="{91157D99-03FF-40BD-841D-E592829BAF91}" type="pres">
      <dgm:prSet presAssocID="{BC7B757C-7333-416F-A018-5AAC5A6F5794}" presName="compNode" presStyleCnt="0"/>
      <dgm:spPr/>
    </dgm:pt>
    <dgm:pt modelId="{C1A19707-792A-416D-BD3A-5B4D0EC79D21}" type="pres">
      <dgm:prSet presAssocID="{BC7B757C-7333-416F-A018-5AAC5A6F5794}" presName="pictRect" presStyleLbl="node1" presStyleIdx="3" presStyleCnt="5" custScaleX="133119" custScaleY="113617" custLinFactNeighborX="-81413" custLinFactNeighborY="5524"/>
      <dgm:spPr>
        <a:blipFill rotWithShape="1">
          <a:blip xmlns:r="http://schemas.openxmlformats.org/officeDocument/2006/relationships" r:embed="rId4"/>
          <a:srcRect/>
          <a:stretch>
            <a:fillRect t="-23000" b="-23000"/>
          </a:stretch>
        </a:blipFill>
      </dgm:spPr>
    </dgm:pt>
    <dgm:pt modelId="{3564E013-7EFF-4F8D-85C2-C040586F78FE}" type="pres">
      <dgm:prSet presAssocID="{BC7B757C-7333-416F-A018-5AAC5A6F5794}" presName="textRect" presStyleLbl="revTx" presStyleIdx="3" presStyleCnt="5">
        <dgm:presLayoutVars>
          <dgm:bulletEnabled val="1"/>
        </dgm:presLayoutVars>
      </dgm:prSet>
      <dgm:spPr/>
    </dgm:pt>
    <dgm:pt modelId="{C989D554-FFBD-4C90-9D4A-747D9FC89746}" type="pres">
      <dgm:prSet presAssocID="{C2966052-FF0E-45A2-92CA-688F50E147A8}" presName="sibTrans" presStyleLbl="sibTrans2D1" presStyleIdx="0" presStyleCnt="0"/>
      <dgm:spPr/>
    </dgm:pt>
    <dgm:pt modelId="{12D3DCC3-2CE4-4BC2-A0BA-F1DD479DE78F}" type="pres">
      <dgm:prSet presAssocID="{5C433AE0-7EB8-4C7C-845D-1B3C040C58A1}" presName="compNode" presStyleCnt="0"/>
      <dgm:spPr/>
    </dgm:pt>
    <dgm:pt modelId="{650172FA-C81E-4231-A6D1-F0E273EAD291}" type="pres">
      <dgm:prSet presAssocID="{5C433AE0-7EB8-4C7C-845D-1B3C040C58A1}" presName="pictRect" presStyleLbl="node1" presStyleIdx="4" presStyleCnt="5" custScaleX="86669" custScaleY="78067" custLinFactNeighborX="91233" custLinFactNeighborY="-26433"/>
      <dgm:spPr>
        <a:blipFill rotWithShape="1">
          <a:blip xmlns:r="http://schemas.openxmlformats.org/officeDocument/2006/relationships" r:embed="rId5"/>
          <a:srcRect/>
          <a:stretch>
            <a:fillRect t="-23000" b="-23000"/>
          </a:stretch>
        </a:blipFill>
      </dgm:spPr>
    </dgm:pt>
    <dgm:pt modelId="{0CBA3809-6EE0-4F92-A179-F172E576F493}" type="pres">
      <dgm:prSet presAssocID="{5C433AE0-7EB8-4C7C-845D-1B3C040C58A1}" presName="textRect" presStyleLbl="revTx" presStyleIdx="4" presStyleCnt="5" custScaleX="142001" custLinFactNeighborX="91272" custLinFactNeighborY="-56272">
        <dgm:presLayoutVars>
          <dgm:bulletEnabled val="1"/>
        </dgm:presLayoutVars>
      </dgm:prSet>
      <dgm:spPr/>
    </dgm:pt>
  </dgm:ptLst>
  <dgm:cxnLst>
    <dgm:cxn modelId="{69EAD90C-2009-4A42-AD25-A6585239FF52}" srcId="{8CBAE2E1-1E98-4E87-8681-073E91E3C391}" destId="{BC7B757C-7333-416F-A018-5AAC5A6F5794}" srcOrd="3" destOrd="0" parTransId="{A0FFB321-180B-4000-AE2A-622487D83894}" sibTransId="{C2966052-FF0E-45A2-92CA-688F50E147A8}"/>
    <dgm:cxn modelId="{8732B93B-EE3B-4ECF-868E-D043BC8B964C}" type="presOf" srcId="{E95906DC-6C2D-4A49-A665-FC5593600720}" destId="{3AC999C1-8D1F-4656-9C06-155ECC19B7CE}" srcOrd="0" destOrd="0" presId="urn:microsoft.com/office/officeart/2005/8/layout/pList1"/>
    <dgm:cxn modelId="{D4C53F71-37F4-4ED4-AFE4-C823A1A4007B}" type="presOf" srcId="{C2966052-FF0E-45A2-92CA-688F50E147A8}" destId="{C989D554-FFBD-4C90-9D4A-747D9FC89746}" srcOrd="0" destOrd="0" presId="urn:microsoft.com/office/officeart/2005/8/layout/pList1"/>
    <dgm:cxn modelId="{B6A1BA55-9D21-469F-BE18-2A41F5EBEC1A}" type="presOf" srcId="{8CBAE2E1-1E98-4E87-8681-073E91E3C391}" destId="{29C53951-ECD0-4584-B6A7-343144AEF330}" srcOrd="0" destOrd="0" presId="urn:microsoft.com/office/officeart/2005/8/layout/pList1"/>
    <dgm:cxn modelId="{BA2CE575-41BC-4A79-92CE-97DC75735150}" type="presOf" srcId="{5C433AE0-7EB8-4C7C-845D-1B3C040C58A1}" destId="{0CBA3809-6EE0-4F92-A179-F172E576F493}" srcOrd="0" destOrd="0" presId="urn:microsoft.com/office/officeart/2005/8/layout/pList1"/>
    <dgm:cxn modelId="{0DD9687F-7ABC-4D4A-902C-E81EA631683C}" srcId="{8CBAE2E1-1E98-4E87-8681-073E91E3C391}" destId="{E95906DC-6C2D-4A49-A665-FC5593600720}" srcOrd="0" destOrd="0" parTransId="{25B77011-4287-44A3-B1C6-B9D53223D04F}" sibTransId="{5F0072AD-63E8-4968-831C-B7F5D8CEE00A}"/>
    <dgm:cxn modelId="{126A248F-6084-44D3-8B77-51D7BAEA4614}" type="presOf" srcId="{BC7B757C-7333-416F-A018-5AAC5A6F5794}" destId="{3564E013-7EFF-4F8D-85C2-C040586F78FE}" srcOrd="0" destOrd="0" presId="urn:microsoft.com/office/officeart/2005/8/layout/pList1"/>
    <dgm:cxn modelId="{74275493-CEED-4AE9-8B58-8098C8793623}" type="presOf" srcId="{039B3DF8-856C-4255-A5FA-9C0D2456E493}" destId="{DB2C65FB-CE8E-47F1-B633-67A0F3E2B52E}" srcOrd="0" destOrd="0" presId="urn:microsoft.com/office/officeart/2005/8/layout/pList1"/>
    <dgm:cxn modelId="{999DC496-5E98-470B-B55B-DBE3E1EDDA52}" srcId="{8CBAE2E1-1E98-4E87-8681-073E91E3C391}" destId="{5C433AE0-7EB8-4C7C-845D-1B3C040C58A1}" srcOrd="4" destOrd="0" parTransId="{0626AEAC-8C45-4330-ACB8-ADDBFD5C37A0}" sibTransId="{D8973887-98DF-48AC-BCBB-7E0C888BDDE6}"/>
    <dgm:cxn modelId="{555CADA4-4182-4C41-B217-4683B0A2DE20}" type="presOf" srcId="{9C1E2B3B-991C-42CD-93A8-373C4599125B}" destId="{511E2DD6-3BE4-48FB-945B-E634D77A016B}" srcOrd="0" destOrd="0" presId="urn:microsoft.com/office/officeart/2005/8/layout/pList1"/>
    <dgm:cxn modelId="{D641EBB0-B47B-4FD6-B5BB-35B51296B756}" type="presOf" srcId="{A721EB95-C7CC-460F-942B-2393B51AB3BF}" destId="{84D68B25-73F2-4468-A987-48D2DC8A49CC}" srcOrd="0" destOrd="0" presId="urn:microsoft.com/office/officeart/2005/8/layout/pList1"/>
    <dgm:cxn modelId="{6BDE1EB1-9F49-40C0-A40F-03403EDCB5A0}" type="presOf" srcId="{76598CED-762C-46F0-8163-C7BEC0CB9759}" destId="{567DC514-A85C-4CFF-A454-D8DF3E7F4B39}" srcOrd="0" destOrd="0" presId="urn:microsoft.com/office/officeart/2005/8/layout/pList1"/>
    <dgm:cxn modelId="{3BC0CCD1-79D1-4141-B498-FCB0D14B19DD}" type="presOf" srcId="{5F0072AD-63E8-4968-831C-B7F5D8CEE00A}" destId="{3A957BAA-8AE3-48FE-8DE2-50F3CBC8B009}" srcOrd="0" destOrd="0" presId="urn:microsoft.com/office/officeart/2005/8/layout/pList1"/>
    <dgm:cxn modelId="{588BF1E4-F8B7-45C0-A8EA-CCEAF5DEF478}" srcId="{8CBAE2E1-1E98-4E87-8681-073E91E3C391}" destId="{A721EB95-C7CC-460F-942B-2393B51AB3BF}" srcOrd="2" destOrd="0" parTransId="{9E80215C-35CF-4795-817B-FE1EF2E848B9}" sibTransId="{76598CED-762C-46F0-8163-C7BEC0CB9759}"/>
    <dgm:cxn modelId="{6FB521FF-EB84-449F-83FF-985522BE9AF3}" srcId="{8CBAE2E1-1E98-4E87-8681-073E91E3C391}" destId="{9C1E2B3B-991C-42CD-93A8-373C4599125B}" srcOrd="1" destOrd="0" parTransId="{257460D2-D88A-42A2-825D-63CFF7850EF1}" sibTransId="{039B3DF8-856C-4255-A5FA-9C0D2456E493}"/>
    <dgm:cxn modelId="{4460FC61-741F-42C0-8E73-1A32629E9FB1}" type="presParOf" srcId="{29C53951-ECD0-4584-B6A7-343144AEF330}" destId="{3D8F204B-D9D9-4B38-AFE9-4A7554B0295A}" srcOrd="0" destOrd="0" presId="urn:microsoft.com/office/officeart/2005/8/layout/pList1"/>
    <dgm:cxn modelId="{B9080C5B-68CE-45F3-BE44-C556A1311E5D}" type="presParOf" srcId="{3D8F204B-D9D9-4B38-AFE9-4A7554B0295A}" destId="{79359B9E-DB74-4441-9C23-2DB717ED8F77}" srcOrd="0" destOrd="0" presId="urn:microsoft.com/office/officeart/2005/8/layout/pList1"/>
    <dgm:cxn modelId="{5C71CBDD-D401-4420-B38F-6735FCCEF80C}" type="presParOf" srcId="{3D8F204B-D9D9-4B38-AFE9-4A7554B0295A}" destId="{3AC999C1-8D1F-4656-9C06-155ECC19B7CE}" srcOrd="1" destOrd="0" presId="urn:microsoft.com/office/officeart/2005/8/layout/pList1"/>
    <dgm:cxn modelId="{959F91DA-385D-42CA-8296-F34BD2B58229}" type="presParOf" srcId="{29C53951-ECD0-4584-B6A7-343144AEF330}" destId="{3A957BAA-8AE3-48FE-8DE2-50F3CBC8B009}" srcOrd="1" destOrd="0" presId="urn:microsoft.com/office/officeart/2005/8/layout/pList1"/>
    <dgm:cxn modelId="{581BD3EF-6187-40E9-8137-B67C37723488}" type="presParOf" srcId="{29C53951-ECD0-4584-B6A7-343144AEF330}" destId="{30B80B43-A939-4428-8897-FF300E31BFF8}" srcOrd="2" destOrd="0" presId="urn:microsoft.com/office/officeart/2005/8/layout/pList1"/>
    <dgm:cxn modelId="{1C6ED9B6-6671-4B6B-9E9F-41892ABD1C51}" type="presParOf" srcId="{30B80B43-A939-4428-8897-FF300E31BFF8}" destId="{242CEEE3-41ED-4CCC-BC57-633A9C50FF44}" srcOrd="0" destOrd="0" presId="urn:microsoft.com/office/officeart/2005/8/layout/pList1"/>
    <dgm:cxn modelId="{76916252-B06E-4C97-9DE0-0EBCEC8F0387}" type="presParOf" srcId="{30B80B43-A939-4428-8897-FF300E31BFF8}" destId="{511E2DD6-3BE4-48FB-945B-E634D77A016B}" srcOrd="1" destOrd="0" presId="urn:microsoft.com/office/officeart/2005/8/layout/pList1"/>
    <dgm:cxn modelId="{E713677C-2683-404F-BBDC-D5182CD267A0}" type="presParOf" srcId="{29C53951-ECD0-4584-B6A7-343144AEF330}" destId="{DB2C65FB-CE8E-47F1-B633-67A0F3E2B52E}" srcOrd="3" destOrd="0" presId="urn:microsoft.com/office/officeart/2005/8/layout/pList1"/>
    <dgm:cxn modelId="{59083E79-8F67-4A4F-817D-F2B4DB2FC5CB}" type="presParOf" srcId="{29C53951-ECD0-4584-B6A7-343144AEF330}" destId="{ED71186B-EC8C-4AD6-89B9-CBE19DD6751D}" srcOrd="4" destOrd="0" presId="urn:microsoft.com/office/officeart/2005/8/layout/pList1"/>
    <dgm:cxn modelId="{6E346B5B-C1CC-47A1-AF01-F57E363375A9}" type="presParOf" srcId="{ED71186B-EC8C-4AD6-89B9-CBE19DD6751D}" destId="{5D7639DF-CEC8-4C2E-A4DF-77A46C05FDF0}" srcOrd="0" destOrd="0" presId="urn:microsoft.com/office/officeart/2005/8/layout/pList1"/>
    <dgm:cxn modelId="{E66FBE84-CEF2-4EEB-A02D-D12425109A48}" type="presParOf" srcId="{ED71186B-EC8C-4AD6-89B9-CBE19DD6751D}" destId="{84D68B25-73F2-4468-A987-48D2DC8A49CC}" srcOrd="1" destOrd="0" presId="urn:microsoft.com/office/officeart/2005/8/layout/pList1"/>
    <dgm:cxn modelId="{C762CD19-0429-425F-9939-1868F52022EA}" type="presParOf" srcId="{29C53951-ECD0-4584-B6A7-343144AEF330}" destId="{567DC514-A85C-4CFF-A454-D8DF3E7F4B39}" srcOrd="5" destOrd="0" presId="urn:microsoft.com/office/officeart/2005/8/layout/pList1"/>
    <dgm:cxn modelId="{800127FD-346D-4DEE-82A3-DA28D5500E46}" type="presParOf" srcId="{29C53951-ECD0-4584-B6A7-343144AEF330}" destId="{91157D99-03FF-40BD-841D-E592829BAF91}" srcOrd="6" destOrd="0" presId="urn:microsoft.com/office/officeart/2005/8/layout/pList1"/>
    <dgm:cxn modelId="{DAB99509-CCD6-4528-B131-335C30E0507B}" type="presParOf" srcId="{91157D99-03FF-40BD-841D-E592829BAF91}" destId="{C1A19707-792A-416D-BD3A-5B4D0EC79D21}" srcOrd="0" destOrd="0" presId="urn:microsoft.com/office/officeart/2005/8/layout/pList1"/>
    <dgm:cxn modelId="{279893C7-5E38-4B5B-A6F4-8555A039A573}" type="presParOf" srcId="{91157D99-03FF-40BD-841D-E592829BAF91}" destId="{3564E013-7EFF-4F8D-85C2-C040586F78FE}" srcOrd="1" destOrd="0" presId="urn:microsoft.com/office/officeart/2005/8/layout/pList1"/>
    <dgm:cxn modelId="{7A343EB1-9243-4F6F-A95E-A5F6EAA4CF38}" type="presParOf" srcId="{29C53951-ECD0-4584-B6A7-343144AEF330}" destId="{C989D554-FFBD-4C90-9D4A-747D9FC89746}" srcOrd="7" destOrd="0" presId="urn:microsoft.com/office/officeart/2005/8/layout/pList1"/>
    <dgm:cxn modelId="{A9A6E50E-2D6D-4041-BD92-8FF0A7DCE999}" type="presParOf" srcId="{29C53951-ECD0-4584-B6A7-343144AEF330}" destId="{12D3DCC3-2CE4-4BC2-A0BA-F1DD479DE78F}" srcOrd="8" destOrd="0" presId="urn:microsoft.com/office/officeart/2005/8/layout/pList1"/>
    <dgm:cxn modelId="{01BEA80B-3830-48B9-9BB5-BF83CBA878F0}" type="presParOf" srcId="{12D3DCC3-2CE4-4BC2-A0BA-F1DD479DE78F}" destId="{650172FA-C81E-4231-A6D1-F0E273EAD291}" srcOrd="0" destOrd="0" presId="urn:microsoft.com/office/officeart/2005/8/layout/pList1"/>
    <dgm:cxn modelId="{D4A8A77F-173B-4713-8622-9C65881100C0}" type="presParOf" srcId="{12D3DCC3-2CE4-4BC2-A0BA-F1DD479DE78F}" destId="{0CBA3809-6EE0-4F92-A179-F172E576F49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183850-8C09-46DC-B41F-EAE2E106CDE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CO"/>
        </a:p>
      </dgm:t>
    </dgm:pt>
    <dgm:pt modelId="{60D8CAC5-5EFA-4EE2-977A-AFEC5212361D}">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dirty="0"/>
            <a:t>.</a:t>
          </a:r>
          <a:endParaRPr lang="es-CO" sz="1600" dirty="0"/>
        </a:p>
      </dgm:t>
    </dgm:pt>
    <dgm:pt modelId="{2DCF7C9C-443E-4E41-B363-28456F7A743E}" type="parTrans" cxnId="{D429BDE6-105A-4AF2-902F-CBC761534ABA}">
      <dgm:prSet/>
      <dgm:spPr/>
      <dgm:t>
        <a:bodyPr/>
        <a:lstStyle/>
        <a:p>
          <a:endParaRPr lang="es-CO"/>
        </a:p>
      </dgm:t>
    </dgm:pt>
    <dgm:pt modelId="{38B0FE6F-05F5-4566-A745-B0C58C5B8672}" type="sibTrans" cxnId="{D429BDE6-105A-4AF2-902F-CBC761534ABA}">
      <dgm:prSet/>
      <dgm:spPr/>
      <dgm:t>
        <a:bodyPr/>
        <a:lstStyle/>
        <a:p>
          <a:endParaRPr lang="es-CO"/>
        </a:p>
      </dgm:t>
    </dgm:pt>
    <dgm:pt modelId="{EB3C8669-3631-4DD2-AA51-5D3E2EE12430}">
      <dgm:prSet phldrT="[Texto]" custT="1"/>
      <dgm:spPr>
        <a:scene3d>
          <a:camera prst="orthographicFront">
            <a:rot lat="0" lon="0" rev="0"/>
          </a:camera>
          <a:lightRig rig="glow" dir="t">
            <a:rot lat="0" lon="0" rev="4800000"/>
          </a:lightRig>
        </a:scene3d>
        <a:sp3d prstMaterial="matte">
          <a:bevelT w="127000" h="63500"/>
        </a:sp3d>
      </dgm:spPr>
      <dgm: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a:t>
          </a:r>
          <a:r>
            <a:rPr lang="es-ES" sz="1600" b="1" kern="1200" dirty="0">
              <a:solidFill>
                <a:schemeClr val="bg2">
                  <a:lumMod val="25000"/>
                </a:schemeClr>
              </a:solidFill>
              <a:latin typeface="Arial" panose="020B0604020202020204" pitchFamily="34" charset="0"/>
              <a:ea typeface="+mn-ea"/>
              <a:cs typeface="Arial" panose="020B0604020202020204" pitchFamily="34" charset="0"/>
            </a:rPr>
            <a:t>no existe normativa ni directriz alguna que establezca restricciones de tiempo o periodos límites </a:t>
          </a:r>
          <a:r>
            <a:rPr lang="es-ES" sz="1600" kern="1200" dirty="0">
              <a:latin typeface="Arial" panose="020B0604020202020204" pitchFamily="34" charset="0"/>
              <a:ea typeface="+mn-ea"/>
              <a:cs typeface="Arial" panose="020B0604020202020204" pitchFamily="34" charset="0"/>
            </a:rPr>
            <a:t>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gm:t>
    </dgm:pt>
    <dgm:pt modelId="{DD34BEB9-C6CC-43E0-9028-15914754EC9D}" type="parTrans" cxnId="{CDE29834-FEEE-4F74-BD12-94ED3D70A0A8}">
      <dgm:prSet/>
      <dgm:spPr/>
      <dgm:t>
        <a:bodyPr/>
        <a:lstStyle/>
        <a:p>
          <a:endParaRPr lang="es-CO"/>
        </a:p>
      </dgm:t>
    </dgm:pt>
    <dgm:pt modelId="{813E812B-C140-4C01-937C-C04496903560}" type="sibTrans" cxnId="{CDE29834-FEEE-4F74-BD12-94ED3D70A0A8}">
      <dgm:prSet/>
      <dgm:spPr/>
      <dgm:t>
        <a:bodyPr/>
        <a:lstStyle/>
        <a:p>
          <a:endParaRPr lang="es-CO"/>
        </a:p>
      </dgm:t>
    </dgm:pt>
    <dgm:pt modelId="{6ED0C1A4-5BE1-411C-A5D8-B05E0FF044C5}">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dirty="0">
              <a:latin typeface="Arial" panose="020B0604020202020204" pitchFamily="34" charset="0"/>
              <a:cs typeface="Arial" panose="020B0604020202020204" pitchFamily="34" charset="0"/>
              <a:hlinkClick xmlns:r="http://schemas.openxmlformats.org/officeDocument/2006/relationships" r:id="rId1" action="ppaction://hlinkfile"/>
            </a:rPr>
            <a:t>autopsia verbal</a:t>
          </a:r>
          <a:r>
            <a:rPr lang="es-ES" sz="1600" dirty="0">
              <a:latin typeface="Arial" panose="020B0604020202020204" pitchFamily="34" charset="0"/>
              <a:cs typeface="Arial" panose="020B0604020202020204" pitchFamily="34" charset="0"/>
            </a:rPr>
            <a:t>), la indagación de su historia clínica (de contar o no con ella) y otras fuentes </a:t>
          </a:r>
          <a:r>
            <a:rPr lang="es-CO" sz="1600" dirty="0">
              <a:latin typeface="Arial" panose="020B0604020202020204" pitchFamily="34" charset="0"/>
              <a:cs typeface="Arial" panose="020B0604020202020204" pitchFamily="34" charset="0"/>
            </a:rPr>
            <a:t>que aporten datos pertinentes (formulas medicas, médicos tradicionales, Entre otros).</a:t>
          </a:r>
        </a:p>
      </dgm:t>
    </dgm:pt>
    <dgm:pt modelId="{FC95E96F-27C6-4CAC-B53A-AFD2B7EDC128}" type="parTrans" cxnId="{FDEC239A-CE1F-4773-A65A-8DF1B090B519}">
      <dgm:prSet/>
      <dgm:spPr/>
      <dgm:t>
        <a:bodyPr/>
        <a:lstStyle/>
        <a:p>
          <a:endParaRPr lang="es-CO"/>
        </a:p>
      </dgm:t>
    </dgm:pt>
    <dgm:pt modelId="{C0D813EA-71D5-4D7E-8B6C-F8F500F8A9CB}" type="sibTrans" cxnId="{FDEC239A-CE1F-4773-A65A-8DF1B090B519}">
      <dgm:prSet/>
      <dgm:spPr/>
      <dgm:t>
        <a:bodyPr/>
        <a:lstStyle/>
        <a:p>
          <a:endParaRPr lang="es-CO"/>
        </a:p>
      </dgm:t>
    </dgm:pt>
    <dgm:pt modelId="{F8A67F99-216D-4F29-97D3-5BB5539A42BF}">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dirty="0">
            <a:latin typeface="Arial" panose="020B0604020202020204" pitchFamily="34" charset="0"/>
            <a:cs typeface="Arial" panose="020B0604020202020204" pitchFamily="34" charset="0"/>
          </a:endParaRPr>
        </a:p>
      </dgm:t>
    </dgm:pt>
    <dgm:pt modelId="{E549D487-1E17-4847-832B-F8ECAD00E860}" type="parTrans" cxnId="{C8BACBDC-7911-4525-A873-86CFA21BD413}">
      <dgm:prSet/>
      <dgm:spPr/>
      <dgm:t>
        <a:bodyPr/>
        <a:lstStyle/>
        <a:p>
          <a:endParaRPr lang="es-CO"/>
        </a:p>
      </dgm:t>
    </dgm:pt>
    <dgm:pt modelId="{4DD17F0F-E2B1-476B-A1CE-4DDBB7073F61}" type="sibTrans" cxnId="{C8BACBDC-7911-4525-A873-86CFA21BD413}">
      <dgm:prSet/>
      <dgm:spPr/>
      <dgm:t>
        <a:bodyPr/>
        <a:lstStyle/>
        <a:p>
          <a:endParaRPr lang="es-CO"/>
        </a:p>
      </dgm:t>
    </dgm:pt>
    <dgm:pt modelId="{1786F274-9E9C-41A1-84D4-52FEB5378D45}" type="pres">
      <dgm:prSet presAssocID="{F3183850-8C09-46DC-B41F-EAE2E106CDEA}" presName="linear" presStyleCnt="0">
        <dgm:presLayoutVars>
          <dgm:dir/>
          <dgm:resizeHandles val="exact"/>
        </dgm:presLayoutVars>
      </dgm:prSet>
      <dgm:spPr/>
    </dgm:pt>
    <dgm:pt modelId="{2F7F010E-08C5-442E-B031-CDBD8AAA616F}" type="pres">
      <dgm:prSet presAssocID="{60D8CAC5-5EFA-4EE2-977A-AFEC5212361D}" presName="comp" presStyleCnt="0"/>
      <dgm:spPr/>
    </dgm:pt>
    <dgm:pt modelId="{1021CD66-A173-4865-8918-56E73A07277E}" type="pres">
      <dgm:prSet presAssocID="{60D8CAC5-5EFA-4EE2-977A-AFEC5212361D}" presName="box" presStyleLbl="node1" presStyleIdx="0" presStyleCnt="4"/>
      <dgm:spPr/>
    </dgm:pt>
    <dgm:pt modelId="{A73AEA0E-55FD-4CCE-8EBB-42B15845BD31}" type="pres">
      <dgm:prSet presAssocID="{60D8CAC5-5EFA-4EE2-977A-AFEC5212361D}" presName="img" presStyleLbl="fgImgPlace1" presStyleIdx="0" presStyleCnt="4" custScaleX="94159" custScaleY="88811"/>
      <dgm:spPr>
        <a:blipFill rotWithShape="1">
          <a:blip xmlns:r="http://schemas.openxmlformats.org/officeDocument/2006/relationships" r:embed="rId2"/>
          <a:srcRect/>
          <a:stretch>
            <a:fillRect t="-28000" b="-28000"/>
          </a:stretch>
        </a:blipFill>
      </dgm:spPr>
    </dgm:pt>
    <dgm:pt modelId="{95289A6B-EFEF-42AF-A68F-F697C22C0410}" type="pres">
      <dgm:prSet presAssocID="{60D8CAC5-5EFA-4EE2-977A-AFEC5212361D}" presName="text" presStyleLbl="node1" presStyleIdx="0" presStyleCnt="4">
        <dgm:presLayoutVars>
          <dgm:bulletEnabled val="1"/>
        </dgm:presLayoutVars>
      </dgm:prSet>
      <dgm:spPr/>
    </dgm:pt>
    <dgm:pt modelId="{D46D7C36-6265-4B2E-A0F8-78AA76001F6C}" type="pres">
      <dgm:prSet presAssocID="{38B0FE6F-05F5-4566-A745-B0C58C5B8672}" presName="spacer" presStyleCnt="0"/>
      <dgm:spPr/>
    </dgm:pt>
    <dgm:pt modelId="{DA40E6EE-B999-473B-981F-C0E3EE6B7C1D}" type="pres">
      <dgm:prSet presAssocID="{EB3C8669-3631-4DD2-AA51-5D3E2EE12430}" presName="comp" presStyleCnt="0"/>
      <dgm:spPr/>
    </dgm:pt>
    <dgm:pt modelId="{9E35D00A-BF15-46C6-842C-E387AEDDC1F9}" type="pres">
      <dgm:prSet presAssocID="{EB3C8669-3631-4DD2-AA51-5D3E2EE12430}" presName="box" presStyleLbl="node1" presStyleIdx="1" presStyleCnt="4"/>
      <dgm:spPr/>
    </dgm:pt>
    <dgm:pt modelId="{C740C96C-B86F-496E-937E-81B6EBEFF260}" type="pres">
      <dgm:prSet presAssocID="{EB3C8669-3631-4DD2-AA51-5D3E2EE12430}" presName="img" presStyleLbl="fgImgPlace1" presStyleIdx="1" presStyleCnt="4"/>
      <dgm:spPr>
        <a:blipFill rotWithShape="1">
          <a:blip xmlns:r="http://schemas.openxmlformats.org/officeDocument/2006/relationships" r:embed="rId3"/>
          <a:srcRect/>
          <a:stretch>
            <a:fillRect t="-11000" b="-11000"/>
          </a:stretch>
        </a:blipFill>
      </dgm:spPr>
    </dgm:pt>
    <dgm:pt modelId="{A5B8366E-C1EC-4CAA-855F-58A97B881A96}" type="pres">
      <dgm:prSet presAssocID="{EB3C8669-3631-4DD2-AA51-5D3E2EE12430}" presName="text" presStyleLbl="node1" presStyleIdx="1" presStyleCnt="4">
        <dgm:presLayoutVars>
          <dgm:bulletEnabled val="1"/>
        </dgm:presLayoutVars>
      </dgm:prSet>
      <dgm:spPr/>
    </dgm:pt>
    <dgm:pt modelId="{D178893A-B078-421A-943F-72102D896A69}" type="pres">
      <dgm:prSet presAssocID="{813E812B-C140-4C01-937C-C04496903560}" presName="spacer" presStyleCnt="0"/>
      <dgm:spPr/>
    </dgm:pt>
    <dgm:pt modelId="{3F32BF72-A296-41B7-9B25-696479BCA847}" type="pres">
      <dgm:prSet presAssocID="{6ED0C1A4-5BE1-411C-A5D8-B05E0FF044C5}" presName="comp" presStyleCnt="0"/>
      <dgm:spPr/>
    </dgm:pt>
    <dgm:pt modelId="{20D0D087-8D2A-42E2-B9F6-C3EA09581616}" type="pres">
      <dgm:prSet presAssocID="{6ED0C1A4-5BE1-411C-A5D8-B05E0FF044C5}" presName="box" presStyleLbl="node1" presStyleIdx="2" presStyleCnt="4"/>
      <dgm:spPr/>
    </dgm:pt>
    <dgm:pt modelId="{469FD871-0A30-4D1C-8584-EAD2F6034293}" type="pres">
      <dgm:prSet presAssocID="{6ED0C1A4-5BE1-411C-A5D8-B05E0FF044C5}" presName="img" presStyleLbl="fgImgPlace1" presStyleIdx="2" presStyleCnt="4"/>
      <dgm:spPr>
        <a:blipFill rotWithShape="1">
          <a:blip xmlns:r="http://schemas.openxmlformats.org/officeDocument/2006/relationships" r:embed="rId4"/>
          <a:srcRect/>
          <a:stretch>
            <a:fillRect t="-9000" b="-9000"/>
          </a:stretch>
        </a:blipFill>
      </dgm:spPr>
    </dgm:pt>
    <dgm:pt modelId="{EE7A823E-A639-483E-B844-EECEC06BFAB1}" type="pres">
      <dgm:prSet presAssocID="{6ED0C1A4-5BE1-411C-A5D8-B05E0FF044C5}" presName="text" presStyleLbl="node1" presStyleIdx="2" presStyleCnt="4">
        <dgm:presLayoutVars>
          <dgm:bulletEnabled val="1"/>
        </dgm:presLayoutVars>
      </dgm:prSet>
      <dgm:spPr/>
    </dgm:pt>
    <dgm:pt modelId="{A1343485-D2D4-443C-B248-7D2BD6C80A41}" type="pres">
      <dgm:prSet presAssocID="{C0D813EA-71D5-4D7E-8B6C-F8F500F8A9CB}" presName="spacer" presStyleCnt="0"/>
      <dgm:spPr/>
    </dgm:pt>
    <dgm:pt modelId="{7D42C7C8-D0C7-4BD9-9016-257145802E4B}" type="pres">
      <dgm:prSet presAssocID="{F8A67F99-216D-4F29-97D3-5BB5539A42BF}" presName="comp" presStyleCnt="0"/>
      <dgm:spPr/>
    </dgm:pt>
    <dgm:pt modelId="{B5D40071-F508-4550-A098-444E45AA30C6}" type="pres">
      <dgm:prSet presAssocID="{F8A67F99-216D-4F29-97D3-5BB5539A42BF}" presName="box" presStyleLbl="node1" presStyleIdx="3" presStyleCnt="4"/>
      <dgm:spPr/>
    </dgm:pt>
    <dgm:pt modelId="{E1AC65A5-737E-4617-BCA9-9D7E4F872F43}" type="pres">
      <dgm:prSet presAssocID="{F8A67F99-216D-4F29-97D3-5BB5539A42BF}" presName="img" presStyleLbl="fgImgPlace1" presStyleIdx="3" presStyleCnt="4"/>
      <dgm:spPr>
        <a:blipFill rotWithShape="1">
          <a:blip xmlns:r="http://schemas.openxmlformats.org/officeDocument/2006/relationships" r:embed="rId5"/>
          <a:srcRect/>
          <a:stretch>
            <a:fillRect l="-12000" r="-12000"/>
          </a:stretch>
        </a:blipFill>
      </dgm:spPr>
    </dgm:pt>
    <dgm:pt modelId="{6AC507A2-A262-4BBE-878D-460C77C0FC6A}" type="pres">
      <dgm:prSet presAssocID="{F8A67F99-216D-4F29-97D3-5BB5539A42BF}" presName="text" presStyleLbl="node1" presStyleIdx="3" presStyleCnt="4">
        <dgm:presLayoutVars>
          <dgm:bulletEnabled val="1"/>
        </dgm:presLayoutVars>
      </dgm:prSet>
      <dgm:spPr/>
    </dgm:pt>
  </dgm:ptLst>
  <dgm:cxnLst>
    <dgm:cxn modelId="{C42F8308-6046-4EC0-8C9C-3DF5C9A38E80}" type="presOf" srcId="{F3183850-8C09-46DC-B41F-EAE2E106CDEA}" destId="{1786F274-9E9C-41A1-84D4-52FEB5378D45}" srcOrd="0" destOrd="0" presId="urn:microsoft.com/office/officeart/2005/8/layout/vList4"/>
    <dgm:cxn modelId="{06891014-6FCB-4708-9DEF-7033C8D7C15A}" type="presOf" srcId="{EB3C8669-3631-4DD2-AA51-5D3E2EE12430}" destId="{9E35D00A-BF15-46C6-842C-E387AEDDC1F9}" srcOrd="0" destOrd="0" presId="urn:microsoft.com/office/officeart/2005/8/layout/vList4"/>
    <dgm:cxn modelId="{CDE29834-FEEE-4F74-BD12-94ED3D70A0A8}" srcId="{F3183850-8C09-46DC-B41F-EAE2E106CDEA}" destId="{EB3C8669-3631-4DD2-AA51-5D3E2EE12430}" srcOrd="1" destOrd="0" parTransId="{DD34BEB9-C6CC-43E0-9028-15914754EC9D}" sibTransId="{813E812B-C140-4C01-937C-C04496903560}"/>
    <dgm:cxn modelId="{7B51A340-6C37-4089-881E-C12A970F2568}" type="presOf" srcId="{F8A67F99-216D-4F29-97D3-5BB5539A42BF}" destId="{6AC507A2-A262-4BBE-878D-460C77C0FC6A}" srcOrd="1" destOrd="0" presId="urn:microsoft.com/office/officeart/2005/8/layout/vList4"/>
    <dgm:cxn modelId="{FA839053-B4ED-482F-B48F-9E35E3C1266B}" type="presOf" srcId="{60D8CAC5-5EFA-4EE2-977A-AFEC5212361D}" destId="{1021CD66-A173-4865-8918-56E73A07277E}" srcOrd="0" destOrd="0" presId="urn:microsoft.com/office/officeart/2005/8/layout/vList4"/>
    <dgm:cxn modelId="{F4C62C7B-E11D-4A38-B338-C1DB8DE64864}" type="presOf" srcId="{60D8CAC5-5EFA-4EE2-977A-AFEC5212361D}" destId="{95289A6B-EFEF-42AF-A68F-F697C22C0410}" srcOrd="1" destOrd="0" presId="urn:microsoft.com/office/officeart/2005/8/layout/vList4"/>
    <dgm:cxn modelId="{4A9D9D96-66E9-4882-90D6-86CE09CED1D7}" type="presOf" srcId="{6ED0C1A4-5BE1-411C-A5D8-B05E0FF044C5}" destId="{20D0D087-8D2A-42E2-B9F6-C3EA09581616}" srcOrd="0" destOrd="0" presId="urn:microsoft.com/office/officeart/2005/8/layout/vList4"/>
    <dgm:cxn modelId="{FDEC239A-CE1F-4773-A65A-8DF1B090B519}" srcId="{F3183850-8C09-46DC-B41F-EAE2E106CDEA}" destId="{6ED0C1A4-5BE1-411C-A5D8-B05E0FF044C5}" srcOrd="2" destOrd="0" parTransId="{FC95E96F-27C6-4CAC-B53A-AFD2B7EDC128}" sibTransId="{C0D813EA-71D5-4D7E-8B6C-F8F500F8A9CB}"/>
    <dgm:cxn modelId="{3D663BB0-BED9-4B38-8384-A4C45CD82DC9}" type="presOf" srcId="{F8A67F99-216D-4F29-97D3-5BB5539A42BF}" destId="{B5D40071-F508-4550-A098-444E45AA30C6}" srcOrd="0" destOrd="0" presId="urn:microsoft.com/office/officeart/2005/8/layout/vList4"/>
    <dgm:cxn modelId="{ADCC19B3-F0A8-4F7C-8FB7-660F94BEC568}" type="presOf" srcId="{6ED0C1A4-5BE1-411C-A5D8-B05E0FF044C5}" destId="{EE7A823E-A639-483E-B844-EECEC06BFAB1}" srcOrd="1" destOrd="0" presId="urn:microsoft.com/office/officeart/2005/8/layout/vList4"/>
    <dgm:cxn modelId="{C8BACBDC-7911-4525-A873-86CFA21BD413}" srcId="{F3183850-8C09-46DC-B41F-EAE2E106CDEA}" destId="{F8A67F99-216D-4F29-97D3-5BB5539A42BF}" srcOrd="3" destOrd="0" parTransId="{E549D487-1E17-4847-832B-F8ECAD00E860}" sibTransId="{4DD17F0F-E2B1-476B-A1CE-4DDBB7073F61}"/>
    <dgm:cxn modelId="{D429BDE6-105A-4AF2-902F-CBC761534ABA}" srcId="{F3183850-8C09-46DC-B41F-EAE2E106CDEA}" destId="{60D8CAC5-5EFA-4EE2-977A-AFEC5212361D}" srcOrd="0" destOrd="0" parTransId="{2DCF7C9C-443E-4E41-B363-28456F7A743E}" sibTransId="{38B0FE6F-05F5-4566-A745-B0C58C5B8672}"/>
    <dgm:cxn modelId="{E86FB3EE-0184-49E2-B027-7CF4DFBA9658}" type="presOf" srcId="{EB3C8669-3631-4DD2-AA51-5D3E2EE12430}" destId="{A5B8366E-C1EC-4CAA-855F-58A97B881A96}" srcOrd="1" destOrd="0" presId="urn:microsoft.com/office/officeart/2005/8/layout/vList4"/>
    <dgm:cxn modelId="{4DD82001-DF60-431B-BC94-1A71D071C5A4}" type="presParOf" srcId="{1786F274-9E9C-41A1-84D4-52FEB5378D45}" destId="{2F7F010E-08C5-442E-B031-CDBD8AAA616F}" srcOrd="0" destOrd="0" presId="urn:microsoft.com/office/officeart/2005/8/layout/vList4"/>
    <dgm:cxn modelId="{69F44B3F-A77F-40DC-A60B-47408D8A7A5B}" type="presParOf" srcId="{2F7F010E-08C5-442E-B031-CDBD8AAA616F}" destId="{1021CD66-A173-4865-8918-56E73A07277E}" srcOrd="0" destOrd="0" presId="urn:microsoft.com/office/officeart/2005/8/layout/vList4"/>
    <dgm:cxn modelId="{AE999C2C-3F23-44F3-AD37-EED2CEBA817D}" type="presParOf" srcId="{2F7F010E-08C5-442E-B031-CDBD8AAA616F}" destId="{A73AEA0E-55FD-4CCE-8EBB-42B15845BD31}" srcOrd="1" destOrd="0" presId="urn:microsoft.com/office/officeart/2005/8/layout/vList4"/>
    <dgm:cxn modelId="{DE9C94B2-8CAE-4A14-B474-86228542014D}" type="presParOf" srcId="{2F7F010E-08C5-442E-B031-CDBD8AAA616F}" destId="{95289A6B-EFEF-42AF-A68F-F697C22C0410}" srcOrd="2" destOrd="0" presId="urn:microsoft.com/office/officeart/2005/8/layout/vList4"/>
    <dgm:cxn modelId="{D2FB642F-66C8-4664-B5EB-DB95946EA838}" type="presParOf" srcId="{1786F274-9E9C-41A1-84D4-52FEB5378D45}" destId="{D46D7C36-6265-4B2E-A0F8-78AA76001F6C}" srcOrd="1" destOrd="0" presId="urn:microsoft.com/office/officeart/2005/8/layout/vList4"/>
    <dgm:cxn modelId="{4097DF8C-7375-4547-910C-096A30154444}" type="presParOf" srcId="{1786F274-9E9C-41A1-84D4-52FEB5378D45}" destId="{DA40E6EE-B999-473B-981F-C0E3EE6B7C1D}" srcOrd="2" destOrd="0" presId="urn:microsoft.com/office/officeart/2005/8/layout/vList4"/>
    <dgm:cxn modelId="{E8167FBF-02CF-4F56-9620-8280E9E1CDD9}" type="presParOf" srcId="{DA40E6EE-B999-473B-981F-C0E3EE6B7C1D}" destId="{9E35D00A-BF15-46C6-842C-E387AEDDC1F9}" srcOrd="0" destOrd="0" presId="urn:microsoft.com/office/officeart/2005/8/layout/vList4"/>
    <dgm:cxn modelId="{A48C7A6F-62DD-4959-9010-1BBB1F0E1FA0}" type="presParOf" srcId="{DA40E6EE-B999-473B-981F-C0E3EE6B7C1D}" destId="{C740C96C-B86F-496E-937E-81B6EBEFF260}" srcOrd="1" destOrd="0" presId="urn:microsoft.com/office/officeart/2005/8/layout/vList4"/>
    <dgm:cxn modelId="{345C8B22-3033-4EC8-A92F-F9D14517591C}" type="presParOf" srcId="{DA40E6EE-B999-473B-981F-C0E3EE6B7C1D}" destId="{A5B8366E-C1EC-4CAA-855F-58A97B881A96}" srcOrd="2" destOrd="0" presId="urn:microsoft.com/office/officeart/2005/8/layout/vList4"/>
    <dgm:cxn modelId="{1F1C9239-7F8D-4D87-9A91-6A4F2368EA06}" type="presParOf" srcId="{1786F274-9E9C-41A1-84D4-52FEB5378D45}" destId="{D178893A-B078-421A-943F-72102D896A69}" srcOrd="3" destOrd="0" presId="urn:microsoft.com/office/officeart/2005/8/layout/vList4"/>
    <dgm:cxn modelId="{A2AD9F5A-2577-4894-9DAD-862193EAB796}" type="presParOf" srcId="{1786F274-9E9C-41A1-84D4-52FEB5378D45}" destId="{3F32BF72-A296-41B7-9B25-696479BCA847}" srcOrd="4" destOrd="0" presId="urn:microsoft.com/office/officeart/2005/8/layout/vList4"/>
    <dgm:cxn modelId="{6136F574-0E6A-47E4-8A1F-164DDC445503}" type="presParOf" srcId="{3F32BF72-A296-41B7-9B25-696479BCA847}" destId="{20D0D087-8D2A-42E2-B9F6-C3EA09581616}" srcOrd="0" destOrd="0" presId="urn:microsoft.com/office/officeart/2005/8/layout/vList4"/>
    <dgm:cxn modelId="{67FC32F4-A537-4BE0-A5D0-38D646788697}" type="presParOf" srcId="{3F32BF72-A296-41B7-9B25-696479BCA847}" destId="{469FD871-0A30-4D1C-8584-EAD2F6034293}" srcOrd="1" destOrd="0" presId="urn:microsoft.com/office/officeart/2005/8/layout/vList4"/>
    <dgm:cxn modelId="{8662F9B8-ABA5-4442-AD6A-0768C9EEDD88}" type="presParOf" srcId="{3F32BF72-A296-41B7-9B25-696479BCA847}" destId="{EE7A823E-A639-483E-B844-EECEC06BFAB1}" srcOrd="2" destOrd="0" presId="urn:microsoft.com/office/officeart/2005/8/layout/vList4"/>
    <dgm:cxn modelId="{498CC58B-CC5C-49C6-940D-D6AF4B7A16BF}" type="presParOf" srcId="{1786F274-9E9C-41A1-84D4-52FEB5378D45}" destId="{A1343485-D2D4-443C-B248-7D2BD6C80A41}" srcOrd="5" destOrd="0" presId="urn:microsoft.com/office/officeart/2005/8/layout/vList4"/>
    <dgm:cxn modelId="{E7873BA8-2896-451F-B7C4-1599D17D6421}" type="presParOf" srcId="{1786F274-9E9C-41A1-84D4-52FEB5378D45}" destId="{7D42C7C8-D0C7-4BD9-9016-257145802E4B}" srcOrd="6" destOrd="0" presId="urn:microsoft.com/office/officeart/2005/8/layout/vList4"/>
    <dgm:cxn modelId="{40F8202B-FDDE-4347-8A19-689F1CBFD5F5}" type="presParOf" srcId="{7D42C7C8-D0C7-4BD9-9016-257145802E4B}" destId="{B5D40071-F508-4550-A098-444E45AA30C6}" srcOrd="0" destOrd="0" presId="urn:microsoft.com/office/officeart/2005/8/layout/vList4"/>
    <dgm:cxn modelId="{EC79A3B9-4D27-42DB-A7C7-9290E554F2A0}" type="presParOf" srcId="{7D42C7C8-D0C7-4BD9-9016-257145802E4B}" destId="{E1AC65A5-737E-4617-BCA9-9D7E4F872F43}" srcOrd="1" destOrd="0" presId="urn:microsoft.com/office/officeart/2005/8/layout/vList4"/>
    <dgm:cxn modelId="{BF4E3BD1-349D-4B73-8F65-FDF9F36BBADD}" type="presParOf" srcId="{7D42C7C8-D0C7-4BD9-9016-257145802E4B}" destId="{6AC507A2-A262-4BBE-878D-460C77C0FC6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75EE09-17B1-481C-8CA2-CA54BA709C0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CO"/>
        </a:p>
      </dgm:t>
    </dgm:pt>
    <dgm:pt modelId="{F796D027-2834-415C-BE05-F321A6E744F5}">
      <dgm:prSet phldrT="[Texto]" phldr="0" custT="1"/>
      <dgm:spPr/>
      <dgm:t>
        <a:bodyPr/>
        <a:lstStyle/>
        <a:p>
          <a:r>
            <a:rPr lang="es-ES" sz="2800" b="1" dirty="0">
              <a:latin typeface="Arial" panose="020B0604020202020204" pitchFamily="34" charset="0"/>
              <a:cs typeface="Arial" panose="020B0604020202020204" pitchFamily="34" charset="0"/>
            </a:rPr>
            <a:t>Muerte Natural</a:t>
          </a:r>
          <a:endParaRPr lang="es-CO" sz="2800" b="1" dirty="0">
            <a:latin typeface="Arial" panose="020B0604020202020204" pitchFamily="34" charset="0"/>
            <a:cs typeface="Arial" panose="020B0604020202020204" pitchFamily="34" charset="0"/>
          </a:endParaRPr>
        </a:p>
      </dgm:t>
    </dgm:pt>
    <dgm:pt modelId="{4860A21B-9AB9-4CF6-BDF0-4774906221AD}" type="parTrans" cxnId="{499237C5-D3F5-47FC-A928-D3E0E313354E}">
      <dgm:prSet/>
      <dgm:spPr/>
      <dgm:t>
        <a:bodyPr/>
        <a:lstStyle/>
        <a:p>
          <a:endParaRPr lang="es-CO"/>
        </a:p>
      </dgm:t>
    </dgm:pt>
    <dgm:pt modelId="{17AEEA92-5BED-4233-B8D8-B334AFD78490}" type="sibTrans" cxnId="{499237C5-D3F5-47FC-A928-D3E0E313354E}">
      <dgm:prSet/>
      <dgm:spPr/>
      <dgm:t>
        <a:bodyPr/>
        <a:lstStyle/>
        <a:p>
          <a:endParaRPr lang="es-CO"/>
        </a:p>
      </dgm:t>
    </dgm:pt>
    <dgm:pt modelId="{E6111E5E-C518-4456-8052-59B1A2D2C159}">
      <dgm:prSet phldrT="[Texto]"/>
      <dgm:spPr/>
      <dgm:t>
        <a:bodyPr/>
        <a:lstStyle/>
        <a:p>
          <a:r>
            <a:rPr lang="es-ES" dirty="0">
              <a:latin typeface="Arial" panose="020B0604020202020204" pitchFamily="34" charset="0"/>
              <a:cs typeface="Arial" panose="020B0604020202020204" pitchFamily="34" charset="0"/>
            </a:rPr>
            <a:t>Estados morbosos que produjeron la muerte, sin presentar causa externa.</a:t>
          </a:r>
          <a:endParaRPr lang="es-CO" dirty="0">
            <a:latin typeface="Arial" panose="020B0604020202020204" pitchFamily="34" charset="0"/>
            <a:cs typeface="Arial" panose="020B0604020202020204" pitchFamily="34" charset="0"/>
          </a:endParaRPr>
        </a:p>
      </dgm:t>
    </dgm:pt>
    <dgm:pt modelId="{E78A030B-D200-4AEC-B8CE-0CC31A6EAA26}" type="parTrans" cxnId="{16A90387-E733-439A-A5E0-3D0E4690B9CE}">
      <dgm:prSet/>
      <dgm:spPr/>
      <dgm:t>
        <a:bodyPr/>
        <a:lstStyle/>
        <a:p>
          <a:endParaRPr lang="es-CO"/>
        </a:p>
      </dgm:t>
    </dgm:pt>
    <dgm:pt modelId="{9C83B89D-A80E-44C4-AFD9-5258CB9311C2}" type="sibTrans" cxnId="{16A90387-E733-439A-A5E0-3D0E4690B9CE}">
      <dgm:prSet/>
      <dgm:spPr/>
      <dgm:t>
        <a:bodyPr/>
        <a:lstStyle/>
        <a:p>
          <a:endParaRPr lang="es-CO"/>
        </a:p>
      </dgm:t>
    </dgm:pt>
    <dgm:pt modelId="{768B7EB7-C5CA-4144-9264-034BBF66EDDA}">
      <dgm:prSet phldrT="[Texto]" phldr="0" custT="1"/>
      <dgm:spPr/>
      <dgm: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ea typeface="+mn-ea"/>
              <a:cs typeface="Arial" panose="020B0604020202020204" pitchFamily="34" charset="0"/>
            </a:rPr>
            <a:t>Muerte Externa</a:t>
          </a:r>
          <a:endParaRPr lang="es-CO" sz="2800" b="1" kern="1200" dirty="0">
            <a:latin typeface="Arial" panose="020B0604020202020204" pitchFamily="34" charset="0"/>
            <a:ea typeface="+mn-ea"/>
            <a:cs typeface="Arial" panose="020B0604020202020204" pitchFamily="34" charset="0"/>
          </a:endParaRPr>
        </a:p>
      </dgm:t>
    </dgm:pt>
    <dgm:pt modelId="{AF21AF5C-C2BC-4B8A-B5F3-A3C5C8143243}" type="parTrans" cxnId="{51A4DDFD-D4A0-4854-ACA5-8875FE03C93C}">
      <dgm:prSet/>
      <dgm:spPr/>
      <dgm:t>
        <a:bodyPr/>
        <a:lstStyle/>
        <a:p>
          <a:endParaRPr lang="es-CO"/>
        </a:p>
      </dgm:t>
    </dgm:pt>
    <dgm:pt modelId="{78D0AB4B-230C-4622-B050-A9358B0BC406}" type="sibTrans" cxnId="{51A4DDFD-D4A0-4854-ACA5-8875FE03C93C}">
      <dgm:prSet/>
      <dgm:spPr/>
      <dgm:t>
        <a:bodyPr/>
        <a:lstStyle/>
        <a:p>
          <a:endParaRPr lang="es-CO"/>
        </a:p>
      </dgm:t>
    </dgm:pt>
    <dgm:pt modelId="{A71846B9-42E4-4675-91BA-7C7F94CF6E4D}">
      <dgm:prSet phldrT="[Texto]"/>
      <dgm:spPr/>
      <dgm:t>
        <a:bodyPr/>
        <a:lstStyle/>
        <a:p>
          <a:pPr algn="just"/>
          <a:r>
            <a:rPr lang="es-ES" dirty="0">
              <a:latin typeface="Arial" panose="020B0604020202020204" pitchFamily="34" charset="0"/>
              <a:cs typeface="Arial" panose="020B0604020202020204" pitchFamily="34" charset="0"/>
            </a:rPr>
            <a:t>Todas aquellas defunciones por traumatismos o cualquier otra consecuencia de causa externa, en las que la probable manera de muerte se trata de una agresión u homicidio, una lesión autoinfligida, un accidente de tránsito u otro tipo de accidente, estas muertes requieren de necropsia médico-legal.</a:t>
          </a:r>
          <a:endParaRPr lang="es-CO" dirty="0">
            <a:latin typeface="Arial" panose="020B0604020202020204" pitchFamily="34" charset="0"/>
            <a:cs typeface="Arial" panose="020B0604020202020204" pitchFamily="34" charset="0"/>
          </a:endParaRPr>
        </a:p>
      </dgm:t>
    </dgm:pt>
    <dgm:pt modelId="{EF9C8F46-8165-432D-96DB-88D6A323E647}" type="parTrans" cxnId="{F1B782DE-B781-438A-909A-281F5CE2B3A5}">
      <dgm:prSet/>
      <dgm:spPr/>
      <dgm:t>
        <a:bodyPr/>
        <a:lstStyle/>
        <a:p>
          <a:endParaRPr lang="es-CO"/>
        </a:p>
      </dgm:t>
    </dgm:pt>
    <dgm:pt modelId="{E46B9AB0-00A7-4512-A110-3967D6266CD7}" type="sibTrans" cxnId="{F1B782DE-B781-438A-909A-281F5CE2B3A5}">
      <dgm:prSet/>
      <dgm:spPr/>
      <dgm:t>
        <a:bodyPr/>
        <a:lstStyle/>
        <a:p>
          <a:endParaRPr lang="es-CO"/>
        </a:p>
      </dgm:t>
    </dgm:pt>
    <dgm:pt modelId="{B425A641-1E24-4E7B-B92C-2DCED88B1575}">
      <dgm:prSet phldrT="[Texto]" phldr="0" custT="1"/>
      <dgm:spPr/>
      <dgm:t>
        <a:bodyPr/>
        <a:lstStyle/>
        <a:p>
          <a:r>
            <a:rPr lang="es-ES" sz="2800" b="1" kern="1200" dirty="0">
              <a:latin typeface="Arial" panose="020B0604020202020204" pitchFamily="34" charset="0"/>
              <a:ea typeface="+mn-ea"/>
              <a:cs typeface="Arial" panose="020B0604020202020204" pitchFamily="34" charset="0"/>
            </a:rPr>
            <a:t>En Estudio</a:t>
          </a:r>
          <a:endParaRPr lang="es-CO" sz="2800" b="1" kern="1200" dirty="0">
            <a:latin typeface="Arial" panose="020B0604020202020204" pitchFamily="34" charset="0"/>
            <a:ea typeface="+mn-ea"/>
            <a:cs typeface="Arial" panose="020B0604020202020204" pitchFamily="34" charset="0"/>
          </a:endParaRPr>
        </a:p>
      </dgm:t>
    </dgm:pt>
    <dgm:pt modelId="{2C9A7759-84CC-40EB-941A-F52556FEE6AE}" type="parTrans" cxnId="{B6AD97A2-0572-47FF-9AEF-A192ED3746B1}">
      <dgm:prSet/>
      <dgm:spPr/>
      <dgm:t>
        <a:bodyPr/>
        <a:lstStyle/>
        <a:p>
          <a:endParaRPr lang="es-CO"/>
        </a:p>
      </dgm:t>
    </dgm:pt>
    <dgm:pt modelId="{EA530DBA-F5EE-4EEE-85C8-62F4392DA823}" type="sibTrans" cxnId="{B6AD97A2-0572-47FF-9AEF-A192ED3746B1}">
      <dgm:prSet/>
      <dgm:spPr/>
      <dgm:t>
        <a:bodyPr/>
        <a:lstStyle/>
        <a:p>
          <a:endParaRPr lang="es-CO"/>
        </a:p>
      </dgm:t>
    </dgm:pt>
    <dgm:pt modelId="{10B07289-609C-4C66-9A0F-77169140069C}">
      <dgm:prSet phldrT="[Texto]" custT="1"/>
      <dgm:spPr/>
      <dgm:t>
        <a:bodyPr/>
        <a:lstStyle/>
        <a:p>
          <a:pPr algn="just"/>
          <a:r>
            <a:rPr lang="es-ES" sz="2000" dirty="0">
              <a:latin typeface="Arial" panose="020B0604020202020204" pitchFamily="34" charset="0"/>
              <a:cs typeface="Arial" panose="020B0604020202020204" pitchFamily="34" charset="0"/>
            </a:rPr>
            <a:t>Es usada por Medicina Legal o por los Médicos Rurales u oficiales, que cumplan funciones de este tipo, y al certificar una muerte, no se pudo establecer en ese instante la manera de la muerte.</a:t>
          </a:r>
          <a:endParaRPr lang="es-CO" sz="2000" dirty="0">
            <a:latin typeface="Arial" panose="020B0604020202020204" pitchFamily="34" charset="0"/>
            <a:cs typeface="Arial" panose="020B0604020202020204" pitchFamily="34" charset="0"/>
          </a:endParaRPr>
        </a:p>
      </dgm:t>
    </dgm:pt>
    <dgm:pt modelId="{828D03B6-B160-4E71-BFC0-FCA0D6A920ED}" type="parTrans" cxnId="{B35B48BD-1FF7-43DE-A64A-851364F01A42}">
      <dgm:prSet/>
      <dgm:spPr/>
      <dgm:t>
        <a:bodyPr/>
        <a:lstStyle/>
        <a:p>
          <a:endParaRPr lang="es-CO"/>
        </a:p>
      </dgm:t>
    </dgm:pt>
    <dgm:pt modelId="{6789734A-5718-4FD6-8BFB-E20FD3552B87}" type="sibTrans" cxnId="{B35B48BD-1FF7-43DE-A64A-851364F01A42}">
      <dgm:prSet/>
      <dgm:spPr/>
      <dgm:t>
        <a:bodyPr/>
        <a:lstStyle/>
        <a:p>
          <a:endParaRPr lang="es-CO"/>
        </a:p>
      </dgm:t>
    </dgm:pt>
    <dgm:pt modelId="{E49CDC5C-1F94-431C-8566-4E279B63C907}" type="pres">
      <dgm:prSet presAssocID="{4375EE09-17B1-481C-8CA2-CA54BA709C06}" presName="linearFlow" presStyleCnt="0">
        <dgm:presLayoutVars>
          <dgm:dir/>
          <dgm:animLvl val="lvl"/>
          <dgm:resizeHandles val="exact"/>
        </dgm:presLayoutVars>
      </dgm:prSet>
      <dgm:spPr/>
    </dgm:pt>
    <dgm:pt modelId="{DF97DCEB-2308-403B-99DE-57BA316064EE}" type="pres">
      <dgm:prSet presAssocID="{F796D027-2834-415C-BE05-F321A6E744F5}" presName="composite" presStyleCnt="0"/>
      <dgm:spPr/>
    </dgm:pt>
    <dgm:pt modelId="{7563AF67-4DB8-4DAE-A6FF-B0C85FB26E25}" type="pres">
      <dgm:prSet presAssocID="{F796D027-2834-415C-BE05-F321A6E744F5}" presName="parentText" presStyleLbl="alignNode1" presStyleIdx="0" presStyleCnt="3">
        <dgm:presLayoutVars>
          <dgm:chMax val="1"/>
          <dgm:bulletEnabled val="1"/>
        </dgm:presLayoutVars>
      </dgm:prSet>
      <dgm:spPr/>
    </dgm:pt>
    <dgm:pt modelId="{09F7D2CD-B952-43C2-84C7-65A4004855F4}" type="pres">
      <dgm:prSet presAssocID="{F796D027-2834-415C-BE05-F321A6E744F5}" presName="descendantText" presStyleLbl="alignAcc1" presStyleIdx="0" presStyleCnt="3">
        <dgm:presLayoutVars>
          <dgm:bulletEnabled val="1"/>
        </dgm:presLayoutVars>
      </dgm:prSet>
      <dgm:spPr/>
    </dgm:pt>
    <dgm:pt modelId="{A3AD541A-6ECC-4AC1-A678-0EAFA611C439}" type="pres">
      <dgm:prSet presAssocID="{17AEEA92-5BED-4233-B8D8-B334AFD78490}" presName="sp" presStyleCnt="0"/>
      <dgm:spPr/>
    </dgm:pt>
    <dgm:pt modelId="{713171EB-40A6-418A-9529-A1BBE9421401}" type="pres">
      <dgm:prSet presAssocID="{768B7EB7-C5CA-4144-9264-034BBF66EDDA}" presName="composite" presStyleCnt="0"/>
      <dgm:spPr/>
    </dgm:pt>
    <dgm:pt modelId="{BF904653-7464-47E3-8159-D0E614D81EE3}" type="pres">
      <dgm:prSet presAssocID="{768B7EB7-C5CA-4144-9264-034BBF66EDDA}" presName="parentText" presStyleLbl="alignNode1" presStyleIdx="1" presStyleCnt="3">
        <dgm:presLayoutVars>
          <dgm:chMax val="1"/>
          <dgm:bulletEnabled val="1"/>
        </dgm:presLayoutVars>
      </dgm:prSet>
      <dgm:spPr/>
    </dgm:pt>
    <dgm:pt modelId="{2778663A-47D0-49FF-8E7E-495478DFD037}" type="pres">
      <dgm:prSet presAssocID="{768B7EB7-C5CA-4144-9264-034BBF66EDDA}" presName="descendantText" presStyleLbl="alignAcc1" presStyleIdx="1" presStyleCnt="3">
        <dgm:presLayoutVars>
          <dgm:bulletEnabled val="1"/>
        </dgm:presLayoutVars>
      </dgm:prSet>
      <dgm:spPr/>
    </dgm:pt>
    <dgm:pt modelId="{80DE3FD6-07B1-4D14-99AC-C4F0A4C88F32}" type="pres">
      <dgm:prSet presAssocID="{78D0AB4B-230C-4622-B050-A9358B0BC406}" presName="sp" presStyleCnt="0"/>
      <dgm:spPr/>
    </dgm:pt>
    <dgm:pt modelId="{95474830-5CF8-4092-B4BC-B7CE462C9E5D}" type="pres">
      <dgm:prSet presAssocID="{B425A641-1E24-4E7B-B92C-2DCED88B1575}" presName="composite" presStyleCnt="0"/>
      <dgm:spPr/>
    </dgm:pt>
    <dgm:pt modelId="{700E431F-A6AA-4ACD-8298-6BAD8C7BD5F6}" type="pres">
      <dgm:prSet presAssocID="{B425A641-1E24-4E7B-B92C-2DCED88B1575}" presName="parentText" presStyleLbl="alignNode1" presStyleIdx="2" presStyleCnt="3">
        <dgm:presLayoutVars>
          <dgm:chMax val="1"/>
          <dgm:bulletEnabled val="1"/>
        </dgm:presLayoutVars>
      </dgm:prSet>
      <dgm:spPr/>
    </dgm:pt>
    <dgm:pt modelId="{418572AF-4134-4AE5-9D60-81221B0A2864}" type="pres">
      <dgm:prSet presAssocID="{B425A641-1E24-4E7B-B92C-2DCED88B1575}" presName="descendantText" presStyleLbl="alignAcc1" presStyleIdx="2" presStyleCnt="3">
        <dgm:presLayoutVars>
          <dgm:bulletEnabled val="1"/>
        </dgm:presLayoutVars>
      </dgm:prSet>
      <dgm:spPr/>
    </dgm:pt>
  </dgm:ptLst>
  <dgm:cxnLst>
    <dgm:cxn modelId="{201B6A07-A734-452A-BAB5-031ECBD387F0}" type="presOf" srcId="{768B7EB7-C5CA-4144-9264-034BBF66EDDA}" destId="{BF904653-7464-47E3-8159-D0E614D81EE3}" srcOrd="0" destOrd="0" presId="urn:microsoft.com/office/officeart/2005/8/layout/chevron2"/>
    <dgm:cxn modelId="{E813050B-AC7B-4DD0-8042-5C1F9FE178FB}" type="presOf" srcId="{A71846B9-42E4-4675-91BA-7C7F94CF6E4D}" destId="{2778663A-47D0-49FF-8E7E-495478DFD037}" srcOrd="0" destOrd="0" presId="urn:microsoft.com/office/officeart/2005/8/layout/chevron2"/>
    <dgm:cxn modelId="{46DBE82A-B61C-4B77-BAA3-6C7F26831765}" type="presOf" srcId="{4375EE09-17B1-481C-8CA2-CA54BA709C06}" destId="{E49CDC5C-1F94-431C-8566-4E279B63C907}" srcOrd="0" destOrd="0" presId="urn:microsoft.com/office/officeart/2005/8/layout/chevron2"/>
    <dgm:cxn modelId="{2CF9B54E-71FE-46B7-B8E6-30CDBA62143E}" type="presOf" srcId="{B425A641-1E24-4E7B-B92C-2DCED88B1575}" destId="{700E431F-A6AA-4ACD-8298-6BAD8C7BD5F6}" srcOrd="0" destOrd="0" presId="urn:microsoft.com/office/officeart/2005/8/layout/chevron2"/>
    <dgm:cxn modelId="{16A90387-E733-439A-A5E0-3D0E4690B9CE}" srcId="{F796D027-2834-415C-BE05-F321A6E744F5}" destId="{E6111E5E-C518-4456-8052-59B1A2D2C159}" srcOrd="0" destOrd="0" parTransId="{E78A030B-D200-4AEC-B8CE-0CC31A6EAA26}" sibTransId="{9C83B89D-A80E-44C4-AFD9-5258CB9311C2}"/>
    <dgm:cxn modelId="{701D8096-CE96-4B7A-9734-A5283EC5D18E}" type="presOf" srcId="{E6111E5E-C518-4456-8052-59B1A2D2C159}" destId="{09F7D2CD-B952-43C2-84C7-65A4004855F4}" srcOrd="0" destOrd="0" presId="urn:microsoft.com/office/officeart/2005/8/layout/chevron2"/>
    <dgm:cxn modelId="{B6AD97A2-0572-47FF-9AEF-A192ED3746B1}" srcId="{4375EE09-17B1-481C-8CA2-CA54BA709C06}" destId="{B425A641-1E24-4E7B-B92C-2DCED88B1575}" srcOrd="2" destOrd="0" parTransId="{2C9A7759-84CC-40EB-941A-F52556FEE6AE}" sibTransId="{EA530DBA-F5EE-4EEE-85C8-62F4392DA823}"/>
    <dgm:cxn modelId="{B35B48BD-1FF7-43DE-A64A-851364F01A42}" srcId="{B425A641-1E24-4E7B-B92C-2DCED88B1575}" destId="{10B07289-609C-4C66-9A0F-77169140069C}" srcOrd="0" destOrd="0" parTransId="{828D03B6-B160-4E71-BFC0-FCA0D6A920ED}" sibTransId="{6789734A-5718-4FD6-8BFB-E20FD3552B87}"/>
    <dgm:cxn modelId="{499237C5-D3F5-47FC-A928-D3E0E313354E}" srcId="{4375EE09-17B1-481C-8CA2-CA54BA709C06}" destId="{F796D027-2834-415C-BE05-F321A6E744F5}" srcOrd="0" destOrd="0" parTransId="{4860A21B-9AB9-4CF6-BDF0-4774906221AD}" sibTransId="{17AEEA92-5BED-4233-B8D8-B334AFD78490}"/>
    <dgm:cxn modelId="{C7CB63D2-148D-4A96-8E37-2BCB5494FBF3}" type="presOf" srcId="{10B07289-609C-4C66-9A0F-77169140069C}" destId="{418572AF-4134-4AE5-9D60-81221B0A2864}" srcOrd="0" destOrd="0" presId="urn:microsoft.com/office/officeart/2005/8/layout/chevron2"/>
    <dgm:cxn modelId="{F1B782DE-B781-438A-909A-281F5CE2B3A5}" srcId="{768B7EB7-C5CA-4144-9264-034BBF66EDDA}" destId="{A71846B9-42E4-4675-91BA-7C7F94CF6E4D}" srcOrd="0" destOrd="0" parTransId="{EF9C8F46-8165-432D-96DB-88D6A323E647}" sibTransId="{E46B9AB0-00A7-4512-A110-3967D6266CD7}"/>
    <dgm:cxn modelId="{D376F4FC-ACA1-4FB3-8917-F2B77F337C3D}" type="presOf" srcId="{F796D027-2834-415C-BE05-F321A6E744F5}" destId="{7563AF67-4DB8-4DAE-A6FF-B0C85FB26E25}" srcOrd="0" destOrd="0" presId="urn:microsoft.com/office/officeart/2005/8/layout/chevron2"/>
    <dgm:cxn modelId="{51A4DDFD-D4A0-4854-ACA5-8875FE03C93C}" srcId="{4375EE09-17B1-481C-8CA2-CA54BA709C06}" destId="{768B7EB7-C5CA-4144-9264-034BBF66EDDA}" srcOrd="1" destOrd="0" parTransId="{AF21AF5C-C2BC-4B8A-B5F3-A3C5C8143243}" sibTransId="{78D0AB4B-230C-4622-B050-A9358B0BC406}"/>
    <dgm:cxn modelId="{78F134ED-1651-431A-AAC7-7398F0DC60E3}" type="presParOf" srcId="{E49CDC5C-1F94-431C-8566-4E279B63C907}" destId="{DF97DCEB-2308-403B-99DE-57BA316064EE}" srcOrd="0" destOrd="0" presId="urn:microsoft.com/office/officeart/2005/8/layout/chevron2"/>
    <dgm:cxn modelId="{08F4BA13-857B-4040-8FF5-0BA290F91374}" type="presParOf" srcId="{DF97DCEB-2308-403B-99DE-57BA316064EE}" destId="{7563AF67-4DB8-4DAE-A6FF-B0C85FB26E25}" srcOrd="0" destOrd="0" presId="urn:microsoft.com/office/officeart/2005/8/layout/chevron2"/>
    <dgm:cxn modelId="{01D201AC-DBD8-40EA-B97D-21C4AA0D3603}" type="presParOf" srcId="{DF97DCEB-2308-403B-99DE-57BA316064EE}" destId="{09F7D2CD-B952-43C2-84C7-65A4004855F4}" srcOrd="1" destOrd="0" presId="urn:microsoft.com/office/officeart/2005/8/layout/chevron2"/>
    <dgm:cxn modelId="{87024532-16CB-40E4-9A33-5DE50A6791ED}" type="presParOf" srcId="{E49CDC5C-1F94-431C-8566-4E279B63C907}" destId="{A3AD541A-6ECC-4AC1-A678-0EAFA611C439}" srcOrd="1" destOrd="0" presId="urn:microsoft.com/office/officeart/2005/8/layout/chevron2"/>
    <dgm:cxn modelId="{56DD60CB-EB08-45D6-8138-B8541018007D}" type="presParOf" srcId="{E49CDC5C-1F94-431C-8566-4E279B63C907}" destId="{713171EB-40A6-418A-9529-A1BBE9421401}" srcOrd="2" destOrd="0" presId="urn:microsoft.com/office/officeart/2005/8/layout/chevron2"/>
    <dgm:cxn modelId="{93EC4936-A1E2-4AA7-ADBD-7F2A7CCF6399}" type="presParOf" srcId="{713171EB-40A6-418A-9529-A1BBE9421401}" destId="{BF904653-7464-47E3-8159-D0E614D81EE3}" srcOrd="0" destOrd="0" presId="urn:microsoft.com/office/officeart/2005/8/layout/chevron2"/>
    <dgm:cxn modelId="{71319CD3-8436-431C-8F44-FA154B95938A}" type="presParOf" srcId="{713171EB-40A6-418A-9529-A1BBE9421401}" destId="{2778663A-47D0-49FF-8E7E-495478DFD037}" srcOrd="1" destOrd="0" presId="urn:microsoft.com/office/officeart/2005/8/layout/chevron2"/>
    <dgm:cxn modelId="{96BA0B4C-A571-4276-BCF5-D49158851D2C}" type="presParOf" srcId="{E49CDC5C-1F94-431C-8566-4E279B63C907}" destId="{80DE3FD6-07B1-4D14-99AC-C4F0A4C88F32}" srcOrd="3" destOrd="0" presId="urn:microsoft.com/office/officeart/2005/8/layout/chevron2"/>
    <dgm:cxn modelId="{A3635CFF-8163-4922-86C9-3E89DDFE63C2}" type="presParOf" srcId="{E49CDC5C-1F94-431C-8566-4E279B63C907}" destId="{95474830-5CF8-4092-B4BC-B7CE462C9E5D}" srcOrd="4" destOrd="0" presId="urn:microsoft.com/office/officeart/2005/8/layout/chevron2"/>
    <dgm:cxn modelId="{EF8AFD74-CDDA-4FEF-87C5-AB542A290302}" type="presParOf" srcId="{95474830-5CF8-4092-B4BC-B7CE462C9E5D}" destId="{700E431F-A6AA-4ACD-8298-6BAD8C7BD5F6}" srcOrd="0" destOrd="0" presId="urn:microsoft.com/office/officeart/2005/8/layout/chevron2"/>
    <dgm:cxn modelId="{60EB4EE4-000C-4B66-A36F-D4A0DA359A15}" type="presParOf" srcId="{95474830-5CF8-4092-B4BC-B7CE462C9E5D}" destId="{418572AF-4134-4AE5-9D60-81221B0A28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11430-7358-4672-AE8E-9CDE22C6BB73}">
      <dsp:nvSpPr>
        <dsp:cNvPr id="0" name=""/>
        <dsp:cNvSpPr/>
      </dsp:nvSpPr>
      <dsp:spPr>
        <a:xfrm rot="10800000">
          <a:off x="1954871" y="285"/>
          <a:ext cx="6302457" cy="1469641"/>
        </a:xfrm>
        <a:prstGeom prst="homePlat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71"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INFORMACION GENERAL DE LAS ESTADISTICA VITALES</a:t>
          </a:r>
          <a:endParaRPr lang="es-CO" sz="2800" b="1" kern="1200" dirty="0">
            <a:latin typeface="Arial" panose="020B0604020202020204" pitchFamily="34" charset="0"/>
            <a:cs typeface="Arial" panose="020B0604020202020204" pitchFamily="34" charset="0"/>
          </a:endParaRPr>
        </a:p>
      </dsp:txBody>
      <dsp:txXfrm rot="10800000">
        <a:off x="2322281" y="285"/>
        <a:ext cx="5935047" cy="1469641"/>
      </dsp:txXfrm>
    </dsp:sp>
    <dsp:sp modelId="{DACE1AD3-C4EC-467D-A45A-D8ADE15421D9}">
      <dsp:nvSpPr>
        <dsp:cNvPr id="0" name=""/>
        <dsp:cNvSpPr/>
      </dsp:nvSpPr>
      <dsp:spPr>
        <a:xfrm>
          <a:off x="1220050" y="285"/>
          <a:ext cx="1469641" cy="1469641"/>
        </a:xfrm>
        <a:prstGeom prst="ellipse">
          <a:avLst/>
        </a:prstGeom>
        <a:blipFill rotWithShape="1">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A7F24-BE83-4BAA-BFD9-EC00B0A3A346}">
      <dsp:nvSpPr>
        <dsp:cNvPr id="0" name=""/>
        <dsp:cNvSpPr/>
      </dsp:nvSpPr>
      <dsp:spPr>
        <a:xfrm rot="10800000">
          <a:off x="1954871" y="1908626"/>
          <a:ext cx="6302457" cy="1469641"/>
        </a:xfrm>
        <a:prstGeom prst="homePlat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71"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ENFASIS EN CERTIFICACIONES DE DEFUNCION.</a:t>
          </a:r>
          <a:endParaRPr lang="es-CO" sz="2800" b="1" kern="1200" dirty="0">
            <a:latin typeface="Arial" panose="020B0604020202020204" pitchFamily="34" charset="0"/>
            <a:cs typeface="Arial" panose="020B0604020202020204" pitchFamily="34" charset="0"/>
          </a:endParaRPr>
        </a:p>
      </dsp:txBody>
      <dsp:txXfrm rot="10800000">
        <a:off x="2322281" y="1908626"/>
        <a:ext cx="5935047" cy="1469641"/>
      </dsp:txXfrm>
    </dsp:sp>
    <dsp:sp modelId="{163313DD-D28B-4F3B-8392-B876A879A657}">
      <dsp:nvSpPr>
        <dsp:cNvPr id="0" name=""/>
        <dsp:cNvSpPr/>
      </dsp:nvSpPr>
      <dsp:spPr>
        <a:xfrm>
          <a:off x="1220050" y="1908626"/>
          <a:ext cx="1469641" cy="1469641"/>
        </a:xfrm>
        <a:prstGeom prst="ellipse">
          <a:avLst/>
        </a:prstGeom>
        <a:blipFill rotWithShape="1">
          <a:blip xmlns:r="http://schemas.openxmlformats.org/officeDocument/2006/relationships" r:embed="rId2"/>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E3685-9545-4410-92D8-22ABA0291B46}">
      <dsp:nvSpPr>
        <dsp:cNvPr id="0" name=""/>
        <dsp:cNvSpPr/>
      </dsp:nvSpPr>
      <dsp:spPr>
        <a:xfrm rot="10800000">
          <a:off x="1954871" y="3816967"/>
          <a:ext cx="6302457" cy="1469641"/>
        </a:xfrm>
        <a:prstGeom prst="homePlat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71"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TALLER Y RESOLUCION DUDAS E INQUIETUDES.</a:t>
          </a:r>
          <a:endParaRPr lang="es-CO" sz="2800" b="1" kern="1200" dirty="0">
            <a:latin typeface="Arial" panose="020B0604020202020204" pitchFamily="34" charset="0"/>
            <a:cs typeface="Arial" panose="020B0604020202020204" pitchFamily="34" charset="0"/>
          </a:endParaRPr>
        </a:p>
      </dsp:txBody>
      <dsp:txXfrm rot="10800000">
        <a:off x="2322281" y="3816967"/>
        <a:ext cx="5935047" cy="1469641"/>
      </dsp:txXfrm>
    </dsp:sp>
    <dsp:sp modelId="{E7FB4781-B5CF-4728-A338-6C556F326DCD}">
      <dsp:nvSpPr>
        <dsp:cNvPr id="0" name=""/>
        <dsp:cNvSpPr/>
      </dsp:nvSpPr>
      <dsp:spPr>
        <a:xfrm>
          <a:off x="1220050" y="3816967"/>
          <a:ext cx="1469641" cy="1469641"/>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59B9E-DB74-4441-9C23-2DB717ED8F77}">
      <dsp:nvSpPr>
        <dsp:cNvPr id="0" name=""/>
        <dsp:cNvSpPr/>
      </dsp:nvSpPr>
      <dsp:spPr>
        <a:xfrm>
          <a:off x="57793" y="45048"/>
          <a:ext cx="2372132" cy="1593075"/>
        </a:xfrm>
        <a:prstGeom prst="roundRect">
          <a:avLst/>
        </a:prstGeom>
        <a:blipFill rotWithShape="1">
          <a:blip xmlns:r="http://schemas.openxmlformats.org/officeDocument/2006/relationships" r:embed="rId1"/>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999C1-8D1F-4656-9C06-155ECC19B7CE}">
      <dsp:nvSpPr>
        <dsp:cNvPr id="0" name=""/>
        <dsp:cNvSpPr/>
      </dsp:nvSpPr>
      <dsp:spPr>
        <a:xfrm>
          <a:off x="0" y="2087569"/>
          <a:ext cx="3649851" cy="247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b="1" kern="1200" dirty="0">
              <a:latin typeface="Arial" panose="020B0604020202020204" pitchFamily="34" charset="0"/>
              <a:cs typeface="Arial" panose="020B0604020202020204" pitchFamily="34" charset="0"/>
            </a:rPr>
            <a:t>ROL ADMINISTRATIVO</a:t>
          </a:r>
          <a:endParaRPr lang="es-CO" sz="1900" b="1" kern="1200" dirty="0">
            <a:latin typeface="Arial" panose="020B0604020202020204" pitchFamily="34" charset="0"/>
            <a:cs typeface="Arial" panose="020B0604020202020204" pitchFamily="34" charset="0"/>
          </a:endParaRPr>
        </a:p>
      </dsp:txBody>
      <dsp:txXfrm>
        <a:off x="0" y="2087569"/>
        <a:ext cx="3649851" cy="247371"/>
      </dsp:txXfrm>
    </dsp:sp>
    <dsp:sp modelId="{242CEEE3-41ED-4CCC-BC57-633A9C50FF44}">
      <dsp:nvSpPr>
        <dsp:cNvPr id="0" name=""/>
        <dsp:cNvSpPr/>
      </dsp:nvSpPr>
      <dsp:spPr>
        <a:xfrm>
          <a:off x="5022344" y="1885"/>
          <a:ext cx="2491750" cy="1599898"/>
        </a:xfrm>
        <a:prstGeom prst="roundRect">
          <a:avLst/>
        </a:prstGeom>
        <a:blipFill rotWithShape="1">
          <a:blip xmlns:r="http://schemas.openxmlformats.org/officeDocument/2006/relationships" r:embed="rId2"/>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E2DD6-3BE4-48FB-945B-E634D77A016B}">
      <dsp:nvSpPr>
        <dsp:cNvPr id="0" name=""/>
        <dsp:cNvSpPr/>
      </dsp:nvSpPr>
      <dsp:spPr>
        <a:xfrm>
          <a:off x="4514833" y="1762850"/>
          <a:ext cx="3506772" cy="103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b="1" kern="1200" dirty="0">
              <a:latin typeface="Arial" panose="020B0604020202020204" pitchFamily="34" charset="0"/>
              <a:cs typeface="Arial" panose="020B0604020202020204" pitchFamily="34" charset="0"/>
            </a:rPr>
            <a:t>ROL ESTADISTICAS VITALES</a:t>
          </a:r>
          <a:endParaRPr lang="es-CO" sz="1900" b="1" kern="1200" dirty="0">
            <a:latin typeface="Arial" panose="020B0604020202020204" pitchFamily="34" charset="0"/>
            <a:cs typeface="Arial" panose="020B0604020202020204" pitchFamily="34" charset="0"/>
          </a:endParaRPr>
        </a:p>
      </dsp:txBody>
      <dsp:txXfrm>
        <a:off x="4514833" y="1762850"/>
        <a:ext cx="3506772" cy="1034940"/>
      </dsp:txXfrm>
    </dsp:sp>
    <dsp:sp modelId="{5D7639DF-CEC8-4C2E-A4DF-77A46C05FDF0}">
      <dsp:nvSpPr>
        <dsp:cNvPr id="0" name=""/>
        <dsp:cNvSpPr/>
      </dsp:nvSpPr>
      <dsp:spPr>
        <a:xfrm>
          <a:off x="8430720" y="250331"/>
          <a:ext cx="2678262" cy="1557979"/>
        </a:xfrm>
        <a:prstGeom prst="roundRect">
          <a:avLst/>
        </a:prstGeom>
        <a:blipFill rotWithShape="1">
          <a:blip xmlns:r="http://schemas.openxmlformats.org/officeDocument/2006/relationships" r:embed="rId3"/>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68B25-73F2-4468-A987-48D2DC8A49CC}">
      <dsp:nvSpPr>
        <dsp:cNvPr id="0" name=""/>
        <dsp:cNvSpPr/>
      </dsp:nvSpPr>
      <dsp:spPr>
        <a:xfrm>
          <a:off x="8420440" y="2077424"/>
          <a:ext cx="2789595" cy="103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b="1" kern="1200" dirty="0">
              <a:latin typeface="Arial" panose="020B0604020202020204" pitchFamily="34" charset="0"/>
              <a:cs typeface="Arial" panose="020B0604020202020204" pitchFamily="34" charset="0"/>
            </a:rPr>
            <a:t>ROL MEDICO</a:t>
          </a:r>
          <a:endParaRPr lang="es-CO" sz="1900" b="1" kern="1200" dirty="0">
            <a:latin typeface="Arial" panose="020B0604020202020204" pitchFamily="34" charset="0"/>
            <a:cs typeface="Arial" panose="020B0604020202020204" pitchFamily="34" charset="0"/>
          </a:endParaRPr>
        </a:p>
      </dsp:txBody>
      <dsp:txXfrm>
        <a:off x="8420440" y="2077424"/>
        <a:ext cx="2789595" cy="1034940"/>
      </dsp:txXfrm>
    </dsp:sp>
    <dsp:sp modelId="{C1A19707-792A-416D-BD3A-5B4D0EC79D21}">
      <dsp:nvSpPr>
        <dsp:cNvPr id="0" name=""/>
        <dsp:cNvSpPr/>
      </dsp:nvSpPr>
      <dsp:spPr>
        <a:xfrm>
          <a:off x="0" y="3182922"/>
          <a:ext cx="3713481" cy="2183754"/>
        </a:xfrm>
        <a:prstGeom prst="roundRect">
          <a:avLst/>
        </a:prstGeom>
        <a:blipFill rotWithShape="1">
          <a:blip xmlns:r="http://schemas.openxmlformats.org/officeDocument/2006/relationships" r:embed="rId4"/>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4E013-7EFF-4F8D-85C2-C040586F78FE}">
      <dsp:nvSpPr>
        <dsp:cNvPr id="0" name=""/>
        <dsp:cNvSpPr/>
      </dsp:nvSpPr>
      <dsp:spPr>
        <a:xfrm>
          <a:off x="2323129" y="5129642"/>
          <a:ext cx="2789595" cy="103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348488" rIns="348488" bIns="0" numCol="1" spcCol="1270" anchor="t" anchorCtr="0">
          <a:noAutofit/>
        </a:bodyPr>
        <a:lstStyle/>
        <a:p>
          <a:pPr marL="0" lvl="0" indent="0" algn="ctr" defTabSz="2178050">
            <a:lnSpc>
              <a:spcPct val="90000"/>
            </a:lnSpc>
            <a:spcBef>
              <a:spcPct val="0"/>
            </a:spcBef>
            <a:spcAft>
              <a:spcPct val="35000"/>
            </a:spcAft>
            <a:buNone/>
          </a:pPr>
          <a:endParaRPr lang="es-CO" sz="4900" kern="1200"/>
        </a:p>
      </dsp:txBody>
      <dsp:txXfrm>
        <a:off x="2323129" y="5129642"/>
        <a:ext cx="2789595" cy="1034940"/>
      </dsp:txXfrm>
    </dsp:sp>
    <dsp:sp modelId="{650172FA-C81E-4231-A6D1-F0E273EAD291}">
      <dsp:nvSpPr>
        <dsp:cNvPr id="0" name=""/>
        <dsp:cNvSpPr/>
      </dsp:nvSpPr>
      <dsp:spPr>
        <a:xfrm>
          <a:off x="9170546" y="2739519"/>
          <a:ext cx="2417714" cy="1500472"/>
        </a:xfrm>
        <a:prstGeom prst="roundRect">
          <a:avLst/>
        </a:prstGeom>
        <a:blipFill rotWithShape="1">
          <a:blip xmlns:r="http://schemas.openxmlformats.org/officeDocument/2006/relationships" r:embed="rId5"/>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A3809-6EE0-4F92-A179-F172E576F493}">
      <dsp:nvSpPr>
        <dsp:cNvPr id="0" name=""/>
        <dsp:cNvSpPr/>
      </dsp:nvSpPr>
      <dsp:spPr>
        <a:xfrm>
          <a:off x="7714931" y="4376440"/>
          <a:ext cx="3961253" cy="103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b="1" kern="1200" dirty="0">
              <a:latin typeface="Arial" panose="020B0604020202020204" pitchFamily="34" charset="0"/>
              <a:cs typeface="Arial" panose="020B0604020202020204" pitchFamily="34" charset="0"/>
            </a:rPr>
            <a:t>ROL REPRESENTANTE LEGAL</a:t>
          </a:r>
          <a:endParaRPr lang="es-CO" sz="1900" b="1" kern="1200" dirty="0">
            <a:latin typeface="Arial" panose="020B0604020202020204" pitchFamily="34" charset="0"/>
            <a:cs typeface="Arial" panose="020B0604020202020204" pitchFamily="34" charset="0"/>
          </a:endParaRPr>
        </a:p>
      </dsp:txBody>
      <dsp:txXfrm>
        <a:off x="7714931" y="4376440"/>
        <a:ext cx="3961253" cy="1034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CD66-A173-4865-8918-56E73A07277E}">
      <dsp:nvSpPr>
        <dsp:cNvPr id="0" name=""/>
        <dsp:cNvSpPr/>
      </dsp:nvSpPr>
      <dsp:spPr>
        <a:xfrm>
          <a:off x="0" y="0"/>
          <a:ext cx="11277601" cy="13614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kern="1200" dirty="0"/>
            <a:t>.</a:t>
          </a:r>
          <a:endParaRPr lang="es-CO" sz="1600" kern="1200" dirty="0"/>
        </a:p>
      </dsp:txBody>
      <dsp:txXfrm>
        <a:off x="2391660" y="0"/>
        <a:ext cx="8885940" cy="1361402"/>
      </dsp:txXfrm>
    </dsp:sp>
    <dsp:sp modelId="{A73AEA0E-55FD-4CCE-8EBB-42B15845BD31}">
      <dsp:nvSpPr>
        <dsp:cNvPr id="0" name=""/>
        <dsp:cNvSpPr/>
      </dsp:nvSpPr>
      <dsp:spPr>
        <a:xfrm>
          <a:off x="202012" y="197071"/>
          <a:ext cx="2123775" cy="967259"/>
        </a:xfrm>
        <a:prstGeom prst="roundRect">
          <a:avLst>
            <a:gd name="adj" fmla="val 10000"/>
          </a:avLst>
        </a:prstGeom>
        <a:blipFill rotWithShape="1">
          <a:blip xmlns:r="http://schemas.openxmlformats.org/officeDocument/2006/relationships" r:embed="rId1"/>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5D00A-BF15-46C6-842C-E387AEDDC1F9}">
      <dsp:nvSpPr>
        <dsp:cNvPr id="0" name=""/>
        <dsp:cNvSpPr/>
      </dsp:nvSpPr>
      <dsp:spPr>
        <a:xfrm>
          <a:off x="0" y="1497542"/>
          <a:ext cx="11277601" cy="1361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a:t>
          </a:r>
          <a:r>
            <a:rPr lang="es-ES" sz="1600" b="1" kern="1200" dirty="0">
              <a:solidFill>
                <a:schemeClr val="bg2">
                  <a:lumMod val="25000"/>
                </a:schemeClr>
              </a:solidFill>
              <a:latin typeface="Arial" panose="020B0604020202020204" pitchFamily="34" charset="0"/>
              <a:ea typeface="+mn-ea"/>
              <a:cs typeface="Arial" panose="020B0604020202020204" pitchFamily="34" charset="0"/>
            </a:rPr>
            <a:t>no existe normativa ni directriz alguna que establezca restricciones de tiempo o periodos límites </a:t>
          </a:r>
          <a:r>
            <a:rPr lang="es-ES" sz="1600" kern="1200" dirty="0">
              <a:latin typeface="Arial" panose="020B0604020202020204" pitchFamily="34" charset="0"/>
              <a:ea typeface="+mn-ea"/>
              <a:cs typeface="Arial" panose="020B0604020202020204" pitchFamily="34" charset="0"/>
            </a:rPr>
            <a:t>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sp:txBody>
      <dsp:txXfrm>
        <a:off x="2391660" y="1497542"/>
        <a:ext cx="8885940" cy="1361402"/>
      </dsp:txXfrm>
    </dsp:sp>
    <dsp:sp modelId="{C740C96C-B86F-496E-937E-81B6EBEFF260}">
      <dsp:nvSpPr>
        <dsp:cNvPr id="0" name=""/>
        <dsp:cNvSpPr/>
      </dsp:nvSpPr>
      <dsp:spPr>
        <a:xfrm>
          <a:off x="136140" y="1633682"/>
          <a:ext cx="2255520" cy="1089121"/>
        </a:xfrm>
        <a:prstGeom prst="roundRect">
          <a:avLst>
            <a:gd name="adj" fmla="val 10000"/>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D087-8D2A-42E2-B9F6-C3EA09581616}">
      <dsp:nvSpPr>
        <dsp:cNvPr id="0" name=""/>
        <dsp:cNvSpPr/>
      </dsp:nvSpPr>
      <dsp:spPr>
        <a:xfrm>
          <a:off x="0" y="2995084"/>
          <a:ext cx="11277601" cy="13614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kern="1200" dirty="0">
              <a:latin typeface="Arial" panose="020B0604020202020204" pitchFamily="34" charset="0"/>
              <a:cs typeface="Arial" panose="020B0604020202020204" pitchFamily="34" charset="0"/>
              <a:hlinkClick xmlns:r="http://schemas.openxmlformats.org/officeDocument/2006/relationships" r:id="rId3" action="ppaction://hlinkfile"/>
            </a:rPr>
            <a:t>autopsia verbal</a:t>
          </a:r>
          <a:r>
            <a:rPr lang="es-ES" sz="1600" kern="1200" dirty="0">
              <a:latin typeface="Arial" panose="020B0604020202020204" pitchFamily="34" charset="0"/>
              <a:cs typeface="Arial" panose="020B0604020202020204" pitchFamily="34" charset="0"/>
            </a:rPr>
            <a:t>), la indagación de su historia clínica (de contar o no con ella) y otras fuentes </a:t>
          </a:r>
          <a:r>
            <a:rPr lang="es-CO" sz="1600" kern="1200" dirty="0">
              <a:latin typeface="Arial" panose="020B0604020202020204" pitchFamily="34" charset="0"/>
              <a:cs typeface="Arial" panose="020B0604020202020204" pitchFamily="34" charset="0"/>
            </a:rPr>
            <a:t>que aporten datos pertinentes (formulas medicas, médicos tradicionales, Entre otros).</a:t>
          </a:r>
        </a:p>
      </dsp:txBody>
      <dsp:txXfrm>
        <a:off x="2391660" y="2995084"/>
        <a:ext cx="8885940" cy="1361402"/>
      </dsp:txXfrm>
    </dsp:sp>
    <dsp:sp modelId="{469FD871-0A30-4D1C-8584-EAD2F6034293}">
      <dsp:nvSpPr>
        <dsp:cNvPr id="0" name=""/>
        <dsp:cNvSpPr/>
      </dsp:nvSpPr>
      <dsp:spPr>
        <a:xfrm>
          <a:off x="136140" y="3131224"/>
          <a:ext cx="2255520" cy="1089121"/>
        </a:xfrm>
        <a:prstGeom prst="roundRect">
          <a:avLst>
            <a:gd name="adj" fmla="val 10000"/>
          </a:avLst>
        </a:prstGeom>
        <a:blipFill rotWithShape="1">
          <a:blip xmlns:r="http://schemas.openxmlformats.org/officeDocument/2006/relationships" r:embed="rId4"/>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40071-F508-4550-A098-444E45AA30C6}">
      <dsp:nvSpPr>
        <dsp:cNvPr id="0" name=""/>
        <dsp:cNvSpPr/>
      </dsp:nvSpPr>
      <dsp:spPr>
        <a:xfrm>
          <a:off x="0" y="4492626"/>
          <a:ext cx="11277601" cy="13614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kern="1200" dirty="0">
            <a:latin typeface="Arial" panose="020B0604020202020204" pitchFamily="34" charset="0"/>
            <a:cs typeface="Arial" panose="020B0604020202020204" pitchFamily="34" charset="0"/>
          </a:endParaRPr>
        </a:p>
      </dsp:txBody>
      <dsp:txXfrm>
        <a:off x="2391660" y="4492626"/>
        <a:ext cx="8885940" cy="1361402"/>
      </dsp:txXfrm>
    </dsp:sp>
    <dsp:sp modelId="{E1AC65A5-737E-4617-BCA9-9D7E4F872F43}">
      <dsp:nvSpPr>
        <dsp:cNvPr id="0" name=""/>
        <dsp:cNvSpPr/>
      </dsp:nvSpPr>
      <dsp:spPr>
        <a:xfrm>
          <a:off x="136140" y="4628767"/>
          <a:ext cx="2255520" cy="1089121"/>
        </a:xfrm>
        <a:prstGeom prst="roundRect">
          <a:avLst>
            <a:gd name="adj" fmla="val 10000"/>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3AF67-4DB8-4DAE-A6FF-B0C85FB26E25}">
      <dsp:nvSpPr>
        <dsp:cNvPr id="0" name=""/>
        <dsp:cNvSpPr/>
      </dsp:nvSpPr>
      <dsp:spPr>
        <a:xfrm rot="5400000">
          <a:off x="-296404" y="301223"/>
          <a:ext cx="1976029" cy="13832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cs typeface="Arial" panose="020B0604020202020204" pitchFamily="34" charset="0"/>
            </a:rPr>
            <a:t>Muerte Natural</a:t>
          </a:r>
          <a:endParaRPr lang="es-CO" sz="2800" b="1" kern="1200" dirty="0">
            <a:latin typeface="Arial" panose="020B0604020202020204" pitchFamily="34" charset="0"/>
            <a:cs typeface="Arial" panose="020B0604020202020204" pitchFamily="34" charset="0"/>
          </a:endParaRPr>
        </a:p>
      </dsp:txBody>
      <dsp:txXfrm rot="-5400000">
        <a:off x="1" y="696428"/>
        <a:ext cx="1383220" cy="592809"/>
      </dsp:txXfrm>
    </dsp:sp>
    <dsp:sp modelId="{09F7D2CD-B952-43C2-84C7-65A4004855F4}">
      <dsp:nvSpPr>
        <dsp:cNvPr id="0" name=""/>
        <dsp:cNvSpPr/>
      </dsp:nvSpPr>
      <dsp:spPr>
        <a:xfrm rot="5400000">
          <a:off x="5472158" y="-4084118"/>
          <a:ext cx="1285094" cy="946297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latin typeface="Arial" panose="020B0604020202020204" pitchFamily="34" charset="0"/>
              <a:cs typeface="Arial" panose="020B0604020202020204" pitchFamily="34" charset="0"/>
            </a:rPr>
            <a:t>Estados morbosos que produjeron la muerte, sin presentar causa externa.</a:t>
          </a:r>
          <a:endParaRPr lang="es-CO" sz="2000" kern="1200" dirty="0">
            <a:latin typeface="Arial" panose="020B0604020202020204" pitchFamily="34" charset="0"/>
            <a:cs typeface="Arial" panose="020B0604020202020204" pitchFamily="34" charset="0"/>
          </a:endParaRPr>
        </a:p>
      </dsp:txBody>
      <dsp:txXfrm rot="-5400000">
        <a:off x="1383221" y="67552"/>
        <a:ext cx="9400237" cy="1159628"/>
      </dsp:txXfrm>
    </dsp:sp>
    <dsp:sp modelId="{BF904653-7464-47E3-8159-D0E614D81EE3}">
      <dsp:nvSpPr>
        <dsp:cNvPr id="0" name=""/>
        <dsp:cNvSpPr/>
      </dsp:nvSpPr>
      <dsp:spPr>
        <a:xfrm rot="5400000">
          <a:off x="-296404" y="2086759"/>
          <a:ext cx="1976029" cy="1383220"/>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ea typeface="+mn-ea"/>
              <a:cs typeface="Arial" panose="020B0604020202020204" pitchFamily="34" charset="0"/>
            </a:rPr>
            <a:t>Muerte Externa</a:t>
          </a:r>
          <a:endParaRPr lang="es-CO" sz="2800" b="1" kern="1200" dirty="0">
            <a:latin typeface="Arial" panose="020B0604020202020204" pitchFamily="34" charset="0"/>
            <a:ea typeface="+mn-ea"/>
            <a:cs typeface="Arial" panose="020B0604020202020204" pitchFamily="34" charset="0"/>
          </a:endParaRPr>
        </a:p>
      </dsp:txBody>
      <dsp:txXfrm rot="-5400000">
        <a:off x="1" y="2481964"/>
        <a:ext cx="1383220" cy="592809"/>
      </dsp:txXfrm>
    </dsp:sp>
    <dsp:sp modelId="{2778663A-47D0-49FF-8E7E-495478DFD037}">
      <dsp:nvSpPr>
        <dsp:cNvPr id="0" name=""/>
        <dsp:cNvSpPr/>
      </dsp:nvSpPr>
      <dsp:spPr>
        <a:xfrm rot="5400000">
          <a:off x="5472496" y="-2298920"/>
          <a:ext cx="1284418" cy="9462970"/>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a:latin typeface="Arial" panose="020B0604020202020204" pitchFamily="34" charset="0"/>
              <a:cs typeface="Arial" panose="020B0604020202020204" pitchFamily="34" charset="0"/>
            </a:rPr>
            <a:t>Todas aquellas defunciones por traumatismos o cualquier otra consecuencia de causa externa, en las que la probable manera de muerte se trata de una agresión u homicidio, una lesión autoinfligida, un accidente de tránsito u otro tipo de accidente, estas muertes requieren de necropsia médico-legal.</a:t>
          </a:r>
          <a:endParaRPr lang="es-CO" sz="2000" kern="1200" dirty="0">
            <a:latin typeface="Arial" panose="020B0604020202020204" pitchFamily="34" charset="0"/>
            <a:cs typeface="Arial" panose="020B0604020202020204" pitchFamily="34" charset="0"/>
          </a:endParaRPr>
        </a:p>
      </dsp:txBody>
      <dsp:txXfrm rot="-5400000">
        <a:off x="1383220" y="1853056"/>
        <a:ext cx="9400270" cy="1159018"/>
      </dsp:txXfrm>
    </dsp:sp>
    <dsp:sp modelId="{700E431F-A6AA-4ACD-8298-6BAD8C7BD5F6}">
      <dsp:nvSpPr>
        <dsp:cNvPr id="0" name=""/>
        <dsp:cNvSpPr/>
      </dsp:nvSpPr>
      <dsp:spPr>
        <a:xfrm rot="5400000">
          <a:off x="-296404" y="3872296"/>
          <a:ext cx="1976029" cy="1383220"/>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Arial" panose="020B0604020202020204" pitchFamily="34" charset="0"/>
              <a:ea typeface="+mn-ea"/>
              <a:cs typeface="Arial" panose="020B0604020202020204" pitchFamily="34" charset="0"/>
            </a:rPr>
            <a:t>En Estudio</a:t>
          </a:r>
          <a:endParaRPr lang="es-CO" sz="2800" b="1" kern="1200" dirty="0">
            <a:latin typeface="Arial" panose="020B0604020202020204" pitchFamily="34" charset="0"/>
            <a:ea typeface="+mn-ea"/>
            <a:cs typeface="Arial" panose="020B0604020202020204" pitchFamily="34" charset="0"/>
          </a:endParaRPr>
        </a:p>
      </dsp:txBody>
      <dsp:txXfrm rot="-5400000">
        <a:off x="1" y="4267501"/>
        <a:ext cx="1383220" cy="592809"/>
      </dsp:txXfrm>
    </dsp:sp>
    <dsp:sp modelId="{418572AF-4134-4AE5-9D60-81221B0A2864}">
      <dsp:nvSpPr>
        <dsp:cNvPr id="0" name=""/>
        <dsp:cNvSpPr/>
      </dsp:nvSpPr>
      <dsp:spPr>
        <a:xfrm rot="5400000">
          <a:off x="5472496" y="-513384"/>
          <a:ext cx="1284418" cy="9462970"/>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a:latin typeface="Arial" panose="020B0604020202020204" pitchFamily="34" charset="0"/>
              <a:cs typeface="Arial" panose="020B0604020202020204" pitchFamily="34" charset="0"/>
            </a:rPr>
            <a:t>Es usada por Medicina Legal o por los Médicos Rurales u oficiales, que cumplan funciones de este tipo, y al certificar una muerte, no se pudo establecer en ese instante la manera de la muerte.</a:t>
          </a:r>
          <a:endParaRPr lang="es-CO" sz="2000" kern="1200" dirty="0">
            <a:latin typeface="Arial" panose="020B0604020202020204" pitchFamily="34" charset="0"/>
            <a:cs typeface="Arial" panose="020B0604020202020204" pitchFamily="34" charset="0"/>
          </a:endParaRPr>
        </a:p>
      </dsp:txBody>
      <dsp:txXfrm rot="-5400000">
        <a:off x="1383220" y="3638592"/>
        <a:ext cx="9400270" cy="11590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28/08/2021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28/08/2021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28/08/2021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28/08/2021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28/08/2021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28/08/2021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28/08/2021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28/08/2021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28/08/2021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28/08/2021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28/08/2021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28/08/2021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VIDEO%20EEVV.mp4"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nd.ruaf.gov.co/WebsiteNDE/login.aspx" TargetMode="External"/><Relationship Id="rId7" Type="http://schemas.openxmlformats.org/officeDocument/2006/relationships/image" Target="../media/image28.emf"/><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CAMPOS%20A%20DILIGENCIAR%20EN%20EL%20CERTIFICADO%20DE%20NACIDO%20VIVO.mp4" TargetMode="External"/><Relationship Id="rId4" Type="http://schemas.openxmlformats.org/officeDocument/2006/relationships/hyperlink" Target="CAMPOS%20A%20DILIGENCIAR%20EN%20EL%20CERTIFICADO%20DE%20DEFUNCION.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a 10">
            <a:extLst>
              <a:ext uri="{FF2B5EF4-FFF2-40B4-BE49-F238E27FC236}">
                <a16:creationId xmlns:a16="http://schemas.microsoft.com/office/drawing/2014/main" id="{EE4489C7-A3D4-4670-9CB3-FA0F7588EBEC}"/>
              </a:ext>
            </a:extLst>
          </p:cNvPr>
          <p:cNvGraphicFramePr/>
          <p:nvPr>
            <p:extLst>
              <p:ext uri="{D42A27DB-BD31-4B8C-83A1-F6EECF244321}">
                <p14:modId xmlns:p14="http://schemas.microsoft.com/office/powerpoint/2010/main" val="986865026"/>
              </p:ext>
            </p:extLst>
          </p:nvPr>
        </p:nvGraphicFramePr>
        <p:xfrm>
          <a:off x="103593" y="714860"/>
          <a:ext cx="11676185" cy="616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6BDCB98C-5196-45B2-8CC4-EE43ED6B4A20}"/>
              </a:ext>
            </a:extLst>
          </p:cNvPr>
          <p:cNvSpPr txBox="1"/>
          <p:nvPr/>
        </p:nvSpPr>
        <p:spPr>
          <a:xfrm>
            <a:off x="4214012" y="4056414"/>
            <a:ext cx="3967089" cy="954107"/>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ROLES Y/O USUARIOS RUAF-ND</a:t>
            </a:r>
            <a:endParaRPr lang="es-CO" sz="2800" b="1" dirty="0">
              <a:solidFill>
                <a:srgbClr val="FF0000"/>
              </a:solidFill>
              <a:latin typeface="Arial" panose="020B0604020202020204" pitchFamily="34" charset="0"/>
              <a:cs typeface="Arial" panose="020B0604020202020204" pitchFamily="34" charset="0"/>
            </a:endParaRPr>
          </a:p>
        </p:txBody>
      </p:sp>
      <p:sp>
        <p:nvSpPr>
          <p:cNvPr id="13" name="Flecha: a la derecha 12">
            <a:extLst>
              <a:ext uri="{FF2B5EF4-FFF2-40B4-BE49-F238E27FC236}">
                <a16:creationId xmlns:a16="http://schemas.microsoft.com/office/drawing/2014/main" id="{43C6CFC7-F3C5-4474-AA25-FA8DE5498710}"/>
              </a:ext>
            </a:extLst>
          </p:cNvPr>
          <p:cNvSpPr/>
          <p:nvPr/>
        </p:nvSpPr>
        <p:spPr>
          <a:xfrm rot="12877224">
            <a:off x="3345226" y="3312457"/>
            <a:ext cx="1064754" cy="516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lecha: a la derecha 13">
            <a:extLst>
              <a:ext uri="{FF2B5EF4-FFF2-40B4-BE49-F238E27FC236}">
                <a16:creationId xmlns:a16="http://schemas.microsoft.com/office/drawing/2014/main" id="{DAE6144B-8DA1-44C2-B8D0-D51038B90A62}"/>
              </a:ext>
            </a:extLst>
          </p:cNvPr>
          <p:cNvSpPr/>
          <p:nvPr/>
        </p:nvSpPr>
        <p:spPr>
          <a:xfrm rot="16200000">
            <a:off x="5932854" y="3275507"/>
            <a:ext cx="843281" cy="516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a la derecha 14">
            <a:extLst>
              <a:ext uri="{FF2B5EF4-FFF2-40B4-BE49-F238E27FC236}">
                <a16:creationId xmlns:a16="http://schemas.microsoft.com/office/drawing/2014/main" id="{C01748BB-9C72-4F83-AA63-F9AD50C0FA3F}"/>
              </a:ext>
            </a:extLst>
          </p:cNvPr>
          <p:cNvSpPr/>
          <p:nvPr/>
        </p:nvSpPr>
        <p:spPr>
          <a:xfrm rot="19085614">
            <a:off x="7595587" y="3437323"/>
            <a:ext cx="1171029" cy="516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a la derecha 15">
            <a:extLst>
              <a:ext uri="{FF2B5EF4-FFF2-40B4-BE49-F238E27FC236}">
                <a16:creationId xmlns:a16="http://schemas.microsoft.com/office/drawing/2014/main" id="{62D83D1E-E95B-41F4-A6AC-FFEE763B98B3}"/>
              </a:ext>
            </a:extLst>
          </p:cNvPr>
          <p:cNvSpPr/>
          <p:nvPr/>
        </p:nvSpPr>
        <p:spPr>
          <a:xfrm rot="548790">
            <a:off x="8371678" y="4435274"/>
            <a:ext cx="1171840" cy="516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a la derecha 16">
            <a:extLst>
              <a:ext uri="{FF2B5EF4-FFF2-40B4-BE49-F238E27FC236}">
                <a16:creationId xmlns:a16="http://schemas.microsoft.com/office/drawing/2014/main" id="{D8863191-B4E0-44E7-9B0A-1009FB1E0A88}"/>
              </a:ext>
            </a:extLst>
          </p:cNvPr>
          <p:cNvSpPr/>
          <p:nvPr/>
        </p:nvSpPr>
        <p:spPr>
          <a:xfrm rot="9302347">
            <a:off x="3454746" y="4843997"/>
            <a:ext cx="873021" cy="527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a:extLst>
              <a:ext uri="{FF2B5EF4-FFF2-40B4-BE49-F238E27FC236}">
                <a16:creationId xmlns:a16="http://schemas.microsoft.com/office/drawing/2014/main" id="{F43A112D-796C-48CC-A0D0-49737C8B0DE2}"/>
              </a:ext>
            </a:extLst>
          </p:cNvPr>
          <p:cNvPicPr>
            <a:picLocks noChangeAspect="1"/>
          </p:cNvPicPr>
          <p:nvPr/>
        </p:nvPicPr>
        <p:blipFill>
          <a:blip r:embed="rId8"/>
          <a:stretch>
            <a:fillRect/>
          </a:stretch>
        </p:blipFill>
        <p:spPr>
          <a:xfrm>
            <a:off x="4729893" y="5425553"/>
            <a:ext cx="2239416" cy="1143971"/>
          </a:xfrm>
          <a:prstGeom prst="rect">
            <a:avLst/>
          </a:prstGeom>
        </p:spPr>
      </p:pic>
      <p:sp>
        <p:nvSpPr>
          <p:cNvPr id="19" name="CuadroTexto 18">
            <a:extLst>
              <a:ext uri="{FF2B5EF4-FFF2-40B4-BE49-F238E27FC236}">
                <a16:creationId xmlns:a16="http://schemas.microsoft.com/office/drawing/2014/main" id="{ED9247BF-7557-4233-AE7A-A1504B85BB6B}"/>
              </a:ext>
            </a:extLst>
          </p:cNvPr>
          <p:cNvSpPr txBox="1"/>
          <p:nvPr/>
        </p:nvSpPr>
        <p:spPr>
          <a:xfrm>
            <a:off x="412222" y="6129160"/>
            <a:ext cx="3305908" cy="384721"/>
          </a:xfrm>
          <a:prstGeom prst="rect">
            <a:avLst/>
          </a:prstGeom>
          <a:noFill/>
        </p:spPr>
        <p:txBody>
          <a:bodyPr wrap="square" rtlCol="0">
            <a:spAutoFit/>
          </a:bodyPr>
          <a:lstStyle/>
          <a:p>
            <a:pPr algn="ctr"/>
            <a:r>
              <a:rPr lang="es-ES" sz="1900" b="1" dirty="0">
                <a:latin typeface="Arial" panose="020B0604020202020204" pitchFamily="34" charset="0"/>
                <a:cs typeface="Arial" panose="020B0604020202020204" pitchFamily="34" charset="0"/>
              </a:rPr>
              <a:t>ROL AUDITOR </a:t>
            </a:r>
            <a:endParaRPr lang="es-CO"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93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15 Grupo">
            <a:extLst>
              <a:ext uri="{FF2B5EF4-FFF2-40B4-BE49-F238E27FC236}">
                <a16:creationId xmlns:a16="http://schemas.microsoft.com/office/drawing/2014/main" id="{9B672428-2512-4B1E-9CC5-4B8A3353885A}"/>
              </a:ext>
            </a:extLst>
          </p:cNvPr>
          <p:cNvGrpSpPr>
            <a:grpSpLocks/>
          </p:cNvGrpSpPr>
          <p:nvPr/>
        </p:nvGrpSpPr>
        <p:grpSpPr bwMode="auto">
          <a:xfrm>
            <a:off x="134881" y="1510916"/>
            <a:ext cx="3182090" cy="3822165"/>
            <a:chOff x="981456" y="1627632"/>
            <a:chExt cx="3182112" cy="3822192"/>
          </a:xfrm>
        </p:grpSpPr>
        <p:grpSp>
          <p:nvGrpSpPr>
            <p:cNvPr id="19" name="8 Rectángulo redondeado">
              <a:extLst>
                <a:ext uri="{FF2B5EF4-FFF2-40B4-BE49-F238E27FC236}">
                  <a16:creationId xmlns:a16="http://schemas.microsoft.com/office/drawing/2014/main" id="{0C6BE2DB-62EB-44C4-A216-A808A1BF344B}"/>
                </a:ext>
              </a:extLst>
            </p:cNvPr>
            <p:cNvGrpSpPr>
              <a:grpSpLocks/>
            </p:cNvGrpSpPr>
            <p:nvPr/>
          </p:nvGrpSpPr>
          <p:grpSpPr bwMode="auto">
            <a:xfrm>
              <a:off x="981456" y="1627632"/>
              <a:ext cx="3182112" cy="3822192"/>
              <a:chOff x="981456" y="1627632"/>
              <a:chExt cx="3182112" cy="3822192"/>
            </a:xfrm>
          </p:grpSpPr>
          <p:pic>
            <p:nvPicPr>
              <p:cNvPr id="22" name="8 Rectángulo redondeado">
                <a:extLst>
                  <a:ext uri="{FF2B5EF4-FFF2-40B4-BE49-F238E27FC236}">
                    <a16:creationId xmlns:a16="http://schemas.microsoft.com/office/drawing/2014/main" id="{B03385AE-AB04-4F19-AA57-C472C37BFF01}"/>
                  </a:ext>
                </a:extLst>
              </p:cNvPr>
              <p:cNvPicPr>
                <a:picLocks noChangeArrowheads="1"/>
              </p:cNvPicPr>
              <p:nvPr/>
            </p:nvPicPr>
            <p:blipFill>
              <a:blip r:embed="rId3"/>
              <a:srcRect/>
              <a:stretch>
                <a:fillRect/>
              </a:stretch>
            </p:blipFill>
            <p:spPr bwMode="auto">
              <a:xfrm>
                <a:off x="981050" y="1627175"/>
                <a:ext cx="3182960" cy="3822727"/>
              </a:xfrm>
              <a:prstGeom prst="rect">
                <a:avLst/>
              </a:prstGeom>
              <a:gradFill rotWithShape="1">
                <a:gsLst>
                  <a:gs pos="0">
                    <a:schemeClr val="accent1">
                      <a:gamma/>
                      <a:tint val="9412"/>
                      <a:invGamma/>
                    </a:schemeClr>
                  </a:gs>
                  <a:gs pos="100000">
                    <a:schemeClr val="accent1"/>
                  </a:gs>
                </a:gsLst>
                <a:path path="shape">
                  <a:fillToRect l="50000" t="50000" r="50000" b="50000"/>
                </a:path>
              </a:gradFill>
            </p:spPr>
          </p:pic>
          <p:sp>
            <p:nvSpPr>
              <p:cNvPr id="23" name="Text Box 6">
                <a:extLst>
                  <a:ext uri="{FF2B5EF4-FFF2-40B4-BE49-F238E27FC236}">
                    <a16:creationId xmlns:a16="http://schemas.microsoft.com/office/drawing/2014/main" id="{8846E3CC-4049-4E4E-A23E-5C927D27C415}"/>
                  </a:ext>
                </a:extLst>
              </p:cNvPr>
              <p:cNvSpPr txBox="1">
                <a:spLocks noChangeArrowheads="1"/>
              </p:cNvSpPr>
              <p:nvPr/>
            </p:nvSpPr>
            <p:spPr bwMode="auto">
              <a:xfrm>
                <a:off x="1152501" y="1795451"/>
                <a:ext cx="2838470" cy="3479825"/>
              </a:xfrm>
              <a:prstGeom prst="rect">
                <a:avLst/>
              </a:prstGeom>
              <a:gradFill rotWithShape="1">
                <a:gsLst>
                  <a:gs pos="0">
                    <a:schemeClr val="accent1">
                      <a:gamma/>
                      <a:tint val="43922"/>
                      <a:invGamma/>
                    </a:schemeClr>
                  </a:gs>
                  <a:gs pos="100000">
                    <a:schemeClr val="accent1"/>
                  </a:gs>
                </a:gsLst>
                <a:path path="shape">
                  <a:fillToRect l="50000" t="50000" r="50000" b="50000"/>
                </a:path>
              </a:gradFill>
              <a:ln w="9525">
                <a:noFill/>
                <a:miter lim="800000"/>
                <a:headEnd/>
                <a:tailEnd/>
              </a:ln>
            </p:spPr>
            <p:txBody>
              <a:bodyPr anchor="ctr"/>
              <a:lstStyle/>
              <a:p>
                <a:pPr algn="ctr">
                  <a:defRPr/>
                </a:pPr>
                <a:endParaRPr lang="es-ES">
                  <a:solidFill>
                    <a:srgbClr val="FFFFFF"/>
                  </a:solidFill>
                  <a:latin typeface="Calibri" pitchFamily="34" charset="0"/>
                  <a:cs typeface="Arial" charset="0"/>
                </a:endParaRPr>
              </a:p>
            </p:txBody>
          </p:sp>
        </p:grpSp>
        <p:sp>
          <p:nvSpPr>
            <p:cNvPr id="20" name="4 CuadroTexto">
              <a:extLst>
                <a:ext uri="{FF2B5EF4-FFF2-40B4-BE49-F238E27FC236}">
                  <a16:creationId xmlns:a16="http://schemas.microsoft.com/office/drawing/2014/main" id="{069A26B1-E6D5-4400-B346-8D84E9E1ECF8}"/>
                </a:ext>
              </a:extLst>
            </p:cNvPr>
            <p:cNvSpPr txBox="1">
              <a:spLocks noChangeArrowheads="1"/>
            </p:cNvSpPr>
            <p:nvPr/>
          </p:nvSpPr>
          <p:spPr bwMode="auto">
            <a:xfrm>
              <a:off x="1285852" y="2071678"/>
              <a:ext cx="2571768" cy="5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O" sz="1600" b="1" dirty="0">
                  <a:solidFill>
                    <a:srgbClr val="FF0000"/>
                  </a:solidFill>
                  <a:cs typeface="Arial" charset="0"/>
                </a:rPr>
                <a:t>SUBSISTEMA DE REGISTRO CIVIL</a:t>
              </a:r>
              <a:endParaRPr lang="es-ES" sz="1600" b="1" dirty="0">
                <a:solidFill>
                  <a:srgbClr val="FF0000"/>
                </a:solidFill>
                <a:cs typeface="Arial" charset="0"/>
              </a:endParaRPr>
            </a:p>
          </p:txBody>
        </p:sp>
        <p:sp>
          <p:nvSpPr>
            <p:cNvPr id="21" name="6 CuadroTexto">
              <a:extLst>
                <a:ext uri="{FF2B5EF4-FFF2-40B4-BE49-F238E27FC236}">
                  <a16:creationId xmlns:a16="http://schemas.microsoft.com/office/drawing/2014/main" id="{29551ADC-3B22-4F14-89A6-3E5D786C0EC6}"/>
                </a:ext>
              </a:extLst>
            </p:cNvPr>
            <p:cNvSpPr txBox="1">
              <a:spLocks noChangeArrowheads="1"/>
            </p:cNvSpPr>
            <p:nvPr/>
          </p:nvSpPr>
          <p:spPr bwMode="auto">
            <a:xfrm>
              <a:off x="1221770" y="2932684"/>
              <a:ext cx="2643206" cy="12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CO" dirty="0">
                  <a:cs typeface="Arial" charset="0"/>
                </a:rPr>
                <a:t>Inscripción obligatoria,  de los hechos vitales para fines jurídicos y administrativos.</a:t>
              </a:r>
              <a:endParaRPr lang="es-ES" dirty="0">
                <a:cs typeface="Arial" charset="0"/>
              </a:endParaRPr>
            </a:p>
          </p:txBody>
        </p:sp>
      </p:grpSp>
      <p:grpSp>
        <p:nvGrpSpPr>
          <p:cNvPr id="24" name="9 Rectángulo redondeado">
            <a:extLst>
              <a:ext uri="{FF2B5EF4-FFF2-40B4-BE49-F238E27FC236}">
                <a16:creationId xmlns:a16="http://schemas.microsoft.com/office/drawing/2014/main" id="{8451D865-0265-4356-8769-AFB3F617755D}"/>
              </a:ext>
            </a:extLst>
          </p:cNvPr>
          <p:cNvGrpSpPr>
            <a:grpSpLocks/>
          </p:cNvGrpSpPr>
          <p:nvPr/>
        </p:nvGrpSpPr>
        <p:grpSpPr bwMode="auto">
          <a:xfrm>
            <a:off x="8263455" y="1401558"/>
            <a:ext cx="3181350" cy="3822700"/>
            <a:chOff x="4693920" y="1627632"/>
            <a:chExt cx="3182112" cy="3822192"/>
          </a:xfrm>
        </p:grpSpPr>
        <p:pic>
          <p:nvPicPr>
            <p:cNvPr id="25" name="9 Rectángulo redondeado">
              <a:extLst>
                <a:ext uri="{FF2B5EF4-FFF2-40B4-BE49-F238E27FC236}">
                  <a16:creationId xmlns:a16="http://schemas.microsoft.com/office/drawing/2014/main" id="{41CCC7A2-45CD-4F9D-B59F-2A6118201B07}"/>
                </a:ext>
              </a:extLst>
            </p:cNvPr>
            <p:cNvPicPr>
              <a:picLocks noChangeArrowheads="1"/>
            </p:cNvPicPr>
            <p:nvPr/>
          </p:nvPicPr>
          <p:blipFill>
            <a:blip r:embed="rId4"/>
            <a:srcRect/>
            <a:stretch>
              <a:fillRect/>
            </a:stretch>
          </p:blipFill>
          <p:spPr bwMode="auto">
            <a:xfrm>
              <a:off x="4693920" y="1627632"/>
              <a:ext cx="3182112" cy="3822192"/>
            </a:xfrm>
            <a:prstGeom prst="rect">
              <a:avLst/>
            </a:prstGeom>
            <a:gradFill rotWithShape="1">
              <a:gsLst>
                <a:gs pos="0">
                  <a:schemeClr val="accent1">
                    <a:gamma/>
                    <a:tint val="38039"/>
                    <a:invGamma/>
                  </a:schemeClr>
                </a:gs>
                <a:gs pos="100000">
                  <a:schemeClr val="accent1"/>
                </a:gs>
              </a:gsLst>
              <a:path path="shape">
                <a:fillToRect l="50000" t="50000" r="50000" b="50000"/>
              </a:path>
            </a:gradFill>
          </p:spPr>
        </p:pic>
        <p:sp>
          <p:nvSpPr>
            <p:cNvPr id="26" name="Text Box 12">
              <a:extLst>
                <a:ext uri="{FF2B5EF4-FFF2-40B4-BE49-F238E27FC236}">
                  <a16:creationId xmlns:a16="http://schemas.microsoft.com/office/drawing/2014/main" id="{FC69A29C-6F6C-4C7E-B30A-8286B3CEAB63}"/>
                </a:ext>
              </a:extLst>
            </p:cNvPr>
            <p:cNvSpPr txBox="1">
              <a:spLocks noChangeArrowheads="1"/>
            </p:cNvSpPr>
            <p:nvPr/>
          </p:nvSpPr>
          <p:spPr bwMode="auto">
            <a:xfrm>
              <a:off x="4868587" y="1795885"/>
              <a:ext cx="2835954" cy="3479338"/>
            </a:xfrm>
            <a:prstGeom prst="rect">
              <a:avLst/>
            </a:prstGeom>
            <a:gradFill rotWithShape="1">
              <a:gsLst>
                <a:gs pos="0">
                  <a:schemeClr val="accent1">
                    <a:gamma/>
                    <a:tint val="38039"/>
                    <a:invGamma/>
                  </a:schemeClr>
                </a:gs>
                <a:gs pos="100000">
                  <a:schemeClr val="accent1"/>
                </a:gs>
              </a:gsLst>
              <a:path path="shape">
                <a:fillToRect l="50000" t="50000" r="50000" b="50000"/>
              </a:path>
            </a:gradFill>
            <a:ln w="9525">
              <a:noFill/>
              <a:miter lim="800000"/>
              <a:headEnd/>
              <a:tailEnd/>
            </a:ln>
          </p:spPr>
          <p:txBody>
            <a:bodyPr anchor="ctr"/>
            <a:lstStyle/>
            <a:p>
              <a:pPr algn="ctr">
                <a:defRPr/>
              </a:pPr>
              <a:endParaRPr lang="es-ES">
                <a:solidFill>
                  <a:srgbClr val="FFFFFF"/>
                </a:solidFill>
                <a:latin typeface="Calibri" pitchFamily="34" charset="0"/>
                <a:cs typeface="Arial" charset="0"/>
              </a:endParaRPr>
            </a:p>
          </p:txBody>
        </p:sp>
      </p:grpSp>
      <p:sp>
        <p:nvSpPr>
          <p:cNvPr id="27" name="5 CuadroTexto">
            <a:extLst>
              <a:ext uri="{FF2B5EF4-FFF2-40B4-BE49-F238E27FC236}">
                <a16:creationId xmlns:a16="http://schemas.microsoft.com/office/drawing/2014/main" id="{092378CE-870A-49D5-B1CA-89B74C968851}"/>
              </a:ext>
            </a:extLst>
          </p:cNvPr>
          <p:cNvSpPr txBox="1">
            <a:spLocks noChangeArrowheads="1"/>
          </p:cNvSpPr>
          <p:nvPr/>
        </p:nvSpPr>
        <p:spPr bwMode="auto">
          <a:xfrm>
            <a:off x="8438080" y="1678734"/>
            <a:ext cx="2784475" cy="2862322"/>
          </a:xfrm>
          <a:prstGeom prst="rect">
            <a:avLst/>
          </a:prstGeom>
          <a:gradFill rotWithShape="1">
            <a:gsLst>
              <a:gs pos="0">
                <a:schemeClr val="accent1">
                  <a:gamma/>
                  <a:tint val="38039"/>
                  <a:invGamma/>
                </a:schemeClr>
              </a:gs>
              <a:gs pos="100000">
                <a:schemeClr val="accent1"/>
              </a:gs>
            </a:gsLst>
            <a:path path="shape">
              <a:fillToRect l="50000" t="50000" r="50000" b="50000"/>
            </a:path>
          </a:gradFill>
          <a:ln w="9525">
            <a:noFill/>
            <a:miter lim="800000"/>
            <a:headEnd/>
            <a:tailEnd/>
          </a:ln>
        </p:spPr>
        <p:txBody>
          <a:bodyPr>
            <a:spAutoFit/>
          </a:bodyPr>
          <a:lstStyle/>
          <a:p>
            <a:pPr algn="ctr">
              <a:defRPr/>
            </a:pPr>
            <a:r>
              <a:rPr lang="es-CO" b="1" dirty="0">
                <a:solidFill>
                  <a:srgbClr val="FF0000"/>
                </a:solidFill>
                <a:cs typeface="Arial" charset="0"/>
              </a:rPr>
              <a:t>SUBSISTEMA DE ESTADISTICAS VITALES</a:t>
            </a:r>
          </a:p>
          <a:p>
            <a:pPr algn="ctr">
              <a:defRPr/>
            </a:pPr>
            <a:endParaRPr lang="es-CO" b="1" dirty="0">
              <a:cs typeface="Arial" charset="0"/>
            </a:endParaRPr>
          </a:p>
          <a:p>
            <a:pPr algn="ctr">
              <a:defRPr/>
            </a:pPr>
            <a:endParaRPr lang="es-CO" b="1" dirty="0">
              <a:cs typeface="Arial" charset="0"/>
            </a:endParaRPr>
          </a:p>
          <a:p>
            <a:pPr algn="ctr">
              <a:defRPr/>
            </a:pPr>
            <a:endParaRPr lang="es-CO" b="1" dirty="0">
              <a:cs typeface="Arial" charset="0"/>
            </a:endParaRPr>
          </a:p>
          <a:p>
            <a:pPr algn="ctr">
              <a:defRPr/>
            </a:pPr>
            <a:r>
              <a:rPr lang="es-CO" dirty="0">
                <a:latin typeface="Arial" pitchFamily="34" charset="0"/>
                <a:cs typeface="Arial" pitchFamily="34" charset="0"/>
              </a:rPr>
              <a:t>Recopilación de información de los hechos vitales para su análisis y difusión.</a:t>
            </a:r>
            <a:endParaRPr lang="es-ES" dirty="0">
              <a:latin typeface="Arial" pitchFamily="34" charset="0"/>
              <a:cs typeface="Arial" pitchFamily="34" charset="0"/>
            </a:endParaRPr>
          </a:p>
          <a:p>
            <a:pPr algn="ctr">
              <a:defRPr/>
            </a:pPr>
            <a:endParaRPr lang="es-CO" b="1" dirty="0">
              <a:cs typeface="Arial" charset="0"/>
            </a:endParaRPr>
          </a:p>
        </p:txBody>
      </p:sp>
      <p:pic>
        <p:nvPicPr>
          <p:cNvPr id="28" name="9 Rectángulo redondeado">
            <a:extLst>
              <a:ext uri="{FF2B5EF4-FFF2-40B4-BE49-F238E27FC236}">
                <a16:creationId xmlns:a16="http://schemas.microsoft.com/office/drawing/2014/main" id="{DEB0CF31-C4D4-4FED-A988-C4EF6E9B7CCC}"/>
              </a:ext>
            </a:extLst>
          </p:cNvPr>
          <p:cNvPicPr>
            <a:picLocks noChangeArrowheads="1"/>
          </p:cNvPicPr>
          <p:nvPr/>
        </p:nvPicPr>
        <p:blipFill>
          <a:blip r:embed="rId4"/>
          <a:srcRect/>
          <a:stretch>
            <a:fillRect/>
          </a:stretch>
        </p:blipFill>
        <p:spPr bwMode="auto">
          <a:xfrm>
            <a:off x="2058541" y="161907"/>
            <a:ext cx="8074917" cy="666749"/>
          </a:xfrm>
          <a:prstGeom prst="rect">
            <a:avLst/>
          </a:prstGeom>
          <a:gradFill rotWithShape="1">
            <a:gsLst>
              <a:gs pos="0">
                <a:schemeClr val="accent1">
                  <a:gamma/>
                  <a:tint val="38039"/>
                  <a:invGamma/>
                </a:schemeClr>
              </a:gs>
              <a:gs pos="100000">
                <a:schemeClr val="accent1"/>
              </a:gs>
            </a:gsLst>
            <a:path path="shape">
              <a:fillToRect l="50000" t="50000" r="50000" b="50000"/>
            </a:path>
          </a:gradFill>
        </p:spPr>
      </p:pic>
      <p:sp>
        <p:nvSpPr>
          <p:cNvPr id="29" name="31 Flecha abajo">
            <a:extLst>
              <a:ext uri="{FF2B5EF4-FFF2-40B4-BE49-F238E27FC236}">
                <a16:creationId xmlns:a16="http://schemas.microsoft.com/office/drawing/2014/main" id="{30954173-F520-4FD0-AF15-03EE7E137491}"/>
              </a:ext>
            </a:extLst>
          </p:cNvPr>
          <p:cNvSpPr/>
          <p:nvPr/>
        </p:nvSpPr>
        <p:spPr>
          <a:xfrm>
            <a:off x="2161021" y="866571"/>
            <a:ext cx="484632" cy="565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32 Flecha abajo">
            <a:extLst>
              <a:ext uri="{FF2B5EF4-FFF2-40B4-BE49-F238E27FC236}">
                <a16:creationId xmlns:a16="http://schemas.microsoft.com/office/drawing/2014/main" id="{6E9D0F95-213F-4BD6-BBC4-42B1E06F90CE}"/>
              </a:ext>
            </a:extLst>
          </p:cNvPr>
          <p:cNvSpPr/>
          <p:nvPr/>
        </p:nvSpPr>
        <p:spPr>
          <a:xfrm>
            <a:off x="9369498" y="817899"/>
            <a:ext cx="484632" cy="565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15 Rectángulo">
            <a:extLst>
              <a:ext uri="{FF2B5EF4-FFF2-40B4-BE49-F238E27FC236}">
                <a16:creationId xmlns:a16="http://schemas.microsoft.com/office/drawing/2014/main" id="{F2F0D42B-EE27-4827-94F0-2B9FF5FF2197}"/>
              </a:ext>
            </a:extLst>
          </p:cNvPr>
          <p:cNvSpPr/>
          <p:nvPr/>
        </p:nvSpPr>
        <p:spPr>
          <a:xfrm>
            <a:off x="2190160" y="284172"/>
            <a:ext cx="7811677" cy="369332"/>
          </a:xfrm>
          <a:prstGeom prst="rect">
            <a:avLst/>
          </a:prstGeom>
        </p:spPr>
        <p:txBody>
          <a:bodyPr wrap="square">
            <a:spAutoFit/>
          </a:bodyPr>
          <a:lstStyle/>
          <a:p>
            <a:pPr algn="ctr"/>
            <a:r>
              <a:rPr lang="es-ES" b="1" dirty="0">
                <a:solidFill>
                  <a:srgbClr val="FF0000"/>
                </a:solidFill>
                <a:latin typeface="Arial" panose="020B0604020202020204" pitchFamily="34" charset="0"/>
                <a:cs typeface="Arial" panose="020B0604020202020204" pitchFamily="34" charset="0"/>
              </a:rPr>
              <a:t>Dentro de la organización del sistema se identifican dos subsistemas:</a:t>
            </a:r>
            <a:endParaRPr lang="en-US" b="1" dirty="0">
              <a:solidFill>
                <a:srgbClr val="FF0000"/>
              </a:solidFill>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9034B435-E62D-4555-944D-D2D0A6FD2F18}"/>
              </a:ext>
            </a:extLst>
          </p:cNvPr>
          <p:cNvSpPr txBox="1"/>
          <p:nvPr/>
        </p:nvSpPr>
        <p:spPr>
          <a:xfrm>
            <a:off x="3644668" y="1166842"/>
            <a:ext cx="4350515" cy="4524315"/>
          </a:xfrm>
          <a:prstGeom prst="rect">
            <a:avLst/>
          </a:prstGeom>
          <a:noFill/>
        </p:spPr>
        <p:txBody>
          <a:bodyPr wrap="square">
            <a:spAutoFit/>
          </a:bodyPr>
          <a:lstStyle/>
          <a:p>
            <a:pPr algn="just"/>
            <a:r>
              <a:rPr lang="es-ES" sz="1600" b="1" dirty="0">
                <a:solidFill>
                  <a:srgbClr val="FF0000"/>
                </a:solidFill>
                <a:latin typeface="Arial" panose="020B0604020202020204" pitchFamily="34" charset="0"/>
                <a:cs typeface="Arial" panose="020B0604020202020204" pitchFamily="34" charset="0"/>
              </a:rPr>
              <a:t>Instrumento Legal:  </a:t>
            </a:r>
            <a:r>
              <a:rPr lang="es-ES" sz="1600" dirty="0">
                <a:latin typeface="Arial" panose="020B0604020202020204" pitchFamily="34" charset="0"/>
                <a:cs typeface="Arial" panose="020B0604020202020204" pitchFamily="34" charset="0"/>
              </a:rPr>
              <a:t>Constituyen la prueba del nacimiento o la defunción para todos los efectos jurídicos y administrativos.</a:t>
            </a:r>
          </a:p>
          <a:p>
            <a:pPr algn="just"/>
            <a:r>
              <a:rPr lang="es-ES" sz="1600" dirty="0">
                <a:latin typeface="Arial" panose="020B0604020202020204" pitchFamily="34" charset="0"/>
                <a:cs typeface="Arial" panose="020B0604020202020204" pitchFamily="34" charset="0"/>
              </a:rPr>
              <a:t>Las estadísticas acopian la información sobre la frecuencia de la ocurrencia de los hechos vitales (en la actualidad de nacimientos y defunciones), y algunas de sus características.</a:t>
            </a:r>
          </a:p>
          <a:p>
            <a:endParaRPr lang="es-ES" sz="1600" dirty="0">
              <a:latin typeface="Arial" panose="020B0604020202020204" pitchFamily="34" charset="0"/>
              <a:cs typeface="Arial" panose="020B0604020202020204" pitchFamily="34" charset="0"/>
            </a:endParaRPr>
          </a:p>
          <a:p>
            <a:pPr algn="just"/>
            <a:r>
              <a:rPr lang="es-ES" sz="1600" b="1" dirty="0">
                <a:solidFill>
                  <a:srgbClr val="FF0000"/>
                </a:solidFill>
                <a:latin typeface="Arial" panose="020B0604020202020204" pitchFamily="34" charset="0"/>
                <a:cs typeface="Arial" panose="020B0604020202020204" pitchFamily="34" charset="0"/>
              </a:rPr>
              <a:t>Instrumento de Salud Pública:  </a:t>
            </a:r>
            <a:r>
              <a:rPr lang="es-ES" sz="1600" dirty="0">
                <a:latin typeface="Arial" panose="020B0604020202020204" pitchFamily="34" charset="0"/>
                <a:cs typeface="Arial" panose="020B0604020202020204" pitchFamily="34" charset="0"/>
              </a:rPr>
              <a:t>Las estadísticas vitales son fuente para la formulación de políticas, planes y programas de salud pública y el seguimiento requerido.</a:t>
            </a:r>
          </a:p>
          <a:p>
            <a:endParaRPr lang="es-ES" sz="1600" dirty="0">
              <a:latin typeface="Arial" panose="020B0604020202020204" pitchFamily="34" charset="0"/>
              <a:cs typeface="Arial" panose="020B0604020202020204" pitchFamily="34" charset="0"/>
            </a:endParaRPr>
          </a:p>
          <a:p>
            <a:pPr algn="just"/>
            <a:r>
              <a:rPr lang="es-ES" sz="1600" b="1" dirty="0">
                <a:solidFill>
                  <a:srgbClr val="FF0000"/>
                </a:solidFill>
                <a:latin typeface="Arial" panose="020B0604020202020204" pitchFamily="34" charset="0"/>
                <a:cs typeface="Arial" panose="020B0604020202020204" pitchFamily="34" charset="0"/>
              </a:rPr>
              <a:t>Insumo Demográfico: </a:t>
            </a:r>
            <a:r>
              <a:rPr lang="es-ES" sz="1600" dirty="0">
                <a:latin typeface="Arial" panose="020B0604020202020204" pitchFamily="34" charset="0"/>
                <a:cs typeface="Arial" panose="020B0604020202020204" pitchFamily="34" charset="0"/>
              </a:rPr>
              <a:t>Permite profundizar en el análisis de los dos principales componentes de la dinámica poblacional (Natalidad y Mortalidad).</a:t>
            </a:r>
          </a:p>
        </p:txBody>
      </p:sp>
    </p:spTree>
    <p:extLst>
      <p:ext uri="{BB962C8B-B14F-4D97-AF65-F5344CB8AC3E}">
        <p14:creationId xmlns:p14="http://schemas.microsoft.com/office/powerpoint/2010/main" val="248227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1AB2E1-3AA4-415C-938F-8EE1A5988B6A}"/>
              </a:ext>
            </a:extLst>
          </p:cNvPr>
          <p:cNvSpPr txBox="1"/>
          <p:nvPr/>
        </p:nvSpPr>
        <p:spPr>
          <a:xfrm>
            <a:off x="219476" y="213633"/>
            <a:ext cx="7176052" cy="2739211"/>
          </a:xfrm>
          <a:prstGeom prst="rect">
            <a:avLst/>
          </a:prstGeom>
          <a:noFill/>
        </p:spPr>
        <p:txBody>
          <a:bodyPr wrap="square">
            <a:spAutoFit/>
          </a:bodyPr>
          <a:lstStyle/>
          <a:p>
            <a:pPr algn="ctr"/>
            <a:r>
              <a:rPr lang="es-ES" sz="2800" b="1" dirty="0">
                <a:solidFill>
                  <a:srgbClr val="FF0000"/>
                </a:solidFill>
                <a:latin typeface="Arial Black" panose="020B0A04020102020204" pitchFamily="34" charset="0"/>
                <a:cs typeface="Arial" panose="020B0604020202020204" pitchFamily="34" charset="0"/>
              </a:rPr>
              <a:t>Circular Ext. 019/07</a:t>
            </a:r>
          </a:p>
          <a:p>
            <a:endParaRPr lang="es-ES" dirty="0">
              <a:solidFill>
                <a:srgbClr val="FF0000"/>
              </a:solidFill>
              <a:latin typeface="Arial Black" panose="020B0A040201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corresponde al último profesional que haya prestado atención en salud al fallecido, expedir el certificado de defunción; en el evento de no encontrarse éste, se deberá acudir al médico que le haya prestado servicios de salud con anterioridad. De no ser posible ubicar un profesional médico para surtir el procedimiento anterior, se aplicará lo dispuesto en el Art. 7 del Decreto. 1171 de 1997”. </a:t>
            </a:r>
          </a:p>
          <a:p>
            <a:pPr algn="just"/>
            <a:endParaRPr lang="es-ES"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12B2B6F-D9CE-4657-B42E-6D73F5373B30}"/>
              </a:ext>
            </a:extLst>
          </p:cNvPr>
          <p:cNvSpPr txBox="1"/>
          <p:nvPr/>
        </p:nvSpPr>
        <p:spPr>
          <a:xfrm>
            <a:off x="219476" y="2989386"/>
            <a:ext cx="11522764" cy="2031325"/>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“Cuando la última atención haya sido brindada en una institución prestadora de servicios de salud, ésta deberá garantizar durante las 24 horas del día, el médico responsable de expedir los certificados de defunción”. </a:t>
            </a: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Cuando el paciente no tiene diagnóstico clínico y no hay sospecha de muerte violenta, se realizará autopsia clínica en los términos establecidos en los arts. 16 y 17 del </a:t>
            </a:r>
            <a:r>
              <a:rPr lang="es-ES">
                <a:latin typeface="Arial" panose="020B0604020202020204" pitchFamily="34" charset="0"/>
                <a:cs typeface="Arial" panose="020B0604020202020204" pitchFamily="34" charset="0"/>
              </a:rPr>
              <a:t>Decreto 780 </a:t>
            </a:r>
            <a:r>
              <a:rPr lang="es-ES" dirty="0">
                <a:latin typeface="Arial" panose="020B0604020202020204" pitchFamily="34" charset="0"/>
                <a:cs typeface="Arial" panose="020B0604020202020204" pitchFamily="34" charset="0"/>
              </a:rPr>
              <a:t>de 1990.</a:t>
            </a:r>
          </a:p>
          <a:p>
            <a:endParaRPr lang="es-CO" dirty="0"/>
          </a:p>
        </p:txBody>
      </p:sp>
      <p:pic>
        <p:nvPicPr>
          <p:cNvPr id="4" name="Imagen 3">
            <a:extLst>
              <a:ext uri="{FF2B5EF4-FFF2-40B4-BE49-F238E27FC236}">
                <a16:creationId xmlns:a16="http://schemas.microsoft.com/office/drawing/2014/main" id="{1B2195D7-3ABF-4D0D-BC91-7373939BBBEB}"/>
              </a:ext>
            </a:extLst>
          </p:cNvPr>
          <p:cNvPicPr>
            <a:picLocks noChangeAspect="1"/>
          </p:cNvPicPr>
          <p:nvPr/>
        </p:nvPicPr>
        <p:blipFill>
          <a:blip r:embed="rId3"/>
          <a:stretch>
            <a:fillRect/>
          </a:stretch>
        </p:blipFill>
        <p:spPr>
          <a:xfrm>
            <a:off x="7638756" y="510545"/>
            <a:ext cx="3657600" cy="2220041"/>
          </a:xfrm>
          <a:prstGeom prst="rect">
            <a:avLst/>
          </a:prstGeom>
        </p:spPr>
      </p:pic>
    </p:spTree>
    <p:extLst>
      <p:ext uri="{BB962C8B-B14F-4D97-AF65-F5344CB8AC3E}">
        <p14:creationId xmlns:p14="http://schemas.microsoft.com/office/powerpoint/2010/main" val="375661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9AACCB-9897-4730-AB86-D9DE05E1720E}"/>
              </a:ext>
            </a:extLst>
          </p:cNvPr>
          <p:cNvSpPr txBox="1"/>
          <p:nvPr/>
        </p:nvSpPr>
        <p:spPr>
          <a:xfrm>
            <a:off x="304798" y="149375"/>
            <a:ext cx="11887201" cy="369332"/>
          </a:xfrm>
          <a:prstGeom prst="rect">
            <a:avLst/>
          </a:prstGeom>
          <a:noFill/>
        </p:spPr>
        <p:txBody>
          <a:bodyPr wrap="square" rtlCol="0">
            <a:spAutoFit/>
          </a:bodyPr>
          <a:lstStyle/>
          <a:p>
            <a:r>
              <a:rPr lang="es-ES" b="1" dirty="0">
                <a:solidFill>
                  <a:srgbClr val="FF0000"/>
                </a:solidFill>
                <a:latin typeface="Arial" panose="020B0604020202020204" pitchFamily="34" charset="0"/>
                <a:cs typeface="Arial" panose="020B0604020202020204" pitchFamily="34" charset="0"/>
              </a:rPr>
              <a:t>En conclusión a lo descrito en la circular anteriormente mencionada, se debe tener en cuenta los siguiente:</a:t>
            </a:r>
            <a:endParaRPr lang="es-CO" b="1" dirty="0">
              <a:solidFill>
                <a:srgbClr val="FF0000"/>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8C4CF369-CAD3-4FC9-89F6-0BDD5457309A}"/>
              </a:ext>
            </a:extLst>
          </p:cNvPr>
          <p:cNvGraphicFramePr/>
          <p:nvPr>
            <p:extLst>
              <p:ext uri="{D42A27DB-BD31-4B8C-83A1-F6EECF244321}">
                <p14:modId xmlns:p14="http://schemas.microsoft.com/office/powerpoint/2010/main" val="1611856874"/>
              </p:ext>
            </p:extLst>
          </p:nvPr>
        </p:nvGraphicFramePr>
        <p:xfrm>
          <a:off x="304799" y="755374"/>
          <a:ext cx="11277601" cy="585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79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203F2DD-ABFE-445B-8FB1-90B08ECCD3DB}"/>
              </a:ext>
            </a:extLst>
          </p:cNvPr>
          <p:cNvSpPr txBox="1"/>
          <p:nvPr/>
        </p:nvSpPr>
        <p:spPr>
          <a:xfrm>
            <a:off x="239151" y="323557"/>
            <a:ext cx="10803987" cy="6238503"/>
          </a:xfrm>
          <a:prstGeom prst="rect">
            <a:avLst/>
          </a:prstGeom>
          <a:noFill/>
        </p:spPr>
        <p:txBody>
          <a:bodyPr wrap="square">
            <a:spAutoFit/>
          </a:bodyPr>
          <a:lstStyle/>
          <a:p>
            <a:pPr marL="257175">
              <a:lnSpc>
                <a:spcPct val="115000"/>
              </a:lnSpc>
              <a:tabLst>
                <a:tab pos="2934335" algn="ctr"/>
                <a:tab pos="4867275" algn="l"/>
              </a:tabLst>
            </a:pPr>
            <a:r>
              <a:rPr lang="es-ES" sz="2400" b="1" dirty="0">
                <a:solidFill>
                  <a:srgbClr val="FF0000"/>
                </a:solidFill>
                <a:effectLst/>
                <a:latin typeface="Arial Black" panose="020B0A04020102020204" pitchFamily="34" charset="0"/>
                <a:ea typeface="Calibri" panose="020F0502020204030204" pitchFamily="34" charset="0"/>
                <a:cs typeface="Arial" panose="020B0604020202020204" pitchFamily="34" charset="0"/>
              </a:rPr>
              <a:t>¿CÓMO SE CLASIFICAN LAS NECROPSIAS?</a:t>
            </a:r>
            <a:endParaRPr lang="es-CO" sz="2000" b="1" dirty="0">
              <a:solidFill>
                <a:srgbClr val="FF0000"/>
              </a:solidFill>
              <a:effectLst/>
              <a:latin typeface="Arial Black" panose="020B0A04020102020204" pitchFamily="34" charset="0"/>
              <a:ea typeface="Calibri" panose="020F0502020204030204" pitchFamily="34" charset="0"/>
              <a:cs typeface="Arial" panose="020B0604020202020204" pitchFamily="34" charset="0"/>
            </a:endParaRPr>
          </a:p>
          <a:p>
            <a:pPr marL="257175">
              <a:lnSpc>
                <a:spcPct val="115000"/>
              </a:lnSpc>
              <a:tabLst>
                <a:tab pos="2934335" algn="ctr"/>
                <a:tab pos="4867275" algn="l"/>
              </a:tabLst>
            </a:pPr>
            <a:r>
              <a:rPr lang="es-ES" sz="1400" dirty="0">
                <a:effectLst/>
                <a:latin typeface="Arial Black" panose="020B0A0402010202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15000"/>
              </a:lnSpc>
              <a:tabLst>
                <a:tab pos="2934335" algn="ctr"/>
                <a:tab pos="4867275" algn="l"/>
              </a:tabLst>
            </a:pP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Según el Decreto  780 </a:t>
            </a:r>
            <a:r>
              <a:rPr lang="es-CO" dirty="0">
                <a:solidFill>
                  <a:srgbClr val="000000"/>
                </a:solidFill>
                <a:latin typeface="Arial" panose="020B0604020202020204" pitchFamily="34" charset="0"/>
                <a:ea typeface="Calibri" panose="020F0502020204030204" pitchFamily="34" charset="0"/>
                <a:cs typeface="Arial" panose="020B0604020202020204" pitchFamily="34" charset="0"/>
              </a:rPr>
              <a:t>de 2016. </a:t>
            </a: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De manera general las autopsias se clasifican en </a:t>
            </a:r>
            <a:r>
              <a:rPr lang="es-CO"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MEDICO-LEGALES y CLINICAS</a:t>
            </a: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 Son médico-legales cuando se realizan con fines de investigación judicial y son clínicas en los demás casos.</a:t>
            </a:r>
          </a:p>
          <a:p>
            <a:pPr marL="257175" algn="just">
              <a:lnSpc>
                <a:spcPct val="115000"/>
              </a:lnSpc>
              <a:tabLst>
                <a:tab pos="2934335" algn="ctr"/>
                <a:tab pos="4867275" algn="l"/>
              </a:tabLst>
            </a:pP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57175">
              <a:lnSpc>
                <a:spcPct val="115000"/>
              </a:lnSpc>
              <a:tabLst>
                <a:tab pos="2934335" algn="ctr"/>
                <a:tab pos="4867275" algn="l"/>
              </a:tabLst>
            </a:pPr>
            <a:r>
              <a:rPr lang="es-ES" sz="1400" dirty="0">
                <a:effectLst/>
                <a:latin typeface="Arial Black" panose="020B0A0402010202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nSpc>
                <a:spcPct val="115000"/>
              </a:lnSpc>
              <a:tabLst>
                <a:tab pos="2934335" algn="ctr"/>
                <a:tab pos="4867275" algn="l"/>
              </a:tabLst>
            </a:pPr>
            <a:r>
              <a:rPr lang="es-ES" sz="2400" b="1" dirty="0">
                <a:solidFill>
                  <a:srgbClr val="FF0000"/>
                </a:solidFill>
                <a:latin typeface="Arial Black" panose="020B0A04020102020204" pitchFamily="34" charset="0"/>
                <a:cs typeface="Arial" panose="020B0604020202020204" pitchFamily="34" charset="0"/>
              </a:rPr>
              <a:t>¿CUÁL ES LA DIFERENCIA ENTRE PROBABLE MANERA DE MUERTE Y CAUSAS DEL FALLECIMIENTO?</a:t>
            </a:r>
          </a:p>
          <a:p>
            <a:pPr marL="257175">
              <a:lnSpc>
                <a:spcPct val="115000"/>
              </a:lnSpc>
              <a:tabLst>
                <a:tab pos="2934335" algn="ctr"/>
                <a:tab pos="4867275" algn="l"/>
              </a:tabLst>
            </a:pPr>
            <a:endParaRPr lang="es-ES" sz="2400" b="1" dirty="0">
              <a:solidFill>
                <a:srgbClr val="FF0000"/>
              </a:solidFill>
              <a:latin typeface="Arial Black" panose="020B0A04020102020204" pitchFamily="34" charset="0"/>
              <a:cs typeface="Arial" panose="020B0604020202020204" pitchFamily="34" charset="0"/>
            </a:endParaRPr>
          </a:p>
          <a:p>
            <a:pPr marL="257175" algn="just">
              <a:lnSpc>
                <a:spcPct val="115000"/>
              </a:lnSpc>
              <a:tabLst>
                <a:tab pos="2934335" algn="ctr"/>
                <a:tab pos="4867275" algn="l"/>
              </a:tabLst>
            </a:pPr>
            <a:r>
              <a:rPr lang="es-CO" dirty="0">
                <a:latin typeface="Arial" panose="020B0604020202020204" pitchFamily="34" charset="0"/>
                <a:ea typeface="Calibri" panose="020F0502020204030204" pitchFamily="34" charset="0"/>
                <a:cs typeface="Arial" panose="020B0604020202020204" pitchFamily="34" charset="0"/>
              </a:rPr>
              <a:t>Con</a:t>
            </a:r>
            <a:r>
              <a:rPr lang="es-CO" sz="1800" dirty="0">
                <a:effectLst/>
                <a:latin typeface="Arial" panose="020B0604020202020204" pitchFamily="34" charset="0"/>
                <a:ea typeface="Calibri" panose="020F0502020204030204" pitchFamily="34" charset="0"/>
                <a:cs typeface="Arial" panose="020B0604020202020204" pitchFamily="34" charset="0"/>
              </a:rPr>
              <a:t>, las </a:t>
            </a:r>
            <a:r>
              <a:rPr lang="es-CO" sz="1800" b="1" dirty="0">
                <a:effectLst/>
                <a:latin typeface="Arial" panose="020B0604020202020204" pitchFamily="34" charset="0"/>
                <a:ea typeface="Calibri" panose="020F0502020204030204" pitchFamily="34" charset="0"/>
                <a:cs typeface="Arial" panose="020B0604020202020204" pitchFamily="34" charset="0"/>
              </a:rPr>
              <a:t>casuales del fallecimiento</a:t>
            </a:r>
            <a:r>
              <a:rPr lang="es-CO" sz="1800" dirty="0">
                <a:effectLst/>
                <a:latin typeface="Arial" panose="020B0604020202020204" pitchFamily="34" charset="0"/>
                <a:ea typeface="Calibri" panose="020F0502020204030204" pitchFamily="34" charset="0"/>
                <a:cs typeface="Arial" panose="020B0604020202020204" pitchFamily="34" charset="0"/>
              </a:rPr>
              <a:t>, es la enfermedad o lesión que inició la cadena de acontecimientos patológicos que condujeron directamente a la muerte y, en su caso, las circunstancias del accidente o violencia que produjo la lesión fatal.</a:t>
            </a:r>
          </a:p>
          <a:p>
            <a:pPr marL="257175">
              <a:lnSpc>
                <a:spcPct val="115000"/>
              </a:lnSpc>
              <a:tabLst>
                <a:tab pos="2934335" algn="ctr"/>
                <a:tab pos="5612130" algn="r"/>
              </a:tabLst>
            </a:pPr>
            <a:r>
              <a:rPr lang="es-ES" sz="1400" dirty="0">
                <a:effectLst/>
                <a:latin typeface="Arial Black" panose="020B0A04020102020204" pitchFamily="34" charset="0"/>
                <a:ea typeface="Calibri" panose="020F0502020204030204" pitchFamily="34"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15000"/>
              </a:lnSpc>
              <a:tabLst>
                <a:tab pos="2934335" algn="ctr"/>
                <a:tab pos="5612130" algn="r"/>
              </a:tabLst>
            </a:pPr>
            <a:r>
              <a:rPr lang="es-ES" sz="2000" dirty="0">
                <a:effectLst/>
                <a:latin typeface="Arial" panose="020B0604020202020204" pitchFamily="34" charset="0"/>
                <a:ea typeface="Calibri" panose="020F0502020204030204" pitchFamily="34" charset="0"/>
                <a:cs typeface="Arial" panose="020B0604020202020204" pitchFamily="34" charset="0"/>
              </a:rPr>
              <a:t>En cambio con la </a:t>
            </a:r>
            <a:r>
              <a:rPr lang="es-ES" sz="2000" b="1" dirty="0">
                <a:effectLst/>
                <a:latin typeface="Arial" panose="020B0604020202020204" pitchFamily="34" charset="0"/>
                <a:ea typeface="Calibri" panose="020F0502020204030204" pitchFamily="34" charset="0"/>
                <a:cs typeface="Arial" panose="020B0604020202020204" pitchFamily="34" charset="0"/>
              </a:rPr>
              <a:t>probable manera de muerte </a:t>
            </a:r>
            <a:r>
              <a:rPr lang="es-ES" sz="2000" dirty="0">
                <a:effectLst/>
                <a:latin typeface="Arial" panose="020B0604020202020204" pitchFamily="34" charset="0"/>
                <a:ea typeface="Calibri" panose="020F0502020204030204" pitchFamily="34" charset="0"/>
                <a:cs typeface="Arial" panose="020B0604020202020204" pitchFamily="34" charset="0"/>
              </a:rPr>
              <a:t>lo que se hace es definir o especificar si la defunción, fue natural, externa o posiblemente en estudio. Las cuales tienen las siguientes diferencias:</a:t>
            </a:r>
            <a:endParaRPr lang="es-CO" dirty="0">
              <a:effectLst/>
              <a:latin typeface="Arial" panose="020B0604020202020204" pitchFamily="34" charset="0"/>
              <a:ea typeface="Calibri" panose="020F0502020204030204" pitchFamily="34" charset="0"/>
              <a:cs typeface="Arial" panose="020B0604020202020204" pitchFamily="34" charset="0"/>
            </a:endParaRPr>
          </a:p>
          <a:p>
            <a:pPr marL="257175" algn="just">
              <a:lnSpc>
                <a:spcPct val="115000"/>
              </a:lnSpc>
              <a:tabLst>
                <a:tab pos="2934335" algn="ctr"/>
                <a:tab pos="5612130" algn="r"/>
              </a:tabLst>
            </a:pPr>
            <a:r>
              <a:rPr lang="es-ES" sz="1400" dirty="0">
                <a:effectLst/>
                <a:latin typeface="Arial" panose="020B060402020202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257175" algn="just">
              <a:lnSpc>
                <a:spcPct val="115000"/>
              </a:lnSpc>
              <a:tabLst>
                <a:tab pos="2934335" algn="ctr"/>
                <a:tab pos="5612130" algn="r"/>
              </a:tabLs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02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FF5A28C-0D4D-4AA2-AAF1-EF63A9BBFD27}"/>
              </a:ext>
            </a:extLst>
          </p:cNvPr>
          <p:cNvGraphicFramePr/>
          <p:nvPr>
            <p:extLst>
              <p:ext uri="{D42A27DB-BD31-4B8C-83A1-F6EECF244321}">
                <p14:modId xmlns:p14="http://schemas.microsoft.com/office/powerpoint/2010/main" val="717433018"/>
              </p:ext>
            </p:extLst>
          </p:nvPr>
        </p:nvGraphicFramePr>
        <p:xfrm>
          <a:off x="633046" y="548638"/>
          <a:ext cx="10846191" cy="55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64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E710AAE5-DBDA-4E51-B908-A6287C242F8C}"/>
              </a:ext>
            </a:extLst>
          </p:cNvPr>
          <p:cNvSpPr txBox="1">
            <a:spLocks/>
          </p:cNvSpPr>
          <p:nvPr/>
        </p:nvSpPr>
        <p:spPr>
          <a:xfrm>
            <a:off x="786891" y="194527"/>
            <a:ext cx="10618217" cy="595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a:solidFill>
                  <a:srgbClr val="FF0000"/>
                </a:solidFill>
                <a:latin typeface="Arial Black" panose="020B0A04020102020204" pitchFamily="34" charset="0"/>
                <a:cs typeface="Arial" pitchFamily="34" charset="0"/>
              </a:rPr>
              <a:t>CORRECTO DILIGENCIAMIENTO DE CAUSAS DE MUERTE</a:t>
            </a:r>
          </a:p>
          <a:p>
            <a:endParaRPr lang="es-MX" sz="2600" dirty="0">
              <a:solidFill>
                <a:srgbClr val="006600"/>
              </a:solidFill>
              <a:latin typeface="+mj-lt"/>
              <a:cs typeface="Arial" pitchFamily="34" charset="0"/>
            </a:endParaRPr>
          </a:p>
        </p:txBody>
      </p:sp>
      <p:sp>
        <p:nvSpPr>
          <p:cNvPr id="3" name="CuadroTexto 2">
            <a:extLst>
              <a:ext uri="{FF2B5EF4-FFF2-40B4-BE49-F238E27FC236}">
                <a16:creationId xmlns:a16="http://schemas.microsoft.com/office/drawing/2014/main" id="{82C2FBCD-BB91-4D69-81E8-68CFA08ED50E}"/>
              </a:ext>
            </a:extLst>
          </p:cNvPr>
          <p:cNvSpPr txBox="1"/>
          <p:nvPr/>
        </p:nvSpPr>
        <p:spPr>
          <a:xfrm>
            <a:off x="299787" y="817974"/>
            <a:ext cx="11189848" cy="1477328"/>
          </a:xfrm>
          <a:prstGeom prst="rect">
            <a:avLst/>
          </a:prstGeom>
          <a:noFill/>
        </p:spPr>
        <p:txBody>
          <a:bodyPr wrap="square">
            <a:spAutoFit/>
          </a:bodyPr>
          <a:lstStyle/>
          <a:p>
            <a:pPr algn="just"/>
            <a:r>
              <a:rPr lang="es-CO" sz="1800" b="1" dirty="0">
                <a:latin typeface="Arial" panose="020B0604020202020204" pitchFamily="34" charset="0"/>
                <a:cs typeface="Arial" panose="020B0604020202020204" pitchFamily="34" charset="0"/>
              </a:rPr>
              <a:t>Ejemplo : </a:t>
            </a:r>
            <a:r>
              <a:rPr lang="es-CO" sz="1800" dirty="0">
                <a:latin typeface="Arial" panose="020B0604020202020204" pitchFamily="34" charset="0"/>
                <a:cs typeface="Arial" panose="020B0604020202020204" pitchFamily="34" charset="0"/>
              </a:rPr>
              <a:t>Paciente con enfermedad pulmonar obstructiva crónica que presenta una exacerbación</a:t>
            </a:r>
            <a:r>
              <a:rPr lang="" sz="1800" dirty="0">
                <a:latin typeface="Arial" panose="020B0604020202020204" pitchFamily="34" charset="0"/>
                <a:cs typeface="Arial" panose="020B0604020202020204" pitchFamily="34" charset="0"/>
              </a:rPr>
              <a:t> de 12 años,</a:t>
            </a:r>
            <a:r>
              <a:rPr lang="es-CO" sz="1800" dirty="0">
                <a:latin typeface="Arial" panose="020B0604020202020204" pitchFamily="34" charset="0"/>
                <a:cs typeface="Arial" panose="020B0604020202020204" pitchFamily="34" charset="0"/>
              </a:rPr>
              <a:t> secundaria a un proceso infeccioso pulmonar tipo neumonía adquirida en comunidad</a:t>
            </a:r>
            <a:r>
              <a:rPr lang="" sz="1800" dirty="0">
                <a:latin typeface="Arial" panose="020B0604020202020204" pitchFamily="34" charset="0"/>
                <a:cs typeface="Arial" panose="020B0604020202020204" pitchFamily="34" charset="0"/>
              </a:rPr>
              <a:t> hace 9 días.</a:t>
            </a:r>
            <a:r>
              <a:rPr lang="es-CO" sz="1800" dirty="0">
                <a:latin typeface="Arial" panose="020B0604020202020204" pitchFamily="34" charset="0"/>
                <a:cs typeface="Arial" panose="020B0604020202020204" pitchFamily="34" charset="0"/>
              </a:rPr>
              <a:t> </a:t>
            </a:r>
            <a:r>
              <a:rPr lang="" sz="1800" dirty="0">
                <a:latin typeface="Arial" panose="020B0604020202020204" pitchFamily="34" charset="0"/>
                <a:cs typeface="Arial" panose="020B0604020202020204" pitchFamily="34" charset="0"/>
              </a:rPr>
              <a:t>E</a:t>
            </a:r>
            <a:r>
              <a:rPr lang="es-CO" sz="1800" dirty="0">
                <a:latin typeface="Arial" panose="020B0604020202020204" pitchFamily="34" charset="0"/>
                <a:cs typeface="Arial" panose="020B0604020202020204" pitchFamily="34" charset="0"/>
              </a:rPr>
              <a:t>voluciona con falla ventilatoria y fallece</a:t>
            </a:r>
            <a:r>
              <a:rPr lang="" sz="1800" dirty="0">
                <a:latin typeface="Arial" panose="020B0604020202020204" pitchFamily="34" charset="0"/>
                <a:cs typeface="Arial" panose="020B0604020202020204" pitchFamily="34" charset="0"/>
              </a:rPr>
              <a:t> hace 12 horas</a:t>
            </a:r>
            <a:r>
              <a:rPr lang="es-CO" sz="1800" dirty="0">
                <a:latin typeface="Arial" panose="020B0604020202020204" pitchFamily="34" charset="0"/>
                <a:cs typeface="Arial" panose="020B0604020202020204" pitchFamily="34" charset="0"/>
              </a:rPr>
              <a:t>. La paciente adicionalmente venía</a:t>
            </a:r>
            <a:r>
              <a:rPr lang="" sz="1800" dirty="0">
                <a:latin typeface="Arial" panose="020B0604020202020204" pitchFamily="34" charset="0"/>
                <a:cs typeface="Arial" panose="020B0604020202020204" pitchFamily="34" charset="0"/>
              </a:rPr>
              <a:t> hace 5 años</a:t>
            </a:r>
            <a:r>
              <a:rPr lang="es-CO" sz="1800" dirty="0">
                <a:latin typeface="Arial" panose="020B0604020202020204" pitchFamily="34" charset="0"/>
                <a:cs typeface="Arial" panose="020B0604020202020204" pitchFamily="34" charset="0"/>
              </a:rPr>
              <a:t> siendo tratada por un cáncer de mama y asistía a controles periódicos con la especialidad de cirugía de mama.</a:t>
            </a:r>
            <a:endParaRPr lang="" sz="18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906D0D9-E6AA-4252-81F7-94AB94187868}"/>
              </a:ext>
            </a:extLst>
          </p:cNvPr>
          <p:cNvPicPr>
            <a:picLocks noChangeAspect="1"/>
          </p:cNvPicPr>
          <p:nvPr/>
        </p:nvPicPr>
        <p:blipFill>
          <a:blip r:embed="rId3"/>
          <a:stretch>
            <a:fillRect/>
          </a:stretch>
        </p:blipFill>
        <p:spPr>
          <a:xfrm>
            <a:off x="450824" y="2266510"/>
            <a:ext cx="11337901" cy="4554646"/>
          </a:xfrm>
          <a:prstGeom prst="rect">
            <a:avLst/>
          </a:prstGeom>
        </p:spPr>
      </p:pic>
      <p:sp>
        <p:nvSpPr>
          <p:cNvPr id="5" name="Flecha: a la derecha 4">
            <a:extLst>
              <a:ext uri="{FF2B5EF4-FFF2-40B4-BE49-F238E27FC236}">
                <a16:creationId xmlns:a16="http://schemas.microsoft.com/office/drawing/2014/main" id="{54C22CB3-339E-489B-A5DD-1A872591F868}"/>
              </a:ext>
            </a:extLst>
          </p:cNvPr>
          <p:cNvSpPr/>
          <p:nvPr/>
        </p:nvSpPr>
        <p:spPr>
          <a:xfrm rot="16200000">
            <a:off x="7684806" y="4348924"/>
            <a:ext cx="2623517" cy="75868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b="1" dirty="0">
                <a:latin typeface="Arial" panose="020B0604020202020204" pitchFamily="34" charset="0"/>
                <a:cs typeface="Arial" panose="020B0604020202020204" pitchFamily="34" charset="0"/>
              </a:rPr>
              <a:t>TIEMPO</a:t>
            </a:r>
            <a:endParaRPr lang="es-CO" sz="2000" b="1" dirty="0">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44E5B146-8835-4BAB-8D96-DC1055FB10DE}"/>
              </a:ext>
            </a:extLst>
          </p:cNvPr>
          <p:cNvSpPr/>
          <p:nvPr/>
        </p:nvSpPr>
        <p:spPr>
          <a:xfrm rot="16200000">
            <a:off x="10514958" y="4306656"/>
            <a:ext cx="2623517" cy="843216"/>
          </a:xfrm>
          <a:prstGeom prst="rightArrow">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SECUENCIA LOGICA</a:t>
            </a:r>
            <a:endParaRPr lang="es-CO"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33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2 Subtítulo">
            <a:extLst>
              <a:ext uri="{FF2B5EF4-FFF2-40B4-BE49-F238E27FC236}">
                <a16:creationId xmlns:a16="http://schemas.microsoft.com/office/drawing/2014/main" id="{B2B34DCE-8FB6-46D3-856A-AEF24C3C0F6E}"/>
              </a:ext>
            </a:extLst>
          </p:cNvPr>
          <p:cNvSpPr txBox="1">
            <a:spLocks/>
          </p:cNvSpPr>
          <p:nvPr/>
        </p:nvSpPr>
        <p:spPr>
          <a:xfrm>
            <a:off x="1997630" y="314409"/>
            <a:ext cx="7888492" cy="9061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2800" b="1" dirty="0">
                <a:solidFill>
                  <a:srgbClr val="FF0000"/>
                </a:solidFill>
                <a:effectLst>
                  <a:outerShdw blurRad="38100" dist="38100" dir="2700000" algn="tl">
                    <a:srgbClr val="C0C0C0"/>
                  </a:outerShdw>
                </a:effectLst>
                <a:latin typeface="Arial Black" panose="020B0A04020102020204" pitchFamily="34" charset="0"/>
                <a:cs typeface="Arial" pitchFamily="34" charset="0"/>
              </a:rPr>
              <a:t>CRITERIOS PARA REGISTRO ADECUADO CAUSAS DE DEFUNCION</a:t>
            </a:r>
            <a:endParaRPr lang="es-MX" sz="2800" dirty="0">
              <a:solidFill>
                <a:srgbClr val="FF0000"/>
              </a:solidFill>
              <a:latin typeface="Arial Black" panose="020B0A04020102020204" pitchFamily="34" charset="0"/>
              <a:cs typeface="Arial" pitchFamily="34" charset="0"/>
            </a:endParaRPr>
          </a:p>
        </p:txBody>
      </p:sp>
      <p:sp>
        <p:nvSpPr>
          <p:cNvPr id="12" name="17 CuadroTexto">
            <a:extLst>
              <a:ext uri="{FF2B5EF4-FFF2-40B4-BE49-F238E27FC236}">
                <a16:creationId xmlns:a16="http://schemas.microsoft.com/office/drawing/2014/main" id="{86AF18F8-A859-4586-8D3B-C8ED6AF25128}"/>
              </a:ext>
            </a:extLst>
          </p:cNvPr>
          <p:cNvSpPr txBox="1"/>
          <p:nvPr/>
        </p:nvSpPr>
        <p:spPr>
          <a:xfrm>
            <a:off x="343959" y="1310609"/>
            <a:ext cx="7488832" cy="2834622"/>
          </a:xfrm>
          <a:prstGeom prst="rect">
            <a:avLst/>
          </a:prstGeom>
          <a:noFill/>
        </p:spPr>
        <p:txBody>
          <a:bodyPr wrap="square" rtlCol="0">
            <a:spAutoFit/>
          </a:bodyPr>
          <a:lstStyle/>
          <a:p>
            <a:pPr>
              <a:lnSpc>
                <a:spcPct val="80000"/>
              </a:lnSpc>
            </a:pPr>
            <a:endParaRPr lang="es-ES" dirty="0">
              <a:latin typeface="Arial" pitchFamily="34" charset="0"/>
              <a:cs typeface="Arial" pitchFamily="34" charset="0"/>
            </a:endParaRPr>
          </a:p>
          <a:p>
            <a:pPr marL="285750" indent="-285750" algn="just">
              <a:lnSpc>
                <a:spcPct val="80000"/>
              </a:lnSpc>
              <a:buFont typeface="Wingdings" panose="05000000000000000000" pitchFamily="2" charset="2"/>
              <a:buChar char="ü"/>
            </a:pPr>
            <a:r>
              <a:rPr lang="es-ES" dirty="0">
                <a:latin typeface="Arial" pitchFamily="34" charset="0"/>
                <a:cs typeface="Arial" pitchFamily="34" charset="0"/>
              </a:rPr>
              <a:t>Debe diligenciarse </a:t>
            </a:r>
            <a:r>
              <a:rPr lang="es-ES" b="1" dirty="0">
                <a:latin typeface="Arial" pitchFamily="34" charset="0"/>
                <a:cs typeface="Arial" pitchFamily="34" charset="0"/>
              </a:rPr>
              <a:t>una sola causa por renglón</a:t>
            </a:r>
            <a:r>
              <a:rPr lang="es-ES" dirty="0">
                <a:latin typeface="Arial" pitchFamily="34" charset="0"/>
                <a:cs typeface="Arial" pitchFamily="34" charset="0"/>
              </a:rPr>
              <a:t> y relacionar en </a:t>
            </a:r>
            <a:r>
              <a:rPr lang="es-ES" b="1" dirty="0">
                <a:latin typeface="Arial" pitchFamily="34" charset="0"/>
                <a:cs typeface="Arial" pitchFamily="34" charset="0"/>
              </a:rPr>
              <a:t>secuencia </a:t>
            </a:r>
            <a:r>
              <a:rPr lang="es-ES" dirty="0">
                <a:latin typeface="Arial" pitchFamily="34" charset="0"/>
                <a:cs typeface="Arial" pitchFamily="34" charset="0"/>
              </a:rPr>
              <a:t>las causas que desencadenaron  la muerte.</a:t>
            </a:r>
          </a:p>
          <a:p>
            <a:pPr marL="285750" indent="-285750" algn="just">
              <a:spcBef>
                <a:spcPct val="50000"/>
              </a:spcBef>
              <a:buFont typeface="Wingdings" panose="05000000000000000000" pitchFamily="2" charset="2"/>
              <a:buChar char="ü"/>
            </a:pPr>
            <a:r>
              <a:rPr lang="es-ES" dirty="0">
                <a:latin typeface="Arial" pitchFamily="34" charset="0"/>
                <a:cs typeface="Arial" pitchFamily="34" charset="0"/>
              </a:rPr>
              <a:t>Cuando la probable manera de muerte es natural la causa de muerte descrita en cualquiera de los renglones no debe aparecer como externa o violenta, y viceversa.</a:t>
            </a:r>
          </a:p>
          <a:p>
            <a:pPr>
              <a:lnSpc>
                <a:spcPct val="80000"/>
              </a:lnSpc>
            </a:pPr>
            <a:endParaRPr lang="es-ES" dirty="0">
              <a:latin typeface="Arial" pitchFamily="34" charset="0"/>
              <a:cs typeface="Arial" pitchFamily="34" charset="0"/>
            </a:endParaRPr>
          </a:p>
          <a:p>
            <a:pPr marL="285750" indent="-285750" algn="just">
              <a:lnSpc>
                <a:spcPct val="80000"/>
              </a:lnSpc>
              <a:buFont typeface="Wingdings" panose="05000000000000000000" pitchFamily="2" charset="2"/>
              <a:buChar char="ü"/>
            </a:pPr>
            <a:r>
              <a:rPr lang="es-MX" b="1" dirty="0">
                <a:latin typeface="Arial" pitchFamily="34" charset="0"/>
                <a:cs typeface="Arial" pitchFamily="34" charset="0"/>
              </a:rPr>
              <a:t>Además tener en cuenta todos las observaciones en las causas de muerte presentadas a continuación</a:t>
            </a:r>
            <a:r>
              <a:rPr lang="es-MX" dirty="0">
                <a:latin typeface="Arial" pitchFamily="34" charset="0"/>
                <a:cs typeface="Arial" pitchFamily="34" charset="0"/>
              </a:rPr>
              <a:t>.</a:t>
            </a:r>
          </a:p>
          <a:p>
            <a:pPr>
              <a:lnSpc>
                <a:spcPct val="80000"/>
              </a:lnSpc>
            </a:pPr>
            <a:endParaRPr lang="es-MX" dirty="0">
              <a:latin typeface="Arial" pitchFamily="34" charset="0"/>
              <a:cs typeface="Arial" pitchFamily="34" charset="0"/>
            </a:endParaRPr>
          </a:p>
          <a:p>
            <a:pPr>
              <a:lnSpc>
                <a:spcPct val="80000"/>
              </a:lnSpc>
            </a:pPr>
            <a:endParaRPr lang="es-MX" dirty="0">
              <a:latin typeface="Arial" pitchFamily="34" charset="0"/>
              <a:cs typeface="Arial" pitchFamily="34" charset="0"/>
            </a:endParaRPr>
          </a:p>
        </p:txBody>
      </p:sp>
      <p:sp>
        <p:nvSpPr>
          <p:cNvPr id="13" name="20 Rectángulo">
            <a:extLst>
              <a:ext uri="{FF2B5EF4-FFF2-40B4-BE49-F238E27FC236}">
                <a16:creationId xmlns:a16="http://schemas.microsoft.com/office/drawing/2014/main" id="{5F6A5582-0160-4334-BF4A-F5BA6331DE36}"/>
              </a:ext>
            </a:extLst>
          </p:cNvPr>
          <p:cNvSpPr/>
          <p:nvPr/>
        </p:nvSpPr>
        <p:spPr>
          <a:xfrm>
            <a:off x="573948" y="3897642"/>
            <a:ext cx="7258843" cy="2308324"/>
          </a:xfrm>
          <a:prstGeom prst="rect">
            <a:avLst/>
          </a:prstGeom>
        </p:spPr>
        <p:txBody>
          <a:bodyPr wrap="square">
            <a:spAutoFit/>
          </a:bodyPr>
          <a:lstStyle/>
          <a:p>
            <a:pPr algn="just">
              <a:buFontTx/>
              <a:buNone/>
              <a:defRPr/>
            </a:pPr>
            <a:r>
              <a:rPr lang="es-ES" dirty="0">
                <a:effectLst>
                  <a:outerShdw blurRad="38100" dist="38100" dir="2700000" algn="tl">
                    <a:srgbClr val="C0C0C0"/>
                  </a:outerShdw>
                </a:effectLst>
                <a:latin typeface="Arial" pitchFamily="34" charset="0"/>
                <a:cs typeface="Arial" pitchFamily="34" charset="0"/>
              </a:rPr>
              <a:t>Las abreviaturas o siglas </a:t>
            </a:r>
            <a:r>
              <a:rPr lang="es-ES" b="1" dirty="0">
                <a:solidFill>
                  <a:srgbClr val="FF0000"/>
                </a:solidFill>
                <a:effectLst>
                  <a:outerShdw blurRad="38100" dist="38100" dir="2700000" algn="tl">
                    <a:srgbClr val="C0C0C0"/>
                  </a:outerShdw>
                </a:effectLst>
                <a:latin typeface="Arial" pitchFamily="34" charset="0"/>
                <a:cs typeface="Arial" pitchFamily="34" charset="0"/>
              </a:rPr>
              <a:t>NO</a:t>
            </a:r>
            <a:r>
              <a:rPr lang="es-ES" dirty="0">
                <a:effectLst>
                  <a:outerShdw blurRad="38100" dist="38100" dir="2700000" algn="tl">
                    <a:srgbClr val="C0C0C0"/>
                  </a:outerShdw>
                </a:effectLst>
                <a:latin typeface="Arial" pitchFamily="34" charset="0"/>
                <a:cs typeface="Arial" pitchFamily="34" charset="0"/>
              </a:rPr>
              <a:t> deben ser usadas en los diagnósticos de causa de muerte :</a:t>
            </a:r>
          </a:p>
          <a:p>
            <a:pPr algn="just">
              <a:buFontTx/>
              <a:buNone/>
              <a:defRPr/>
            </a:pPr>
            <a:endParaRPr lang="es-ES" dirty="0">
              <a:effectLst>
                <a:outerShdw blurRad="38100" dist="38100" dir="2700000" algn="tl">
                  <a:srgbClr val="C0C0C0"/>
                </a:outerShdw>
              </a:effectLst>
              <a:latin typeface="Arial" pitchFamily="34" charset="0"/>
              <a:cs typeface="Arial" pitchFamily="34" charset="0"/>
            </a:endParaRPr>
          </a:p>
          <a:p>
            <a:r>
              <a:rPr lang="es-ES" b="1" dirty="0"/>
              <a:t>ACV             </a:t>
            </a:r>
            <a:r>
              <a:rPr lang="es-CO" b="1" dirty="0"/>
              <a:t>CID</a:t>
            </a:r>
            <a:r>
              <a:rPr lang="es-ES" b="1" dirty="0"/>
              <a:t>	    </a:t>
            </a:r>
            <a:r>
              <a:rPr lang="es-CO" b="1" dirty="0"/>
              <a:t>CA	</a:t>
            </a:r>
            <a:r>
              <a:rPr lang="es-ES" b="1" dirty="0"/>
              <a:t>DHT  	 </a:t>
            </a:r>
            <a:r>
              <a:rPr lang="es-CO" b="1" dirty="0"/>
              <a:t>DM	</a:t>
            </a:r>
            <a:r>
              <a:rPr lang="es-ES" b="1" dirty="0"/>
              <a:t>EPOC	</a:t>
            </a:r>
          </a:p>
          <a:p>
            <a:r>
              <a:rPr lang="es-ES" b="1" dirty="0"/>
              <a:t> EDA 	   FUV 	    </a:t>
            </a:r>
            <a:r>
              <a:rPr lang="es-CO" b="1" dirty="0"/>
              <a:t>FX	HTA	 HVDA	</a:t>
            </a:r>
            <a:r>
              <a:rPr lang="en-US" b="1" dirty="0"/>
              <a:t>MALL</a:t>
            </a:r>
            <a:endParaRPr lang="es-CO" dirty="0"/>
          </a:p>
          <a:p>
            <a:r>
              <a:rPr lang="es-CO" b="1" dirty="0"/>
              <a:t> IAM     	   ICC            IRA 	IVU	 </a:t>
            </a:r>
            <a:r>
              <a:rPr lang="en-US" b="1" dirty="0"/>
              <a:t>SFA	STP	</a:t>
            </a:r>
          </a:p>
          <a:p>
            <a:r>
              <a:rPr lang="en-US" b="1" dirty="0"/>
              <a:t>TCE 	  TBC	    TEC       TPPDB	 TX	TVP</a:t>
            </a:r>
            <a:endParaRPr lang="es-CO" dirty="0"/>
          </a:p>
          <a:p>
            <a:pPr>
              <a:buFontTx/>
              <a:buNone/>
              <a:defRPr/>
            </a:pPr>
            <a:endParaRPr lang="es-ES" b="1" dirty="0">
              <a:latin typeface="Arial" pitchFamily="34" charset="0"/>
              <a:cs typeface="Arial" pitchFamily="34" charset="0"/>
            </a:endParaRPr>
          </a:p>
        </p:txBody>
      </p:sp>
      <p:pic>
        <p:nvPicPr>
          <p:cNvPr id="3" name="Imagen 2">
            <a:extLst>
              <a:ext uri="{FF2B5EF4-FFF2-40B4-BE49-F238E27FC236}">
                <a16:creationId xmlns:a16="http://schemas.microsoft.com/office/drawing/2014/main" id="{9D46DA64-2380-4DFA-B370-958E0C1ED220}"/>
              </a:ext>
            </a:extLst>
          </p:cNvPr>
          <p:cNvPicPr>
            <a:picLocks noChangeAspect="1"/>
          </p:cNvPicPr>
          <p:nvPr/>
        </p:nvPicPr>
        <p:blipFill>
          <a:blip r:embed="rId3"/>
          <a:stretch>
            <a:fillRect/>
          </a:stretch>
        </p:blipFill>
        <p:spPr>
          <a:xfrm>
            <a:off x="8211727" y="1596786"/>
            <a:ext cx="3229370" cy="1695054"/>
          </a:xfrm>
          <a:prstGeom prst="rect">
            <a:avLst/>
          </a:prstGeom>
        </p:spPr>
      </p:pic>
      <p:pic>
        <p:nvPicPr>
          <p:cNvPr id="4" name="Imagen 3">
            <a:extLst>
              <a:ext uri="{FF2B5EF4-FFF2-40B4-BE49-F238E27FC236}">
                <a16:creationId xmlns:a16="http://schemas.microsoft.com/office/drawing/2014/main" id="{5D5D91A8-81BC-4B01-8EA4-A3E0B7C46CA5}"/>
              </a:ext>
            </a:extLst>
          </p:cNvPr>
          <p:cNvPicPr>
            <a:picLocks noChangeAspect="1"/>
          </p:cNvPicPr>
          <p:nvPr/>
        </p:nvPicPr>
        <p:blipFill>
          <a:blip r:embed="rId4"/>
          <a:stretch>
            <a:fillRect/>
          </a:stretch>
        </p:blipFill>
        <p:spPr>
          <a:xfrm>
            <a:off x="8062780" y="3535166"/>
            <a:ext cx="2169476" cy="2022313"/>
          </a:xfrm>
          <a:prstGeom prst="rect">
            <a:avLst/>
          </a:prstGeom>
        </p:spPr>
      </p:pic>
    </p:spTree>
    <p:extLst>
      <p:ext uri="{BB962C8B-B14F-4D97-AF65-F5344CB8AC3E}">
        <p14:creationId xmlns:p14="http://schemas.microsoft.com/office/powerpoint/2010/main" val="190447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2CB8D9F0-295B-4EB1-81F5-5D1E1B469F1D}"/>
              </a:ext>
            </a:extLst>
          </p:cNvPr>
          <p:cNvSpPr txBox="1">
            <a:spLocks/>
          </p:cNvSpPr>
          <p:nvPr/>
        </p:nvSpPr>
        <p:spPr>
          <a:xfrm>
            <a:off x="861391" y="169653"/>
            <a:ext cx="10101383" cy="5953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600" b="1" dirty="0">
                <a:solidFill>
                  <a:srgbClr val="FF0000"/>
                </a:solidFill>
                <a:latin typeface="Arial Black" panose="020B0A04020102020204" pitchFamily="34" charset="0"/>
                <a:cs typeface="Arial" pitchFamily="34" charset="0"/>
              </a:rPr>
              <a:t>DIAGNÓSTICOS MAL DEFINIDOS Y/O NO PRECISOS</a:t>
            </a:r>
          </a:p>
          <a:p>
            <a:endParaRPr lang="es-MX" sz="2600" dirty="0">
              <a:solidFill>
                <a:srgbClr val="006600"/>
              </a:solidFill>
              <a:latin typeface="+mj-lt"/>
              <a:cs typeface="Arial" pitchFamily="34" charset="0"/>
            </a:endParaRPr>
          </a:p>
        </p:txBody>
      </p:sp>
      <p:sp>
        <p:nvSpPr>
          <p:cNvPr id="3" name="17 Rectángulo">
            <a:extLst>
              <a:ext uri="{FF2B5EF4-FFF2-40B4-BE49-F238E27FC236}">
                <a16:creationId xmlns:a16="http://schemas.microsoft.com/office/drawing/2014/main" id="{0CE67467-2D90-4FC1-B6BD-3FB0C0474D20}"/>
              </a:ext>
            </a:extLst>
          </p:cNvPr>
          <p:cNvSpPr/>
          <p:nvPr/>
        </p:nvSpPr>
        <p:spPr>
          <a:xfrm>
            <a:off x="297347" y="2728240"/>
            <a:ext cx="2766691" cy="3693319"/>
          </a:xfrm>
          <a:prstGeom prst="rect">
            <a:avLst/>
          </a:prstGeom>
          <a:ln w="3175">
            <a:solidFill>
              <a:schemeClr val="tx1"/>
            </a:solidFill>
          </a:ln>
        </p:spPr>
        <p:txBody>
          <a:bodyPr wrap="square">
            <a:spAutoFit/>
          </a:bodyPr>
          <a:lstStyle/>
          <a:p>
            <a:pPr>
              <a:spcBef>
                <a:spcPct val="50000"/>
              </a:spcBef>
            </a:pPr>
            <a:r>
              <a:rPr lang="es-ES" dirty="0">
                <a:solidFill>
                  <a:srgbClr val="000000"/>
                </a:solidFill>
                <a:latin typeface="Arial" pitchFamily="34" charset="0"/>
                <a:cs typeface="Arial" pitchFamily="34" charset="0"/>
              </a:rPr>
              <a:t>• </a:t>
            </a:r>
            <a:r>
              <a:rPr lang="es-ES" sz="1600" dirty="0">
                <a:solidFill>
                  <a:srgbClr val="000000"/>
                </a:solidFill>
                <a:latin typeface="Arial" pitchFamily="34" charset="0"/>
                <a:cs typeface="Arial" pitchFamily="34" charset="0"/>
              </a:rPr>
              <a:t>Paro Cardiorrespiratorio</a:t>
            </a:r>
          </a:p>
          <a:p>
            <a:pPr>
              <a:spcBef>
                <a:spcPct val="50000"/>
              </a:spcBef>
            </a:pPr>
            <a:r>
              <a:rPr lang="es-ES" sz="1600" dirty="0">
                <a:solidFill>
                  <a:srgbClr val="000000"/>
                </a:solidFill>
                <a:latin typeface="Arial" pitchFamily="34" charset="0"/>
                <a:cs typeface="Arial" pitchFamily="34" charset="0"/>
              </a:rPr>
              <a:t>• Anoxia </a:t>
            </a:r>
          </a:p>
          <a:p>
            <a:pPr marL="180975" indent="-180975">
              <a:spcBef>
                <a:spcPct val="50000"/>
              </a:spcBef>
              <a:buFont typeface="Arial" pitchFamily="34" charset="0"/>
              <a:buChar char="•"/>
            </a:pPr>
            <a:r>
              <a:rPr lang="es-ES" sz="1600" dirty="0">
                <a:solidFill>
                  <a:srgbClr val="000000"/>
                </a:solidFill>
                <a:latin typeface="Arial" pitchFamily="34" charset="0"/>
                <a:cs typeface="Arial" pitchFamily="34" charset="0"/>
              </a:rPr>
              <a:t>Carcinomatosis                    </a:t>
            </a:r>
          </a:p>
          <a:p>
            <a:pPr marL="180975" indent="-180975">
              <a:spcBef>
                <a:spcPct val="50000"/>
              </a:spcBef>
              <a:buFont typeface="Arial" pitchFamily="34" charset="0"/>
              <a:buChar char="•"/>
            </a:pPr>
            <a:r>
              <a:rPr lang="es-ES" sz="1600" dirty="0">
                <a:solidFill>
                  <a:srgbClr val="000000"/>
                </a:solidFill>
                <a:latin typeface="Arial" pitchFamily="34" charset="0"/>
                <a:cs typeface="Arial" pitchFamily="34" charset="0"/>
              </a:rPr>
              <a:t>Anemia </a:t>
            </a:r>
          </a:p>
          <a:p>
            <a:pPr>
              <a:spcBef>
                <a:spcPct val="50000"/>
              </a:spcBef>
            </a:pPr>
            <a:r>
              <a:rPr lang="es-ES" sz="1600" dirty="0">
                <a:solidFill>
                  <a:srgbClr val="000000"/>
                </a:solidFill>
                <a:latin typeface="Arial" pitchFamily="34" charset="0"/>
                <a:cs typeface="Arial" pitchFamily="34" charset="0"/>
              </a:rPr>
              <a:t>• Hipotensión                         </a:t>
            </a:r>
          </a:p>
          <a:p>
            <a:pPr>
              <a:spcBef>
                <a:spcPct val="50000"/>
              </a:spcBef>
            </a:pPr>
            <a:r>
              <a:rPr lang="es-ES" sz="1600" dirty="0">
                <a:solidFill>
                  <a:srgbClr val="000000"/>
                </a:solidFill>
                <a:latin typeface="Arial" pitchFamily="34" charset="0"/>
                <a:cs typeface="Arial" pitchFamily="34" charset="0"/>
              </a:rPr>
              <a:t> • Ascitis </a:t>
            </a:r>
          </a:p>
          <a:p>
            <a:pPr>
              <a:spcBef>
                <a:spcPct val="50000"/>
              </a:spcBef>
            </a:pPr>
            <a:r>
              <a:rPr lang="es-ES" sz="1600" dirty="0">
                <a:solidFill>
                  <a:srgbClr val="000000"/>
                </a:solidFill>
                <a:latin typeface="Arial" pitchFamily="34" charset="0"/>
                <a:cs typeface="Arial" pitchFamily="34" charset="0"/>
              </a:rPr>
              <a:t>• Convulsiones 	  </a:t>
            </a:r>
          </a:p>
          <a:p>
            <a:pPr marL="285750" indent="-285750">
              <a:spcBef>
                <a:spcPct val="50000"/>
              </a:spcBef>
              <a:buFont typeface="Arial" panose="020B0604020202020204" pitchFamily="34" charset="0"/>
              <a:buChar char="•"/>
            </a:pPr>
            <a:r>
              <a:rPr lang="es-ES" sz="1600" dirty="0">
                <a:solidFill>
                  <a:srgbClr val="000000"/>
                </a:solidFill>
                <a:latin typeface="Arial" pitchFamily="34" charset="0"/>
                <a:cs typeface="Arial" pitchFamily="34" charset="0"/>
              </a:rPr>
              <a:t>Asistolia </a:t>
            </a:r>
          </a:p>
          <a:p>
            <a:pPr marL="285750" indent="-285750">
              <a:spcBef>
                <a:spcPct val="50000"/>
              </a:spcBef>
              <a:buFont typeface="Arial" panose="020B0604020202020204" pitchFamily="34" charset="0"/>
              <a:buChar char="•"/>
            </a:pPr>
            <a:r>
              <a:rPr lang="es-ES" sz="1600" dirty="0">
                <a:solidFill>
                  <a:srgbClr val="000000"/>
                </a:solidFill>
                <a:latin typeface="Arial" pitchFamily="34" charset="0"/>
                <a:cs typeface="Arial" pitchFamily="34" charset="0"/>
              </a:rPr>
              <a:t>Arritmia</a:t>
            </a:r>
          </a:p>
          <a:p>
            <a:pPr marL="285750" indent="-285750">
              <a:spcBef>
                <a:spcPct val="50000"/>
              </a:spcBef>
              <a:buFont typeface="Arial" panose="020B0604020202020204" pitchFamily="34" charset="0"/>
              <a:buChar char="•"/>
            </a:pPr>
            <a:r>
              <a:rPr lang="es-ES" sz="1600" dirty="0">
                <a:solidFill>
                  <a:srgbClr val="000000"/>
                </a:solidFill>
                <a:latin typeface="Arial" pitchFamily="34" charset="0"/>
                <a:cs typeface="Arial" pitchFamily="34" charset="0"/>
              </a:rPr>
              <a:t>Falla multisistémica</a:t>
            </a:r>
          </a:p>
        </p:txBody>
      </p:sp>
      <p:sp>
        <p:nvSpPr>
          <p:cNvPr id="4" name="16 Llamada ovalada">
            <a:extLst>
              <a:ext uri="{FF2B5EF4-FFF2-40B4-BE49-F238E27FC236}">
                <a16:creationId xmlns:a16="http://schemas.microsoft.com/office/drawing/2014/main" id="{458A7706-31E9-4FD9-B7A9-0C713CB97BFB}"/>
              </a:ext>
            </a:extLst>
          </p:cNvPr>
          <p:cNvSpPr/>
          <p:nvPr/>
        </p:nvSpPr>
        <p:spPr>
          <a:xfrm>
            <a:off x="160340" y="764965"/>
            <a:ext cx="3622551" cy="1827139"/>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s-MX" sz="1300" b="1" dirty="0">
              <a:solidFill>
                <a:srgbClr val="003300"/>
              </a:solidFill>
              <a:effectLst>
                <a:outerShdw blurRad="38100" dist="38100" dir="2700000" algn="tl">
                  <a:srgbClr val="C0C0C0"/>
                </a:outerShdw>
              </a:effectLst>
              <a:latin typeface="Arial" pitchFamily="34" charset="0"/>
              <a:cs typeface="Arial" pitchFamily="34" charset="0"/>
            </a:endParaRPr>
          </a:p>
          <a:p>
            <a:pPr algn="ctr">
              <a:spcBef>
                <a:spcPct val="50000"/>
              </a:spcBef>
              <a:defRPr/>
            </a:pPr>
            <a:r>
              <a:rPr lang="es-MX" sz="1300" b="1" dirty="0">
                <a:solidFill>
                  <a:srgbClr val="003300"/>
                </a:solidFill>
                <a:effectLst>
                  <a:outerShdw blurRad="38100" dist="38100" dir="2700000" algn="tl">
                    <a:srgbClr val="C0C0C0"/>
                  </a:outerShdw>
                </a:effectLst>
                <a:latin typeface="Arial" pitchFamily="34" charset="0"/>
                <a:cs typeface="Arial" pitchFamily="34" charset="0"/>
              </a:rPr>
              <a:t>ESTAS CAUSAS ENTRE OTRAS, NO DEBEN SER USADAS COMO CAUSAS UNICAS DE MUERTE </a:t>
            </a:r>
            <a:endParaRPr lang="es-ES" sz="1300" b="1" dirty="0">
              <a:solidFill>
                <a:srgbClr val="003300"/>
              </a:solidFill>
              <a:effectLst>
                <a:outerShdw blurRad="38100" dist="38100" dir="2700000" algn="tl">
                  <a:srgbClr val="C0C0C0"/>
                </a:outerShdw>
              </a:effectLst>
              <a:latin typeface="Arial" pitchFamily="34" charset="0"/>
              <a:cs typeface="Arial" pitchFamily="34" charset="0"/>
            </a:endParaRPr>
          </a:p>
          <a:p>
            <a:pPr algn="ctr">
              <a:spcBef>
                <a:spcPct val="50000"/>
              </a:spcBef>
              <a:defRPr/>
            </a:pPr>
            <a:endParaRPr lang="es-ES" sz="1300" b="1" dirty="0">
              <a:solidFill>
                <a:srgbClr val="003300"/>
              </a:solidFill>
              <a:effectLst>
                <a:outerShdw blurRad="38100" dist="38100" dir="2700000" algn="tl">
                  <a:srgbClr val="C0C0C0"/>
                </a:outerShdw>
              </a:effectLst>
              <a:latin typeface="Arial" pitchFamily="34" charset="0"/>
              <a:cs typeface="Arial" pitchFamily="34" charset="0"/>
            </a:endParaRPr>
          </a:p>
        </p:txBody>
      </p:sp>
      <p:sp>
        <p:nvSpPr>
          <p:cNvPr id="5" name="19 Rectángulo">
            <a:extLst>
              <a:ext uri="{FF2B5EF4-FFF2-40B4-BE49-F238E27FC236}">
                <a16:creationId xmlns:a16="http://schemas.microsoft.com/office/drawing/2014/main" id="{8CC13549-E035-4349-95D0-966E266C6D05}"/>
              </a:ext>
            </a:extLst>
          </p:cNvPr>
          <p:cNvSpPr/>
          <p:nvPr/>
        </p:nvSpPr>
        <p:spPr>
          <a:xfrm>
            <a:off x="3579995" y="3070943"/>
            <a:ext cx="4664174" cy="2723823"/>
          </a:xfrm>
          <a:prstGeom prst="rect">
            <a:avLst/>
          </a:prstGeom>
          <a:ln>
            <a:solidFill>
              <a:schemeClr val="tx1"/>
            </a:solidFill>
            <a:prstDash val="solid"/>
          </a:ln>
        </p:spPr>
        <p:txBody>
          <a:bodyPr wrap="square">
            <a:spAutoFit/>
          </a:bodyPr>
          <a:lstStyle/>
          <a:p>
            <a:pPr>
              <a:spcBef>
                <a:spcPct val="50000"/>
              </a:spcBef>
            </a:pPr>
            <a:r>
              <a:rPr lang="es-ES" dirty="0">
                <a:solidFill>
                  <a:srgbClr val="000000"/>
                </a:solidFill>
                <a:latin typeface="Tahoma" pitchFamily="34" charset="0"/>
                <a:cs typeface="Tahoma" pitchFamily="34" charset="0"/>
              </a:rPr>
              <a:t>• Tumor (sin mención de sitio y/o naturaleza) </a:t>
            </a:r>
          </a:p>
          <a:p>
            <a:pPr>
              <a:spcBef>
                <a:spcPct val="50000"/>
              </a:spcBef>
            </a:pPr>
            <a:r>
              <a:rPr lang="es-ES" dirty="0">
                <a:solidFill>
                  <a:srgbClr val="000000"/>
                </a:solidFill>
                <a:latin typeface="Tahoma" pitchFamily="34" charset="0"/>
                <a:cs typeface="Tahoma" pitchFamily="34" charset="0"/>
              </a:rPr>
              <a:t>• Malformación congénita sin especificación </a:t>
            </a:r>
          </a:p>
          <a:p>
            <a:pPr>
              <a:spcBef>
                <a:spcPct val="50000"/>
              </a:spcBef>
            </a:pPr>
            <a:r>
              <a:rPr lang="es-ES" dirty="0">
                <a:solidFill>
                  <a:srgbClr val="000000"/>
                </a:solidFill>
                <a:latin typeface="Tahoma" pitchFamily="34" charset="0"/>
                <a:cs typeface="Tahoma" pitchFamily="34" charset="0"/>
              </a:rPr>
              <a:t>• Hepatitis sin clasificar (tipo) </a:t>
            </a:r>
          </a:p>
          <a:p>
            <a:pPr>
              <a:spcBef>
                <a:spcPct val="50000"/>
              </a:spcBef>
            </a:pPr>
            <a:r>
              <a:rPr lang="es-ES" dirty="0">
                <a:solidFill>
                  <a:srgbClr val="000000"/>
                </a:solidFill>
                <a:latin typeface="Tahoma" pitchFamily="34" charset="0"/>
                <a:cs typeface="Tahoma" pitchFamily="34" charset="0"/>
              </a:rPr>
              <a:t>• Hemorragia. </a:t>
            </a:r>
          </a:p>
          <a:p>
            <a:pPr>
              <a:spcBef>
                <a:spcPct val="50000"/>
              </a:spcBef>
            </a:pPr>
            <a:endParaRPr lang="es-ES" dirty="0">
              <a:solidFill>
                <a:srgbClr val="000000"/>
              </a:solidFill>
              <a:latin typeface="Tahoma" pitchFamily="34" charset="0"/>
              <a:cs typeface="Tahoma" pitchFamily="34" charset="0"/>
            </a:endParaRPr>
          </a:p>
          <a:p>
            <a:pPr>
              <a:spcBef>
                <a:spcPct val="50000"/>
              </a:spcBef>
            </a:pPr>
            <a:endParaRPr lang="es-ES" dirty="0">
              <a:solidFill>
                <a:srgbClr val="000000"/>
              </a:solidFill>
              <a:latin typeface="Tahoma" pitchFamily="34" charset="0"/>
              <a:cs typeface="Tahoma" pitchFamily="34" charset="0"/>
            </a:endParaRPr>
          </a:p>
        </p:txBody>
      </p:sp>
      <p:sp>
        <p:nvSpPr>
          <p:cNvPr id="6" name="20 Llamada ovalada">
            <a:extLst>
              <a:ext uri="{FF2B5EF4-FFF2-40B4-BE49-F238E27FC236}">
                <a16:creationId xmlns:a16="http://schemas.microsoft.com/office/drawing/2014/main" id="{DDDBCD1B-FEA7-43C9-88BC-F10A2EF8DD2B}"/>
              </a:ext>
            </a:extLst>
          </p:cNvPr>
          <p:cNvSpPr/>
          <p:nvPr/>
        </p:nvSpPr>
        <p:spPr>
          <a:xfrm>
            <a:off x="4331186" y="1042904"/>
            <a:ext cx="3779972" cy="1750099"/>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00" b="1" i="1" dirty="0">
                <a:solidFill>
                  <a:srgbClr val="003300"/>
                </a:solidFill>
                <a:effectLst>
                  <a:outerShdw blurRad="38100" dist="38100" dir="2700000" algn="tl">
                    <a:srgbClr val="C0C0C0"/>
                  </a:outerShdw>
                </a:effectLst>
                <a:latin typeface="Arial" pitchFamily="34" charset="0"/>
                <a:cs typeface="Arial" pitchFamily="34" charset="0"/>
              </a:rPr>
              <a:t>EL MEDICO DEBE ESPECIFICAR TIPO, LOCALIZACION Y DEMAS INFORMACION QUE PERMITA CLASIFICAR MEJOR LA CAUSA</a:t>
            </a:r>
            <a:endParaRPr lang="es-CO" sz="1300" i="1" dirty="0">
              <a:latin typeface="Arial" pitchFamily="34" charset="0"/>
              <a:cs typeface="Arial" pitchFamily="34" charset="0"/>
            </a:endParaRPr>
          </a:p>
        </p:txBody>
      </p:sp>
      <p:pic>
        <p:nvPicPr>
          <p:cNvPr id="7" name="Imagen 6">
            <a:extLst>
              <a:ext uri="{FF2B5EF4-FFF2-40B4-BE49-F238E27FC236}">
                <a16:creationId xmlns:a16="http://schemas.microsoft.com/office/drawing/2014/main" id="{099F7DFF-B33A-4A64-9FDE-98179967A5DF}"/>
              </a:ext>
            </a:extLst>
          </p:cNvPr>
          <p:cNvPicPr>
            <a:picLocks noChangeAspect="1"/>
          </p:cNvPicPr>
          <p:nvPr/>
        </p:nvPicPr>
        <p:blipFill>
          <a:blip r:embed="rId3"/>
          <a:stretch>
            <a:fillRect/>
          </a:stretch>
        </p:blipFill>
        <p:spPr>
          <a:xfrm>
            <a:off x="8792464" y="774978"/>
            <a:ext cx="2644570" cy="3001892"/>
          </a:xfrm>
          <a:prstGeom prst="rect">
            <a:avLst/>
          </a:prstGeom>
        </p:spPr>
      </p:pic>
      <p:pic>
        <p:nvPicPr>
          <p:cNvPr id="8" name="Picture 2" descr="Diagnósticos y auditorías de comunicación para empresas e instituciones">
            <a:extLst>
              <a:ext uri="{FF2B5EF4-FFF2-40B4-BE49-F238E27FC236}">
                <a16:creationId xmlns:a16="http://schemas.microsoft.com/office/drawing/2014/main" id="{5F2C849D-91AE-49E5-B55B-8094895CC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2463" y="3776869"/>
            <a:ext cx="2461691" cy="189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0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3D6594-782F-4BCC-93AA-7744DF92E6DF}"/>
              </a:ext>
            </a:extLst>
          </p:cNvPr>
          <p:cNvSpPr txBox="1"/>
          <p:nvPr/>
        </p:nvSpPr>
        <p:spPr>
          <a:xfrm>
            <a:off x="3260035" y="65421"/>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5" name="CuadroTexto 4">
            <a:extLst>
              <a:ext uri="{FF2B5EF4-FFF2-40B4-BE49-F238E27FC236}">
                <a16:creationId xmlns:a16="http://schemas.microsoft.com/office/drawing/2014/main" id="{B2683646-CBCA-4EE7-90BB-77CEDDF0A82B}"/>
              </a:ext>
            </a:extLst>
          </p:cNvPr>
          <p:cNvSpPr txBox="1"/>
          <p:nvPr/>
        </p:nvSpPr>
        <p:spPr>
          <a:xfrm>
            <a:off x="211218" y="1324164"/>
            <a:ext cx="6681951"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objetivos de las autopsias clínicas los siguientes: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Establecer las causas de la muerte, así como la existencia de patologías asociadas y otras particularidades del individuo y de su medio ambiente;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Aportar la información necesaria para diligenciar el certificado de defunción;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Confirmar o descartar la existencia de una entidad patológica específica,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Determinar la evolución de las patologías encontradas y las modificaciones debidas al tratamiento en orden a establecer la causa directa de la muerte y sus antecedentes;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Efectuar la correlación entre los hallazgos de la autopsia y el contenido de la historia clínica correspondiente, cuando sea del caso;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Practicar viscerotomías para recolectar órganos u obtener muestras de componentes anatómicos o líquidos orgánicos para fines de docencia o investigación. </a:t>
            </a:r>
            <a:endPar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1C254795-F958-41A6-9675-0D2F24A241EB}"/>
              </a:ext>
            </a:extLst>
          </p:cNvPr>
          <p:cNvSpPr txBox="1"/>
          <p:nvPr/>
        </p:nvSpPr>
        <p:spPr>
          <a:xfrm>
            <a:off x="735495" y="595215"/>
            <a:ext cx="10721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2.8.9.15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 de las autopsias clínicas</a:t>
            </a:r>
            <a:endParaRPr kumimoji="0" lang="es-CO"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Imagen 6">
            <a:extLst>
              <a:ext uri="{FF2B5EF4-FFF2-40B4-BE49-F238E27FC236}">
                <a16:creationId xmlns:a16="http://schemas.microsoft.com/office/drawing/2014/main" id="{CE5B96B4-8E49-46B4-9452-E74F0F7D8048}"/>
              </a:ext>
            </a:extLst>
          </p:cNvPr>
          <p:cNvPicPr>
            <a:picLocks noChangeAspect="1"/>
          </p:cNvPicPr>
          <p:nvPr/>
        </p:nvPicPr>
        <p:blipFill>
          <a:blip r:embed="rId3"/>
          <a:stretch>
            <a:fillRect/>
          </a:stretch>
        </p:blipFill>
        <p:spPr>
          <a:xfrm>
            <a:off x="7421276" y="1805681"/>
            <a:ext cx="3021377" cy="3246637"/>
          </a:xfrm>
          <a:prstGeom prst="rect">
            <a:avLst/>
          </a:prstGeom>
        </p:spPr>
      </p:pic>
    </p:spTree>
    <p:extLst>
      <p:ext uri="{BB962C8B-B14F-4D97-AF65-F5344CB8AC3E}">
        <p14:creationId xmlns:p14="http://schemas.microsoft.com/office/powerpoint/2010/main" val="286329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1041251" y="1318982"/>
            <a:ext cx="5345722" cy="1754326"/>
          </a:xfrm>
          <a:prstGeom prst="rect">
            <a:avLst/>
          </a:prstGeom>
          <a:noFill/>
        </p:spPr>
        <p:txBody>
          <a:bodyPr wrap="square" rtlCol="0">
            <a:spAutoFit/>
          </a:bodyPr>
          <a:lstStyle/>
          <a:p>
            <a:r>
              <a:rPr lang="es-ES" sz="3600" dirty="0">
                <a:solidFill>
                  <a:srgbClr val="E20E18"/>
                </a:solidFill>
                <a:latin typeface="Arial Black" panose="020B0A04020102020204" pitchFamily="34" charset="0"/>
              </a:rPr>
              <a:t>C</a:t>
            </a:r>
            <a:r>
              <a:rPr lang="es-CO" sz="3600" dirty="0">
                <a:solidFill>
                  <a:srgbClr val="E20E18"/>
                </a:solidFill>
                <a:latin typeface="Arial Black" panose="020B0A04020102020204" pitchFamily="34" charset="0"/>
              </a:rPr>
              <a:t>APACITACION UNIVERSIDAD ANDINA</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8" name="5 Rectángulo">
            <a:extLst>
              <a:ext uri="{FF2B5EF4-FFF2-40B4-BE49-F238E27FC236}">
                <a16:creationId xmlns:a16="http://schemas.microsoft.com/office/drawing/2014/main" id="{D6F797C2-8223-47D0-8C4F-04C292468A3B}"/>
              </a:ext>
            </a:extLst>
          </p:cNvPr>
          <p:cNvSpPr/>
          <p:nvPr/>
        </p:nvSpPr>
        <p:spPr>
          <a:xfrm>
            <a:off x="944734" y="3784692"/>
            <a:ext cx="4572000" cy="646331"/>
          </a:xfrm>
          <a:prstGeom prst="rect">
            <a:avLst/>
          </a:prstGeom>
        </p:spPr>
        <p:txBody>
          <a:bodyPr>
            <a:spAutoFit/>
          </a:bodyPr>
          <a:lstStyle/>
          <a:p>
            <a:r>
              <a:rPr lang="es-CO" b="1" dirty="0">
                <a:latin typeface="Arial Black" panose="020B0A04020102020204" pitchFamily="34" charset="0"/>
                <a:cs typeface="Arial" panose="020B0604020202020204" pitchFamily="34" charset="0"/>
              </a:rPr>
              <a:t>CARLOS ALBERTO BETANCUR G.</a:t>
            </a:r>
          </a:p>
          <a:p>
            <a:r>
              <a:rPr lang="es-CO" b="1" dirty="0">
                <a:latin typeface="Arial" panose="020B0604020202020204" pitchFamily="34" charset="0"/>
                <a:cs typeface="Arial" panose="020B0604020202020204" pitchFamily="34" charset="0"/>
              </a:rPr>
              <a:t>Profesional De Estadísticas Vitales</a:t>
            </a:r>
            <a:endParaRPr lang="es-CO"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3E99CA81-9344-4BC3-9A41-12B55C8C539A}"/>
              </a:ext>
            </a:extLst>
          </p:cNvPr>
          <p:cNvPicPr>
            <a:picLocks noChangeAspect="1"/>
          </p:cNvPicPr>
          <p:nvPr/>
        </p:nvPicPr>
        <p:blipFill>
          <a:blip r:embed="rId4"/>
          <a:stretch>
            <a:fillRect/>
          </a:stretch>
        </p:blipFill>
        <p:spPr>
          <a:xfrm>
            <a:off x="9326632" y="2433238"/>
            <a:ext cx="2865368" cy="1889924"/>
          </a:xfrm>
          <a:prstGeom prst="rect">
            <a:avLst/>
          </a:prstGeom>
        </p:spPr>
      </p:pic>
    </p:spTree>
    <p:extLst>
      <p:ext uri="{BB962C8B-B14F-4D97-AF65-F5344CB8AC3E}">
        <p14:creationId xmlns:p14="http://schemas.microsoft.com/office/powerpoint/2010/main" val="169262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D853D32-EFA6-4398-8187-E6624368569F}"/>
              </a:ext>
            </a:extLst>
          </p:cNvPr>
          <p:cNvSpPr txBox="1"/>
          <p:nvPr/>
        </p:nvSpPr>
        <p:spPr>
          <a:xfrm>
            <a:off x="543339" y="684541"/>
            <a:ext cx="10972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2.8.9.6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Casos En Los Que Deben Realizarse Autopsias Medicolegales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21CFA499-8F8B-49FB-9474-A4E8FA3F7CAD}"/>
              </a:ext>
            </a:extLst>
          </p:cNvPr>
          <p:cNvSpPr txBox="1"/>
          <p:nvPr/>
        </p:nvSpPr>
        <p:spPr>
          <a:xfrm>
            <a:off x="477078" y="2122387"/>
            <a:ext cx="1110532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autopsias médico-legales procederán obligatoriamente en los siguientes casos: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Homicidio o sospecha de homicidio;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Suicidio o sospecha de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se requiera distinguir entre homicidio y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Muerte accidental o sospecha de la misma;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otras muertes en las cuales no exista claridad sobre su causa, o la autopsia 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necesaria para coadyuvar a la identificación de un cadáver cuando medie solicitud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autoridad competente. </a:t>
            </a: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205EA61C-C3B1-4A77-AF05-4149A50A6849}"/>
              </a:ext>
            </a:extLst>
          </p:cNvPr>
          <p:cNvSpPr txBox="1"/>
          <p:nvPr/>
        </p:nvSpPr>
        <p:spPr>
          <a:xfrm>
            <a:off x="3260035" y="35488"/>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pic>
        <p:nvPicPr>
          <p:cNvPr id="5" name="Imagen 4">
            <a:extLst>
              <a:ext uri="{FF2B5EF4-FFF2-40B4-BE49-F238E27FC236}">
                <a16:creationId xmlns:a16="http://schemas.microsoft.com/office/drawing/2014/main" id="{7B655EFF-C496-4937-801D-E06B287AA0DE}"/>
              </a:ext>
            </a:extLst>
          </p:cNvPr>
          <p:cNvPicPr>
            <a:picLocks noChangeAspect="1"/>
          </p:cNvPicPr>
          <p:nvPr/>
        </p:nvPicPr>
        <p:blipFill>
          <a:blip r:embed="rId3"/>
          <a:stretch>
            <a:fillRect/>
          </a:stretch>
        </p:blipFill>
        <p:spPr>
          <a:xfrm>
            <a:off x="7459818" y="2556937"/>
            <a:ext cx="4548010" cy="2334970"/>
          </a:xfrm>
          <a:prstGeom prst="rect">
            <a:avLst/>
          </a:prstGeom>
        </p:spPr>
      </p:pic>
    </p:spTree>
    <p:extLst>
      <p:ext uri="{BB962C8B-B14F-4D97-AF65-F5344CB8AC3E}">
        <p14:creationId xmlns:p14="http://schemas.microsoft.com/office/powerpoint/2010/main" val="353450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p:cNvSpPr txBox="1"/>
          <p:nvPr/>
        </p:nvSpPr>
        <p:spPr>
          <a:xfrm>
            <a:off x="8448937" y="3293673"/>
            <a:ext cx="288856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750" b="1" i="0" u="none" strike="noStrike" kern="1200" cap="none" spc="0" normalizeH="0" baseline="0" noProof="0" dirty="0">
                <a:ln>
                  <a:noFill/>
                </a:ln>
                <a:solidFill>
                  <a:srgbClr val="E20E18"/>
                </a:solidFill>
                <a:effectLst/>
                <a:uLnTx/>
                <a:uFillTx/>
                <a:latin typeface="Arial" panose="020B0604020202020204" pitchFamily="34" charset="0"/>
                <a:cs typeface="Arial" panose="020B0604020202020204" pitchFamily="34" charset="0"/>
              </a:rPr>
              <a:t>ESPACIO, PARA TALLER , PREGUNTAS Y RESPUESTAS</a:t>
            </a:r>
          </a:p>
        </p:txBody>
      </p:sp>
      <p:pic>
        <p:nvPicPr>
          <p:cNvPr id="3" name="Imagen 2">
            <a:extLst>
              <a:ext uri="{FF2B5EF4-FFF2-40B4-BE49-F238E27FC236}">
                <a16:creationId xmlns:a16="http://schemas.microsoft.com/office/drawing/2014/main" id="{03F9C2F7-F110-4D52-8DBD-CF8625513567}"/>
              </a:ext>
            </a:extLst>
          </p:cNvPr>
          <p:cNvPicPr>
            <a:picLocks noChangeAspect="1"/>
          </p:cNvPicPr>
          <p:nvPr/>
        </p:nvPicPr>
        <p:blipFill rotWithShape="1">
          <a:blip r:embed="rId3"/>
          <a:srcRect l="15408" r="24285"/>
          <a:stretch/>
        </p:blipFill>
        <p:spPr>
          <a:xfrm>
            <a:off x="2638980" y="1966349"/>
            <a:ext cx="3170977" cy="3019814"/>
          </a:xfrm>
          <a:prstGeom prst="rect">
            <a:avLst/>
          </a:prstGeom>
        </p:spPr>
      </p:pic>
      <p:pic>
        <p:nvPicPr>
          <p:cNvPr id="9" name="Imagen 8">
            <a:extLst>
              <a:ext uri="{FF2B5EF4-FFF2-40B4-BE49-F238E27FC236}">
                <a16:creationId xmlns:a16="http://schemas.microsoft.com/office/drawing/2014/main" id="{7281C7B8-268F-4DFA-8279-B77AE0519588}"/>
              </a:ext>
            </a:extLst>
          </p:cNvPr>
          <p:cNvPicPr>
            <a:picLocks noChangeAspect="1"/>
          </p:cNvPicPr>
          <p:nvPr/>
        </p:nvPicPr>
        <p:blipFill>
          <a:blip r:embed="rId4"/>
          <a:stretch>
            <a:fillRect/>
          </a:stretch>
        </p:blipFill>
        <p:spPr>
          <a:xfrm>
            <a:off x="8448937" y="1828735"/>
            <a:ext cx="2355051" cy="1464938"/>
          </a:xfrm>
          <a:prstGeom prst="rect">
            <a:avLst/>
          </a:prstGeom>
        </p:spPr>
      </p:pic>
    </p:spTree>
    <p:extLst>
      <p:ext uri="{BB962C8B-B14F-4D97-AF65-F5344CB8AC3E}">
        <p14:creationId xmlns:p14="http://schemas.microsoft.com/office/powerpoint/2010/main" val="39878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42DA2F9-6B59-4DA6-B037-37164949832C}"/>
              </a:ext>
            </a:extLst>
          </p:cNvPr>
          <p:cNvSpPr txBox="1"/>
          <p:nvPr/>
        </p:nvSpPr>
        <p:spPr>
          <a:xfrm>
            <a:off x="1294228" y="568386"/>
            <a:ext cx="8820443" cy="3693319"/>
          </a:xfrm>
          <a:prstGeom prst="rect">
            <a:avLst/>
          </a:prstGeom>
          <a:noFill/>
        </p:spPr>
        <p:txBody>
          <a:bodyPr wrap="square" rtlCol="0">
            <a:spAutoFit/>
          </a:bodyPr>
          <a:lstStyle/>
          <a:p>
            <a:pPr algn="ctr"/>
            <a:r>
              <a:rPr lang="es-ES" sz="9600" b="1" dirty="0">
                <a:solidFill>
                  <a:srgbClr val="FF0000"/>
                </a:solidFill>
                <a:latin typeface="Ink Free" panose="03080402000500000000" pitchFamily="66" charset="0"/>
              </a:rPr>
              <a:t>MUCHAS</a:t>
            </a:r>
            <a:r>
              <a:rPr lang="es-ES" dirty="0"/>
              <a:t> </a:t>
            </a:r>
          </a:p>
          <a:p>
            <a:pPr algn="ctr"/>
            <a:r>
              <a:rPr lang="es-ES" sz="13800" b="1" dirty="0">
                <a:solidFill>
                  <a:srgbClr val="FF0000"/>
                </a:solidFill>
                <a:latin typeface="Ink Free" panose="03080402000500000000" pitchFamily="66" charset="0"/>
              </a:rPr>
              <a:t>GRACIAS</a:t>
            </a:r>
            <a:endParaRPr lang="es-CO" sz="13800" b="1" dirty="0">
              <a:solidFill>
                <a:srgbClr val="FF0000"/>
              </a:solidFill>
              <a:latin typeface="Ink Free" panose="03080402000500000000" pitchFamily="66" charset="0"/>
            </a:endParaRPr>
          </a:p>
        </p:txBody>
      </p:sp>
      <p:pic>
        <p:nvPicPr>
          <p:cNvPr id="6" name="Imagen 5">
            <a:extLst>
              <a:ext uri="{FF2B5EF4-FFF2-40B4-BE49-F238E27FC236}">
                <a16:creationId xmlns:a16="http://schemas.microsoft.com/office/drawing/2014/main" id="{6CF45101-F768-48FB-98A6-E1CDEFD80577}"/>
              </a:ext>
            </a:extLst>
          </p:cNvPr>
          <p:cNvPicPr>
            <a:picLocks noChangeAspect="1"/>
          </p:cNvPicPr>
          <p:nvPr/>
        </p:nvPicPr>
        <p:blipFill>
          <a:blip r:embed="rId3"/>
          <a:stretch>
            <a:fillRect/>
          </a:stretch>
        </p:blipFill>
        <p:spPr>
          <a:xfrm>
            <a:off x="8619198" y="568386"/>
            <a:ext cx="2545860" cy="1789307"/>
          </a:xfrm>
          <a:prstGeom prst="rect">
            <a:avLst/>
          </a:prstGeom>
        </p:spPr>
      </p:pic>
      <p:pic>
        <p:nvPicPr>
          <p:cNvPr id="8" name="Imagen 7">
            <a:extLst>
              <a:ext uri="{FF2B5EF4-FFF2-40B4-BE49-F238E27FC236}">
                <a16:creationId xmlns:a16="http://schemas.microsoft.com/office/drawing/2014/main" id="{34CA9AD9-EC78-4632-8F6B-BBAC4C64FD7F}"/>
              </a:ext>
            </a:extLst>
          </p:cNvPr>
          <p:cNvPicPr>
            <a:picLocks noChangeAspect="1"/>
          </p:cNvPicPr>
          <p:nvPr/>
        </p:nvPicPr>
        <p:blipFill>
          <a:blip r:embed="rId3"/>
          <a:stretch>
            <a:fillRect/>
          </a:stretch>
        </p:blipFill>
        <p:spPr>
          <a:xfrm>
            <a:off x="408642" y="568386"/>
            <a:ext cx="2622066" cy="1842867"/>
          </a:xfrm>
          <a:prstGeom prst="rect">
            <a:avLst/>
          </a:prstGeom>
        </p:spPr>
      </p:pic>
      <p:sp>
        <p:nvSpPr>
          <p:cNvPr id="10" name="CuadroTexto 9">
            <a:extLst>
              <a:ext uri="{FF2B5EF4-FFF2-40B4-BE49-F238E27FC236}">
                <a16:creationId xmlns:a16="http://schemas.microsoft.com/office/drawing/2014/main" id="{2ED70619-0780-48B1-8320-252C108C59F5}"/>
              </a:ext>
            </a:extLst>
          </p:cNvPr>
          <p:cNvSpPr txBox="1"/>
          <p:nvPr/>
        </p:nvSpPr>
        <p:spPr>
          <a:xfrm>
            <a:off x="0" y="4540599"/>
            <a:ext cx="11957538" cy="830997"/>
          </a:xfrm>
          <a:prstGeom prst="rect">
            <a:avLst/>
          </a:prstGeom>
          <a:noFill/>
        </p:spPr>
        <p:txBody>
          <a:bodyPr wrap="square">
            <a:spAutoFit/>
          </a:bodyPr>
          <a:lstStyle/>
          <a:p>
            <a:r>
              <a:rPr lang="es-CO" sz="2400" b="1" u="sng" dirty="0">
                <a:solidFill>
                  <a:srgbClr val="0000FF"/>
                </a:solidFill>
              </a:rPr>
              <a:t>https://www.campusvirtualsp.org/es/curso/correcto-llenado-del-certificado-de-defuncion-2015</a:t>
            </a:r>
            <a:r>
              <a:rPr lang="es-CO" sz="2400" dirty="0"/>
              <a:t>.</a:t>
            </a:r>
          </a:p>
        </p:txBody>
      </p:sp>
    </p:spTree>
    <p:extLst>
      <p:ext uri="{BB962C8B-B14F-4D97-AF65-F5344CB8AC3E}">
        <p14:creationId xmlns:p14="http://schemas.microsoft.com/office/powerpoint/2010/main" val="58196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31520" y="103992"/>
            <a:ext cx="7970131" cy="784830"/>
          </a:xfrm>
          <a:prstGeom prst="rect">
            <a:avLst/>
          </a:prstGeom>
          <a:noFill/>
        </p:spPr>
        <p:txBody>
          <a:bodyPr wrap="none" rtlCol="0">
            <a:spAutoFit/>
          </a:bodyPr>
          <a:lstStyle/>
          <a:p>
            <a:r>
              <a:rPr lang="es-CO" sz="4500" b="1" dirty="0">
                <a:latin typeface="Montserrat Black" panose="00000A00000000000000" pitchFamily="2" charset="0"/>
              </a:rPr>
              <a:t>OBJETIVOS DE LA CAPACITACION</a:t>
            </a:r>
          </a:p>
        </p:txBody>
      </p:sp>
      <p:graphicFrame>
        <p:nvGraphicFramePr>
          <p:cNvPr id="2" name="Diagrama 1">
            <a:extLst>
              <a:ext uri="{FF2B5EF4-FFF2-40B4-BE49-F238E27FC236}">
                <a16:creationId xmlns:a16="http://schemas.microsoft.com/office/drawing/2014/main" id="{FF54F454-5722-42BD-8618-E633D3503943}"/>
              </a:ext>
            </a:extLst>
          </p:cNvPr>
          <p:cNvGraphicFramePr/>
          <p:nvPr>
            <p:extLst>
              <p:ext uri="{D42A27DB-BD31-4B8C-83A1-F6EECF244321}">
                <p14:modId xmlns:p14="http://schemas.microsoft.com/office/powerpoint/2010/main" val="591635136"/>
              </p:ext>
            </p:extLst>
          </p:nvPr>
        </p:nvGraphicFramePr>
        <p:xfrm>
          <a:off x="-1034756" y="888822"/>
          <a:ext cx="9477380" cy="528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69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0333188-933F-44BD-B96C-3D7AA4BF0A8F}"/>
              </a:ext>
            </a:extLst>
          </p:cNvPr>
          <p:cNvSpPr txBox="1"/>
          <p:nvPr/>
        </p:nvSpPr>
        <p:spPr>
          <a:xfrm>
            <a:off x="3110278" y="59277"/>
            <a:ext cx="5971443" cy="569387"/>
          </a:xfrm>
          <a:prstGeom prst="rect">
            <a:avLst/>
          </a:prstGeom>
          <a:noFill/>
        </p:spPr>
        <p:txBody>
          <a:bodyPr wrap="none" rtlCol="0">
            <a:spAutoFit/>
          </a:bodyPr>
          <a:lstStyle/>
          <a:p>
            <a:pPr algn="ctr"/>
            <a:r>
              <a:rPr lang="es-ES" sz="3100" dirty="0">
                <a:solidFill>
                  <a:srgbClr val="E20E18"/>
                </a:solidFill>
                <a:latin typeface="Arial Black" panose="020B0A04020102020204" pitchFamily="34" charset="0"/>
              </a:rPr>
              <a:t>MARCO NORMATIVO EEVV</a:t>
            </a:r>
          </a:p>
        </p:txBody>
      </p:sp>
      <p:sp>
        <p:nvSpPr>
          <p:cNvPr id="12" name="CuadroTexto 11">
            <a:extLst>
              <a:ext uri="{FF2B5EF4-FFF2-40B4-BE49-F238E27FC236}">
                <a16:creationId xmlns:a16="http://schemas.microsoft.com/office/drawing/2014/main" id="{FE257684-DD06-4817-BB87-3E57012084C8}"/>
              </a:ext>
            </a:extLst>
          </p:cNvPr>
          <p:cNvSpPr txBox="1"/>
          <p:nvPr/>
        </p:nvSpPr>
        <p:spPr>
          <a:xfrm>
            <a:off x="233141" y="505131"/>
            <a:ext cx="8679767" cy="2831544"/>
          </a:xfrm>
          <a:prstGeom prst="rect">
            <a:avLst/>
          </a:prstGeom>
          <a:noFill/>
        </p:spPr>
        <p:txBody>
          <a:bodyPr wrap="square">
            <a:spAutoFit/>
          </a:bodyPr>
          <a:lstStyle/>
          <a:p>
            <a:pPr algn="just"/>
            <a:r>
              <a:rPr lang="es-ES" b="1" dirty="0">
                <a:latin typeface="Arial" panose="020B0604020202020204" pitchFamily="34" charset="0"/>
                <a:cs typeface="Arial" panose="020B0604020202020204" pitchFamily="34" charset="0"/>
              </a:rPr>
              <a:t>Ley 9/1979: </a:t>
            </a:r>
            <a:r>
              <a:rPr lang="es-ES" dirty="0">
                <a:latin typeface="Arial" panose="020B0604020202020204" pitchFamily="34" charset="0"/>
                <a:cs typeface="Arial" panose="020B0604020202020204" pitchFamily="34" charset="0"/>
              </a:rPr>
              <a:t>Reglamenta la expedición y diligenciamiento de certificados de defunción y registros bioestadísticos y el control del traslado, inhumación y exhumación de cadáveres.</a:t>
            </a:r>
          </a:p>
          <a:p>
            <a:pPr algn="just"/>
            <a:endParaRPr lang="es-ES"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Ley 23/1981: </a:t>
            </a:r>
            <a:r>
              <a:rPr lang="es-ES" dirty="0">
                <a:latin typeface="Arial" panose="020B0604020202020204" pitchFamily="34" charset="0"/>
                <a:cs typeface="Arial" panose="020B0604020202020204" pitchFamily="34" charset="0"/>
              </a:rPr>
              <a:t>Código de Ética Médica.</a:t>
            </a:r>
          </a:p>
          <a:p>
            <a:pPr algn="just"/>
            <a:endParaRPr lang="es-ES"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Ley 79/93</a:t>
            </a:r>
            <a:r>
              <a:rPr lang="es-ES" dirty="0">
                <a:latin typeface="Arial" panose="020B0604020202020204" pitchFamily="34" charset="0"/>
                <a:cs typeface="Arial" panose="020B0604020202020204" pitchFamily="34" charset="0"/>
              </a:rPr>
              <a:t>: Reserva Estadística.</a:t>
            </a:r>
          </a:p>
          <a:p>
            <a:pPr algn="just"/>
            <a:endParaRPr lang="es-ES"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Ley 220/95: </a:t>
            </a:r>
            <a:r>
              <a:rPr lang="es-ES" dirty="0">
                <a:latin typeface="Arial" panose="020B0604020202020204" pitchFamily="34" charset="0"/>
                <a:cs typeface="Arial" panose="020B0604020202020204" pitchFamily="34" charset="0"/>
              </a:rPr>
              <a:t>Incluye la Hemoclasificación en los documentos de identificación</a:t>
            </a:r>
          </a:p>
          <a:p>
            <a:endParaRPr lang="es-ES" sz="16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3CC34C2C-BF1A-4382-BB43-C701FEDCC3D9}"/>
              </a:ext>
            </a:extLst>
          </p:cNvPr>
          <p:cNvSpPr txBox="1"/>
          <p:nvPr/>
        </p:nvSpPr>
        <p:spPr>
          <a:xfrm>
            <a:off x="331615" y="3159927"/>
            <a:ext cx="10753726" cy="2862322"/>
          </a:xfrm>
          <a:prstGeom prst="rect">
            <a:avLst/>
          </a:prstGeom>
          <a:noFill/>
        </p:spPr>
        <p:txBody>
          <a:bodyPr wrap="square">
            <a:spAutoFit/>
          </a:bodyPr>
          <a:lstStyle/>
          <a:p>
            <a:r>
              <a:rPr lang="es-ES" b="1" dirty="0">
                <a:solidFill>
                  <a:srgbClr val="FF0000"/>
                </a:solidFill>
                <a:latin typeface="Arial" panose="020B0604020202020204" pitchFamily="34" charset="0"/>
                <a:cs typeface="Arial" panose="020B0604020202020204" pitchFamily="34" charset="0"/>
              </a:rPr>
              <a:t>Decreto 0780 de 1990 :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A toda muerte por causa externa se le debe realizar necropsia Médico legal y esta deberá ser hecha por medicó legista,  para los municipios donde no exista medicina legal, el medico que este autorizado para hacerlo.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Se debe realizar necropsia Médico Legal aunque  la persona fallecida hubiese recibido atención médica por razón de los hechos causantes de la muerte externa.</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En ningún caso se debe certificar como muerte natural la ocurrida por un hecho externo. </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Para las muertes naturales, se debe realizar la necropsia clínica cuando esta se requiera para establecer las causas de la muerte, así como la existencia de patologías asociadas y otras particularidades del individuo y de su medio ambiente.</a:t>
            </a:r>
          </a:p>
        </p:txBody>
      </p:sp>
      <p:pic>
        <p:nvPicPr>
          <p:cNvPr id="14" name="Imagen 13">
            <a:extLst>
              <a:ext uri="{FF2B5EF4-FFF2-40B4-BE49-F238E27FC236}">
                <a16:creationId xmlns:a16="http://schemas.microsoft.com/office/drawing/2014/main" id="{399408F1-BD42-4F8D-937D-964734F73A51}"/>
              </a:ext>
            </a:extLst>
          </p:cNvPr>
          <p:cNvPicPr>
            <a:picLocks noChangeAspect="1"/>
          </p:cNvPicPr>
          <p:nvPr/>
        </p:nvPicPr>
        <p:blipFill>
          <a:blip r:embed="rId3"/>
          <a:stretch>
            <a:fillRect/>
          </a:stretch>
        </p:blipFill>
        <p:spPr>
          <a:xfrm>
            <a:off x="7863841" y="1195754"/>
            <a:ext cx="3446584" cy="1519311"/>
          </a:xfrm>
          <a:prstGeom prst="rect">
            <a:avLst/>
          </a:prstGeom>
        </p:spPr>
      </p:pic>
    </p:spTree>
    <p:extLst>
      <p:ext uri="{BB962C8B-B14F-4D97-AF65-F5344CB8AC3E}">
        <p14:creationId xmlns:p14="http://schemas.microsoft.com/office/powerpoint/2010/main" val="25275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0333188-933F-44BD-B96C-3D7AA4BF0A8F}"/>
              </a:ext>
            </a:extLst>
          </p:cNvPr>
          <p:cNvSpPr txBox="1"/>
          <p:nvPr/>
        </p:nvSpPr>
        <p:spPr>
          <a:xfrm>
            <a:off x="3110278" y="59277"/>
            <a:ext cx="5971443" cy="569387"/>
          </a:xfrm>
          <a:prstGeom prst="rect">
            <a:avLst/>
          </a:prstGeom>
          <a:noFill/>
        </p:spPr>
        <p:txBody>
          <a:bodyPr wrap="none" rtlCol="0">
            <a:spAutoFit/>
          </a:bodyPr>
          <a:lstStyle/>
          <a:p>
            <a:pPr algn="ctr"/>
            <a:r>
              <a:rPr lang="es-ES" sz="3100" dirty="0">
                <a:solidFill>
                  <a:srgbClr val="E20E18"/>
                </a:solidFill>
                <a:latin typeface="Arial Black" panose="020B0A04020102020204" pitchFamily="34" charset="0"/>
              </a:rPr>
              <a:t>MARCO NORMATIVO EEVV</a:t>
            </a:r>
          </a:p>
        </p:txBody>
      </p:sp>
      <p:sp>
        <p:nvSpPr>
          <p:cNvPr id="7" name="CuadroTexto 6">
            <a:extLst>
              <a:ext uri="{FF2B5EF4-FFF2-40B4-BE49-F238E27FC236}">
                <a16:creationId xmlns:a16="http://schemas.microsoft.com/office/drawing/2014/main" id="{D42C87C9-A098-4989-9936-DA8B47A0D6CE}"/>
              </a:ext>
            </a:extLst>
          </p:cNvPr>
          <p:cNvSpPr txBox="1"/>
          <p:nvPr/>
        </p:nvSpPr>
        <p:spPr>
          <a:xfrm>
            <a:off x="0" y="612844"/>
            <a:ext cx="11422966" cy="3139321"/>
          </a:xfrm>
          <a:prstGeom prst="rect">
            <a:avLst/>
          </a:prstGeom>
          <a:noFill/>
        </p:spPr>
        <p:txBody>
          <a:bodyPr wrap="square">
            <a:spAutoFit/>
          </a:bodyPr>
          <a:lstStyle/>
          <a:p>
            <a:pPr algn="just"/>
            <a:r>
              <a:rPr lang="es-ES" b="1" dirty="0">
                <a:latin typeface="Arial" panose="020B0604020202020204" pitchFamily="34" charset="0"/>
                <a:cs typeface="Arial" panose="020B0604020202020204" pitchFamily="34" charset="0"/>
              </a:rPr>
              <a:t>Decreto 1171 de 1997: </a:t>
            </a:r>
            <a:r>
              <a:rPr lang="es-ES" dirty="0">
                <a:latin typeface="Arial" panose="020B0604020202020204" pitchFamily="34" charset="0"/>
                <a:cs typeface="Arial" panose="020B0604020202020204" pitchFamily="34" charset="0"/>
              </a:rPr>
              <a:t>Reglamenta la competencia para la expedición del certificado de Nacido Vivo y de Defunción, autoriza a enfermeras, auxiliares de enfermería y promotoras de salud, sólo en áreas en donde no existe médico. En uno de sus apartes exige el registro de toda muerte fetal, independientemente del tiempo de gestación.</a:t>
            </a:r>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Resolución 1346 de 1997: </a:t>
            </a:r>
            <a:r>
              <a:rPr lang="es-ES" dirty="0">
                <a:latin typeface="Arial" panose="020B0604020202020204" pitchFamily="34" charset="0"/>
                <a:cs typeface="Arial" panose="020B0604020202020204" pitchFamily="34" charset="0"/>
              </a:rPr>
              <a:t>Por la cual se adopta el Manual de Procesos y Procedimientos para expedición de certificados de Nacido Vivo y de defunción y sus respectivos formatos.</a:t>
            </a:r>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Resolución 03114 de 1998:  </a:t>
            </a:r>
            <a:r>
              <a:rPr lang="es-ES" dirty="0">
                <a:latin typeface="Arial" panose="020B0604020202020204" pitchFamily="34" charset="0"/>
                <a:cs typeface="Arial" panose="020B0604020202020204" pitchFamily="34" charset="0"/>
              </a:rPr>
              <a:t>Por la cual se crean los Comités de estadísticas vitales en las Direcciones Territoriales de Salud.</a:t>
            </a:r>
            <a:br>
              <a:rPr lang="es-ES" dirty="0"/>
            </a:br>
            <a:endParaRPr lang="es-CO" dirty="0"/>
          </a:p>
        </p:txBody>
      </p:sp>
      <p:sp>
        <p:nvSpPr>
          <p:cNvPr id="9" name="CuadroTexto 8">
            <a:extLst>
              <a:ext uri="{FF2B5EF4-FFF2-40B4-BE49-F238E27FC236}">
                <a16:creationId xmlns:a16="http://schemas.microsoft.com/office/drawing/2014/main" id="{0546F210-8E96-4B36-AF86-260E03B71B53}"/>
              </a:ext>
            </a:extLst>
          </p:cNvPr>
          <p:cNvSpPr txBox="1"/>
          <p:nvPr/>
        </p:nvSpPr>
        <p:spPr>
          <a:xfrm>
            <a:off x="0" y="3382403"/>
            <a:ext cx="7014944" cy="3416320"/>
          </a:xfrm>
          <a:prstGeom prst="rect">
            <a:avLst/>
          </a:prstGeom>
          <a:noFill/>
        </p:spPr>
        <p:txBody>
          <a:bodyPr wrap="square">
            <a:spAutoFit/>
          </a:bodyPr>
          <a:lstStyle/>
          <a:p>
            <a:pPr algn="just"/>
            <a:br>
              <a:rPr lang="es-ES"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Circular N° 24 de Julio 15 De 1999: </a:t>
            </a:r>
            <a:r>
              <a:rPr lang="es-ES" dirty="0">
                <a:latin typeface="Arial" panose="020B0604020202020204" pitchFamily="34" charset="0"/>
                <a:cs typeface="Arial" panose="020B0604020202020204" pitchFamily="34" charset="0"/>
              </a:rPr>
              <a:t>Ampliación y complementación de los aspectos a tener en cuenta con respecto al certificado de nacido vivo y de defunción como documentos antecedentes para la inscripción en el Registro Civil.</a:t>
            </a:r>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Circular Externa 064 2008: </a:t>
            </a:r>
            <a:r>
              <a:rPr lang="es-ES" dirty="0">
                <a:latin typeface="Arial" panose="020B0604020202020204" pitchFamily="34" charset="0"/>
                <a:cs typeface="Arial" panose="020B0604020202020204" pitchFamily="34" charset="0"/>
              </a:rPr>
              <a:t>Responsabilidades en el proceso de automatización de los certificados de nacido Vivo Y Defunción.</a:t>
            </a:r>
            <a:br>
              <a:rPr lang="es-ES" dirty="0">
                <a:latin typeface="Arial" panose="020B0604020202020204" pitchFamily="34" charset="0"/>
                <a:cs typeface="Arial" panose="020B0604020202020204" pitchFamily="34" charset="0"/>
              </a:rPr>
            </a:br>
            <a:br>
              <a:rPr lang="es-ES"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Ley 734 de 2002:  </a:t>
            </a:r>
            <a:r>
              <a:rPr lang="es-ES" dirty="0">
                <a:latin typeface="Arial" panose="020B0604020202020204" pitchFamily="34" charset="0"/>
                <a:cs typeface="Arial" panose="020B0604020202020204" pitchFamily="34" charset="0"/>
              </a:rPr>
              <a:t>Código único disciplinario-  Las sanciones que se deriven del incumplimiento de las normas pueden acarrear sanciones de tipo disciplinario, penal y ético.</a:t>
            </a:r>
            <a:endParaRPr lang="es-CO"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E045D7A-953B-47E9-BADE-7266416089C5}"/>
              </a:ext>
            </a:extLst>
          </p:cNvPr>
          <p:cNvPicPr>
            <a:picLocks noChangeAspect="1"/>
          </p:cNvPicPr>
          <p:nvPr/>
        </p:nvPicPr>
        <p:blipFill>
          <a:blip r:embed="rId3"/>
          <a:stretch>
            <a:fillRect/>
          </a:stretch>
        </p:blipFill>
        <p:spPr>
          <a:xfrm>
            <a:off x="7508777" y="3429000"/>
            <a:ext cx="4251814" cy="2097258"/>
          </a:xfrm>
          <a:prstGeom prst="rect">
            <a:avLst/>
          </a:prstGeom>
        </p:spPr>
      </p:pic>
    </p:spTree>
    <p:extLst>
      <p:ext uri="{BB962C8B-B14F-4D97-AF65-F5344CB8AC3E}">
        <p14:creationId xmlns:p14="http://schemas.microsoft.com/office/powerpoint/2010/main" val="278003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491741" y="981639"/>
            <a:ext cx="10692074" cy="1631216"/>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Son un proceso que reúne información mediante un registro y reporta la frecuencia o la ocurrencia de acontecimientos vitales específicos y definidos por el sistema (Nacimientos y defunciones en Colombia), así como las características propias de los hechos vitales. También integra procesos de compilación, procesamiento, análisis, evaluación y difusión de los datos de forma estadística”</a:t>
            </a:r>
          </a:p>
        </p:txBody>
      </p:sp>
      <p:sp>
        <p:nvSpPr>
          <p:cNvPr id="7" name="CuadroTexto 6"/>
          <p:cNvSpPr txBox="1"/>
          <p:nvPr/>
        </p:nvSpPr>
        <p:spPr>
          <a:xfrm>
            <a:off x="491741" y="301960"/>
            <a:ext cx="7691529" cy="569387"/>
          </a:xfrm>
          <a:prstGeom prst="rect">
            <a:avLst/>
          </a:prstGeom>
          <a:noFill/>
        </p:spPr>
        <p:txBody>
          <a:bodyPr wrap="none" rtlCol="0">
            <a:spAutoFit/>
          </a:bodyPr>
          <a:lstStyle/>
          <a:p>
            <a:r>
              <a:rPr lang="es-ES" sz="3100" dirty="0">
                <a:solidFill>
                  <a:srgbClr val="E20E18"/>
                </a:solidFill>
                <a:latin typeface="Arial Black" panose="020B0A04020102020204" pitchFamily="34" charset="0"/>
              </a:rPr>
              <a:t>¿Qué son las Estadísticas Vitales?</a:t>
            </a:r>
          </a:p>
        </p:txBody>
      </p:sp>
      <p:sp>
        <p:nvSpPr>
          <p:cNvPr id="9" name="CuadroTexto 8"/>
          <p:cNvSpPr txBox="1"/>
          <p:nvPr/>
        </p:nvSpPr>
        <p:spPr>
          <a:xfrm>
            <a:off x="379200" y="2850374"/>
            <a:ext cx="8656216" cy="523220"/>
          </a:xfrm>
          <a:prstGeom prst="rect">
            <a:avLst/>
          </a:prstGeom>
          <a:noFill/>
        </p:spPr>
        <p:txBody>
          <a:bodyPr wrap="none" rtlCol="0">
            <a:spAutoFit/>
          </a:bodyPr>
          <a:lstStyle/>
          <a:p>
            <a:r>
              <a:rPr lang="es-ES" sz="2800" dirty="0">
                <a:solidFill>
                  <a:srgbClr val="E20E18"/>
                </a:solidFill>
                <a:latin typeface="Arial Black" panose="020B0A04020102020204" pitchFamily="34" charset="0"/>
              </a:rPr>
              <a:t>¿</a:t>
            </a:r>
            <a:r>
              <a:rPr lang="es-ES" sz="2800" dirty="0">
                <a:solidFill>
                  <a:srgbClr val="FF0000"/>
                </a:solidFill>
                <a:latin typeface="Arial Black" panose="020B0A04020102020204" pitchFamily="34" charset="0"/>
                <a:hlinkClick r:id="rId3" action="ppaction://hlinkfile">
                  <a:extLst>
                    <a:ext uri="{A12FA001-AC4F-418D-AE19-62706E023703}">
                      <ahyp:hlinkClr xmlns:ahyp="http://schemas.microsoft.com/office/drawing/2018/hyperlinkcolor" val="tx"/>
                    </a:ext>
                  </a:extLst>
                </a:hlinkClick>
              </a:rPr>
              <a:t>Para Que Sirven Las Estadísticas Vitales</a:t>
            </a:r>
            <a:r>
              <a:rPr lang="es-ES" sz="2800" dirty="0">
                <a:solidFill>
                  <a:srgbClr val="E20E18"/>
                </a:solidFill>
                <a:latin typeface="Arial Black" panose="020B0A04020102020204" pitchFamily="34" charset="0"/>
              </a:rPr>
              <a:t>?</a:t>
            </a:r>
          </a:p>
        </p:txBody>
      </p:sp>
      <p:sp>
        <p:nvSpPr>
          <p:cNvPr id="10" name="CuadroTexto 9">
            <a:extLst>
              <a:ext uri="{FF2B5EF4-FFF2-40B4-BE49-F238E27FC236}">
                <a16:creationId xmlns:a16="http://schemas.microsoft.com/office/drawing/2014/main" id="{B45CAA75-066D-48CA-B279-15A83A0A7A40}"/>
              </a:ext>
            </a:extLst>
          </p:cNvPr>
          <p:cNvSpPr txBox="1"/>
          <p:nvPr/>
        </p:nvSpPr>
        <p:spPr>
          <a:xfrm>
            <a:off x="475643" y="3429000"/>
            <a:ext cx="11240714" cy="646331"/>
          </a:xfrm>
          <a:prstGeom prst="rect">
            <a:avLst/>
          </a:prstGeom>
          <a:noFill/>
        </p:spPr>
        <p:txBody>
          <a:bodyPr wrap="square">
            <a:spAutoFit/>
          </a:bodyPr>
          <a:lstStyle/>
          <a:p>
            <a:pPr algn="just"/>
            <a:r>
              <a:rPr lang="es-ES" b="0" i="0" dirty="0">
                <a:effectLst/>
                <a:latin typeface="Arial" panose="020B0604020202020204" pitchFamily="34" charset="0"/>
                <a:cs typeface="Arial" panose="020B0604020202020204" pitchFamily="34" charset="0"/>
              </a:rPr>
              <a:t>Conocer y analizar la estructura de la fecundidad y la mortalidad en el país, y aportar insumos para el análisis posterior de la composición y evolución de la población.</a:t>
            </a:r>
            <a:endParaRPr lang="es-CO"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40A46E91-6CAC-47A8-BA34-E1CFE9597D1B}"/>
              </a:ext>
            </a:extLst>
          </p:cNvPr>
          <p:cNvSpPr txBox="1"/>
          <p:nvPr/>
        </p:nvSpPr>
        <p:spPr>
          <a:xfrm>
            <a:off x="475643" y="4189739"/>
            <a:ext cx="6246684" cy="2031325"/>
          </a:xfrm>
          <a:prstGeom prst="rect">
            <a:avLst/>
          </a:prstGeom>
          <a:noFill/>
        </p:spPr>
        <p:txBody>
          <a:bodyPr wrap="square">
            <a:spAutoFit/>
          </a:bodyPr>
          <a:lstStyle/>
          <a:p>
            <a:pPr algn="just"/>
            <a:r>
              <a:rPr lang="es-ES" b="0" i="0" dirty="0">
                <a:effectLst/>
                <a:latin typeface="Arial" panose="020B0604020202020204" pitchFamily="34" charset="0"/>
                <a:cs typeface="Arial" panose="020B0604020202020204" pitchFamily="34" charset="0"/>
              </a:rPr>
              <a:t>Facilitar los insumos necesarios para planear y evaluar políticas en salud, educación, economía, vivienda, infraestructura, seguridad, entre otras. Así como brinda insumos para la realización de proyectos de investigación, y el cálculo de múltiples indicadores nacionales, territoriales y de medición de los objetivos de desarrollo sostenible – ODS.</a:t>
            </a:r>
            <a:endParaRPr lang="es-CO"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F554236-FA3A-4BCE-824A-78DB7E52FD3C}"/>
              </a:ext>
            </a:extLst>
          </p:cNvPr>
          <p:cNvPicPr>
            <a:picLocks noChangeAspect="1"/>
          </p:cNvPicPr>
          <p:nvPr/>
        </p:nvPicPr>
        <p:blipFill>
          <a:blip r:embed="rId4"/>
          <a:stretch>
            <a:fillRect/>
          </a:stretch>
        </p:blipFill>
        <p:spPr>
          <a:xfrm>
            <a:off x="7216726" y="4236441"/>
            <a:ext cx="4684541" cy="1271659"/>
          </a:xfrm>
          <a:prstGeom prst="rect">
            <a:avLst/>
          </a:prstGeom>
        </p:spPr>
      </p:pic>
    </p:spTree>
    <p:extLst>
      <p:ext uri="{BB962C8B-B14F-4D97-AF65-F5344CB8AC3E}">
        <p14:creationId xmlns:p14="http://schemas.microsoft.com/office/powerpoint/2010/main" val="392638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ABE9E2-BE02-4B66-A9F9-B6F44AF86EFE}"/>
              </a:ext>
            </a:extLst>
          </p:cNvPr>
          <p:cNvSpPr txBox="1"/>
          <p:nvPr/>
        </p:nvSpPr>
        <p:spPr>
          <a:xfrm>
            <a:off x="1113183" y="384313"/>
            <a:ext cx="10270434" cy="523220"/>
          </a:xfrm>
          <a:prstGeom prst="rect">
            <a:avLst/>
          </a:prstGeom>
          <a:noFill/>
        </p:spPr>
        <p:txBody>
          <a:bodyPr wrap="square" rtlCol="0">
            <a:spAutoFit/>
          </a:bodyPr>
          <a:lstStyle/>
          <a:p>
            <a:pPr algn="ctr"/>
            <a:r>
              <a:rPr lang="es-ES" sz="2800" b="1" dirty="0">
                <a:solidFill>
                  <a:srgbClr val="FF0000"/>
                </a:solidFill>
                <a:latin typeface="Arial" panose="020B0604020202020204" pitchFamily="34" charset="0"/>
                <a:cs typeface="Arial" panose="020B0604020202020204" pitchFamily="34" charset="0"/>
              </a:rPr>
              <a:t>FORMULA DE INDICADORES ESTADISTICAS VITALES</a:t>
            </a:r>
            <a:endParaRPr lang="es-CO" sz="2800" b="1" dirty="0">
              <a:solidFill>
                <a:srgbClr val="FF0000"/>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9A338CB-3883-4799-800B-F60BB90C7442}"/>
              </a:ext>
            </a:extLst>
          </p:cNvPr>
          <p:cNvPicPr>
            <a:picLocks noChangeAspect="1"/>
          </p:cNvPicPr>
          <p:nvPr/>
        </p:nvPicPr>
        <p:blipFill>
          <a:blip r:embed="rId3"/>
          <a:stretch>
            <a:fillRect/>
          </a:stretch>
        </p:blipFill>
        <p:spPr>
          <a:xfrm>
            <a:off x="622730" y="907533"/>
            <a:ext cx="1820549" cy="2184658"/>
          </a:xfrm>
          <a:prstGeom prst="rect">
            <a:avLst/>
          </a:prstGeom>
        </p:spPr>
      </p:pic>
      <p:pic>
        <p:nvPicPr>
          <p:cNvPr id="4" name="Imagen 3">
            <a:extLst>
              <a:ext uri="{FF2B5EF4-FFF2-40B4-BE49-F238E27FC236}">
                <a16:creationId xmlns:a16="http://schemas.microsoft.com/office/drawing/2014/main" id="{50EA8006-CF21-4349-B474-4992B1DAC2A3}"/>
              </a:ext>
            </a:extLst>
          </p:cNvPr>
          <p:cNvPicPr>
            <a:picLocks noChangeAspect="1"/>
          </p:cNvPicPr>
          <p:nvPr/>
        </p:nvPicPr>
        <p:blipFill>
          <a:blip r:embed="rId4"/>
          <a:stretch>
            <a:fillRect/>
          </a:stretch>
        </p:blipFill>
        <p:spPr>
          <a:xfrm>
            <a:off x="1696666" y="3208879"/>
            <a:ext cx="1523612" cy="1550187"/>
          </a:xfrm>
          <a:prstGeom prst="rect">
            <a:avLst/>
          </a:prstGeom>
        </p:spPr>
      </p:pic>
      <p:pic>
        <p:nvPicPr>
          <p:cNvPr id="5" name="Imagen 4">
            <a:extLst>
              <a:ext uri="{FF2B5EF4-FFF2-40B4-BE49-F238E27FC236}">
                <a16:creationId xmlns:a16="http://schemas.microsoft.com/office/drawing/2014/main" id="{DEBEF22B-F833-4C9E-80BB-9160CDE7D1A5}"/>
              </a:ext>
            </a:extLst>
          </p:cNvPr>
          <p:cNvPicPr>
            <a:picLocks noChangeAspect="1"/>
          </p:cNvPicPr>
          <p:nvPr/>
        </p:nvPicPr>
        <p:blipFill>
          <a:blip r:embed="rId5"/>
          <a:stretch>
            <a:fillRect/>
          </a:stretch>
        </p:blipFill>
        <p:spPr>
          <a:xfrm>
            <a:off x="2849217" y="4830981"/>
            <a:ext cx="2368000" cy="1722181"/>
          </a:xfrm>
          <a:prstGeom prst="rect">
            <a:avLst/>
          </a:prstGeom>
        </p:spPr>
      </p:pic>
      <p:pic>
        <p:nvPicPr>
          <p:cNvPr id="6" name="Imagen 5">
            <a:extLst>
              <a:ext uri="{FF2B5EF4-FFF2-40B4-BE49-F238E27FC236}">
                <a16:creationId xmlns:a16="http://schemas.microsoft.com/office/drawing/2014/main" id="{8C80AE95-FFF1-4EB8-861D-9E7F4BFFFE18}"/>
              </a:ext>
            </a:extLst>
          </p:cNvPr>
          <p:cNvPicPr>
            <a:picLocks noChangeAspect="1"/>
          </p:cNvPicPr>
          <p:nvPr/>
        </p:nvPicPr>
        <p:blipFill>
          <a:blip r:embed="rId6"/>
          <a:stretch>
            <a:fillRect/>
          </a:stretch>
        </p:blipFill>
        <p:spPr>
          <a:xfrm>
            <a:off x="2443279" y="1206596"/>
            <a:ext cx="7851033" cy="1205299"/>
          </a:xfrm>
          <a:prstGeom prst="rect">
            <a:avLst/>
          </a:prstGeom>
        </p:spPr>
      </p:pic>
      <p:pic>
        <p:nvPicPr>
          <p:cNvPr id="7" name="Imagen 6">
            <a:extLst>
              <a:ext uri="{FF2B5EF4-FFF2-40B4-BE49-F238E27FC236}">
                <a16:creationId xmlns:a16="http://schemas.microsoft.com/office/drawing/2014/main" id="{4DF2248E-054E-4648-B5ED-9536076EA87F}"/>
              </a:ext>
            </a:extLst>
          </p:cNvPr>
          <p:cNvPicPr>
            <a:picLocks noChangeAspect="1"/>
          </p:cNvPicPr>
          <p:nvPr/>
        </p:nvPicPr>
        <p:blipFill>
          <a:blip r:embed="rId7"/>
          <a:stretch>
            <a:fillRect/>
          </a:stretch>
        </p:blipFill>
        <p:spPr>
          <a:xfrm>
            <a:off x="3337477" y="3000375"/>
            <a:ext cx="7851033" cy="1015034"/>
          </a:xfrm>
          <a:prstGeom prst="rect">
            <a:avLst/>
          </a:prstGeom>
        </p:spPr>
      </p:pic>
      <p:pic>
        <p:nvPicPr>
          <p:cNvPr id="8" name="Imagen 7">
            <a:extLst>
              <a:ext uri="{FF2B5EF4-FFF2-40B4-BE49-F238E27FC236}">
                <a16:creationId xmlns:a16="http://schemas.microsoft.com/office/drawing/2014/main" id="{435AD04F-5CE4-4A50-AB9A-A2E5565A7330}"/>
              </a:ext>
            </a:extLst>
          </p:cNvPr>
          <p:cNvPicPr>
            <a:picLocks noChangeAspect="1"/>
          </p:cNvPicPr>
          <p:nvPr/>
        </p:nvPicPr>
        <p:blipFill>
          <a:blip r:embed="rId8"/>
          <a:stretch>
            <a:fillRect/>
          </a:stretch>
        </p:blipFill>
        <p:spPr>
          <a:xfrm>
            <a:off x="5217217" y="4504737"/>
            <a:ext cx="6762750" cy="1211386"/>
          </a:xfrm>
          <a:prstGeom prst="rect">
            <a:avLst/>
          </a:prstGeom>
        </p:spPr>
      </p:pic>
    </p:spTree>
    <p:extLst>
      <p:ext uri="{BB962C8B-B14F-4D97-AF65-F5344CB8AC3E}">
        <p14:creationId xmlns:p14="http://schemas.microsoft.com/office/powerpoint/2010/main" val="130015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2FA2E91-0A2B-49D9-880B-DEE15F175D32}"/>
              </a:ext>
            </a:extLst>
          </p:cNvPr>
          <p:cNvSpPr txBox="1"/>
          <p:nvPr/>
        </p:nvSpPr>
        <p:spPr>
          <a:xfrm>
            <a:off x="0" y="4912043"/>
            <a:ext cx="11043138" cy="923330"/>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Esta aplicación es utilizada para administrar toda la información relacionada con los nacimientos y defunciones que ocurren dentro del territorio colombiano, con el objetivo de crear </a:t>
            </a:r>
            <a:r>
              <a:rPr lang="es-ES" b="1" dirty="0">
                <a:latin typeface="Arial" panose="020B0604020202020204" pitchFamily="34" charset="0"/>
                <a:cs typeface="Arial" panose="020B0604020202020204" pitchFamily="34" charset="0"/>
              </a:rPr>
              <a:t>estadísticas vitales para el desarrollo ciudadano y del país</a:t>
            </a:r>
            <a:r>
              <a:rPr lang="es-ES" dirty="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E903AA0-570C-4A84-95B8-8B1E3D01A47B}"/>
              </a:ext>
            </a:extLst>
          </p:cNvPr>
          <p:cNvSpPr txBox="1"/>
          <p:nvPr/>
        </p:nvSpPr>
        <p:spPr>
          <a:xfrm>
            <a:off x="126610" y="4265712"/>
            <a:ext cx="9566261" cy="646331"/>
          </a:xfrm>
          <a:prstGeom prst="rect">
            <a:avLst/>
          </a:prstGeom>
          <a:noFill/>
        </p:spPr>
        <p:txBody>
          <a:bodyPr wrap="square" rtlCol="0">
            <a:spAutoFit/>
          </a:bodyPr>
          <a:lstStyle/>
          <a:p>
            <a:r>
              <a:rPr lang="es-ES" sz="3600" dirty="0">
                <a:solidFill>
                  <a:srgbClr val="FF0000"/>
                </a:solidFill>
                <a:latin typeface="Arial Black" panose="020B0A04020102020204" pitchFamily="34" charset="0"/>
              </a:rPr>
              <a:t>R</a:t>
            </a:r>
            <a:r>
              <a:rPr lang="es-ES" dirty="0">
                <a:latin typeface="Arial Black" panose="020B0A04020102020204" pitchFamily="34" charset="0"/>
              </a:rPr>
              <a:t>EGISTRO </a:t>
            </a:r>
            <a:r>
              <a:rPr lang="es-ES" sz="3200" dirty="0">
                <a:solidFill>
                  <a:srgbClr val="FF0000"/>
                </a:solidFill>
                <a:latin typeface="Arial Black" panose="020B0A04020102020204" pitchFamily="34" charset="0"/>
              </a:rPr>
              <a:t>U</a:t>
            </a:r>
            <a:r>
              <a:rPr lang="es-ES" dirty="0">
                <a:latin typeface="Arial Black" panose="020B0A04020102020204" pitchFamily="34" charset="0"/>
              </a:rPr>
              <a:t>NICO DE </a:t>
            </a:r>
            <a:r>
              <a:rPr lang="es-ES" sz="3200" dirty="0">
                <a:solidFill>
                  <a:srgbClr val="FF0000"/>
                </a:solidFill>
                <a:latin typeface="Arial Black" panose="020B0A04020102020204" pitchFamily="34" charset="0"/>
              </a:rPr>
              <a:t>AF</a:t>
            </a:r>
            <a:r>
              <a:rPr lang="es-ES" dirty="0">
                <a:latin typeface="Arial Black" panose="020B0A04020102020204" pitchFamily="34" charset="0"/>
              </a:rPr>
              <a:t>ILIADOS </a:t>
            </a:r>
            <a:r>
              <a:rPr lang="es-ES" sz="3200" dirty="0">
                <a:solidFill>
                  <a:srgbClr val="FF0000"/>
                </a:solidFill>
                <a:latin typeface="Arial Black" panose="020B0A04020102020204" pitchFamily="34" charset="0"/>
              </a:rPr>
              <a:t>N</a:t>
            </a:r>
            <a:r>
              <a:rPr lang="es-ES" dirty="0">
                <a:latin typeface="Arial Black" panose="020B0A04020102020204" pitchFamily="34" charset="0"/>
              </a:rPr>
              <a:t>ACIMIENTOS Y </a:t>
            </a:r>
            <a:r>
              <a:rPr lang="es-ES" sz="3200" dirty="0">
                <a:solidFill>
                  <a:srgbClr val="FF0000"/>
                </a:solidFill>
                <a:latin typeface="Arial Black" panose="020B0A04020102020204" pitchFamily="34" charset="0"/>
              </a:rPr>
              <a:t>D</a:t>
            </a:r>
            <a:r>
              <a:rPr lang="es-ES" dirty="0">
                <a:latin typeface="Arial Black" panose="020B0A04020102020204" pitchFamily="34" charset="0"/>
              </a:rPr>
              <a:t>EFUNCIONES</a:t>
            </a:r>
            <a:endParaRPr lang="es-CO" dirty="0">
              <a:latin typeface="Arial Black" panose="020B0A04020102020204" pitchFamily="34" charset="0"/>
            </a:endParaRPr>
          </a:p>
        </p:txBody>
      </p:sp>
      <p:sp>
        <p:nvSpPr>
          <p:cNvPr id="13" name="CuadroTexto 12">
            <a:extLst>
              <a:ext uri="{FF2B5EF4-FFF2-40B4-BE49-F238E27FC236}">
                <a16:creationId xmlns:a16="http://schemas.microsoft.com/office/drawing/2014/main" id="{448709FA-8812-43B3-ADAD-CEBD696A9CBD}"/>
              </a:ext>
            </a:extLst>
          </p:cNvPr>
          <p:cNvSpPr txBox="1"/>
          <p:nvPr/>
        </p:nvSpPr>
        <p:spPr>
          <a:xfrm>
            <a:off x="126610" y="757059"/>
            <a:ext cx="8741056" cy="3508653"/>
          </a:xfrm>
          <a:prstGeom prst="rect">
            <a:avLst/>
          </a:prstGeom>
          <a:noFill/>
        </p:spPr>
        <p:txBody>
          <a:bodyPr wrap="square">
            <a:spAutoFit/>
          </a:bodyPr>
          <a:lstStyle/>
          <a:p>
            <a:pPr algn="just"/>
            <a:r>
              <a:rPr lang="es-ES" sz="2400" dirty="0">
                <a:solidFill>
                  <a:srgbClr val="FF0000"/>
                </a:solidFill>
                <a:latin typeface="Arial Black" panose="020B0A04020102020204" pitchFamily="34" charset="0"/>
                <a:cs typeface="Arial" panose="020B0604020202020204" pitchFamily="34" charset="0"/>
              </a:rPr>
              <a:t>¿Qué es RUAF?</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Registro Único de Afiliados (RUAF) es una solución presentada a la problemática de descentralización de la información de los afiliados a la Protección Social en Colombia. RUAF es un sistema que permite al Ministerio de la Protección Social administrar y gestionar la información generada por las diferentes entidades Administradoras de los diferentes componentes de la protección social como son: </a:t>
            </a:r>
            <a:r>
              <a:rPr lang="es-ES" b="1" dirty="0">
                <a:latin typeface="Arial" panose="020B0604020202020204" pitchFamily="34" charset="0"/>
                <a:cs typeface="Arial" panose="020B0604020202020204" pitchFamily="34" charset="0"/>
              </a:rPr>
              <a:t>salud, pensiones, cesantías, cajas de compensación, riesgos profesionales y asistencia social. </a:t>
            </a:r>
            <a:r>
              <a:rPr lang="es-ES" dirty="0">
                <a:latin typeface="Arial" panose="020B0604020202020204" pitchFamily="34" charset="0"/>
                <a:cs typeface="Arial" panose="020B0604020202020204" pitchFamily="34" charset="0"/>
              </a:rPr>
              <a:t>Además, también funciona para llevar un registro de las entradas y salidas de extranjeros en Colombia, con el fin de poseer una cifra que refleje la cantidad total de personas que hacen vida en el territorio nacional, y que por tanto, son asunto de la Protección Social.</a:t>
            </a:r>
            <a:endParaRPr lang="es-CO"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4B1A78DF-8348-4C64-BBE3-562834C3FC19}"/>
              </a:ext>
            </a:extLst>
          </p:cNvPr>
          <p:cNvPicPr>
            <a:picLocks noChangeAspect="1"/>
          </p:cNvPicPr>
          <p:nvPr/>
        </p:nvPicPr>
        <p:blipFill>
          <a:blip r:embed="rId3"/>
          <a:stretch>
            <a:fillRect/>
          </a:stretch>
        </p:blipFill>
        <p:spPr>
          <a:xfrm>
            <a:off x="4210860" y="91629"/>
            <a:ext cx="3005750" cy="1330859"/>
          </a:xfrm>
          <a:prstGeom prst="rect">
            <a:avLst/>
          </a:prstGeom>
        </p:spPr>
      </p:pic>
      <p:pic>
        <p:nvPicPr>
          <p:cNvPr id="15" name="2 Imagen" descr="dane.png">
            <a:extLst>
              <a:ext uri="{FF2B5EF4-FFF2-40B4-BE49-F238E27FC236}">
                <a16:creationId xmlns:a16="http://schemas.microsoft.com/office/drawing/2014/main" id="{FA2E3CEA-DC1C-4687-9116-FD440BEA01FF}"/>
              </a:ext>
            </a:extLst>
          </p:cNvPr>
          <p:cNvPicPr>
            <a:picLocks noChangeAspect="1" noChangeArrowheads="1"/>
          </p:cNvPicPr>
          <p:nvPr/>
        </p:nvPicPr>
        <p:blipFill>
          <a:blip r:embed="rId4" cstate="print"/>
          <a:srcRect/>
          <a:stretch>
            <a:fillRect/>
          </a:stretch>
        </p:blipFill>
        <p:spPr bwMode="auto">
          <a:xfrm>
            <a:off x="8094438" y="367740"/>
            <a:ext cx="999003" cy="778635"/>
          </a:xfrm>
          <a:prstGeom prst="rect">
            <a:avLst/>
          </a:prstGeom>
          <a:noFill/>
          <a:ln w="9525">
            <a:noFill/>
            <a:miter lim="800000"/>
            <a:headEnd/>
            <a:tailEnd/>
          </a:ln>
        </p:spPr>
      </p:pic>
      <p:pic>
        <p:nvPicPr>
          <p:cNvPr id="16" name="Picture 8" descr="Descripción: C:\Documents and Settings\Administrador\Escritorio\Logo SSSP.png">
            <a:extLst>
              <a:ext uri="{FF2B5EF4-FFF2-40B4-BE49-F238E27FC236}">
                <a16:creationId xmlns:a16="http://schemas.microsoft.com/office/drawing/2014/main" id="{91C13351-7DB6-4F59-AFC7-2F67C7623FAF}"/>
              </a:ext>
            </a:extLst>
          </p:cNvPr>
          <p:cNvPicPr>
            <a:picLocks noChangeAspect="1" noChangeArrowheads="1"/>
          </p:cNvPicPr>
          <p:nvPr/>
        </p:nvPicPr>
        <p:blipFill>
          <a:blip r:embed="rId5" cstate="print"/>
          <a:srcRect/>
          <a:stretch>
            <a:fillRect/>
          </a:stretch>
        </p:blipFill>
        <p:spPr bwMode="auto">
          <a:xfrm>
            <a:off x="10094083" y="526866"/>
            <a:ext cx="949055" cy="778634"/>
          </a:xfrm>
          <a:prstGeom prst="rect">
            <a:avLst/>
          </a:prstGeom>
          <a:noFill/>
          <a:ln w="9525">
            <a:noFill/>
            <a:miter lim="800000"/>
            <a:headEnd/>
            <a:tailEnd/>
          </a:ln>
        </p:spPr>
      </p:pic>
      <p:pic>
        <p:nvPicPr>
          <p:cNvPr id="17" name="3 Imagen" descr="162033_140018906052797_2203329_n.jpg">
            <a:extLst>
              <a:ext uri="{FF2B5EF4-FFF2-40B4-BE49-F238E27FC236}">
                <a16:creationId xmlns:a16="http://schemas.microsoft.com/office/drawing/2014/main" id="{FA65ECDA-944A-4E3D-A048-A7FDA6C6D8B3}"/>
              </a:ext>
            </a:extLst>
          </p:cNvPr>
          <p:cNvPicPr>
            <a:picLocks noChangeAspect="1" noChangeArrowheads="1"/>
          </p:cNvPicPr>
          <p:nvPr/>
        </p:nvPicPr>
        <p:blipFill>
          <a:blip r:embed="rId6" cstate="print"/>
          <a:srcRect/>
          <a:stretch>
            <a:fillRect/>
          </a:stretch>
        </p:blipFill>
        <p:spPr bwMode="auto">
          <a:xfrm>
            <a:off x="10365995" y="1945957"/>
            <a:ext cx="842356" cy="812800"/>
          </a:xfrm>
          <a:prstGeom prst="rect">
            <a:avLst/>
          </a:prstGeom>
          <a:noFill/>
          <a:ln w="9525">
            <a:noFill/>
            <a:miter lim="800000"/>
            <a:headEnd/>
            <a:tailEnd/>
          </a:ln>
        </p:spPr>
      </p:pic>
      <p:pic>
        <p:nvPicPr>
          <p:cNvPr id="18" name="4 Imagen" descr="logo regis 300.png">
            <a:extLst>
              <a:ext uri="{FF2B5EF4-FFF2-40B4-BE49-F238E27FC236}">
                <a16:creationId xmlns:a16="http://schemas.microsoft.com/office/drawing/2014/main" id="{AA6F420E-A943-4BB5-8B47-5EC47097DBF6}"/>
              </a:ext>
            </a:extLst>
          </p:cNvPr>
          <p:cNvPicPr>
            <a:picLocks noChangeAspect="1" noChangeArrowheads="1"/>
          </p:cNvPicPr>
          <p:nvPr/>
        </p:nvPicPr>
        <p:blipFill>
          <a:blip r:embed="rId7" cstate="print"/>
          <a:srcRect/>
          <a:stretch>
            <a:fillRect/>
          </a:stretch>
        </p:blipFill>
        <p:spPr bwMode="auto">
          <a:xfrm>
            <a:off x="9311187" y="3084288"/>
            <a:ext cx="763367" cy="778634"/>
          </a:xfrm>
          <a:prstGeom prst="rect">
            <a:avLst/>
          </a:prstGeom>
          <a:noFill/>
          <a:ln w="9525">
            <a:noFill/>
            <a:miter lim="800000"/>
            <a:headEnd/>
            <a:tailEnd/>
          </a:ln>
        </p:spPr>
      </p:pic>
      <p:pic>
        <p:nvPicPr>
          <p:cNvPr id="19" name="Imagen 1" descr="Descripción: C:\Users\maalvarezn\Pictures\logo notaria.png">
            <a:extLst>
              <a:ext uri="{FF2B5EF4-FFF2-40B4-BE49-F238E27FC236}">
                <a16:creationId xmlns:a16="http://schemas.microsoft.com/office/drawing/2014/main" id="{CA673FB8-F147-4C2F-A2E1-CC9B7498B9A4}"/>
              </a:ext>
            </a:extLst>
          </p:cNvPr>
          <p:cNvPicPr>
            <a:picLocks noChangeAspect="1" noChangeArrowheads="1"/>
          </p:cNvPicPr>
          <p:nvPr/>
        </p:nvPicPr>
        <p:blipFill>
          <a:blip r:embed="rId8" cstate="print"/>
          <a:srcRect/>
          <a:stretch>
            <a:fillRect/>
          </a:stretch>
        </p:blipFill>
        <p:spPr bwMode="auto">
          <a:xfrm>
            <a:off x="10533974" y="3403975"/>
            <a:ext cx="1018327" cy="634610"/>
          </a:xfrm>
          <a:prstGeom prst="rect">
            <a:avLst/>
          </a:prstGeom>
          <a:noFill/>
          <a:ln w="9525">
            <a:noFill/>
            <a:miter lim="800000"/>
            <a:headEnd/>
            <a:tailEnd/>
          </a:ln>
        </p:spPr>
      </p:pic>
      <p:pic>
        <p:nvPicPr>
          <p:cNvPr id="20" name="Imagen 19">
            <a:extLst>
              <a:ext uri="{FF2B5EF4-FFF2-40B4-BE49-F238E27FC236}">
                <a16:creationId xmlns:a16="http://schemas.microsoft.com/office/drawing/2014/main" id="{7205DE52-845D-49EA-A942-50BDB8AAA635}"/>
              </a:ext>
            </a:extLst>
          </p:cNvPr>
          <p:cNvPicPr>
            <a:picLocks noChangeAspect="1"/>
          </p:cNvPicPr>
          <p:nvPr/>
        </p:nvPicPr>
        <p:blipFill>
          <a:blip r:embed="rId9"/>
          <a:stretch>
            <a:fillRect/>
          </a:stretch>
        </p:blipFill>
        <p:spPr>
          <a:xfrm>
            <a:off x="9142303" y="1829994"/>
            <a:ext cx="949055" cy="584033"/>
          </a:xfrm>
          <a:prstGeom prst="rect">
            <a:avLst/>
          </a:prstGeom>
        </p:spPr>
      </p:pic>
    </p:spTree>
    <p:extLst>
      <p:ext uri="{BB962C8B-B14F-4D97-AF65-F5344CB8AC3E}">
        <p14:creationId xmlns:p14="http://schemas.microsoft.com/office/powerpoint/2010/main" val="59736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F9E9FEB-39C7-4E5A-956D-B60AD03DCED7}"/>
              </a:ext>
            </a:extLst>
          </p:cNvPr>
          <p:cNvSpPr txBox="1"/>
          <p:nvPr/>
        </p:nvSpPr>
        <p:spPr>
          <a:xfrm>
            <a:off x="50970" y="1392856"/>
            <a:ext cx="6838122" cy="5355312"/>
          </a:xfrm>
          <a:prstGeom prst="rect">
            <a:avLst/>
          </a:prstGeom>
          <a:noFill/>
        </p:spPr>
        <p:txBody>
          <a:bodyPr wrap="square">
            <a:spAutoFit/>
          </a:bodyPr>
          <a:lstStyle/>
          <a:p>
            <a:pPr marL="342900" indent="-342900" algn="just">
              <a:buAutoNum type="arabicPeriod"/>
            </a:pPr>
            <a:r>
              <a:rPr lang="es-ES" dirty="0">
                <a:latin typeface="Arial" panose="020B0604020202020204" pitchFamily="34" charset="0"/>
                <a:cs typeface="Arial" panose="020B0604020202020204" pitchFamily="34" charset="0"/>
              </a:rPr>
              <a:t>Primero, debes ingresar al enlace </a:t>
            </a:r>
            <a:r>
              <a:rPr lang="es-ES" dirty="0">
                <a:hlinkClick r:id="rId3"/>
              </a:rPr>
              <a:t>https://nd.ruaf.gov.co/WebsiteNDE/login.aspx</a:t>
            </a:r>
            <a:endParaRPr lang="es-ES" dirty="0"/>
          </a:p>
          <a:p>
            <a:pPr marL="342900" indent="-342900" algn="just">
              <a:buAutoNum type="arabicPeriod"/>
            </a:pPr>
            <a:endParaRPr lang="es-ES" dirty="0"/>
          </a:p>
          <a:p>
            <a:pPr marL="342900" indent="-342900" algn="just">
              <a:buAutoNum type="arabicPeriod"/>
            </a:pPr>
            <a:r>
              <a:rPr lang="es-ES" dirty="0">
                <a:latin typeface="Arial" panose="020B0604020202020204" pitchFamily="34" charset="0"/>
                <a:cs typeface="Arial" panose="020B0604020202020204" pitchFamily="34" charset="0"/>
              </a:rPr>
              <a:t>Una vez dentro, deberás iniciar sesión con tu nombre de usuario y  contraseña, luego presionar el botón </a:t>
            </a:r>
            <a:r>
              <a:rPr lang="es-ES" b="1" dirty="0">
                <a:latin typeface="Arial" panose="020B0604020202020204" pitchFamily="34" charset="0"/>
                <a:cs typeface="Arial" panose="020B0604020202020204" pitchFamily="34" charset="0"/>
              </a:rPr>
              <a:t>“Ingresar”.</a:t>
            </a:r>
          </a:p>
          <a:p>
            <a:pPr marL="342900" indent="-342900" algn="just">
              <a:buAutoNum type="arabicPeriod"/>
            </a:pPr>
            <a:endParaRPr lang="es-ES" b="1" dirty="0">
              <a:latin typeface="Arial" panose="020B0604020202020204" pitchFamily="34" charset="0"/>
              <a:cs typeface="Arial" panose="020B0604020202020204" pitchFamily="34" charset="0"/>
            </a:endParaRPr>
          </a:p>
          <a:p>
            <a:pPr marL="342900" indent="-342900" algn="just">
              <a:buAutoNum type="arabicPeriod"/>
            </a:pPr>
            <a:r>
              <a:rPr lang="es-ES" dirty="0">
                <a:latin typeface="Arial" panose="020B0604020202020204" pitchFamily="34" charset="0"/>
                <a:cs typeface="Arial" panose="020B0604020202020204" pitchFamily="34" charset="0"/>
              </a:rPr>
              <a:t>Ingresar al Modulo </a:t>
            </a:r>
            <a:r>
              <a:rPr lang="es-ES" b="1" dirty="0">
                <a:latin typeface="Arial" panose="020B0604020202020204" pitchFamily="34" charset="0"/>
                <a:cs typeface="Arial" panose="020B0604020202020204" pitchFamily="34" charset="0"/>
              </a:rPr>
              <a:t>“Defunciones o Nacimientos”, </a:t>
            </a:r>
            <a:r>
              <a:rPr lang="es-ES" dirty="0">
                <a:latin typeface="Arial" panose="020B0604020202020204" pitchFamily="34" charset="0"/>
                <a:cs typeface="Arial" panose="020B0604020202020204" pitchFamily="34" charset="0"/>
              </a:rPr>
              <a:t>Cuando se abra el menú desplegable, haz clic sobre </a:t>
            </a:r>
            <a:r>
              <a:rPr lang="es-ES" b="1" dirty="0">
                <a:latin typeface="Arial" panose="020B0604020202020204" pitchFamily="34" charset="0"/>
                <a:cs typeface="Arial" panose="020B0604020202020204" pitchFamily="34" charset="0"/>
              </a:rPr>
              <a:t>“</a:t>
            </a:r>
            <a:r>
              <a:rPr lang="es-ES" b="1" dirty="0">
                <a:latin typeface="Arial" panose="020B0604020202020204" pitchFamily="34" charset="0"/>
                <a:cs typeface="Arial" panose="020B0604020202020204" pitchFamily="34" charset="0"/>
                <a:hlinkClick r:id="rId4" action="ppaction://hlinkfile"/>
              </a:rPr>
              <a:t>Registrar Defunción</a:t>
            </a:r>
            <a:r>
              <a:rPr lang="es-ES" b="1" dirty="0">
                <a:latin typeface="Arial" panose="020B0604020202020204" pitchFamily="34" charset="0"/>
                <a:cs typeface="Arial" panose="020B0604020202020204" pitchFamily="34" charset="0"/>
              </a:rPr>
              <a:t>” o “</a:t>
            </a:r>
            <a:r>
              <a:rPr lang="es-ES" b="1" dirty="0">
                <a:latin typeface="Arial" panose="020B0604020202020204" pitchFamily="34" charset="0"/>
                <a:cs typeface="Arial" panose="020B0604020202020204" pitchFamily="34" charset="0"/>
                <a:hlinkClick r:id="rId5" action="ppaction://hlinkfile"/>
              </a:rPr>
              <a:t>Registrar Nacido Vivo</a:t>
            </a:r>
            <a:r>
              <a:rPr lang="es-ES" b="1" dirty="0">
                <a:latin typeface="Arial" panose="020B0604020202020204" pitchFamily="34" charset="0"/>
                <a:cs typeface="Arial" panose="020B0604020202020204" pitchFamily="34" charset="0"/>
              </a:rPr>
              <a:t>” .</a:t>
            </a:r>
          </a:p>
          <a:p>
            <a:pPr marL="342900" indent="-342900" algn="just">
              <a:buAutoNum type="arabicPeriod"/>
            </a:pPr>
            <a:endParaRPr lang="es-ES" b="1" dirty="0">
              <a:latin typeface="Arial" panose="020B0604020202020204" pitchFamily="34" charset="0"/>
              <a:cs typeface="Arial" panose="020B0604020202020204" pitchFamily="34" charset="0"/>
            </a:endParaRPr>
          </a:p>
          <a:p>
            <a:pPr marL="342900" indent="-342900" algn="just">
              <a:buAutoNum type="arabicPeriod"/>
            </a:pPr>
            <a:r>
              <a:rPr lang="es-ES" dirty="0">
                <a:latin typeface="Arial" panose="020B0604020202020204" pitchFamily="34" charset="0"/>
                <a:cs typeface="Arial" panose="020B0604020202020204" pitchFamily="34" charset="0"/>
              </a:rPr>
              <a:t>El siguiente paso consiste en completar un corto formulario. En él deberás ingresar todos los datos generales de la persona fallecida o nacida. </a:t>
            </a:r>
            <a:r>
              <a:rPr lang="es-ES" b="1" dirty="0">
                <a:latin typeface="Arial" panose="020B0604020202020204" pitchFamily="34" charset="0"/>
                <a:cs typeface="Arial" panose="020B0604020202020204" pitchFamily="34" charset="0"/>
              </a:rPr>
              <a:t>Si no se ingresan todos los datos el sistema no los dejara grabar el registro.</a:t>
            </a:r>
          </a:p>
          <a:p>
            <a:pPr marL="342900" indent="-342900" algn="just">
              <a:buAutoNum type="arabicPeriod"/>
            </a:pPr>
            <a:endParaRPr lang="es-ES" b="1" dirty="0">
              <a:latin typeface="Arial" panose="020B0604020202020204" pitchFamily="34" charset="0"/>
              <a:cs typeface="Arial" panose="020B0604020202020204" pitchFamily="34" charset="0"/>
            </a:endParaRPr>
          </a:p>
          <a:p>
            <a:pPr marL="342900" indent="-342900" algn="just">
              <a:buAutoNum type="arabicPeriod"/>
            </a:pPr>
            <a:r>
              <a:rPr lang="es-ES" dirty="0">
                <a:latin typeface="Arial" panose="020B0604020202020204" pitchFamily="34" charset="0"/>
                <a:cs typeface="Arial" panose="020B0604020202020204" pitchFamily="34" charset="0"/>
              </a:rPr>
              <a:t>Después de haber ingresado todos los datos correctamente, dar clic a la opción </a:t>
            </a:r>
            <a:r>
              <a:rPr lang="es-ES" b="1" dirty="0">
                <a:latin typeface="Arial" panose="020B0604020202020204" pitchFamily="34" charset="0"/>
                <a:cs typeface="Arial" panose="020B0604020202020204" pitchFamily="34" charset="0"/>
              </a:rPr>
              <a:t>“Confirmar el certificado”. </a:t>
            </a:r>
          </a:p>
          <a:p>
            <a:pPr marL="342900" indent="-342900" algn="just">
              <a:buAutoNum type="arabicPeriod"/>
            </a:pPr>
            <a:endParaRPr lang="es-ES" b="1" dirty="0">
              <a:latin typeface="Arial" panose="020B0604020202020204" pitchFamily="34" charset="0"/>
              <a:cs typeface="Arial" panose="020B0604020202020204" pitchFamily="34" charset="0"/>
            </a:endParaRPr>
          </a:p>
          <a:p>
            <a:pPr marL="342900" indent="-342900" algn="just">
              <a:buAutoNum type="arabicPeriod"/>
            </a:pPr>
            <a:r>
              <a:rPr lang="es-ES" dirty="0">
                <a:latin typeface="Arial" panose="020B0604020202020204" pitchFamily="34" charset="0"/>
                <a:cs typeface="Arial" panose="020B0604020202020204" pitchFamily="34" charset="0"/>
              </a:rPr>
              <a:t>Finalmente, dale clic al botón de </a:t>
            </a:r>
            <a:r>
              <a:rPr lang="es-ES" b="1" dirty="0">
                <a:latin typeface="Arial" panose="020B0604020202020204" pitchFamily="34" charset="0"/>
                <a:cs typeface="Arial" panose="020B0604020202020204" pitchFamily="34" charset="0"/>
              </a:rPr>
              <a:t>“Registrar”</a:t>
            </a:r>
          </a:p>
        </p:txBody>
      </p:sp>
      <p:sp>
        <p:nvSpPr>
          <p:cNvPr id="3" name="CuadroTexto 2">
            <a:extLst>
              <a:ext uri="{FF2B5EF4-FFF2-40B4-BE49-F238E27FC236}">
                <a16:creationId xmlns:a16="http://schemas.microsoft.com/office/drawing/2014/main" id="{1F9AD212-1662-49D2-A1FA-068B833DEA2C}"/>
              </a:ext>
            </a:extLst>
          </p:cNvPr>
          <p:cNvSpPr txBox="1"/>
          <p:nvPr/>
        </p:nvSpPr>
        <p:spPr>
          <a:xfrm>
            <a:off x="253218" y="503427"/>
            <a:ext cx="6096000" cy="461665"/>
          </a:xfrm>
          <a:prstGeom prst="rect">
            <a:avLst/>
          </a:prstGeom>
          <a:noFill/>
        </p:spPr>
        <p:txBody>
          <a:bodyPr wrap="square">
            <a:spAutoFit/>
          </a:bodyPr>
          <a:lstStyle/>
          <a:p>
            <a:r>
              <a:rPr lang="es-CO" sz="2400" b="1" dirty="0">
                <a:solidFill>
                  <a:srgbClr val="FF0000"/>
                </a:solidFill>
              </a:rPr>
              <a:t>¿Cómo Funciona RUAF- ND?</a:t>
            </a:r>
          </a:p>
        </p:txBody>
      </p:sp>
      <p:pic>
        <p:nvPicPr>
          <p:cNvPr id="4" name="Imagen 3">
            <a:extLst>
              <a:ext uri="{FF2B5EF4-FFF2-40B4-BE49-F238E27FC236}">
                <a16:creationId xmlns:a16="http://schemas.microsoft.com/office/drawing/2014/main" id="{A57DE578-33F9-4DAA-86E8-EF25E06531A3}"/>
              </a:ext>
            </a:extLst>
          </p:cNvPr>
          <p:cNvPicPr>
            <a:picLocks noChangeAspect="1"/>
          </p:cNvPicPr>
          <p:nvPr/>
        </p:nvPicPr>
        <p:blipFill>
          <a:blip r:embed="rId6"/>
          <a:stretch>
            <a:fillRect/>
          </a:stretch>
        </p:blipFill>
        <p:spPr>
          <a:xfrm>
            <a:off x="7818268" y="2995235"/>
            <a:ext cx="3127522" cy="1929641"/>
          </a:xfrm>
          <a:prstGeom prst="rect">
            <a:avLst/>
          </a:prstGeom>
        </p:spPr>
      </p:pic>
      <p:sp>
        <p:nvSpPr>
          <p:cNvPr id="5" name="CuadroTexto 4">
            <a:extLst>
              <a:ext uri="{FF2B5EF4-FFF2-40B4-BE49-F238E27FC236}">
                <a16:creationId xmlns:a16="http://schemas.microsoft.com/office/drawing/2014/main" id="{C1066FD0-1CAC-4F82-A77C-555BBC678AFF}"/>
              </a:ext>
            </a:extLst>
          </p:cNvPr>
          <p:cNvSpPr txBox="1"/>
          <p:nvPr/>
        </p:nvSpPr>
        <p:spPr>
          <a:xfrm>
            <a:off x="7347820" y="5022166"/>
            <a:ext cx="4068418" cy="646331"/>
          </a:xfrm>
          <a:prstGeom prst="rect">
            <a:avLst/>
          </a:prstGeom>
          <a:noFill/>
        </p:spPr>
        <p:txBody>
          <a:bodyPr wrap="square" rtlCol="0">
            <a:spAutoFit/>
          </a:bodyPr>
          <a:lstStyle/>
          <a:p>
            <a:r>
              <a:rPr lang="es-ES" b="1" dirty="0">
                <a:latin typeface="Arial Black" panose="020B0A04020102020204" pitchFamily="34" charset="0"/>
              </a:rPr>
              <a:t>NOTA: RUAF-ND Solo funciona por Internet Explorer</a:t>
            </a:r>
            <a:endParaRPr lang="es-CO" b="1" dirty="0">
              <a:latin typeface="Arial Black" panose="020B0A04020102020204" pitchFamily="34" charset="0"/>
            </a:endParaRPr>
          </a:p>
        </p:txBody>
      </p:sp>
      <p:pic>
        <p:nvPicPr>
          <p:cNvPr id="6" name="Imagen 5">
            <a:extLst>
              <a:ext uri="{FF2B5EF4-FFF2-40B4-BE49-F238E27FC236}">
                <a16:creationId xmlns:a16="http://schemas.microsoft.com/office/drawing/2014/main" id="{6A776EDE-4352-49CD-BAE5-613934A3E5A6}"/>
              </a:ext>
            </a:extLst>
          </p:cNvPr>
          <p:cNvPicPr>
            <a:picLocks noChangeAspect="1"/>
          </p:cNvPicPr>
          <p:nvPr/>
        </p:nvPicPr>
        <p:blipFill>
          <a:blip r:embed="rId7"/>
          <a:stretch>
            <a:fillRect/>
          </a:stretch>
        </p:blipFill>
        <p:spPr>
          <a:xfrm>
            <a:off x="7347820" y="161856"/>
            <a:ext cx="4068419" cy="2736089"/>
          </a:xfrm>
          <a:prstGeom prst="rect">
            <a:avLst/>
          </a:prstGeom>
        </p:spPr>
      </p:pic>
    </p:spTree>
    <p:extLst>
      <p:ext uri="{BB962C8B-B14F-4D97-AF65-F5344CB8AC3E}">
        <p14:creationId xmlns:p14="http://schemas.microsoft.com/office/powerpoint/2010/main" val="2307183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2375</Words>
  <Application>Microsoft Office PowerPoint</Application>
  <PresentationFormat>Panorámica</PresentationFormat>
  <Paragraphs>164</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Arial</vt:lpstr>
      <vt:lpstr>Arial Black</vt:lpstr>
      <vt:lpstr>Calibri</vt:lpstr>
      <vt:lpstr>Calibri Light</vt:lpstr>
      <vt:lpstr>Ink Free</vt:lpstr>
      <vt:lpstr>Montserrat Black</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Carlos Betancur</dc:creator>
  <cp:lastModifiedBy>carlos alberto betancur guevara</cp:lastModifiedBy>
  <cp:revision>17</cp:revision>
  <dcterms:modified xsi:type="dcterms:W3CDTF">2021-08-28T14:34:30Z</dcterms:modified>
</cp:coreProperties>
</file>